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2.jpeg" ContentType="image/jpeg"/>
  <Override PartName="/ppt/notesSlides/notesSlide20.xml" ContentType="application/vnd.openxmlformats-officedocument.presentationml.notesSlide+xml"/>
  <Override PartName="/ppt/media/image13.jpeg" ContentType="image/jpeg"/>
  <Override PartName="/ppt/notesSlides/notesSlide21.xml" ContentType="application/vnd.openxmlformats-officedocument.presentationml.notesSlide+xml"/>
  <Override PartName="/ppt/media/image14.jpe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15.jpeg" ContentType="image/jpeg"/>
  <Override PartName="/ppt/notesSlides/notesSlide26.xml" ContentType="application/vnd.openxmlformats-officedocument.presentationml.notesSlide+xml"/>
  <Override PartName="/ppt/media/image16.jpe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17.jpeg" ContentType="image/jpeg"/>
  <Override PartName="/ppt/media/image1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earthquake.usgs.gov/regional/world/Greece/map.php" TargetMode="Externa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marL="228600" indent="-228600">
              <a:lnSpc>
                <a:spcPct val="90000"/>
              </a:lnSpc>
              <a:spcBef>
                <a:spcPts val="300"/>
              </a:spcBef>
              <a:defRPr b="1" u="sng"/>
            </a:pPr>
            <a:r>
              <a:t>Teacher’s Notes:</a:t>
            </a:r>
          </a:p>
          <a:p>
            <a:pPr marL="228600" indent="-228600">
              <a:lnSpc>
                <a:spcPct val="90000"/>
              </a:lnSpc>
              <a:spcBef>
                <a:spcPts val="300"/>
              </a:spcBef>
            </a:pPr>
            <a:r>
              <a:t>Begin the lesson by introducing the GAP Unit to the class.  This GAP Unit focuses on magnets and magnetic force.  The questions below may be used as a way to assess students’ previous knowledge about magnets.  </a:t>
            </a:r>
            <a:endParaRPr b="1"/>
          </a:p>
          <a:p>
            <a:pPr lvl="1" marL="228600">
              <a:lnSpc>
                <a:spcPct val="90000"/>
              </a:lnSpc>
              <a:spcBef>
                <a:spcPts val="300"/>
              </a:spcBef>
              <a:defRPr b="1"/>
            </a:pPr>
            <a:r>
              <a:t>1. Have you ever seen a magnet?</a:t>
            </a:r>
          </a:p>
          <a:p>
            <a:pPr lvl="1" marL="228600">
              <a:lnSpc>
                <a:spcPct val="90000"/>
              </a:lnSpc>
              <a:spcBef>
                <a:spcPts val="300"/>
              </a:spcBef>
              <a:defRPr b="1"/>
            </a:pPr>
            <a:r>
              <a:t>2. Can you describe a magnet?</a:t>
            </a:r>
          </a:p>
          <a:p>
            <a:pPr lvl="1" marL="228600">
              <a:lnSpc>
                <a:spcPct val="90000"/>
              </a:lnSpc>
              <a:spcBef>
                <a:spcPts val="300"/>
              </a:spcBef>
              <a:defRPr b="1"/>
            </a:pPr>
            <a:r>
              <a:t>3. What does a magnet do?</a:t>
            </a:r>
          </a:p>
          <a:p>
            <a:pPr lvl="1" marL="228600">
              <a:lnSpc>
                <a:spcPct val="90000"/>
              </a:lnSpc>
              <a:spcBef>
                <a:spcPts val="300"/>
              </a:spcBef>
              <a:defRPr b="1"/>
            </a:pPr>
            <a:r>
              <a:t>4. Where do magnets come from?</a:t>
            </a:r>
          </a:p>
          <a:p>
            <a:pPr lvl="1" marL="228600">
              <a:lnSpc>
                <a:spcPct val="90000"/>
              </a:lnSpc>
              <a:spcBef>
                <a:spcPts val="300"/>
              </a:spcBef>
            </a:pPr>
          </a:p>
          <a:p>
            <a:pPr marL="228600" indent="-228600">
              <a:lnSpc>
                <a:spcPct val="90000"/>
              </a:lnSpc>
              <a:spcBef>
                <a:spcPts val="300"/>
              </a:spcBef>
            </a:pPr>
            <a:r>
              <a:t>Tell students that they are going to listen to a story about a rock, what this rock might have in common with magnets, and how it might help them understand where magnets come from.  To help students focus on important elements of the story, write the following questions on the board.  Tell students that they should keep these questions in mind as they listen to the story.  After the story is read, review and discuss the questions with the students. </a:t>
            </a:r>
          </a:p>
          <a:p>
            <a:pPr marL="228600" indent="-228600">
              <a:lnSpc>
                <a:spcPct val="90000"/>
              </a:lnSpc>
              <a:spcBef>
                <a:spcPts val="300"/>
              </a:spcBef>
            </a:pPr>
            <a:r>
              <a:t> </a:t>
            </a:r>
          </a:p>
          <a:p>
            <a:pPr marL="228600" indent="-228600">
              <a:lnSpc>
                <a:spcPct val="90000"/>
              </a:lnSpc>
              <a:spcBef>
                <a:spcPts val="300"/>
              </a:spcBef>
              <a:defRPr b="1"/>
            </a:pPr>
            <a:r>
              <a:t>1. What does the rock attract? </a:t>
            </a:r>
          </a:p>
          <a:p>
            <a:pPr marL="228600" indent="-228600">
              <a:lnSpc>
                <a:spcPct val="90000"/>
              </a:lnSpc>
              <a:spcBef>
                <a:spcPts val="300"/>
              </a:spcBef>
              <a:defRPr i="1"/>
            </a:pPr>
            <a:r>
              <a:t>It attracts Iron and other pieces of metal. </a:t>
            </a:r>
          </a:p>
          <a:p>
            <a:pPr marL="228600" indent="-228600">
              <a:lnSpc>
                <a:spcPct val="90000"/>
              </a:lnSpc>
              <a:spcBef>
                <a:spcPts val="300"/>
              </a:spcBef>
            </a:pPr>
          </a:p>
          <a:p>
            <a:pPr marL="228600" indent="-228600">
              <a:lnSpc>
                <a:spcPct val="90000"/>
              </a:lnSpc>
              <a:spcBef>
                <a:spcPts val="300"/>
              </a:spcBef>
              <a:defRPr b="1"/>
            </a:pPr>
            <a:r>
              <a:t>2. What is the rock made of?</a:t>
            </a:r>
          </a:p>
          <a:p>
            <a:pPr marL="228600" indent="-228600">
              <a:lnSpc>
                <a:spcPct val="90000"/>
              </a:lnSpc>
              <a:spcBef>
                <a:spcPts val="300"/>
              </a:spcBef>
              <a:defRPr i="1"/>
            </a:pPr>
            <a:r>
              <a:t>A mineral called magnetite.</a:t>
            </a:r>
          </a:p>
          <a:p>
            <a:pPr marL="228600" indent="-228600">
              <a:lnSpc>
                <a:spcPct val="90000"/>
              </a:lnSpc>
              <a:spcBef>
                <a:spcPts val="300"/>
              </a:spcBef>
            </a:pPr>
          </a:p>
          <a:p>
            <a:pPr marL="228600" indent="-228600">
              <a:lnSpc>
                <a:spcPct val="90000"/>
              </a:lnSpc>
              <a:spcBef>
                <a:spcPts val="300"/>
              </a:spcBef>
              <a:defRPr b="1"/>
            </a:pPr>
            <a:r>
              <a:t>3. Are there other materials like the rock?</a:t>
            </a:r>
          </a:p>
          <a:p>
            <a:pPr marL="228600" indent="-228600">
              <a:lnSpc>
                <a:spcPct val="90000"/>
              </a:lnSpc>
              <a:spcBef>
                <a:spcPts val="300"/>
              </a:spcBef>
              <a:defRPr i="1"/>
            </a:pPr>
            <a:r>
              <a:t>Yes. After a piece of iron was rubbed by the rock, the iron attracted pieces of metal.  Other man-made magnets are like the rock.</a:t>
            </a:r>
            <a:endParaRPr i="0"/>
          </a:p>
          <a:p>
            <a:pPr marL="228600" indent="-228600">
              <a:lnSpc>
                <a:spcPct val="90000"/>
              </a:lnSpc>
              <a:spcBef>
                <a:spcPts val="300"/>
              </a:spcBef>
              <a:defRPr i="1"/>
            </a:pPr>
            <a:endParaRPr i="0"/>
          </a:p>
          <a:p>
            <a:pPr marL="228600" indent="-228600">
              <a:lnSpc>
                <a:spcPct val="90000"/>
              </a:lnSpc>
              <a:spcBef>
                <a:spcPts val="300"/>
              </a:spcBef>
              <a:defRPr i="1"/>
            </a:pPr>
            <a:r>
              <a:rPr i="0"/>
              <a:t>Image courtesy: </a:t>
            </a:r>
            <a:r>
              <a:rPr u="sng">
                <a:solidFill>
                  <a:srgbClr val="0000FF"/>
                </a:solidFill>
                <a:uFill>
                  <a:solidFill>
                    <a:srgbClr val="0000FF"/>
                  </a:solidFill>
                </a:uFill>
                <a:hlinkClick r:id="rId3" invalidUrl="" action="" tgtFrame="" tooltip="" history="1" highlightClick="0" endSnd="0"/>
              </a:rPr>
              <a:t>earthquake.usgs.gov/regional/world/Greece/map.php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r>
              <a:rPr b="1"/>
              <a:t>Teacher Notes</a:t>
            </a:r>
            <a:endParaRPr b="1"/>
          </a:p>
          <a:p>
            <a:pPr/>
            <a:r>
              <a:t>In contrast to magnets and metallic objects, there can be attraction OR repulsion between two magnets.  Whether the magnetic force results in attraction or repulsion is determined by the ORIENTATION of the north and south poles to one another.  In order to better understand this students are presented with a series of four experiments in which the orientation of the poles differs and a table in which to record and analyze the data. Work through the experiments, recording of data and analysis with the students.  As you work with students make sure they understand the DIFFERENCE between REPULSION and simple “non-attraction.”  Cotton balls, wood blocks are NOT ATTRACTED to magnets.  This does NOT mean that they are REPELLED.  REPELLED means that there is a force that PUSHES two magnets APART. </a:t>
            </a:r>
          </a:p>
          <a:p>
            <a:pPr/>
          </a:p>
          <a:p>
            <a:pPr/>
            <a:r>
              <a:t>From this set of experiments, students should discover the following:</a:t>
            </a:r>
          </a:p>
          <a:p>
            <a:pPr/>
            <a:r>
              <a:t>OPPOSITE MAGNETIC POLES ATTRACT (North facing South)</a:t>
            </a:r>
          </a:p>
          <a:p>
            <a:pPr/>
            <a:r>
              <a:t>SAME MAGNETIC POLES REPEL (North facing North or South facing South)</a:t>
            </a:r>
            <a: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Shape 505"/>
          <p:cNvSpPr/>
          <p:nvPr>
            <p:ph type="sldImg"/>
          </p:nvPr>
        </p:nvSpPr>
        <p:spPr>
          <a:prstGeom prst="rect">
            <a:avLst/>
          </a:prstGeom>
        </p:spPr>
        <p:txBody>
          <a:bodyPr/>
          <a:lstStyle/>
          <a:p>
            <a:pPr/>
          </a:p>
        </p:txBody>
      </p:sp>
      <p:sp>
        <p:nvSpPr>
          <p:cNvPr id="506" name="Shape 506"/>
          <p:cNvSpPr/>
          <p:nvPr>
            <p:ph type="body" sz="quarter" idx="1"/>
          </p:nvPr>
        </p:nvSpPr>
        <p:spPr>
          <a:prstGeom prst="rect">
            <a:avLst/>
          </a:prstGeom>
        </p:spPr>
        <p:txBody>
          <a:bodyPr/>
          <a:lstStyle/>
          <a:p>
            <a:pPr/>
            <a:r>
              <a:t>Students should work together to complete the table based on the results from the experiment. </a:t>
            </a:r>
          </a:p>
          <a:p>
            <a:pPr/>
          </a:p>
          <a:p>
            <a:pPr/>
            <a:r>
              <a:t>OPPOSITE MAGNETIC POLES ATTRACT (North facing South)</a:t>
            </a:r>
          </a:p>
          <a:p>
            <a:pPr/>
            <a:r>
              <a:t>SAME MAGNETIC POLES REPEL (North facing North or South facing South)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Shape 511"/>
          <p:cNvSpPr/>
          <p:nvPr>
            <p:ph type="sldImg"/>
          </p:nvPr>
        </p:nvSpPr>
        <p:spPr>
          <a:prstGeom prst="rect">
            <a:avLst/>
          </a:prstGeom>
        </p:spPr>
        <p:txBody>
          <a:bodyPr/>
          <a:lstStyle/>
          <a:p>
            <a:pPr/>
          </a:p>
        </p:txBody>
      </p:sp>
      <p:sp>
        <p:nvSpPr>
          <p:cNvPr id="512" name="Shape 512"/>
          <p:cNvSpPr/>
          <p:nvPr>
            <p:ph type="body" sz="quarter" idx="1"/>
          </p:nvPr>
        </p:nvSpPr>
        <p:spPr>
          <a:prstGeom prst="rect">
            <a:avLst/>
          </a:prstGeom>
        </p:spPr>
        <p:txBody>
          <a:bodyPr/>
          <a:lstStyle/>
          <a:p>
            <a:pPr/>
            <a:r>
              <a:rPr b="1"/>
              <a:t>Teacher Notes</a:t>
            </a:r>
            <a:endParaRPr b="1"/>
          </a:p>
          <a:p>
            <a:pPr/>
            <a:r>
              <a:t>This series of transparencies also invites students to rehearse what they have learned by participating in a role play.  In the role play students are divided into the “POLES” of magnets.   One suggestion for assignment of poles is described below.  However, other alternative are available and left to the teacher’s discretion.</a:t>
            </a:r>
          </a:p>
          <a:p>
            <a:pPr/>
            <a:r>
              <a:t>Boys= NORTH POLE</a:t>
            </a:r>
          </a:p>
          <a:p>
            <a:pPr/>
            <a:r>
              <a:t>Girls= SOUTH POLE</a:t>
            </a:r>
          </a:p>
          <a:p>
            <a:pPr/>
            <a:r>
              <a:t>Explain that the force of attraction will be simulated by students extending their hands, holding the hands of the person across from them and then gently pulling their hands inward to their bodies so that each person (POLE) would move closer to each other.</a:t>
            </a:r>
          </a:p>
          <a:p>
            <a:pPr/>
            <a:r>
              <a:t>The force of repulsion would be simulated by students extending their hands, making their hands meet and then gently pushing so that their bodies move away from each other.  </a:t>
            </a:r>
          </a:p>
          <a:p>
            <a:pPr/>
            <a:r>
              <a:t>Some sample interactions of the poles are described on the transparency, but can be extended through other student or teacher suggestions.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Shape 518"/>
          <p:cNvSpPr/>
          <p:nvPr>
            <p:ph type="sldImg"/>
          </p:nvPr>
        </p:nvSpPr>
        <p:spPr>
          <a:prstGeom prst="rect">
            <a:avLst/>
          </a:prstGeom>
        </p:spPr>
        <p:txBody>
          <a:bodyPr/>
          <a:lstStyle/>
          <a:p>
            <a:pPr/>
          </a:p>
        </p:txBody>
      </p:sp>
      <p:sp>
        <p:nvSpPr>
          <p:cNvPr id="519" name="Shape 519"/>
          <p:cNvSpPr/>
          <p:nvPr>
            <p:ph type="body" sz="quarter" idx="1"/>
          </p:nvPr>
        </p:nvSpPr>
        <p:spPr>
          <a:prstGeom prst="rect">
            <a:avLst/>
          </a:prstGeom>
        </p:spPr>
        <p:txBody>
          <a:bodyPr/>
          <a:lstStyle/>
          <a:p>
            <a:pPr/>
            <a:r>
              <a:rPr b="1"/>
              <a:t>Teacher Notes</a:t>
            </a:r>
            <a:endParaRPr b="1"/>
          </a:p>
          <a:p>
            <a:pPr/>
            <a:r>
              <a:t>This series of transparencies also invites students to rehearse what they have learned by participating in a role play.  In the role play students are divided into the “POLES” of magnets.   One suggestion for assignment of poles is described below.  However, other alternative are available and left to the teacher’s discretion.</a:t>
            </a:r>
          </a:p>
          <a:p>
            <a:pPr/>
            <a:r>
              <a:t>Boys= NORTH POLE</a:t>
            </a:r>
          </a:p>
          <a:p>
            <a:pPr/>
            <a:r>
              <a:t>Girls= SOUTH POLE</a:t>
            </a:r>
          </a:p>
          <a:p>
            <a:pPr/>
            <a:r>
              <a:t>Explain that the force of attraction will be simulated by students extending their hands, holding the hands of the person across from them and then gently pulling their hands inward to their bodies so that each person (POLE) would move closer to each other.</a:t>
            </a:r>
          </a:p>
          <a:p>
            <a:pPr/>
            <a:r>
              <a:t>The force of repulsion would be simulated by students extending their hands, making their hands meet and then gently pushing so that their bodies move away from each other.  </a:t>
            </a:r>
          </a:p>
          <a:p>
            <a:pPr/>
            <a:r>
              <a:t>Some sample interactions of the poles are described on the transparency, but can be extended through other student or teacher suggestions.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hape 557"/>
          <p:cNvSpPr/>
          <p:nvPr>
            <p:ph type="sldImg"/>
          </p:nvPr>
        </p:nvSpPr>
        <p:spPr>
          <a:prstGeom prst="rect">
            <a:avLst/>
          </a:prstGeom>
        </p:spPr>
        <p:txBody>
          <a:bodyPr/>
          <a:lstStyle/>
          <a:p>
            <a:pPr/>
          </a:p>
        </p:txBody>
      </p:sp>
      <p:sp>
        <p:nvSpPr>
          <p:cNvPr id="558" name="Shape 558"/>
          <p:cNvSpPr/>
          <p:nvPr>
            <p:ph type="body" sz="quarter" idx="1"/>
          </p:nvPr>
        </p:nvSpPr>
        <p:spPr>
          <a:prstGeom prst="rect">
            <a:avLst/>
          </a:prstGeom>
        </p:spPr>
        <p:txBody>
          <a:bodyPr/>
          <a:lstStyle/>
          <a:p>
            <a:pPr/>
            <a:r>
              <a:rPr b="1"/>
              <a:t>Teacher Notes:</a:t>
            </a:r>
            <a:endParaRPr b="1"/>
          </a:p>
          <a:p>
            <a:pPr/>
            <a:r>
              <a:t>The </a:t>
            </a:r>
            <a:r>
              <a:rPr i="1"/>
              <a:t>Magnets and Earth Slide  </a:t>
            </a:r>
            <a:r>
              <a:t>Set is designed to help students discover one of the many uses of magnets throughout history and in the present day.  In this set of transparencies, students will learn about the invention of the compass, a navigational device that uses a magnet to determine direction.</a:t>
            </a:r>
          </a:p>
          <a:p>
            <a:pPr/>
            <a:r>
              <a:t>The short story entitled </a:t>
            </a:r>
            <a:r>
              <a:rPr i="1"/>
              <a:t>The Lodestone and The Compass </a:t>
            </a:r>
            <a:r>
              <a:t>provides students with a historical perspective on the invention of the compass.  Although not specifically stated in the story, the compass was not actually used by the Chinese as a navigational tool when first invented.  Although they recognized that the stone they used to create a compass always pointed in the same direction, it is thought that they used it to describe emotional states of being.  Instead of the directions of north, south, east and west on the flat plate with the stone, they inscribed emotional states of being. The compass always pointed to one emotional state of being that was considered the ideal.  Some consider this the beginning of the current practice of feng shui.  </a:t>
            </a:r>
          </a:p>
          <a:p>
            <a:pPr/>
            <a:r>
              <a:t>Early Europeans did, however, use the compass as a navigational tool.  They recognized that the lodestone pointed to the North Star.  This observation is the reason that the direction of north is aligned with the direction of the North Star.  They did NOT realize, however, that the true reason the lodestone pointed in the northern direction was because of the magnetic properties of the Earth.  This discovery came later.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Shape 567"/>
          <p:cNvSpPr/>
          <p:nvPr>
            <p:ph type="sldImg"/>
          </p:nvPr>
        </p:nvSpPr>
        <p:spPr>
          <a:prstGeom prst="rect">
            <a:avLst/>
          </a:prstGeom>
        </p:spPr>
        <p:txBody>
          <a:bodyPr/>
          <a:lstStyle/>
          <a:p>
            <a:pPr/>
          </a:p>
        </p:txBody>
      </p:sp>
      <p:sp>
        <p:nvSpPr>
          <p:cNvPr id="568" name="Shape 568"/>
          <p:cNvSpPr/>
          <p:nvPr>
            <p:ph type="body" sz="quarter" idx="1"/>
          </p:nvPr>
        </p:nvSpPr>
        <p:spPr>
          <a:prstGeom prst="rect">
            <a:avLst/>
          </a:prstGeom>
        </p:spPr>
        <p:txBody>
          <a:bodyPr/>
          <a:lstStyle/>
          <a:p>
            <a:pPr/>
            <a:r>
              <a:rPr b="1"/>
              <a:t>Teacher Notes:</a:t>
            </a:r>
            <a:endParaRPr b="1"/>
          </a:p>
          <a:p>
            <a:pPr/>
            <a:r>
              <a:t>Our current understanding of the Earth is that there is an iron rich liquid that composes the outer core of the Earth.  This rotates around the solid inner core of the Earth.  The rotation of this liquid generates a magnetic field around the Earth.  Another way to think of this is that the Earth behaves in many ways as if it has a bar magnet that runs through its center.  Scientists describe the Earth as having a north and south magnetic pole.  Here, however, here is where things can get tricky.  The magnetic pole at the top of the NORTHERN HEMISPHERE is the MAGNETIC SOUTH POLE.  The magnetic pole at the top of the SOUTHERN HEMISPHERE is the MAGNETIC NORTH POLE.  This is the reason that the needle of the compass always points to the top of the Northern Hemisphere.  The shaded end of the needle in a compass is a NORTH POLE.  It is therefore attracted to the MAGNETIC SOUTH POLE of the Earth.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Shape 574"/>
          <p:cNvSpPr/>
          <p:nvPr>
            <p:ph type="sldImg"/>
          </p:nvPr>
        </p:nvSpPr>
        <p:spPr>
          <a:prstGeom prst="rect">
            <a:avLst/>
          </a:prstGeom>
        </p:spPr>
        <p:txBody>
          <a:bodyPr/>
          <a:lstStyle/>
          <a:p>
            <a:pPr/>
          </a:p>
        </p:txBody>
      </p:sp>
      <p:sp>
        <p:nvSpPr>
          <p:cNvPr id="575" name="Shape 575"/>
          <p:cNvSpPr/>
          <p:nvPr>
            <p:ph type="body" sz="quarter" idx="1"/>
          </p:nvPr>
        </p:nvSpPr>
        <p:spPr>
          <a:prstGeom prst="rect">
            <a:avLst/>
          </a:prstGeom>
        </p:spPr>
        <p:txBody>
          <a:bodyPr/>
          <a:lstStyle/>
          <a:p>
            <a:pPr/>
            <a:r>
              <a:rPr b="1"/>
              <a:t>Teacher Notes</a:t>
            </a:r>
            <a:endParaRPr b="1"/>
          </a:p>
          <a:p>
            <a:pPr/>
            <a:r>
              <a:t>Although interesting, the information about details of the origin of the compass, the magnetic field and the discrepancy between geographic and magnetic north and south may not be easily understood or conceptualized by elementary students.  It has been provided for the benefit of the teacher and as a resource for possible student questions. </a:t>
            </a:r>
          </a:p>
          <a:p>
            <a:pPr/>
            <a:r>
              <a:t>Instead, the </a:t>
            </a:r>
            <a:r>
              <a:rPr i="1"/>
              <a:t>Magnets and the Earth Slide  </a:t>
            </a:r>
            <a:r>
              <a:t>Set introduces students to the compass and the magnetic properties of the earth on a much more basic level.  Through these transparencies it is expected that students will learn that the Earth has some properties similar to a magnet, including two magnetic poles.  One pole is at the top of the northern hemisphere.  One pole is at the top of the Southern hemisphere.  The existence of magnetic poles allows a compass to be used in navigation as the needle in a compass is a magnet.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Shape 593"/>
          <p:cNvSpPr/>
          <p:nvPr>
            <p:ph type="sldImg"/>
          </p:nvPr>
        </p:nvSpPr>
        <p:spPr>
          <a:prstGeom prst="rect">
            <a:avLst/>
          </a:prstGeom>
        </p:spPr>
        <p:txBody>
          <a:bodyPr/>
          <a:lstStyle/>
          <a:p>
            <a:pPr/>
          </a:p>
        </p:txBody>
      </p:sp>
      <p:sp>
        <p:nvSpPr>
          <p:cNvPr id="594" name="Shape 594"/>
          <p:cNvSpPr/>
          <p:nvPr>
            <p:ph type="body" sz="quarter" idx="1"/>
          </p:nvPr>
        </p:nvSpPr>
        <p:spPr>
          <a:prstGeom prst="rect">
            <a:avLst/>
          </a:prstGeom>
        </p:spPr>
        <p:txBody>
          <a:bodyPr/>
          <a:lstStyle/>
          <a:p>
            <a:pPr/>
            <a:r>
              <a:rPr b="1"/>
              <a:t>Teacher Notes</a:t>
            </a:r>
            <a:endParaRPr b="1"/>
          </a:p>
          <a:p>
            <a:pPr/>
            <a:r>
              <a:t>The direction above the girl’s head would be E.  The direction below the girl’s feet would be W. The direction behind the girl’s back would be 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Shape 631"/>
          <p:cNvSpPr/>
          <p:nvPr>
            <p:ph type="sldImg"/>
          </p:nvPr>
        </p:nvSpPr>
        <p:spPr>
          <a:prstGeom prst="rect">
            <a:avLst/>
          </a:prstGeom>
        </p:spPr>
        <p:txBody>
          <a:bodyPr/>
          <a:lstStyle/>
          <a:p>
            <a:pPr/>
          </a:p>
        </p:txBody>
      </p:sp>
      <p:sp>
        <p:nvSpPr>
          <p:cNvPr id="632" name="Shape 632"/>
          <p:cNvSpPr/>
          <p:nvPr>
            <p:ph type="body" sz="quarter" idx="1"/>
          </p:nvPr>
        </p:nvSpPr>
        <p:spPr>
          <a:prstGeom prst="rect">
            <a:avLst/>
          </a:prstGeom>
        </p:spPr>
        <p:txBody>
          <a:bodyPr/>
          <a:lstStyle/>
          <a:p>
            <a:pPr/>
            <a:r>
              <a:rPr b="1"/>
              <a:t>Teacher Notes</a:t>
            </a:r>
            <a:endParaRPr b="1"/>
          </a:p>
          <a:p>
            <a:pPr/>
            <a:r>
              <a:t>Answers</a:t>
            </a:r>
          </a:p>
          <a:p>
            <a:pPr/>
            <a:r>
              <a:t>Question 1: </a:t>
            </a:r>
            <a:r>
              <a:rPr i="1"/>
              <a:t>The needle of a compass is a magnet.  It is attracted to the magnetic pole at the top of the northern hemisphere.</a:t>
            </a:r>
            <a:r>
              <a:t> </a:t>
            </a:r>
            <a:r>
              <a:t>. </a:t>
            </a:r>
          </a:p>
          <a:p>
            <a:pPr/>
          </a:p>
          <a:p>
            <a:pPr/>
            <a:r>
              <a:t>Question 2: </a:t>
            </a:r>
            <a:r>
              <a:t> </a:t>
            </a:r>
            <a:r>
              <a:rPr i="1"/>
              <a:t>The letter represents the north pole of a magnet.  The letter S  represents the south pole of a magnet.  Both the bar and horseshoe magnet have a north and south pole. The north and south poles are the ends of the magnets.  They are the areas of the magnet that have the greatest magnetic force.</a:t>
            </a:r>
            <a:r>
              <a:t> </a:t>
            </a:r>
          </a:p>
          <a:p>
            <a:pPr/>
          </a:p>
          <a:p>
            <a:pPr/>
            <a:r>
              <a:t>Question 3:</a:t>
            </a:r>
            <a:r>
              <a:rPr i="1"/>
              <a:t>The two magnets will be attracted to each other because the north and south poles are facing each other.  Opposite poles of a magnet attract each other</a:t>
            </a:r>
            <a:r>
              <a:t> </a:t>
            </a:r>
          </a:p>
          <a:p>
            <a:pPr/>
          </a:p>
          <a:p>
            <a:pPr/>
            <a:r>
              <a:t>Question 4: </a:t>
            </a:r>
            <a:r>
              <a:rPr i="1"/>
              <a:t>The magnetic force is strongest at the north and south poles of a magnet.</a:t>
            </a:r>
            <a: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8" name="Shape 668"/>
          <p:cNvSpPr/>
          <p:nvPr>
            <p:ph type="sldImg"/>
          </p:nvPr>
        </p:nvSpPr>
        <p:spPr>
          <a:prstGeom prst="rect">
            <a:avLst/>
          </a:prstGeom>
        </p:spPr>
        <p:txBody>
          <a:bodyPr/>
          <a:lstStyle/>
          <a:p>
            <a:pPr/>
          </a:p>
        </p:txBody>
      </p:sp>
      <p:sp>
        <p:nvSpPr>
          <p:cNvPr id="669" name="Shape 669"/>
          <p:cNvSpPr/>
          <p:nvPr>
            <p:ph type="body" sz="quarter" idx="1"/>
          </p:nvPr>
        </p:nvSpPr>
        <p:spPr>
          <a:prstGeom prst="rect">
            <a:avLst/>
          </a:prstGeom>
        </p:spPr>
        <p:txBody>
          <a:bodyPr/>
          <a:lstStyle/>
          <a:p>
            <a:pPr defTabSz="457200">
              <a:lnSpc>
                <a:spcPct val="117999"/>
              </a:lnSpc>
              <a:spcBef>
                <a:spcPts val="0"/>
              </a:spcBef>
              <a:defRPr b="1">
                <a:latin typeface="+mj-lt"/>
                <a:ea typeface="+mj-ea"/>
                <a:cs typeface="+mj-cs"/>
                <a:sym typeface="Helvetica"/>
              </a:defRPr>
            </a:pPr>
            <a:r>
              <a:t>Teacher Notes</a:t>
            </a:r>
          </a:p>
          <a:p>
            <a:pPr defTabSz="457200">
              <a:lnSpc>
                <a:spcPct val="117999"/>
              </a:lnSpc>
              <a:spcBef>
                <a:spcPts val="0"/>
              </a:spcBef>
              <a:defRPr>
                <a:latin typeface="+mj-lt"/>
                <a:ea typeface="+mj-ea"/>
                <a:cs typeface="+mj-cs"/>
                <a:sym typeface="Helvetica"/>
              </a:defRPr>
            </a:pPr>
          </a:p>
          <a:p>
            <a:pPr defTabSz="457200">
              <a:lnSpc>
                <a:spcPct val="117999"/>
              </a:lnSpc>
              <a:spcBef>
                <a:spcPts val="0"/>
              </a:spcBef>
              <a:defRPr>
                <a:latin typeface="+mj-lt"/>
                <a:ea typeface="+mj-ea"/>
                <a:cs typeface="+mj-cs"/>
                <a:sym typeface="Helvetica"/>
              </a:defRPr>
            </a:pPr>
            <a:r>
              <a:t>Remind students that magnetic properties have allowed sailors and hikers to find their way.  This is due to the special properties of magnets and how they interact with the Earth’s magnetic field.  </a:t>
            </a:r>
          </a:p>
          <a:p>
            <a:pPr defTabSz="457200">
              <a:lnSpc>
                <a:spcPct val="117999"/>
              </a:lnSpc>
              <a:spcBef>
                <a:spcPts val="0"/>
              </a:spcBef>
              <a:defRPr>
                <a:latin typeface="+mj-lt"/>
                <a:ea typeface="+mj-ea"/>
                <a:cs typeface="+mj-cs"/>
                <a:sym typeface="Helvetica"/>
              </a:defRPr>
            </a:pPr>
          </a:p>
          <a:p>
            <a:pPr defTabSz="457200">
              <a:lnSpc>
                <a:spcPct val="117999"/>
              </a:lnSpc>
              <a:spcBef>
                <a:spcPts val="0"/>
              </a:spcBef>
              <a:defRPr>
                <a:latin typeface="+mj-lt"/>
                <a:ea typeface="+mj-ea"/>
                <a:cs typeface="+mj-cs"/>
                <a:sym typeface="Helvetica"/>
              </a:defRPr>
            </a:pPr>
            <a:r>
              <a:t>Pose the question, “Can we use the special properties of magnets to solve a different problem?” to students.  The problem will be presented on the next slide. </a:t>
            </a:r>
          </a:p>
          <a:p>
            <a:pPr defTabSz="457200">
              <a:lnSpc>
                <a:spcPct val="117999"/>
              </a:lnSpc>
              <a:spcBef>
                <a:spcPts val="0"/>
              </a:spcBef>
              <a:defRPr>
                <a:latin typeface="+mj-lt"/>
                <a:ea typeface="+mj-ea"/>
                <a:cs typeface="+mj-cs"/>
                <a:sym typeface="Helvetica"/>
              </a:defRPr>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marL="228600" indent="-228600">
              <a:defRPr b="1" u="sng"/>
            </a:pPr>
            <a:r>
              <a:t>Teacher’s Notes:</a:t>
            </a:r>
          </a:p>
          <a:p>
            <a:pPr marL="228600" indent="-228600"/>
            <a:r>
              <a:t>After the story is read, review and discuss the questions  below with the students. </a:t>
            </a:r>
          </a:p>
          <a:p>
            <a:pPr marL="228600" indent="-228600"/>
            <a:r>
              <a:t> </a:t>
            </a:r>
          </a:p>
          <a:p>
            <a:pPr marL="228600" indent="-228600">
              <a:defRPr b="1"/>
            </a:pPr>
            <a:r>
              <a:t>1. What does the rock attract? </a:t>
            </a:r>
          </a:p>
          <a:p>
            <a:pPr marL="228600" indent="-228600">
              <a:defRPr i="1"/>
            </a:pPr>
            <a:r>
              <a:t>It attracts Iron and other pieces of metal. </a:t>
            </a:r>
          </a:p>
          <a:p>
            <a:pPr marL="228600" indent="-228600"/>
          </a:p>
          <a:p>
            <a:pPr marL="228600" indent="-228600">
              <a:defRPr b="1"/>
            </a:pPr>
            <a:r>
              <a:t>2. What is the rock made of?</a:t>
            </a:r>
          </a:p>
          <a:p>
            <a:pPr marL="228600" indent="-228600">
              <a:defRPr i="1"/>
            </a:pPr>
            <a:r>
              <a:t>A mineral called magnetite.</a:t>
            </a:r>
          </a:p>
          <a:p>
            <a:pPr marL="228600" indent="-228600"/>
          </a:p>
          <a:p>
            <a:pPr marL="228600" indent="-228600">
              <a:defRPr b="1"/>
            </a:pPr>
            <a:r>
              <a:t>3. Are there other materials like the rock?</a:t>
            </a:r>
          </a:p>
          <a:p>
            <a:pPr marL="228600" indent="-228600">
              <a:defRPr i="1"/>
            </a:pPr>
            <a:r>
              <a:t>Yes. After a piece of iron was rubbed by the rock, the iron attracted pieces of metal.  Other man-made magnets are like the rock.</a:t>
            </a:r>
            <a:r>
              <a:rPr i="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Shape 676"/>
          <p:cNvSpPr/>
          <p:nvPr>
            <p:ph type="sldImg"/>
          </p:nvPr>
        </p:nvSpPr>
        <p:spPr>
          <a:prstGeom prst="rect">
            <a:avLst/>
          </a:prstGeom>
        </p:spPr>
        <p:txBody>
          <a:bodyPr/>
          <a:lstStyle/>
          <a:p>
            <a:pPr/>
          </a:p>
        </p:txBody>
      </p:sp>
      <p:sp>
        <p:nvSpPr>
          <p:cNvPr id="677" name="Shape 677"/>
          <p:cNvSpPr/>
          <p:nvPr>
            <p:ph type="body" sz="quarter" idx="1"/>
          </p:nvPr>
        </p:nvSpPr>
        <p:spPr>
          <a:prstGeom prst="rect">
            <a:avLst/>
          </a:prstGeom>
        </p:spPr>
        <p:txBody>
          <a:bodyPr/>
          <a:lstStyle/>
          <a:p>
            <a:pPr defTabSz="457200">
              <a:lnSpc>
                <a:spcPct val="117999"/>
              </a:lnSpc>
              <a:spcBef>
                <a:spcPts val="0"/>
              </a:spcBef>
              <a:defRPr b="1">
                <a:latin typeface="+mj-lt"/>
                <a:ea typeface="+mj-ea"/>
                <a:cs typeface="+mj-cs"/>
                <a:sym typeface="Helvetica"/>
              </a:defRPr>
            </a:pPr>
            <a:r>
              <a:t>Teacher Notes</a:t>
            </a:r>
          </a:p>
          <a:p>
            <a:pPr defTabSz="457200">
              <a:lnSpc>
                <a:spcPct val="117999"/>
              </a:lnSpc>
              <a:spcBef>
                <a:spcPts val="0"/>
              </a:spcBef>
              <a:defRPr b="1">
                <a:latin typeface="+mj-lt"/>
                <a:ea typeface="+mj-ea"/>
                <a:cs typeface="+mj-cs"/>
                <a:sym typeface="Helvetica"/>
              </a:defRPr>
            </a:pPr>
          </a:p>
          <a:p>
            <a:pPr defTabSz="457200">
              <a:lnSpc>
                <a:spcPct val="117999"/>
              </a:lnSpc>
              <a:spcBef>
                <a:spcPts val="0"/>
              </a:spcBef>
              <a:defRPr>
                <a:latin typeface="+mj-lt"/>
                <a:ea typeface="+mj-ea"/>
                <a:cs typeface="+mj-cs"/>
                <a:sym typeface="Helvetica"/>
              </a:defRPr>
            </a:pPr>
            <a:r>
              <a:t>Slides 30-35 are designed to guide your students through applying the scientific knowledge they’ve gained about magnets.  The goal is to define a design problem that can be solved by applying this knowledge.</a:t>
            </a:r>
          </a:p>
          <a:p>
            <a:pPr defTabSz="457200">
              <a:lnSpc>
                <a:spcPct val="117999"/>
              </a:lnSpc>
              <a:spcBef>
                <a:spcPts val="0"/>
              </a:spcBef>
              <a:defRPr>
                <a:latin typeface="+mj-lt"/>
                <a:ea typeface="+mj-ea"/>
                <a:cs typeface="+mj-cs"/>
                <a:sym typeface="Helvetica"/>
              </a:defRPr>
            </a:pPr>
          </a:p>
          <a:p>
            <a:pPr defTabSz="457200">
              <a:lnSpc>
                <a:spcPct val="117999"/>
              </a:lnSpc>
              <a:spcBef>
                <a:spcPts val="0"/>
              </a:spcBef>
              <a:defRPr>
                <a:latin typeface="+mj-lt"/>
                <a:ea typeface="+mj-ea"/>
                <a:cs typeface="+mj-cs"/>
                <a:sym typeface="Helvetica"/>
              </a:defRPr>
            </a:pPr>
            <a:r>
              <a:t>Students were reminded that magnetic properties have allowed sailors and hikers to find their way.  This is due to the special properties of magnets and how they interact with the Earth’s magnetic field.  </a:t>
            </a:r>
          </a:p>
          <a:p>
            <a:pPr defTabSz="457200">
              <a:lnSpc>
                <a:spcPct val="117999"/>
              </a:lnSpc>
              <a:spcBef>
                <a:spcPts val="0"/>
              </a:spcBef>
              <a:defRPr>
                <a:latin typeface="+mj-lt"/>
                <a:ea typeface="+mj-ea"/>
                <a:cs typeface="+mj-cs"/>
                <a:sym typeface="Helvetica"/>
              </a:defRPr>
            </a:pPr>
          </a:p>
          <a:p>
            <a:pPr defTabSz="457200">
              <a:lnSpc>
                <a:spcPct val="117999"/>
              </a:lnSpc>
              <a:spcBef>
                <a:spcPts val="0"/>
              </a:spcBef>
              <a:defRPr>
                <a:latin typeface="+mj-lt"/>
                <a:ea typeface="+mj-ea"/>
                <a:cs typeface="+mj-cs"/>
                <a:sym typeface="Helvetica"/>
              </a:defRPr>
            </a:pPr>
            <a:r>
              <a:t>Magnets can be used for other purposes, however, and we want student to recognize that magnets could be used to hold things together, or hold them in place.  </a:t>
            </a:r>
          </a:p>
          <a:p>
            <a:pPr defTabSz="457200">
              <a:lnSpc>
                <a:spcPct val="117999"/>
              </a:lnSpc>
              <a:spcBef>
                <a:spcPts val="0"/>
              </a:spcBef>
              <a:defRPr b="1">
                <a:latin typeface="+mj-lt"/>
                <a:ea typeface="+mj-ea"/>
                <a:cs typeface="+mj-cs"/>
                <a:sym typeface="Helvetica"/>
              </a:defRPr>
            </a:pPr>
          </a:p>
          <a:p>
            <a:pPr defTabSz="457200">
              <a:lnSpc>
                <a:spcPct val="117999"/>
              </a:lnSpc>
              <a:spcBef>
                <a:spcPts val="0"/>
              </a:spcBef>
              <a:defRPr b="1">
                <a:latin typeface="+mj-lt"/>
                <a:ea typeface="+mj-ea"/>
                <a:cs typeface="+mj-cs"/>
                <a:sym typeface="Helvetica"/>
              </a:defRPr>
            </a:pPr>
            <a:r>
              <a:t>What can she do?  </a:t>
            </a:r>
            <a:r>
              <a:rPr b="0"/>
              <a:t>Students may come up with the idea that magnets could be used to hold the brooch on the dress.  The brooch would have a magnetic piece attached to the back of it. There would be a separate magnet (that was attracted to it) that would be placed on the other side of the fabric.  The two magnetic pieces would need to have opposite poles in order to attract.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4" name="Shape 684"/>
          <p:cNvSpPr/>
          <p:nvPr>
            <p:ph type="sldImg"/>
          </p:nvPr>
        </p:nvSpPr>
        <p:spPr>
          <a:prstGeom prst="rect">
            <a:avLst/>
          </a:prstGeom>
        </p:spPr>
        <p:txBody>
          <a:bodyPr/>
          <a:lstStyle/>
          <a:p>
            <a:pPr/>
          </a:p>
        </p:txBody>
      </p:sp>
      <p:sp>
        <p:nvSpPr>
          <p:cNvPr id="685" name="Shape 685"/>
          <p:cNvSpPr/>
          <p:nvPr>
            <p:ph type="body" sz="quarter" idx="1"/>
          </p:nvPr>
        </p:nvSpPr>
        <p:spPr>
          <a:prstGeom prst="rect">
            <a:avLst/>
          </a:prstGeom>
        </p:spPr>
        <p:txBody>
          <a:bodyPr/>
          <a:lstStyle/>
          <a:p>
            <a:pPr>
              <a:defRPr b="1">
                <a:latin typeface="+mj-lt"/>
                <a:ea typeface="+mj-ea"/>
                <a:cs typeface="+mj-cs"/>
                <a:sym typeface="Helvetica"/>
              </a:defRPr>
            </a:pPr>
            <a:r>
              <a:t>Teacher Notes</a:t>
            </a:r>
          </a:p>
          <a:p>
            <a:pPr>
              <a:defRPr b="1">
                <a:latin typeface="+mj-lt"/>
                <a:ea typeface="+mj-ea"/>
                <a:cs typeface="+mj-cs"/>
                <a:sym typeface="Helvetica"/>
              </a:defRPr>
            </a:pPr>
          </a:p>
          <a:p>
            <a:pPr>
              <a:defRPr>
                <a:latin typeface="+mj-lt"/>
                <a:ea typeface="+mj-ea"/>
                <a:cs typeface="+mj-cs"/>
                <a:sym typeface="Helvetica"/>
              </a:defRPr>
            </a:pPr>
            <a:r>
              <a:t>This slide introduces the design problem that students will identify and solve.  Who can resist a puppy problem?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1" name="Shape 691"/>
          <p:cNvSpPr/>
          <p:nvPr>
            <p:ph type="sldImg"/>
          </p:nvPr>
        </p:nvSpPr>
        <p:spPr>
          <a:prstGeom prst="rect">
            <a:avLst/>
          </a:prstGeom>
        </p:spPr>
        <p:txBody>
          <a:bodyPr/>
          <a:lstStyle/>
          <a:p>
            <a:pPr/>
          </a:p>
        </p:txBody>
      </p:sp>
      <p:sp>
        <p:nvSpPr>
          <p:cNvPr id="692" name="Shape 692"/>
          <p:cNvSpPr/>
          <p:nvPr>
            <p:ph type="body" sz="quarter" idx="1"/>
          </p:nvPr>
        </p:nvSpPr>
        <p:spPr>
          <a:prstGeom prst="rect">
            <a:avLst/>
          </a:prstGeom>
        </p:spPr>
        <p:txBody>
          <a:bodyPr/>
          <a:lstStyle/>
          <a:p>
            <a:pPr defTabSz="457200">
              <a:lnSpc>
                <a:spcPct val="117999"/>
              </a:lnSpc>
              <a:spcBef>
                <a:spcPts val="0"/>
              </a:spcBef>
              <a:defRPr b="1"/>
            </a:pPr>
            <a:r>
              <a:t>Teacher Notes</a:t>
            </a:r>
          </a:p>
          <a:p>
            <a:pPr defTabSz="457200">
              <a:lnSpc>
                <a:spcPct val="117999"/>
              </a:lnSpc>
              <a:spcBef>
                <a:spcPts val="0"/>
              </a:spcBef>
              <a:defRPr b="1"/>
            </a:pPr>
          </a:p>
          <a:p>
            <a:pPr defTabSz="457200">
              <a:lnSpc>
                <a:spcPct val="117999"/>
              </a:lnSpc>
              <a:spcBef>
                <a:spcPts val="0"/>
              </a:spcBef>
            </a:pPr>
            <a:r>
              <a:t>The puppy owner has 4 puppies in her arms, and needs to put them safely in the back yard.  Students should be guided to think more deeply about the properties of magnets, and their attractive forces.  </a:t>
            </a:r>
          </a:p>
          <a:p>
            <a:pPr defTabSz="457200">
              <a:lnSpc>
                <a:spcPct val="117999"/>
              </a:lnSpc>
              <a:spcBef>
                <a:spcPts val="0"/>
              </a:spcBef>
              <a:defRPr b="1"/>
            </a:pPr>
          </a:p>
          <a:p>
            <a:pPr defTabSz="457200">
              <a:lnSpc>
                <a:spcPct val="117999"/>
              </a:lnSpc>
              <a:spcBef>
                <a:spcPts val="0"/>
              </a:spcBef>
              <a:defRPr b="1"/>
            </a:pPr>
            <a:r>
              <a:t>How can she put her puppies into the fenced back yard and keep them safe if she doesn’t have a free hand for the gate?  </a:t>
            </a:r>
            <a:r>
              <a:rPr b="0"/>
              <a:t>Review the facts about magnetic attraction and repulsion.  Also, talk about how the attraction can be broken or restored using force, using proximity of one pole to another, etc.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8" name="Shape 698"/>
          <p:cNvSpPr/>
          <p:nvPr>
            <p:ph type="sldImg"/>
          </p:nvPr>
        </p:nvSpPr>
        <p:spPr>
          <a:prstGeom prst="rect">
            <a:avLst/>
          </a:prstGeom>
        </p:spPr>
        <p:txBody>
          <a:bodyPr/>
          <a:lstStyle/>
          <a:p>
            <a:pPr/>
          </a:p>
        </p:txBody>
      </p:sp>
      <p:sp>
        <p:nvSpPr>
          <p:cNvPr id="699" name="Shape 699"/>
          <p:cNvSpPr/>
          <p:nvPr>
            <p:ph type="body" sz="quarter" idx="1"/>
          </p:nvPr>
        </p:nvSpPr>
        <p:spPr>
          <a:prstGeom prst="rect">
            <a:avLst/>
          </a:prstGeom>
        </p:spPr>
        <p:txBody>
          <a:bodyPr/>
          <a:lstStyle/>
          <a:p>
            <a:pPr defTabSz="457200">
              <a:lnSpc>
                <a:spcPct val="117999"/>
              </a:lnSpc>
              <a:spcBef>
                <a:spcPts val="0"/>
              </a:spcBef>
              <a:defRPr b="1">
                <a:latin typeface="+mj-lt"/>
                <a:ea typeface="+mj-ea"/>
                <a:cs typeface="+mj-cs"/>
                <a:sym typeface="Helvetica"/>
              </a:defRPr>
            </a:pPr>
            <a:r>
              <a:t>Teacher Notes</a:t>
            </a:r>
          </a:p>
          <a:p>
            <a:pPr defTabSz="457200">
              <a:lnSpc>
                <a:spcPct val="117999"/>
              </a:lnSpc>
              <a:spcBef>
                <a:spcPts val="0"/>
              </a:spcBef>
              <a:defRPr b="1">
                <a:latin typeface="+mj-lt"/>
                <a:ea typeface="+mj-ea"/>
                <a:cs typeface="+mj-cs"/>
                <a:sym typeface="Helvetica"/>
              </a:defRPr>
            </a:pPr>
          </a:p>
          <a:p>
            <a:pPr defTabSz="457200">
              <a:lnSpc>
                <a:spcPct val="117999"/>
              </a:lnSpc>
              <a:spcBef>
                <a:spcPts val="0"/>
              </a:spcBef>
              <a:defRPr b="1">
                <a:latin typeface="+mj-lt"/>
                <a:ea typeface="+mj-ea"/>
                <a:cs typeface="+mj-cs"/>
                <a:sym typeface="Helvetica"/>
              </a:defRPr>
            </a:pPr>
            <a:r>
              <a:t>What is the problem that we need to solve?  </a:t>
            </a:r>
            <a:r>
              <a:rPr b="0"/>
              <a:t>Guide students to the realization that the gate is the problem.  </a:t>
            </a:r>
            <a:endParaRPr b="0"/>
          </a:p>
          <a:p>
            <a:pPr defTabSz="457200">
              <a:lnSpc>
                <a:spcPct val="117999"/>
              </a:lnSpc>
              <a:spcBef>
                <a:spcPts val="0"/>
              </a:spcBef>
              <a:defRPr b="1">
                <a:latin typeface="+mj-lt"/>
                <a:ea typeface="+mj-ea"/>
                <a:cs typeface="+mj-cs"/>
                <a:sym typeface="Helvetica"/>
              </a:defRPr>
            </a:pPr>
            <a:r>
              <a:rPr b="0"/>
              <a:t>The owner has to be able to open the gate and make sure that it closes securely behind her — without using her hands.  There must be a way that we can help her solve this problem with magnets.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6" name="Shape 706"/>
          <p:cNvSpPr/>
          <p:nvPr>
            <p:ph type="sldImg"/>
          </p:nvPr>
        </p:nvSpPr>
        <p:spPr>
          <a:prstGeom prst="rect">
            <a:avLst/>
          </a:prstGeom>
        </p:spPr>
        <p:txBody>
          <a:bodyPr/>
          <a:lstStyle/>
          <a:p>
            <a:pPr/>
          </a:p>
        </p:txBody>
      </p:sp>
      <p:sp>
        <p:nvSpPr>
          <p:cNvPr id="707" name="Shape 707"/>
          <p:cNvSpPr/>
          <p:nvPr>
            <p:ph type="body" sz="quarter" idx="1"/>
          </p:nvPr>
        </p:nvSpPr>
        <p:spPr>
          <a:prstGeom prst="rect">
            <a:avLst/>
          </a:prstGeom>
        </p:spPr>
        <p:txBody>
          <a:bodyPr/>
          <a:lstStyle/>
          <a:p>
            <a:pPr defTabSz="457200">
              <a:lnSpc>
                <a:spcPct val="117999"/>
              </a:lnSpc>
              <a:spcBef>
                <a:spcPts val="0"/>
              </a:spcBef>
              <a:defRPr b="1"/>
            </a:pPr>
            <a:r>
              <a:t>Teacher Notes</a:t>
            </a:r>
          </a:p>
          <a:p>
            <a:pPr defTabSz="457200">
              <a:lnSpc>
                <a:spcPct val="117999"/>
              </a:lnSpc>
              <a:spcBef>
                <a:spcPts val="0"/>
              </a:spcBef>
              <a:defRPr b="1"/>
            </a:pPr>
          </a:p>
          <a:p>
            <a:pPr defTabSz="457200">
              <a:lnSpc>
                <a:spcPct val="117999"/>
              </a:lnSpc>
              <a:spcBef>
                <a:spcPts val="0"/>
              </a:spcBef>
              <a:defRPr b="1"/>
            </a:pPr>
            <a:r>
              <a:t>Design a solution for her and her puppies!</a:t>
            </a:r>
          </a:p>
          <a:p>
            <a:pPr defTabSz="457200">
              <a:lnSpc>
                <a:spcPct val="117999"/>
              </a:lnSpc>
              <a:spcBef>
                <a:spcPts val="0"/>
              </a:spcBef>
              <a:defRPr b="1"/>
            </a:pPr>
          </a:p>
          <a:p>
            <a:pPr defTabSz="457200">
              <a:lnSpc>
                <a:spcPct val="117999"/>
              </a:lnSpc>
              <a:spcBef>
                <a:spcPts val="0"/>
              </a:spcBef>
              <a:defRPr b="1"/>
            </a:pPr>
            <a:r>
              <a:t>What will you design?  </a:t>
            </a:r>
            <a:r>
              <a:rPr b="0"/>
              <a:t>Students should understand that they need to design a latch.</a:t>
            </a:r>
            <a:endParaRPr b="0"/>
          </a:p>
          <a:p>
            <a:pPr defTabSz="457200">
              <a:lnSpc>
                <a:spcPct val="117999"/>
              </a:lnSpc>
              <a:spcBef>
                <a:spcPts val="0"/>
              </a:spcBef>
              <a:defRPr b="1"/>
            </a:pPr>
          </a:p>
          <a:p>
            <a:pPr defTabSz="457200">
              <a:lnSpc>
                <a:spcPct val="117999"/>
              </a:lnSpc>
              <a:spcBef>
                <a:spcPts val="0"/>
              </a:spcBef>
              <a:defRPr b="1"/>
            </a:pPr>
            <a:r>
              <a:t>What materials will you use?   </a:t>
            </a:r>
            <a:r>
              <a:rPr b="0"/>
              <a:t>Magnets!</a:t>
            </a:r>
            <a:endParaRPr b="0"/>
          </a:p>
          <a:p>
            <a:pPr defTabSz="457200">
              <a:lnSpc>
                <a:spcPct val="117999"/>
              </a:lnSpc>
              <a:spcBef>
                <a:spcPts val="0"/>
              </a:spcBef>
              <a:defRPr b="1"/>
            </a:pPr>
            <a:endParaRPr b="0"/>
          </a:p>
          <a:p>
            <a:pPr defTabSz="457200">
              <a:lnSpc>
                <a:spcPct val="117999"/>
              </a:lnSpc>
              <a:spcBef>
                <a:spcPts val="0"/>
              </a:spcBef>
              <a:defRPr b="1"/>
            </a:pPr>
            <a:r>
              <a:t>How will your solution work?  </a:t>
            </a:r>
            <a:r>
              <a:rPr b="0"/>
              <a:t>The owner can use her hip to put force on the magnetic latch, breaking the attraction between the poles so that the gate opens.  When she has passed through the gate, it can be pushed closed with her hip, and the magnetic attraction between north and south poles of the magnets will be re-established to close the latch and hold the gate closed.</a:t>
            </a:r>
            <a:endParaRPr b="0"/>
          </a:p>
          <a:p>
            <a:pPr defTabSz="457200">
              <a:lnSpc>
                <a:spcPct val="117999"/>
              </a:lnSpc>
              <a:spcBef>
                <a:spcPts val="0"/>
              </a:spcBef>
              <a:defRPr b="1"/>
            </a:pPr>
          </a:p>
          <a:p>
            <a:pPr defTabSz="457200">
              <a:lnSpc>
                <a:spcPct val="117999"/>
              </a:lnSpc>
              <a:spcBef>
                <a:spcPts val="0"/>
              </a:spcBef>
              <a:defRPr b="1"/>
            </a:pPr>
            <a:r>
              <a:t>What properties, forces and interactions in magnets will help you?  </a:t>
            </a:r>
            <a:r>
              <a:rPr b="0"/>
              <a:t>The attractive properties of the opposite poles of magnets.</a:t>
            </a:r>
            <a:endParaRPr b="0"/>
          </a:p>
          <a:p>
            <a:pPr defTabSz="457200">
              <a:lnSpc>
                <a:spcPct val="117999"/>
              </a:lnSpc>
              <a:spcBef>
                <a:spcPts val="0"/>
              </a:spcBef>
              <a:defRPr b="1"/>
            </a:pPr>
          </a:p>
          <a:p>
            <a:pPr defTabSz="457200">
              <a:lnSpc>
                <a:spcPct val="117999"/>
              </a:lnSpc>
              <a:spcBef>
                <a:spcPts val="0"/>
              </a:spcBef>
              <a:defRPr b="1"/>
            </a:pPr>
            <a:r>
              <a:t>Sketch out and label your idea.  </a:t>
            </a:r>
            <a:r>
              <a:rPr b="0"/>
              <a:t>Students should be able to sketch a simple gate and latch system, which they label showing the poles and their attractive force.</a:t>
            </a:r>
            <a:endParaRPr b="0"/>
          </a:p>
          <a:p>
            <a:pPr defTabSz="457200">
              <a:lnSpc>
                <a:spcPct val="117999"/>
              </a:lnSpc>
              <a:spcBef>
                <a:spcPts val="0"/>
              </a:spcBef>
              <a:defRPr b="1"/>
            </a:pPr>
          </a:p>
          <a:p>
            <a:pPr defTabSz="457200">
              <a:lnSpc>
                <a:spcPct val="117999"/>
              </a:lnSpc>
              <a:spcBef>
                <a:spcPts val="0"/>
              </a:spcBef>
              <a:defRPr b="1"/>
            </a:pPr>
            <a:r>
              <a:t>Share it with your class!  </a:t>
            </a:r>
            <a:r>
              <a:rPr b="0"/>
              <a:t>Although the images may be different, students should have come to the same conclusion about the role of magnets in solving this problem.  If other solutions are offered, or if students didn’t include information about the poles, application of force to break the attraction, and re-establishment of attraction as the magnets come into proximity, these ideas can be reviewed at this time.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Shape 714"/>
          <p:cNvSpPr/>
          <p:nvPr>
            <p:ph type="sldImg"/>
          </p:nvPr>
        </p:nvSpPr>
        <p:spPr>
          <a:prstGeom prst="rect">
            <a:avLst/>
          </a:prstGeom>
        </p:spPr>
        <p:txBody>
          <a:bodyPr/>
          <a:lstStyle/>
          <a:p>
            <a:pPr/>
          </a:p>
        </p:txBody>
      </p:sp>
      <p:sp>
        <p:nvSpPr>
          <p:cNvPr id="715" name="Shape 715"/>
          <p:cNvSpPr/>
          <p:nvPr>
            <p:ph type="body" sz="quarter" idx="1"/>
          </p:nvPr>
        </p:nvSpPr>
        <p:spPr>
          <a:prstGeom prst="rect">
            <a:avLst/>
          </a:prstGeom>
        </p:spPr>
        <p:txBody>
          <a:bodyPr/>
          <a:lstStyle/>
          <a:p>
            <a:pPr defTabSz="457200">
              <a:lnSpc>
                <a:spcPct val="117999"/>
              </a:lnSpc>
              <a:spcBef>
                <a:spcPts val="0"/>
              </a:spcBef>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Shape 742"/>
          <p:cNvSpPr/>
          <p:nvPr>
            <p:ph type="sldImg"/>
          </p:nvPr>
        </p:nvSpPr>
        <p:spPr>
          <a:prstGeom prst="rect">
            <a:avLst/>
          </a:prstGeom>
        </p:spPr>
        <p:txBody>
          <a:bodyPr/>
          <a:lstStyle/>
          <a:p>
            <a:pPr/>
          </a:p>
        </p:txBody>
      </p:sp>
      <p:sp>
        <p:nvSpPr>
          <p:cNvPr id="743" name="Shape 743"/>
          <p:cNvSpPr/>
          <p:nvPr>
            <p:ph type="body" sz="quarter" idx="1"/>
          </p:nvPr>
        </p:nvSpPr>
        <p:spPr>
          <a:prstGeom prst="rect">
            <a:avLst/>
          </a:prstGeom>
        </p:spPr>
        <p:txBody>
          <a:bodyPr/>
          <a:lstStyle/>
          <a:p>
            <a:pPr/>
            <a:r>
              <a:rPr b="1"/>
              <a:t>Teacher Notes</a:t>
            </a:r>
            <a:endParaRPr b="1"/>
          </a:p>
          <a:p>
            <a:pPr/>
            <a:r>
              <a:t>Answer </a:t>
            </a:r>
          </a:p>
          <a:p>
            <a:pPr/>
            <a:r>
              <a:t>Question 1: B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Shape 749"/>
          <p:cNvSpPr/>
          <p:nvPr>
            <p:ph type="sldImg"/>
          </p:nvPr>
        </p:nvSpPr>
        <p:spPr>
          <a:prstGeom prst="rect">
            <a:avLst/>
          </a:prstGeom>
        </p:spPr>
        <p:txBody>
          <a:bodyPr/>
          <a:lstStyle/>
          <a:p>
            <a:pPr/>
          </a:p>
        </p:txBody>
      </p:sp>
      <p:sp>
        <p:nvSpPr>
          <p:cNvPr id="750" name="Shape 750"/>
          <p:cNvSpPr/>
          <p:nvPr>
            <p:ph type="body" sz="quarter" idx="1"/>
          </p:nvPr>
        </p:nvSpPr>
        <p:spPr>
          <a:prstGeom prst="rect">
            <a:avLst/>
          </a:prstGeom>
        </p:spPr>
        <p:txBody>
          <a:bodyPr/>
          <a:lstStyle/>
          <a:p>
            <a:pPr/>
            <a:r>
              <a:rPr b="1"/>
              <a:t>Teacher Notes</a:t>
            </a:r>
            <a:endParaRPr b="1"/>
          </a:p>
          <a:p>
            <a:pPr/>
            <a:r>
              <a:t>Answer</a:t>
            </a:r>
          </a:p>
          <a:p>
            <a:pPr/>
            <a:r>
              <a:t>Question 2: C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Shape 755"/>
          <p:cNvSpPr/>
          <p:nvPr>
            <p:ph type="sldImg"/>
          </p:nvPr>
        </p:nvSpPr>
        <p:spPr>
          <a:prstGeom prst="rect">
            <a:avLst/>
          </a:prstGeom>
        </p:spPr>
        <p:txBody>
          <a:bodyPr/>
          <a:lstStyle/>
          <a:p>
            <a:pPr/>
          </a:p>
        </p:txBody>
      </p:sp>
      <p:sp>
        <p:nvSpPr>
          <p:cNvPr id="756" name="Shape 756"/>
          <p:cNvSpPr/>
          <p:nvPr>
            <p:ph type="body" sz="quarter" idx="1"/>
          </p:nvPr>
        </p:nvSpPr>
        <p:spPr>
          <a:prstGeom prst="rect">
            <a:avLst/>
          </a:prstGeom>
        </p:spPr>
        <p:txBody>
          <a:bodyPr/>
          <a:lstStyle/>
          <a:p>
            <a:pPr/>
            <a:r>
              <a:rPr b="1"/>
              <a:t>Teacher Notes</a:t>
            </a:r>
            <a:endParaRPr b="1"/>
          </a:p>
          <a:p>
            <a:pPr/>
            <a:r>
              <a:t>Answer</a:t>
            </a:r>
          </a:p>
          <a:p>
            <a:pPr/>
            <a:r>
              <a:t>Question 3: C</a:t>
            </a:r>
          </a:p>
          <a:p>
            <a:pPr/>
          </a:p>
          <a:p>
            <a:pPr/>
            <a:r>
              <a:t>Question 4: 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Shape 761"/>
          <p:cNvSpPr/>
          <p:nvPr>
            <p:ph type="sldImg"/>
          </p:nvPr>
        </p:nvSpPr>
        <p:spPr>
          <a:prstGeom prst="rect">
            <a:avLst/>
          </a:prstGeom>
        </p:spPr>
        <p:txBody>
          <a:bodyPr/>
          <a:lstStyle/>
          <a:p>
            <a:pPr/>
          </a:p>
        </p:txBody>
      </p:sp>
      <p:sp>
        <p:nvSpPr>
          <p:cNvPr id="762" name="Shape 762"/>
          <p:cNvSpPr/>
          <p:nvPr>
            <p:ph type="body" sz="quarter" idx="1"/>
          </p:nvPr>
        </p:nvSpPr>
        <p:spPr>
          <a:prstGeom prst="rect">
            <a:avLst/>
          </a:prstGeom>
        </p:spPr>
        <p:txBody>
          <a:bodyPr/>
          <a:lstStyle/>
          <a:p>
            <a:pPr/>
            <a:r>
              <a:rPr b="1"/>
              <a:t>Teacher Notes</a:t>
            </a:r>
            <a:endParaRPr b="1"/>
          </a:p>
          <a:p>
            <a:pPr/>
            <a:r>
              <a:t>Answer</a:t>
            </a:r>
          </a:p>
          <a:p>
            <a:pPr/>
            <a:r>
              <a:t>Question 5: 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lnSpc>
                <a:spcPct val="80000"/>
              </a:lnSpc>
              <a:spcBef>
                <a:spcPts val="300"/>
              </a:spcBef>
              <a:defRPr b="1" u="sng"/>
            </a:pPr>
            <a:r>
              <a:t>Teacher’s Notes:</a:t>
            </a:r>
          </a:p>
          <a:p>
            <a:pPr>
              <a:lnSpc>
                <a:spcPct val="80000"/>
              </a:lnSpc>
              <a:spcBef>
                <a:spcPts val="300"/>
              </a:spcBef>
            </a:pPr>
            <a:r>
              <a:t>Help students begin to make the connection between the rock they read about and the term magnet.  Some questions that could be used to make this connection are listed below. </a:t>
            </a:r>
          </a:p>
          <a:p>
            <a:pPr>
              <a:lnSpc>
                <a:spcPct val="80000"/>
              </a:lnSpc>
              <a:spcBef>
                <a:spcPts val="300"/>
              </a:spcBef>
              <a:defRPr b="1"/>
            </a:pPr>
          </a:p>
          <a:p>
            <a:pPr>
              <a:lnSpc>
                <a:spcPct val="80000"/>
              </a:lnSpc>
              <a:spcBef>
                <a:spcPts val="300"/>
              </a:spcBef>
              <a:defRPr b="1"/>
            </a:pPr>
            <a:r>
              <a:t>In the story, scientists used the word magnet to describe two objects.  What were they?</a:t>
            </a:r>
            <a:endParaRPr i="1"/>
          </a:p>
          <a:p>
            <a:pPr>
              <a:lnSpc>
                <a:spcPct val="80000"/>
              </a:lnSpc>
              <a:spcBef>
                <a:spcPts val="300"/>
              </a:spcBef>
              <a:defRPr i="1"/>
            </a:pPr>
            <a:r>
              <a:t>The two objects were the magnetite rock and the man-made magnet. </a:t>
            </a:r>
          </a:p>
          <a:p>
            <a:pPr>
              <a:lnSpc>
                <a:spcPct val="80000"/>
              </a:lnSpc>
              <a:spcBef>
                <a:spcPts val="300"/>
              </a:spcBef>
              <a:defRPr b="1"/>
            </a:pPr>
          </a:p>
          <a:p>
            <a:pPr>
              <a:lnSpc>
                <a:spcPct val="80000"/>
              </a:lnSpc>
              <a:spcBef>
                <a:spcPts val="300"/>
              </a:spcBef>
              <a:defRPr b="1"/>
            </a:pPr>
            <a:r>
              <a:t>Think about the properties of the special magnetite rock and the iron that was touched by the magnetite rock.  Can you use these properties to describe properties of a magnet? </a:t>
            </a:r>
          </a:p>
          <a:p>
            <a:pPr>
              <a:lnSpc>
                <a:spcPct val="80000"/>
              </a:lnSpc>
              <a:spcBef>
                <a:spcPts val="300"/>
              </a:spcBef>
              <a:defRPr i="1"/>
            </a:pPr>
          </a:p>
          <a:p>
            <a:pPr>
              <a:lnSpc>
                <a:spcPct val="80000"/>
              </a:lnSpc>
              <a:spcBef>
                <a:spcPts val="300"/>
              </a:spcBef>
              <a:defRPr i="1"/>
            </a:pPr>
            <a:r>
              <a:t>Student answers will vary.  Students may suggest that both the magnetite rock and the iron rubbed with the magnetite rock could attract pieces of metal.</a:t>
            </a:r>
          </a:p>
          <a:p>
            <a:pPr>
              <a:lnSpc>
                <a:spcPct val="80000"/>
              </a:lnSpc>
              <a:spcBef>
                <a:spcPts val="300"/>
              </a:spcBef>
              <a:defRPr b="1"/>
            </a:pPr>
          </a:p>
          <a:p>
            <a:pPr>
              <a:lnSpc>
                <a:spcPct val="80000"/>
              </a:lnSpc>
              <a:spcBef>
                <a:spcPts val="300"/>
              </a:spcBef>
              <a:defRPr b="1"/>
            </a:pPr>
            <a:r>
              <a:t>What would be some properties of a magnet? Do all magnets look the same?</a:t>
            </a:r>
            <a:endParaRPr i="1"/>
          </a:p>
          <a:p>
            <a:pPr>
              <a:lnSpc>
                <a:spcPct val="80000"/>
              </a:lnSpc>
              <a:spcBef>
                <a:spcPts val="300"/>
              </a:spcBef>
              <a:defRPr i="1"/>
            </a:pPr>
            <a:r>
              <a:t>Student answers will vary. Some should suggest that a magnet attracts iron or other metals. Students may or may not suggest that magnets look the same</a:t>
            </a:r>
            <a:r>
              <a:rPr b="1"/>
              <a:t>. </a:t>
            </a:r>
          </a:p>
          <a:p>
            <a:pPr>
              <a:lnSpc>
                <a:spcPct val="80000"/>
              </a:lnSpc>
              <a:spcBef>
                <a:spcPts val="300"/>
              </a:spcBef>
            </a:pPr>
          </a:p>
          <a:p>
            <a:pPr>
              <a:lnSpc>
                <a:spcPct val="80000"/>
              </a:lnSpc>
              <a:spcBef>
                <a:spcPts val="300"/>
              </a:spcBef>
            </a:pPr>
            <a:r>
              <a:t>Explain that in addition to the properties they read about in the rock story, magnets have some other properties.  Use the </a:t>
            </a:r>
            <a:r>
              <a:rPr i="1"/>
              <a:t>Types of Magnets and Effects of Magnets Slides </a:t>
            </a:r>
            <a:r>
              <a:t>to help introduce students to these properties. </a:t>
            </a:r>
          </a:p>
          <a:p>
            <a:pPr>
              <a:lnSpc>
                <a:spcPct val="80000"/>
              </a:lnSpc>
              <a:spcBef>
                <a:spcPts val="300"/>
              </a:spcBef>
            </a:pPr>
          </a:p>
          <a:p>
            <a:pPr>
              <a:lnSpc>
                <a:spcPct val="80000"/>
              </a:lnSpc>
              <a:spcBef>
                <a:spcPts val="300"/>
              </a:spcBef>
            </a:pPr>
            <a:r>
              <a:t>Use the </a:t>
            </a:r>
            <a:r>
              <a:rPr i="1"/>
              <a:t>Types of Magnets Transparency </a:t>
            </a:r>
            <a:r>
              <a:t>first to give some examples of different types of magnets and discuss properties such as the shape of magnets and origin of magnets. Compare the rock made of magnetite to the horseshoe and bar magnet.  The magnetite rock is an example of a naturally occurring magnet.  The horseshoe and bar magnets are man-made magnets. </a:t>
            </a:r>
          </a:p>
          <a:p>
            <a:pPr>
              <a:lnSpc>
                <a:spcPct val="80000"/>
              </a:lnSpc>
              <a:spcBef>
                <a:spcPts val="300"/>
              </a:spcBef>
            </a:pPr>
          </a:p>
          <a:p>
            <a:pPr>
              <a:lnSpc>
                <a:spcPct val="80000"/>
              </a:lnSpc>
              <a:spcBef>
                <a:spcPts val="300"/>
              </a:spcBef>
            </a:pPr>
            <a:r>
              <a:t>Transition to the </a:t>
            </a:r>
            <a:r>
              <a:rPr i="1"/>
              <a:t>Effects of Magnets Transparency </a:t>
            </a:r>
            <a:r>
              <a:t>to begin a discussion of another property of magnets: the ability to attract some types of metals.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8" name="Shape 788"/>
          <p:cNvSpPr/>
          <p:nvPr>
            <p:ph type="sldImg"/>
          </p:nvPr>
        </p:nvSpPr>
        <p:spPr>
          <a:prstGeom prst="rect">
            <a:avLst/>
          </a:prstGeom>
        </p:spPr>
        <p:txBody>
          <a:bodyPr/>
          <a:lstStyle/>
          <a:p>
            <a:pPr/>
          </a:p>
        </p:txBody>
      </p:sp>
      <p:sp>
        <p:nvSpPr>
          <p:cNvPr id="789" name="Shape 789"/>
          <p:cNvSpPr/>
          <p:nvPr>
            <p:ph type="body" sz="quarter" idx="1"/>
          </p:nvPr>
        </p:nvSpPr>
        <p:spPr>
          <a:prstGeom prst="rect">
            <a:avLst/>
          </a:prstGeom>
        </p:spPr>
        <p:txBody>
          <a:bodyPr/>
          <a:lstStyle/>
          <a:p>
            <a:pPr>
              <a:defRPr>
                <a:latin typeface="+mj-lt"/>
                <a:ea typeface="+mj-ea"/>
                <a:cs typeface="+mj-cs"/>
                <a:sym typeface="Helvetica"/>
              </a:defRPr>
            </a:pPr>
            <a:r>
              <a:rPr b="1"/>
              <a:t>Teacher Notes</a:t>
            </a:r>
            <a:endParaRPr b="1"/>
          </a:p>
          <a:p>
            <a:pPr>
              <a:defRPr>
                <a:latin typeface="+mj-lt"/>
                <a:ea typeface="+mj-ea"/>
                <a:cs typeface="+mj-cs"/>
                <a:sym typeface="Helvetica"/>
              </a:defRPr>
            </a:pPr>
            <a:r>
              <a:t>Answers</a:t>
            </a:r>
          </a:p>
          <a:p>
            <a:pPr>
              <a:defRPr>
                <a:latin typeface="+mj-lt"/>
                <a:ea typeface="+mj-ea"/>
                <a:cs typeface="+mj-cs"/>
                <a:sym typeface="Helvetica"/>
              </a:defRPr>
            </a:pPr>
            <a:r>
              <a:t>Question 6: C</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7" name="Shape 867"/>
          <p:cNvSpPr/>
          <p:nvPr>
            <p:ph type="sldImg"/>
          </p:nvPr>
        </p:nvSpPr>
        <p:spPr>
          <a:prstGeom prst="rect">
            <a:avLst/>
          </a:prstGeom>
        </p:spPr>
        <p:txBody>
          <a:bodyPr/>
          <a:lstStyle/>
          <a:p>
            <a:pPr/>
          </a:p>
        </p:txBody>
      </p:sp>
      <p:sp>
        <p:nvSpPr>
          <p:cNvPr id="868" name="Shape 868"/>
          <p:cNvSpPr/>
          <p:nvPr>
            <p:ph type="body" sz="quarter" idx="1"/>
          </p:nvPr>
        </p:nvSpPr>
        <p:spPr>
          <a:prstGeom prst="rect">
            <a:avLst/>
          </a:prstGeom>
        </p:spPr>
        <p:txBody>
          <a:bodyPr/>
          <a:lstStyle/>
          <a:p>
            <a:pPr>
              <a:defRPr>
                <a:latin typeface="+mj-lt"/>
                <a:ea typeface="+mj-ea"/>
                <a:cs typeface="+mj-cs"/>
                <a:sym typeface="Helvetica"/>
              </a:defRPr>
            </a:pPr>
            <a:r>
              <a:rPr b="1"/>
              <a:t>Teacher Notes</a:t>
            </a:r>
            <a:endParaRPr b="1"/>
          </a:p>
          <a:p>
            <a:pPr>
              <a:defRPr>
                <a:latin typeface="+mj-lt"/>
                <a:ea typeface="+mj-ea"/>
                <a:cs typeface="+mj-cs"/>
                <a:sym typeface="Helvetica"/>
              </a:defRPr>
            </a:pPr>
            <a:r>
              <a:t>Answers</a:t>
            </a:r>
          </a:p>
          <a:p>
            <a:pPr>
              <a:defRPr>
                <a:latin typeface="+mj-lt"/>
                <a:ea typeface="+mj-ea"/>
                <a:cs typeface="+mj-cs"/>
                <a:sym typeface="Helvetica"/>
              </a:defRPr>
            </a:pPr>
            <a:r>
              <a:t>Question 7: 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6" name="Shape 946"/>
          <p:cNvSpPr/>
          <p:nvPr>
            <p:ph type="sldImg"/>
          </p:nvPr>
        </p:nvSpPr>
        <p:spPr>
          <a:prstGeom prst="rect">
            <a:avLst/>
          </a:prstGeom>
        </p:spPr>
        <p:txBody>
          <a:bodyPr/>
          <a:lstStyle/>
          <a:p>
            <a:pPr/>
          </a:p>
        </p:txBody>
      </p:sp>
      <p:sp>
        <p:nvSpPr>
          <p:cNvPr id="947" name="Shape 947"/>
          <p:cNvSpPr/>
          <p:nvPr>
            <p:ph type="body" sz="quarter" idx="1"/>
          </p:nvPr>
        </p:nvSpPr>
        <p:spPr>
          <a:prstGeom prst="rect">
            <a:avLst/>
          </a:prstGeom>
        </p:spPr>
        <p:txBody>
          <a:bodyPr/>
          <a:lstStyle/>
          <a:p>
            <a:pPr>
              <a:defRPr>
                <a:latin typeface="+mj-lt"/>
                <a:ea typeface="+mj-ea"/>
                <a:cs typeface="+mj-cs"/>
                <a:sym typeface="Helvetica"/>
              </a:defRPr>
            </a:pPr>
            <a:r>
              <a:rPr b="1"/>
              <a:t>Teacher Notes</a:t>
            </a:r>
            <a:endParaRPr b="1"/>
          </a:p>
          <a:p>
            <a:pPr>
              <a:defRPr>
                <a:latin typeface="+mj-lt"/>
                <a:ea typeface="+mj-ea"/>
                <a:cs typeface="+mj-cs"/>
                <a:sym typeface="Helvetica"/>
              </a:defRPr>
            </a:pPr>
            <a:r>
              <a:t>Answers</a:t>
            </a:r>
          </a:p>
          <a:p>
            <a:pPr>
              <a:defRPr>
                <a:latin typeface="+mj-lt"/>
                <a:ea typeface="+mj-ea"/>
                <a:cs typeface="+mj-cs"/>
                <a:sym typeface="Helvetica"/>
              </a:defRPr>
            </a:pPr>
            <a:r>
              <a:t>Question 8: 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0" name="Shape 960"/>
          <p:cNvSpPr/>
          <p:nvPr>
            <p:ph type="sldImg"/>
          </p:nvPr>
        </p:nvSpPr>
        <p:spPr>
          <a:prstGeom prst="rect">
            <a:avLst/>
          </a:prstGeom>
        </p:spPr>
        <p:txBody>
          <a:bodyPr/>
          <a:lstStyle/>
          <a:p>
            <a:pPr/>
          </a:p>
        </p:txBody>
      </p:sp>
      <p:sp>
        <p:nvSpPr>
          <p:cNvPr id="961" name="Shape 961"/>
          <p:cNvSpPr/>
          <p:nvPr>
            <p:ph type="body" sz="quarter" idx="1"/>
          </p:nvPr>
        </p:nvSpPr>
        <p:spPr>
          <a:prstGeom prst="rect">
            <a:avLst/>
          </a:prstGeom>
        </p:spPr>
        <p:txBody>
          <a:bodyPr/>
          <a:lstStyle/>
          <a:p>
            <a:pPr>
              <a:defRPr>
                <a:latin typeface="+mj-lt"/>
                <a:ea typeface="+mj-ea"/>
                <a:cs typeface="+mj-cs"/>
                <a:sym typeface="Helvetica"/>
              </a:defRPr>
            </a:pPr>
            <a:r>
              <a:rPr b="1"/>
              <a:t>Teacher Notes</a:t>
            </a:r>
            <a:endParaRPr b="1"/>
          </a:p>
          <a:p>
            <a:pPr>
              <a:defRPr>
                <a:latin typeface="+mj-lt"/>
                <a:ea typeface="+mj-ea"/>
                <a:cs typeface="+mj-cs"/>
                <a:sym typeface="Helvetica"/>
              </a:defRPr>
            </a:pPr>
            <a:r>
              <a:t>Answer</a:t>
            </a:r>
          </a:p>
          <a:p>
            <a:pPr>
              <a:defRPr>
                <a:latin typeface="+mj-lt"/>
                <a:ea typeface="+mj-ea"/>
                <a:cs typeface="+mj-cs"/>
                <a:sym typeface="Helvetica"/>
              </a:defRPr>
            </a:pPr>
            <a:r>
              <a:t>Question 9: B</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1" name="Shape 1041"/>
          <p:cNvSpPr/>
          <p:nvPr>
            <p:ph type="sldImg"/>
          </p:nvPr>
        </p:nvSpPr>
        <p:spPr>
          <a:prstGeom prst="rect">
            <a:avLst/>
          </a:prstGeom>
        </p:spPr>
        <p:txBody>
          <a:bodyPr/>
          <a:lstStyle/>
          <a:p>
            <a:pPr/>
          </a:p>
        </p:txBody>
      </p:sp>
      <p:sp>
        <p:nvSpPr>
          <p:cNvPr id="1042" name="Shape 1042"/>
          <p:cNvSpPr/>
          <p:nvPr>
            <p:ph type="body" sz="quarter" idx="1"/>
          </p:nvPr>
        </p:nvSpPr>
        <p:spPr>
          <a:prstGeom prst="rect">
            <a:avLst/>
          </a:prstGeom>
        </p:spPr>
        <p:txBody>
          <a:bodyPr/>
          <a:lstStyle/>
          <a:p>
            <a:pPr>
              <a:defRPr>
                <a:latin typeface="+mj-lt"/>
                <a:ea typeface="+mj-ea"/>
                <a:cs typeface="+mj-cs"/>
                <a:sym typeface="Helvetica"/>
              </a:defRPr>
            </a:pPr>
            <a:r>
              <a:rPr b="1"/>
              <a:t>Teacher Notes</a:t>
            </a:r>
            <a:endParaRPr b="1"/>
          </a:p>
          <a:p>
            <a:pPr>
              <a:defRPr>
                <a:latin typeface="+mj-lt"/>
                <a:ea typeface="+mj-ea"/>
                <a:cs typeface="+mj-cs"/>
                <a:sym typeface="Helvetica"/>
              </a:defRPr>
            </a:pPr>
            <a:r>
              <a:t>Answer</a:t>
            </a:r>
          </a:p>
          <a:p>
            <a:pPr>
              <a:defRPr>
                <a:latin typeface="+mj-lt"/>
                <a:ea typeface="+mj-ea"/>
                <a:cs typeface="+mj-cs"/>
                <a:sym typeface="Helvetica"/>
              </a:defRPr>
            </a:pPr>
            <a:r>
              <a:t>Question 10: 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defRPr b="1" u="sng"/>
            </a:pPr>
            <a:r>
              <a:t>Teacher’s Notes:</a:t>
            </a:r>
          </a:p>
          <a:p>
            <a:pPr/>
            <a:r>
              <a:t>Use the </a:t>
            </a:r>
            <a:r>
              <a:rPr i="1"/>
              <a:t>Effects of Magnets Slides </a:t>
            </a:r>
            <a:r>
              <a:t>to discuss the property of attraction to a magnet.  Walk students through the experiment that was done with the bar magnet and objects made of different materials.  Draw students’ attention to the suggestion that they create a table to record the results of the experiment.  This suggestion is provided as a way to help students become more familiar with the use of tables in recording scientific data.  A sample table is provided on the second slide of the </a:t>
            </a:r>
            <a:r>
              <a:rPr i="1"/>
              <a:t>Effects of Magnets Slide Set.  </a:t>
            </a:r>
            <a:r>
              <a:t>One option is to walk students through the set-up and completion of this table.  A second option would be to work with students to either create their own or a class table that could be used to record the results of the experiment.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lnSpc>
                <a:spcPct val="90000"/>
              </a:lnSpc>
              <a:spcBef>
                <a:spcPts val="300"/>
              </a:spcBef>
            </a:pPr>
            <a:r>
              <a:rPr b="1"/>
              <a:t>Teacher Notes</a:t>
            </a:r>
            <a:endParaRPr b="1"/>
          </a:p>
          <a:p>
            <a:pPr>
              <a:lnSpc>
                <a:spcPct val="90000"/>
              </a:lnSpc>
              <a:spcBef>
                <a:spcPts val="300"/>
              </a:spcBef>
            </a:pPr>
            <a:r>
              <a:t>Once the table is complete, discuss the results of the experiments and the types of conclusions that students can draw from the experiment.  From the specific objects in the experiment, help students make the more general conclusion that objects made of metal are more likely to be attracted to a magnet than those not made of metal.  (As students progress in their science education they may eventually learn that magnets tend to attract only certain metals such as iron, copper and nickel.  Other metals such as aluminum and brass are not attracted to magnets.)</a:t>
            </a:r>
          </a:p>
          <a:p>
            <a:pPr>
              <a:lnSpc>
                <a:spcPct val="90000"/>
              </a:lnSpc>
              <a:spcBef>
                <a:spcPts val="300"/>
              </a:spcBef>
              <a:defRPr b="1"/>
            </a:pPr>
          </a:p>
          <a:p>
            <a:pPr>
              <a:lnSpc>
                <a:spcPct val="90000"/>
              </a:lnSpc>
              <a:spcBef>
                <a:spcPts val="300"/>
              </a:spcBef>
              <a:defRPr b="1"/>
            </a:pPr>
            <a:r>
              <a:t>What conclusions can you make about the objects that were attracted to a magnet?</a:t>
            </a:r>
          </a:p>
          <a:p>
            <a:pPr>
              <a:lnSpc>
                <a:spcPct val="90000"/>
              </a:lnSpc>
              <a:spcBef>
                <a:spcPts val="300"/>
              </a:spcBef>
            </a:pPr>
          </a:p>
          <a:p>
            <a:pPr>
              <a:lnSpc>
                <a:spcPct val="90000"/>
              </a:lnSpc>
              <a:spcBef>
                <a:spcPts val="300"/>
              </a:spcBef>
              <a:defRPr b="1"/>
            </a:pPr>
            <a:r>
              <a:t>Were the objects made of the same material?</a:t>
            </a:r>
          </a:p>
          <a:p>
            <a:pPr>
              <a:lnSpc>
                <a:spcPct val="90000"/>
              </a:lnSpc>
              <a:spcBef>
                <a:spcPts val="300"/>
              </a:spcBef>
              <a:defRPr i="1"/>
            </a:pPr>
            <a:r>
              <a:t>The objects are made from different materials.  Some are wood, some are metal, some are cotton, some are plastic. </a:t>
            </a:r>
          </a:p>
          <a:p>
            <a:pPr>
              <a:lnSpc>
                <a:spcPct val="90000"/>
              </a:lnSpc>
              <a:spcBef>
                <a:spcPts val="300"/>
              </a:spcBef>
            </a:pPr>
          </a:p>
          <a:p>
            <a:pPr>
              <a:lnSpc>
                <a:spcPct val="90000"/>
              </a:lnSpc>
              <a:spcBef>
                <a:spcPts val="300"/>
              </a:spcBef>
              <a:defRPr b="1"/>
            </a:pPr>
            <a:r>
              <a:t>Which type of material was attracted to the magnet?</a:t>
            </a:r>
          </a:p>
          <a:p>
            <a:pPr>
              <a:lnSpc>
                <a:spcPct val="90000"/>
              </a:lnSpc>
              <a:spcBef>
                <a:spcPts val="300"/>
              </a:spcBef>
              <a:defRPr i="1"/>
            </a:pPr>
            <a:r>
              <a:t>Objects made from metal were attracted to the magnet (metal cube, metal screw, metal paperclip.)</a:t>
            </a:r>
          </a:p>
          <a:p>
            <a:pPr>
              <a:lnSpc>
                <a:spcPct val="90000"/>
              </a:lnSpc>
              <a:spcBef>
                <a:spcPts val="300"/>
              </a:spcBef>
            </a:pPr>
          </a:p>
          <a:p>
            <a:pPr>
              <a:lnSpc>
                <a:spcPct val="90000"/>
              </a:lnSpc>
              <a:spcBef>
                <a:spcPts val="300"/>
              </a:spcBef>
              <a:defRPr b="1"/>
            </a:pPr>
            <a:r>
              <a:t>Which types of materials were NOT attracted to the magnet?</a:t>
            </a:r>
          </a:p>
          <a:p>
            <a:pPr>
              <a:lnSpc>
                <a:spcPct val="90000"/>
              </a:lnSpc>
              <a:spcBef>
                <a:spcPts val="300"/>
              </a:spcBef>
              <a:defRPr i="1"/>
            </a:pPr>
            <a:r>
              <a:t>Objects that were not made of metal were not attracted to the magnet.  Objects made of wood, plastic, and cotton were not attracted to the magnet (plastic bear, cotton ball, plastic cylinder, wood block.)</a:t>
            </a:r>
          </a:p>
          <a:p>
            <a:pPr>
              <a:lnSpc>
                <a:spcPct val="90000"/>
              </a:lnSpc>
              <a:spcBef>
                <a:spcPts val="300"/>
              </a:spcBef>
            </a:pPr>
          </a:p>
          <a:p>
            <a:pPr>
              <a:lnSpc>
                <a:spcPct val="90000"/>
              </a:lnSpc>
              <a:spcBef>
                <a:spcPts val="300"/>
              </a:spcBef>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lnSpc>
                <a:spcPct val="80000"/>
              </a:lnSpc>
              <a:spcBef>
                <a:spcPts val="200"/>
              </a:spcBef>
            </a:pPr>
            <a:r>
              <a:rPr b="1"/>
              <a:t>Teacher Notes</a:t>
            </a:r>
            <a:endParaRPr b="1"/>
          </a:p>
          <a:p>
            <a:pPr>
              <a:lnSpc>
                <a:spcPct val="80000"/>
              </a:lnSpc>
              <a:spcBef>
                <a:spcPts val="200"/>
              </a:spcBef>
            </a:pPr>
            <a:endParaRPr b="1"/>
          </a:p>
          <a:p>
            <a:pPr>
              <a:lnSpc>
                <a:spcPct val="80000"/>
              </a:lnSpc>
              <a:spcBef>
                <a:spcPts val="200"/>
              </a:spcBef>
            </a:pPr>
            <a:r>
              <a:t>The </a:t>
            </a:r>
            <a:r>
              <a:rPr i="1"/>
              <a:t>Check Understanding</a:t>
            </a:r>
            <a:r>
              <a:t> section of the GAP Unit has been provided as a way to help students rehearse and process the information learned during a section of a GAP Unit.  The questions are designed to highlight some of the major concepts or facts of a GAP section. </a:t>
            </a:r>
          </a:p>
          <a:p>
            <a:pPr>
              <a:lnSpc>
                <a:spcPct val="80000"/>
              </a:lnSpc>
              <a:spcBef>
                <a:spcPts val="200"/>
              </a:spcBef>
            </a:pPr>
            <a:r>
              <a:t>Answers</a:t>
            </a:r>
          </a:p>
          <a:p>
            <a:pPr>
              <a:lnSpc>
                <a:spcPct val="80000"/>
              </a:lnSpc>
              <a:spcBef>
                <a:spcPts val="200"/>
              </a:spcBef>
            </a:pPr>
            <a:r>
              <a:t>Question 1: </a:t>
            </a:r>
            <a:r>
              <a:rPr i="1"/>
              <a:t>The rock was special because it attracted iron and other metals. This is not something that is a property of most </a:t>
            </a:r>
            <a:br>
              <a:rPr i="1"/>
            </a:br>
            <a:r>
              <a:rPr i="1"/>
              <a:t>rocks.</a:t>
            </a:r>
            <a:r>
              <a:t> </a:t>
            </a:r>
          </a:p>
          <a:p>
            <a:pPr>
              <a:lnSpc>
                <a:spcPct val="80000"/>
              </a:lnSpc>
            </a:pPr>
          </a:p>
          <a:p>
            <a:pPr>
              <a:lnSpc>
                <a:spcPct val="80000"/>
              </a:lnSpc>
              <a:spcBef>
                <a:spcPts val="200"/>
              </a:spcBef>
            </a:pPr>
            <a:r>
              <a:t>Question 2: </a:t>
            </a:r>
            <a:r>
              <a:rPr i="1"/>
              <a:t>The first rock that attracted metal was found in area of Greece called  Magnesia.  Magnets are named after that area. Magnetic is the word used to describe the property of being like a magnet (attracting metal). It also comes from the name of the area of Greece, Magnesia.</a:t>
            </a:r>
            <a:r>
              <a:t> </a:t>
            </a:r>
          </a:p>
          <a:p>
            <a:pPr>
              <a:lnSpc>
                <a:spcPct val="80000"/>
              </a:lnSpc>
            </a:pPr>
          </a:p>
          <a:p>
            <a:pPr>
              <a:lnSpc>
                <a:spcPct val="80000"/>
              </a:lnSpc>
              <a:spcBef>
                <a:spcPts val="200"/>
              </a:spcBef>
            </a:pPr>
            <a:r>
              <a:t>Question 3: </a:t>
            </a:r>
            <a:r>
              <a:rPr i="1"/>
              <a:t>Student answers may vary. Sample answers are provided. </a:t>
            </a:r>
            <a:endParaRPr i="1"/>
          </a:p>
          <a:p>
            <a:pPr>
              <a:lnSpc>
                <a:spcPct val="80000"/>
              </a:lnSpc>
              <a:spcBef>
                <a:spcPts val="200"/>
              </a:spcBef>
              <a:defRPr i="1" u="sng"/>
            </a:pPr>
            <a:r>
              <a:t>Under Natural magnet</a:t>
            </a:r>
          </a:p>
          <a:p>
            <a:pPr>
              <a:lnSpc>
                <a:spcPct val="80000"/>
              </a:lnSpc>
              <a:spcBef>
                <a:spcPts val="200"/>
              </a:spcBef>
              <a:defRPr i="1"/>
            </a:pPr>
            <a:r>
              <a:t>Found in nature</a:t>
            </a:r>
          </a:p>
          <a:p>
            <a:pPr>
              <a:lnSpc>
                <a:spcPct val="80000"/>
              </a:lnSpc>
              <a:spcBef>
                <a:spcPts val="200"/>
              </a:spcBef>
              <a:defRPr i="1"/>
            </a:pPr>
            <a:r>
              <a:t>Rock made of magnetite</a:t>
            </a:r>
          </a:p>
          <a:p>
            <a:pPr>
              <a:lnSpc>
                <a:spcPct val="80000"/>
              </a:lnSpc>
              <a:spcBef>
                <a:spcPts val="200"/>
              </a:spcBef>
              <a:defRPr i="1"/>
            </a:pPr>
            <a:r>
              <a:t>Irregular shape</a:t>
            </a:r>
          </a:p>
          <a:p>
            <a:pPr>
              <a:lnSpc>
                <a:spcPct val="80000"/>
              </a:lnSpc>
              <a:defRPr i="1"/>
            </a:pPr>
          </a:p>
          <a:p>
            <a:pPr>
              <a:lnSpc>
                <a:spcPct val="80000"/>
              </a:lnSpc>
              <a:spcBef>
                <a:spcPts val="200"/>
              </a:spcBef>
              <a:defRPr i="1" u="sng"/>
            </a:pPr>
            <a:r>
              <a:t>Under Man-made magnet</a:t>
            </a:r>
          </a:p>
          <a:p>
            <a:pPr>
              <a:lnSpc>
                <a:spcPct val="80000"/>
              </a:lnSpc>
              <a:spcBef>
                <a:spcPts val="200"/>
              </a:spcBef>
              <a:defRPr i="1"/>
            </a:pPr>
            <a:r>
              <a:t>Made by man.  </a:t>
            </a:r>
          </a:p>
          <a:p>
            <a:pPr>
              <a:lnSpc>
                <a:spcPct val="80000"/>
              </a:lnSpc>
              <a:spcBef>
                <a:spcPts val="200"/>
              </a:spcBef>
              <a:defRPr i="1"/>
            </a:pPr>
            <a:r>
              <a:t>Made of iron and other minerals</a:t>
            </a:r>
          </a:p>
          <a:p>
            <a:pPr>
              <a:lnSpc>
                <a:spcPct val="80000"/>
              </a:lnSpc>
              <a:spcBef>
                <a:spcPts val="200"/>
              </a:spcBef>
              <a:defRPr i="1"/>
            </a:pPr>
            <a:r>
              <a:t>Horseshoe and bar shaped</a:t>
            </a:r>
          </a:p>
          <a:p>
            <a:pPr>
              <a:lnSpc>
                <a:spcPct val="80000"/>
              </a:lnSpc>
              <a:defRPr i="1"/>
            </a:pPr>
          </a:p>
          <a:p>
            <a:pPr>
              <a:lnSpc>
                <a:spcPct val="80000"/>
              </a:lnSpc>
              <a:spcBef>
                <a:spcPts val="200"/>
              </a:spcBef>
              <a:defRPr i="1" u="sng"/>
            </a:pPr>
            <a:r>
              <a:t>Under area of similarities (middle of Venn Diagram)</a:t>
            </a:r>
          </a:p>
          <a:p>
            <a:pPr>
              <a:lnSpc>
                <a:spcPct val="80000"/>
              </a:lnSpc>
              <a:spcBef>
                <a:spcPts val="200"/>
              </a:spcBef>
              <a:defRPr i="1"/>
            </a:pPr>
            <a:r>
              <a:t>Attract metal objects</a:t>
            </a:r>
          </a:p>
          <a:p>
            <a:pPr>
              <a:lnSpc>
                <a:spcPct val="80000"/>
              </a:lnSpc>
              <a:spcBef>
                <a:spcPts val="200"/>
              </a:spcBef>
            </a:pPr>
            <a:r>
              <a:t>Question 4: </a:t>
            </a:r>
            <a:r>
              <a:rPr i="1"/>
              <a:t>They are alike in that hey are made of metal. They are different in that some of their other prop</a:t>
            </a:r>
            <a:r>
              <a:rPr i="1"/>
              <a:t>erties </a:t>
            </a:r>
            <a:br>
              <a:rPr i="1"/>
            </a:br>
            <a:r>
              <a:rPr i="1"/>
              <a:t>such as shape, size, texture and color may be different</a:t>
            </a:r>
            <a:r>
              <a:t>.</a:t>
            </a:r>
          </a:p>
          <a:p>
            <a:pPr>
              <a:lnSpc>
                <a:spcPct val="80000"/>
              </a:lnSpc>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lnSpc>
                <a:spcPct val="90000"/>
              </a:lnSpc>
              <a:spcBef>
                <a:spcPts val="300"/>
              </a:spcBef>
            </a:pPr>
            <a:r>
              <a:rPr b="1"/>
              <a:t>Teacher Notes</a:t>
            </a:r>
            <a:endParaRPr b="1"/>
          </a:p>
          <a:p>
            <a:pPr>
              <a:lnSpc>
                <a:spcPct val="90000"/>
              </a:lnSpc>
              <a:spcBef>
                <a:spcPts val="300"/>
              </a:spcBef>
            </a:pPr>
            <a:endParaRPr b="1"/>
          </a:p>
          <a:p>
            <a:pPr>
              <a:lnSpc>
                <a:spcPct val="90000"/>
              </a:lnSpc>
              <a:spcBef>
                <a:spcPts val="300"/>
              </a:spcBef>
            </a:pPr>
            <a:r>
              <a:t>The </a:t>
            </a:r>
            <a:r>
              <a:rPr i="1"/>
              <a:t>What Do You Recall</a:t>
            </a:r>
            <a:r>
              <a:t> section of the GAP Unit has been provided as a way to help students rehearse and process the information learned previously during the </a:t>
            </a:r>
            <a:r>
              <a:rPr i="1"/>
              <a:t>Discovering Magnets</a:t>
            </a:r>
            <a:r>
              <a:t> section of the Magnets GAP Unit.  The questions focus on some of the major concepts or facts of the </a:t>
            </a:r>
            <a:r>
              <a:rPr i="1"/>
              <a:t>Discovering Magnets </a:t>
            </a:r>
            <a:r>
              <a:t>portion of the GAP Unit.  </a:t>
            </a:r>
          </a:p>
          <a:p>
            <a:pPr>
              <a:lnSpc>
                <a:spcPct val="90000"/>
              </a:lnSpc>
            </a:pPr>
          </a:p>
          <a:p>
            <a:pPr>
              <a:lnSpc>
                <a:spcPct val="90000"/>
              </a:lnSpc>
              <a:spcBef>
                <a:spcPts val="300"/>
              </a:spcBef>
            </a:pPr>
            <a:r>
              <a:t>This </a:t>
            </a:r>
            <a:r>
              <a:rPr i="1"/>
              <a:t>What Do You Recall </a:t>
            </a:r>
            <a:r>
              <a:t>section is designed to be the first activity done at the beginning of the </a:t>
            </a:r>
            <a:r>
              <a:rPr i="1"/>
              <a:t>Exploring Magnets </a:t>
            </a:r>
            <a:r>
              <a:t>section of the Magnets GAP UNIT. </a:t>
            </a:r>
          </a:p>
          <a:p>
            <a:pPr>
              <a:lnSpc>
                <a:spcPct val="90000"/>
              </a:lnSpc>
            </a:pPr>
          </a:p>
          <a:p>
            <a:pPr>
              <a:lnSpc>
                <a:spcPct val="90000"/>
              </a:lnSpc>
              <a:spcBef>
                <a:spcPts val="300"/>
              </a:spcBef>
            </a:pPr>
            <a:r>
              <a:t>Answers:</a:t>
            </a:r>
          </a:p>
          <a:p>
            <a:pPr>
              <a:lnSpc>
                <a:spcPct val="90000"/>
              </a:lnSpc>
              <a:spcBef>
                <a:spcPts val="300"/>
              </a:spcBef>
            </a:pPr>
            <a:r>
              <a:t>Question 1: </a:t>
            </a:r>
            <a:r>
              <a:rPr i="1"/>
              <a:t>Many metals are attracted to magnets.  If a metal gets close to a magnet it is likely that it will be attracted to or stick to the magnet.</a:t>
            </a:r>
            <a:r>
              <a:t> </a:t>
            </a:r>
          </a:p>
          <a:p>
            <a:pPr>
              <a:lnSpc>
                <a:spcPct val="90000"/>
              </a:lnSpc>
            </a:pPr>
          </a:p>
          <a:p>
            <a:pPr>
              <a:lnSpc>
                <a:spcPct val="90000"/>
              </a:lnSpc>
              <a:spcBef>
                <a:spcPts val="300"/>
              </a:spcBef>
            </a:pPr>
            <a:r>
              <a:t>Question 2: </a:t>
            </a:r>
            <a:r>
              <a:rPr i="1"/>
              <a:t>Magnets are not all the same.  All magnets tend to attract objects made of metal but not made of other materials like plastic, wood or cotton.  Magnets can be different shapes, sizes, color and can be either man-made or occur naturally.</a:t>
            </a:r>
            <a:r>
              <a:t> </a:t>
            </a:r>
          </a:p>
          <a:p>
            <a:pPr>
              <a:lnSpc>
                <a:spcPct val="90000"/>
              </a:lnSpc>
            </a:pPr>
          </a:p>
          <a:p>
            <a:pPr>
              <a:lnSpc>
                <a:spcPct val="90000"/>
              </a:lnSpc>
              <a:spcBef>
                <a:spcPts val="300"/>
              </a:spcBef>
            </a:pPr>
            <a:r>
              <a:t>Question 3: </a:t>
            </a:r>
            <a:r>
              <a:rPr i="1"/>
              <a:t>He would be wrong. Magnets will attract metal objects regardless of their shape, size or color.  The property of an object that makes it stick to a magnet is that is it made of metal. Paperclips, metal screws and metal cubes are all attracted to a magnet.  Each of these are a different shape.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defRPr b="1" u="sng"/>
            </a:pPr>
            <a:r>
              <a:t>Teacher Notes:</a:t>
            </a:r>
          </a:p>
          <a:p>
            <a:pPr/>
            <a:r>
              <a:t>Students previously learned about several properties of magnets:  they be naturally occurring or man-made, various shapes, and tend to attract objects made of metal, but not wood, plastic, or cotton. </a:t>
            </a:r>
          </a:p>
          <a:p>
            <a:pPr/>
            <a:r>
              <a:t>In this section, the focus in on two different parts of a magnet: the north and south poles.  </a:t>
            </a:r>
          </a:p>
          <a:p>
            <a:pPr/>
            <a:r>
              <a:t>The identification of poles will help students with later concepts such as magnetic force and understanding the magnetic properties of Earth.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p>
            <a:pPr>
              <a:defRPr b="1" u="sng"/>
            </a:pPr>
            <a:r>
              <a:t>Teacher Notes:</a:t>
            </a:r>
          </a:p>
          <a:p>
            <a:pPr/>
            <a:r>
              <a:t>Students have previously learned that magnets have poles.  In horseshoe and bar magnets the poles are easily identified.  In other types of magnets such as disc magnets or refrigerator magnets, the poles may not be labelled or as easily identified.  </a:t>
            </a:r>
          </a:p>
          <a:p>
            <a:pPr/>
            <a:r>
              <a:t>Students may wonder about the significance of the poles.  The </a:t>
            </a:r>
            <a:r>
              <a:rPr i="1"/>
              <a:t>Magnetic Force and Magnets Slide </a:t>
            </a:r>
            <a:r>
              <a:t>Set is designed to introduce students to the significance of poles and to magnetic force.  In this transparency series, students learn that the attraction of a magnet for metals and metallic objects is the result of a magnetic force.  They will also learn that the magnetic force can repel other magnets. </a:t>
            </a:r>
          </a:p>
          <a:p>
            <a:pPr/>
            <a:r>
              <a:t>Magnetic force is all around a magnet, but it is strongest at the poles.  This is why on a horseshoe or bar magnet, objects “stick” to the magnet at the poles.  In these cases, either the north or south pole will attract the metallic object.  Students may recall refrigerator magnets which have no visibly identified poles.  Because of the unique arrangement of poles in these types of magnets, the magnetic force is essentially equivalent at all areas of the magnet.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981200" y="2130425"/>
            <a:ext cx="6477000" cy="1470025"/>
          </a:xfrm>
          <a:prstGeom prst="rect">
            <a:avLst/>
          </a:prstGeom>
        </p:spPr>
        <p:txBody>
          <a:bodyPr>
            <a:normAutofit fontScale="100000" lnSpcReduction="0"/>
          </a:bodyPr>
          <a:lstStyle>
            <a:lvl1pPr algn="ctr"/>
          </a:lstStyle>
          <a:p>
            <a:pPr/>
            <a:r>
              <a:t>Title Text</a:t>
            </a:r>
          </a:p>
        </p:txBody>
      </p:sp>
      <p:sp>
        <p:nvSpPr>
          <p:cNvPr id="12" name="Body Level One…"/>
          <p:cNvSpPr txBox="1"/>
          <p:nvPr>
            <p:ph type="body" sz="quarter" idx="1"/>
          </p:nvPr>
        </p:nvSpPr>
        <p:spPr>
          <a:xfrm>
            <a:off x="2743200" y="3886200"/>
            <a:ext cx="5029200" cy="1752600"/>
          </a:xfrm>
          <a:prstGeom prst="rect">
            <a:avLst/>
          </a:prstGeom>
        </p:spPr>
        <p:txBody>
          <a:bodyPr>
            <a:normAutofit fontScale="100000" lnSpcReduction="0"/>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xfrm>
            <a:off x="1828800" y="274638"/>
            <a:ext cx="6858000" cy="1143001"/>
          </a:xfrm>
          <a:prstGeom prst="rect">
            <a:avLst/>
          </a:prstGeom>
        </p:spPr>
        <p:txBody>
          <a:bodyPr>
            <a:normAutofit fontScale="100000" lnSpcReduction="0"/>
          </a:bodyPr>
          <a:lstStyle/>
          <a:p>
            <a:pPr/>
            <a:r>
              <a:t>Title Text</a:t>
            </a:r>
          </a:p>
        </p:txBody>
      </p:sp>
      <p:sp>
        <p:nvSpPr>
          <p:cNvPr id="93" name="Body Level One…"/>
          <p:cNvSpPr txBox="1"/>
          <p:nvPr>
            <p:ph type="body" idx="1"/>
          </p:nvPr>
        </p:nvSpPr>
        <p:spPr>
          <a:xfrm>
            <a:off x="2362200" y="1600200"/>
            <a:ext cx="63246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normAutofit fontScale="100000" lnSpcReduction="0"/>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solidFill>
          <a:srgbClr val="FFFFFF"/>
        </a:solidFill>
      </p:bgPr>
    </p:bg>
    <p:spTree>
      <p:nvGrpSpPr>
        <p:cNvPr id="1" name=""/>
        <p:cNvGrpSpPr/>
        <p:nvPr/>
      </p:nvGrpSpPr>
      <p:grpSpPr>
        <a:xfrm>
          <a:off x="0" y="0"/>
          <a:ext cx="0" cy="0"/>
          <a:chOff x="0" y="0"/>
          <a:chExt cx="0" cy="0"/>
        </a:xfrm>
      </p:grpSpPr>
      <p:sp>
        <p:nvSpPr>
          <p:cNvPr id="110" name="Title Text"/>
          <p:cNvSpPr txBox="1"/>
          <p:nvPr>
            <p:ph type="title"/>
          </p:nvPr>
        </p:nvSpPr>
        <p:spPr>
          <a:xfrm>
            <a:off x="892968" y="1151929"/>
            <a:ext cx="7358064" cy="2321720"/>
          </a:xfrm>
          <a:prstGeom prst="rect">
            <a:avLst/>
          </a:prstGeom>
        </p:spPr>
        <p:txBody>
          <a:bodyPr lIns="35718" tIns="35718" rIns="35718" bIns="35718" anchor="b">
            <a:normAutofit fontScale="100000" lnSpcReduction="0"/>
          </a:bodyPr>
          <a:lstStyle>
            <a:lvl1pPr algn="ctr" defTabSz="410765">
              <a:defRPr sz="5600">
                <a:latin typeface="Helvetica Light"/>
                <a:ea typeface="Helvetica Light"/>
                <a:cs typeface="Helvetica Light"/>
                <a:sym typeface="Helvetica Light"/>
              </a:defRPr>
            </a:lvl1pPr>
          </a:lstStyle>
          <a:p>
            <a:pPr/>
            <a:r>
              <a:t>Title Text</a:t>
            </a:r>
          </a:p>
        </p:txBody>
      </p:sp>
      <p:sp>
        <p:nvSpPr>
          <p:cNvPr id="111" name="Body Level One…"/>
          <p:cNvSpPr txBox="1"/>
          <p:nvPr>
            <p:ph type="body" sz="quarter" idx="1"/>
          </p:nvPr>
        </p:nvSpPr>
        <p:spPr>
          <a:xfrm>
            <a:off x="892968" y="3536156"/>
            <a:ext cx="7358064" cy="794743"/>
          </a:xfrm>
          <a:prstGeom prst="rect">
            <a:avLst/>
          </a:prstGeom>
        </p:spPr>
        <p:txBody>
          <a:bodyPr lIns="35718" tIns="35718" rIns="35718" bIns="35718">
            <a:normAutofit fontScale="100000" lnSpcReduction="0"/>
          </a:bodyPr>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marL="0" indent="914400" algn="ctr" defTabSz="410765">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4440732" y="6505277"/>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1828800" y="274638"/>
            <a:ext cx="6858000" cy="1143001"/>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2362200" y="1600200"/>
            <a:ext cx="63246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2362199" y="4406900"/>
            <a:ext cx="6132513" cy="1362075"/>
          </a:xfrm>
          <a:prstGeom prst="rect">
            <a:avLst/>
          </a:prstGeom>
        </p:spPr>
        <p:txBody>
          <a:bodyPr anchor="t">
            <a:normAutofit fontScale="100000" lnSpcReduction="0"/>
          </a:bodyPr>
          <a:lstStyle>
            <a:lvl1pPr>
              <a:defRPr b="1" cap="all" sz="4000"/>
            </a:lvl1pPr>
          </a:lstStyle>
          <a:p>
            <a:pPr/>
            <a:r>
              <a:t>Title Text</a:t>
            </a:r>
          </a:p>
        </p:txBody>
      </p:sp>
      <p:sp>
        <p:nvSpPr>
          <p:cNvPr id="30" name="Body Level One…"/>
          <p:cNvSpPr txBox="1"/>
          <p:nvPr>
            <p:ph type="body" sz="quarter" idx="1"/>
          </p:nvPr>
        </p:nvSpPr>
        <p:spPr>
          <a:xfrm>
            <a:off x="2362199" y="2906713"/>
            <a:ext cx="6132513" cy="1500188"/>
          </a:xfrm>
          <a:prstGeom prst="rect">
            <a:avLst/>
          </a:prstGeom>
        </p:spPr>
        <p:txBody>
          <a:bodyPr anchor="b">
            <a:normAutofit fontScale="100000" lnSpcReduction="0"/>
          </a:bodyPr>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1828800" y="274638"/>
            <a:ext cx="6858000" cy="1143001"/>
          </a:xfrm>
          <a:prstGeom prst="rect">
            <a:avLst/>
          </a:prstGeom>
        </p:spPr>
        <p:txBody>
          <a:bodyPr>
            <a:normAutofit fontScale="100000" lnSpcReduction="0"/>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normAutofit fontScale="100000" lnSpcReduction="0"/>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828800" y="274638"/>
            <a:ext cx="6858000" cy="1143001"/>
          </a:xfrm>
          <a:prstGeom prst="rect">
            <a:avLst/>
          </a:prstGeom>
        </p:spPr>
        <p:txBody>
          <a:bodyPr>
            <a:normAutofit fontScale="100000" lnSpcReduction="0"/>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normAutofit fontScale="100000" lnSpcReduction="0"/>
          </a:bodyPr>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Rectangle"/>
          <p:cNvSpPr/>
          <p:nvPr>
            <p:ph type="body" sz="quarter" idx="21"/>
          </p:nvPr>
        </p:nvSpPr>
        <p:spPr>
          <a:xfrm>
            <a:off x="4645025" y="1535112"/>
            <a:ext cx="4041775" cy="639763"/>
          </a:xfrm>
          <a:prstGeom prst="rect">
            <a:avLst/>
          </a:prstGeom>
        </p:spPr>
        <p:txBody>
          <a:bodyPr anchor="b">
            <a:normAutofit fontScale="100000" lnSpcReduction="0"/>
          </a:bodyPr>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1828800" y="274638"/>
            <a:ext cx="6858000" cy="1143001"/>
          </a:xfrm>
          <a:prstGeom prst="rect">
            <a:avLst/>
          </a:prstGeom>
        </p:spPr>
        <p:txBody>
          <a:bodyPr>
            <a:normAutofit fontScale="100000" lnSpcReduction="0"/>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normAutofit fontScale="100000" lnSpcReduction="0"/>
          </a:bodyPr>
          <a:lstStyle>
            <a:lvl1pPr>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4" name="Rectangle"/>
          <p:cNvSpPr/>
          <p:nvPr>
            <p:ph type="body" sz="half" idx="21"/>
          </p:nvPr>
        </p:nvSpPr>
        <p:spPr>
          <a:xfrm>
            <a:off x="457199" y="1435100"/>
            <a:ext cx="3008315" cy="4691063"/>
          </a:xfrm>
          <a:prstGeom prst="rect">
            <a:avLst/>
          </a:prstGeom>
        </p:spPr>
        <p:txBody>
          <a:bodyPr>
            <a:normAutofit fontScale="100000" lnSpcReduction="0"/>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normAutofit fontScale="100000" lnSpcReduction="0"/>
          </a:bodyPr>
          <a:lstStyle>
            <a:lvl1pPr>
              <a:defRPr b="1" sz="2000"/>
            </a:lvl1pPr>
          </a:lstStyle>
          <a:p>
            <a:pPr/>
            <a:r>
              <a:t>Title Text</a:t>
            </a:r>
          </a:p>
        </p:txBody>
      </p:sp>
      <p:sp>
        <p:nvSpPr>
          <p:cNvPr id="83" name="Image"/>
          <p:cNvSpPr/>
          <p:nvPr>
            <p:ph type="pic" sz="half" idx="21"/>
          </p:nvPr>
        </p:nvSpPr>
        <p:spPr>
          <a:xfrm>
            <a:off x="1792288" y="612775"/>
            <a:ext cx="5486401" cy="4114800"/>
          </a:xfrm>
          <a:prstGeom prst="rect">
            <a:avLst/>
          </a:prstGeom>
        </p:spPr>
        <p:txBody>
          <a:bodyPr lIns="91439" rIns="91439"/>
          <a:lstStyle/>
          <a:p>
            <a:pPr/>
          </a:p>
        </p:txBody>
      </p:sp>
      <p:sp>
        <p:nvSpPr>
          <p:cNvPr id="84" name="Body Level One…"/>
          <p:cNvSpPr txBox="1"/>
          <p:nvPr>
            <p:ph type="body" sz="quarter" idx="1"/>
          </p:nvPr>
        </p:nvSpPr>
        <p:spPr>
          <a:xfrm>
            <a:off x="1792288" y="5367337"/>
            <a:ext cx="5486401" cy="804863"/>
          </a:xfrm>
          <a:prstGeom prst="rect">
            <a:avLst/>
          </a:prstGeom>
        </p:spPr>
        <p:txBody>
          <a:bodyPr>
            <a:normAutofit fontScale="100000" lnSpcReduction="0"/>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45720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91440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137160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182880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5.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9.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6.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 Id="rId4" Type="http://schemas.openxmlformats.org/officeDocument/2006/relationships/image" Target="../media/image4.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Magnets cover 2.jpg" descr="Magnets cover 2.jpg"/>
          <p:cNvPicPr>
            <a:picLocks noChangeAspect="1"/>
          </p:cNvPicPr>
          <p:nvPr/>
        </p:nvPicPr>
        <p:blipFill>
          <a:blip r:embed="rId2">
            <a:extLst/>
          </a:blip>
          <a:stretch>
            <a:fillRect/>
          </a:stretch>
        </p:blipFill>
        <p:spPr>
          <a:xfrm>
            <a:off x="0" y="-1524000"/>
            <a:ext cx="9144000" cy="9144000"/>
          </a:xfrm>
          <a:prstGeom prst="rect">
            <a:avLst/>
          </a:prstGeom>
          <a:ln w="12700">
            <a:miter lim="400000"/>
          </a:ln>
        </p:spPr>
      </p:pic>
      <p:sp>
        <p:nvSpPr>
          <p:cNvPr id="122" name="Magnets"/>
          <p:cNvSpPr txBox="1"/>
          <p:nvPr/>
        </p:nvSpPr>
        <p:spPr>
          <a:xfrm>
            <a:off x="3727607" y="3000797"/>
            <a:ext cx="3257551" cy="8564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3200"/>
              </a:spcBef>
              <a:defRPr sz="5400">
                <a:latin typeface="Arial"/>
                <a:ea typeface="Arial"/>
                <a:cs typeface="Arial"/>
                <a:sym typeface="Arial"/>
              </a:defRPr>
            </a:lvl1pPr>
          </a:lstStyle>
          <a:p>
            <a:pPr/>
            <a:r>
              <a:t>Magnets</a:t>
            </a:r>
          </a:p>
        </p:txBody>
      </p:sp>
      <p:sp>
        <p:nvSpPr>
          <p:cNvPr id="123" name="Cognitive Learning Systems, Inc © 2016"/>
          <p:cNvSpPr txBox="1"/>
          <p:nvPr/>
        </p:nvSpPr>
        <p:spPr>
          <a:xfrm>
            <a:off x="3538384" y="6546070"/>
            <a:ext cx="2372033" cy="22698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124" name="LabLearner_Logo-black.png" descr="LabLearner_Logo-black.png"/>
          <p:cNvPicPr>
            <a:picLocks noChangeAspect="1"/>
          </p:cNvPicPr>
          <p:nvPr/>
        </p:nvPicPr>
        <p:blipFill>
          <a:blip r:embed="rId3">
            <a:extLst/>
          </a:blip>
          <a:stretch>
            <a:fillRect/>
          </a:stretch>
        </p:blipFill>
        <p:spPr>
          <a:xfrm>
            <a:off x="3505200" y="6069012"/>
            <a:ext cx="2514600" cy="48418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Rectangle"/>
          <p:cNvSpPr/>
          <p:nvPr/>
        </p:nvSpPr>
        <p:spPr>
          <a:xfrm>
            <a:off x="3505200" y="2590800"/>
            <a:ext cx="4876800" cy="1600200"/>
          </a:xfrm>
          <a:prstGeom prst="rect">
            <a:avLst/>
          </a:prstGeom>
          <a:solidFill>
            <a:srgbClr val="FFFFFF"/>
          </a:solidFill>
          <a:ln w="12700">
            <a:miter lim="400000"/>
          </a:ln>
        </p:spPr>
        <p:txBody>
          <a:bodyPr lIns="45719" rIns="45719" anchor="ctr"/>
          <a:lstStyle/>
          <a:p>
            <a:pPr>
              <a:defRPr>
                <a:latin typeface="Arial"/>
                <a:ea typeface="Arial"/>
                <a:cs typeface="Arial"/>
                <a:sym typeface="Arial"/>
              </a:defRPr>
            </a:pPr>
          </a:p>
        </p:txBody>
      </p:sp>
      <p:sp>
        <p:nvSpPr>
          <p:cNvPr id="282"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283" name="image4.png" descr="image4.png"/>
          <p:cNvPicPr>
            <a:picLocks noChangeAspect="1"/>
          </p:cNvPicPr>
          <p:nvPr/>
        </p:nvPicPr>
        <p:blipFill>
          <a:blip r:embed="rId2">
            <a:extLst/>
          </a:blip>
          <a:stretch>
            <a:fillRect/>
          </a:stretch>
        </p:blipFill>
        <p:spPr>
          <a:xfrm>
            <a:off x="2971800" y="1508125"/>
            <a:ext cx="5937250" cy="1463675"/>
          </a:xfrm>
          <a:prstGeom prst="rect">
            <a:avLst/>
          </a:prstGeom>
          <a:ln w="12700">
            <a:miter lim="400000"/>
          </a:ln>
        </p:spPr>
      </p:pic>
      <p:sp>
        <p:nvSpPr>
          <p:cNvPr id="284" name="Magnets…"/>
          <p:cNvSpPr txBox="1"/>
          <p:nvPr/>
        </p:nvSpPr>
        <p:spPr>
          <a:xfrm>
            <a:off x="2819400" y="3733800"/>
            <a:ext cx="6477000" cy="15792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3200"/>
              </a:spcBef>
              <a:defRPr sz="5400">
                <a:latin typeface="Arial"/>
                <a:ea typeface="Arial"/>
                <a:cs typeface="Arial"/>
                <a:sym typeface="Arial"/>
              </a:defRPr>
            </a:pPr>
            <a:r>
              <a:t>Magnets</a:t>
            </a:r>
          </a:p>
          <a:p>
            <a:pPr>
              <a:spcBef>
                <a:spcPts val="1900"/>
              </a:spcBef>
              <a:defRPr sz="3200">
                <a:latin typeface="Arial"/>
                <a:ea typeface="Arial"/>
                <a:cs typeface="Arial"/>
                <a:sym typeface="Arial"/>
              </a:defRPr>
            </a:pPr>
            <a:r>
              <a:t>Exploring Magnets</a:t>
            </a:r>
          </a:p>
        </p:txBody>
      </p:sp>
      <p:grpSp>
        <p:nvGrpSpPr>
          <p:cNvPr id="287" name="Group"/>
          <p:cNvGrpSpPr/>
          <p:nvPr/>
        </p:nvGrpSpPr>
        <p:grpSpPr>
          <a:xfrm>
            <a:off x="187633" y="752618"/>
            <a:ext cx="2372033" cy="2372033"/>
            <a:chOff x="0" y="0"/>
            <a:chExt cx="2372032" cy="2372032"/>
          </a:xfrm>
        </p:grpSpPr>
        <p:pic>
          <p:nvPicPr>
            <p:cNvPr id="285" name="Magnets cover 2.jpg" descr="Magnets cover 2.jpg"/>
            <p:cNvPicPr>
              <a:picLocks noChangeAspect="1"/>
            </p:cNvPicPr>
            <p:nvPr/>
          </p:nvPicPr>
          <p:blipFill>
            <a:blip r:embed="rId3">
              <a:extLst/>
            </a:blip>
            <a:stretch>
              <a:fillRect/>
            </a:stretch>
          </p:blipFill>
          <p:spPr>
            <a:xfrm>
              <a:off x="0" y="0"/>
              <a:ext cx="2372033" cy="2372033"/>
            </a:xfrm>
            <a:prstGeom prst="rect">
              <a:avLst/>
            </a:prstGeom>
            <a:ln w="12700" cap="flat">
              <a:noFill/>
              <a:miter lim="400000"/>
            </a:ln>
            <a:effectLst>
              <a:outerShdw sx="100000" sy="100000" kx="0" ky="0" algn="b" rotWithShape="0" blurRad="228600" dist="127000" dir="5400000">
                <a:srgbClr val="000000">
                  <a:alpha val="34019"/>
                </a:srgbClr>
              </a:outerShdw>
            </a:effectLst>
          </p:spPr>
        </p:pic>
        <p:pic>
          <p:nvPicPr>
            <p:cNvPr id="286" name="LabLearner_Logo-black.png" descr="LabLearner_Logo-black.png"/>
            <p:cNvPicPr>
              <a:picLocks noChangeAspect="1"/>
            </p:cNvPicPr>
            <p:nvPr/>
          </p:nvPicPr>
          <p:blipFill>
            <a:blip r:embed="rId4">
              <a:extLst/>
            </a:blip>
            <a:stretch>
              <a:fillRect/>
            </a:stretch>
          </p:blipFill>
          <p:spPr>
            <a:xfrm>
              <a:off x="377977" y="1951502"/>
              <a:ext cx="1616079" cy="31117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What Can You Recall?"/>
          <p:cNvSpPr txBox="1"/>
          <p:nvPr/>
        </p:nvSpPr>
        <p:spPr>
          <a:xfrm>
            <a:off x="12685" y="252765"/>
            <a:ext cx="9118629"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What Can You Recall?</a:t>
            </a:r>
          </a:p>
        </p:txBody>
      </p:sp>
      <p:sp>
        <p:nvSpPr>
          <p:cNvPr id="290" name="1.  How do magnets affect metal objects?…"/>
          <p:cNvSpPr txBox="1"/>
          <p:nvPr/>
        </p:nvSpPr>
        <p:spPr>
          <a:xfrm>
            <a:off x="-34573" y="1209145"/>
            <a:ext cx="9213145" cy="27120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defTabSz="457200">
              <a:defRPr>
                <a:latin typeface="Arial"/>
                <a:ea typeface="Arial"/>
                <a:cs typeface="Arial"/>
                <a:sym typeface="Arial"/>
              </a:defRPr>
            </a:pPr>
            <a:r>
              <a:t>1. 	How do magnets affect metal objects?  </a:t>
            </a:r>
          </a:p>
          <a:p>
            <a:pPr defTabSz="457200">
              <a:defRPr>
                <a:latin typeface="Arial"/>
                <a:ea typeface="Arial"/>
                <a:cs typeface="Arial"/>
                <a:sym typeface="Arial"/>
              </a:defRPr>
            </a:pPr>
            <a:r>
              <a:t>     </a:t>
            </a:r>
          </a:p>
          <a:p>
            <a:pPr defTabSz="457200">
              <a:defRPr>
                <a:latin typeface="Arial"/>
                <a:ea typeface="Arial"/>
                <a:cs typeface="Arial"/>
                <a:sym typeface="Arial"/>
              </a:defRPr>
            </a:pPr>
          </a:p>
          <a:p>
            <a:pPr lvl="1" defTabSz="457200">
              <a:defRPr>
                <a:latin typeface="Arial"/>
                <a:ea typeface="Arial"/>
                <a:cs typeface="Arial"/>
                <a:sym typeface="Arial"/>
              </a:defRPr>
            </a:pPr>
            <a:r>
              <a:t>2.	Are all magnets the same? How are they alike? How are they different? </a:t>
            </a:r>
          </a:p>
          <a:p>
            <a:pPr defTabSz="457200">
              <a:defRPr>
                <a:latin typeface="Arial"/>
                <a:ea typeface="Arial"/>
                <a:cs typeface="Arial"/>
                <a:sym typeface="Arial"/>
              </a:defRPr>
            </a:pPr>
            <a:r>
              <a:t>    </a:t>
            </a:r>
          </a:p>
          <a:p>
            <a:pPr defTabSz="457200">
              <a:defRPr>
                <a:latin typeface="Arial"/>
                <a:ea typeface="Arial"/>
                <a:cs typeface="Arial"/>
                <a:sym typeface="Arial"/>
              </a:defRPr>
            </a:pPr>
          </a:p>
          <a:p>
            <a:pPr lvl="1" defTabSz="457200">
              <a:defRPr>
                <a:latin typeface="Arial"/>
                <a:ea typeface="Arial"/>
                <a:cs typeface="Arial"/>
                <a:sym typeface="Arial"/>
              </a:defRPr>
            </a:pPr>
            <a:r>
              <a:t>3. 	A boy tells everyone in his class that a magnet ONLY attracts round </a:t>
            </a:r>
            <a:br/>
            <a:r>
              <a:t>      metal objects. Is he right or wrong? Why?</a:t>
            </a:r>
            <a:r>
              <a:t> </a:t>
            </a:r>
          </a:p>
          <a:p>
            <a:pPr marL="457200" indent="-457200">
              <a:defRPr>
                <a:latin typeface="Arial"/>
                <a:ea typeface="Arial"/>
                <a:cs typeface="Arial"/>
                <a:sym typeface="Arial"/>
              </a:defRPr>
            </a:pPr>
            <a:r>
              <a:t> </a:t>
            </a:r>
          </a:p>
        </p:txBody>
      </p:sp>
      <p:sp>
        <p:nvSpPr>
          <p:cNvPr id="291"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Parts of  Magnet"/>
          <p:cNvSpPr txBox="1"/>
          <p:nvPr/>
        </p:nvSpPr>
        <p:spPr>
          <a:xfrm>
            <a:off x="2362200" y="120650"/>
            <a:ext cx="3733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Parts of  Magnet</a:t>
            </a:r>
          </a:p>
        </p:txBody>
      </p:sp>
      <p:sp>
        <p:nvSpPr>
          <p:cNvPr id="296" name="Magnets usually have two different ends called POLES.…"/>
          <p:cNvSpPr txBox="1"/>
          <p:nvPr/>
        </p:nvSpPr>
        <p:spPr>
          <a:xfrm>
            <a:off x="609600" y="914400"/>
            <a:ext cx="8077200" cy="27120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rial"/>
                <a:ea typeface="Arial"/>
                <a:cs typeface="Arial"/>
                <a:sym typeface="Arial"/>
              </a:defRPr>
            </a:pPr>
            <a:r>
              <a:t>Magnets usually have two different ends called POLES. </a:t>
            </a:r>
          </a:p>
          <a:p>
            <a:pPr>
              <a:defRPr>
                <a:latin typeface="Arial"/>
                <a:ea typeface="Arial"/>
                <a:cs typeface="Arial"/>
                <a:sym typeface="Arial"/>
              </a:defRPr>
            </a:pPr>
            <a:r>
              <a:t>  </a:t>
            </a:r>
          </a:p>
          <a:p>
            <a:pPr>
              <a:defRPr>
                <a:latin typeface="Arial"/>
                <a:ea typeface="Arial"/>
                <a:cs typeface="Arial"/>
                <a:sym typeface="Arial"/>
              </a:defRPr>
            </a:pPr>
            <a:r>
              <a:t>	One end is a SOUTH POLE</a:t>
            </a:r>
          </a:p>
          <a:p>
            <a:pPr>
              <a:defRPr>
                <a:latin typeface="Arial"/>
                <a:ea typeface="Arial"/>
                <a:cs typeface="Arial"/>
                <a:sym typeface="Arial"/>
              </a:defRPr>
            </a:pPr>
            <a:r>
              <a:t>	The south pole is marked by the letter S</a:t>
            </a:r>
          </a:p>
          <a:p>
            <a:pPr>
              <a:defRPr>
                <a:latin typeface="Arial"/>
                <a:ea typeface="Arial"/>
                <a:cs typeface="Arial"/>
                <a:sym typeface="Arial"/>
              </a:defRPr>
            </a:pPr>
          </a:p>
          <a:p>
            <a:pPr>
              <a:defRPr>
                <a:latin typeface="Arial"/>
                <a:ea typeface="Arial"/>
                <a:cs typeface="Arial"/>
                <a:sym typeface="Arial"/>
              </a:defRPr>
            </a:pPr>
            <a:r>
              <a:t>	One end is a NORTH POLE </a:t>
            </a:r>
          </a:p>
          <a:p>
            <a:pPr>
              <a:defRPr>
                <a:latin typeface="Arial"/>
                <a:ea typeface="Arial"/>
                <a:cs typeface="Arial"/>
                <a:sym typeface="Arial"/>
              </a:defRPr>
            </a:pPr>
            <a:r>
              <a:t>	The north pole is marked by the letter N</a:t>
            </a:r>
          </a:p>
          <a:p>
            <a:pPr>
              <a:defRPr>
                <a:latin typeface="Arial"/>
                <a:ea typeface="Arial"/>
                <a:cs typeface="Arial"/>
                <a:sym typeface="Arial"/>
              </a:defRPr>
            </a:pPr>
          </a:p>
          <a:p>
            <a:pPr>
              <a:defRPr>
                <a:latin typeface="Arial"/>
                <a:ea typeface="Arial"/>
                <a:cs typeface="Arial"/>
                <a:sym typeface="Arial"/>
              </a:defRPr>
            </a:pPr>
            <a:r>
              <a:t>Look at the magnets.  Can you find the north and south poles? </a:t>
            </a:r>
          </a:p>
        </p:txBody>
      </p:sp>
      <p:grpSp>
        <p:nvGrpSpPr>
          <p:cNvPr id="306" name="Group"/>
          <p:cNvGrpSpPr/>
          <p:nvPr/>
        </p:nvGrpSpPr>
        <p:grpSpPr>
          <a:xfrm>
            <a:off x="4816475" y="4724399"/>
            <a:ext cx="2193925" cy="864378"/>
            <a:chOff x="0" y="0"/>
            <a:chExt cx="2193925" cy="864376"/>
          </a:xfrm>
        </p:grpSpPr>
        <p:grpSp>
          <p:nvGrpSpPr>
            <p:cNvPr id="303" name="Group"/>
            <p:cNvGrpSpPr/>
            <p:nvPr/>
          </p:nvGrpSpPr>
          <p:grpSpPr>
            <a:xfrm>
              <a:off x="0" y="-1"/>
              <a:ext cx="2193925" cy="864378"/>
              <a:chOff x="0" y="0"/>
              <a:chExt cx="2193925" cy="864376"/>
            </a:xfrm>
          </p:grpSpPr>
          <p:sp>
            <p:nvSpPr>
              <p:cNvPr id="297" name="bar magnet"/>
              <p:cNvSpPr txBox="1"/>
              <p:nvPr/>
            </p:nvSpPr>
            <p:spPr>
              <a:xfrm>
                <a:off x="330104" y="513715"/>
                <a:ext cx="142452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bar magnet</a:t>
                </a:r>
              </a:p>
            </p:txBody>
          </p:sp>
          <p:grpSp>
            <p:nvGrpSpPr>
              <p:cNvPr id="302" name="Group"/>
              <p:cNvGrpSpPr/>
              <p:nvPr/>
            </p:nvGrpSpPr>
            <p:grpSpPr>
              <a:xfrm>
                <a:off x="0" y="0"/>
                <a:ext cx="2193925" cy="445771"/>
                <a:chOff x="0" y="0"/>
                <a:chExt cx="2193925" cy="445770"/>
              </a:xfrm>
            </p:grpSpPr>
            <p:sp>
              <p:nvSpPr>
                <p:cNvPr id="298" name="Shape"/>
                <p:cNvSpPr/>
                <p:nvPr/>
              </p:nvSpPr>
              <p:spPr>
                <a:xfrm>
                  <a:off x="0" y="-1"/>
                  <a:ext cx="2193925"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99" name="Shape"/>
                <p:cNvSpPr/>
                <p:nvPr/>
              </p:nvSpPr>
              <p:spPr>
                <a:xfrm>
                  <a:off x="2082482" y="-1"/>
                  <a:ext cx="111443"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00" name="Shape"/>
                <p:cNvSpPr/>
                <p:nvPr/>
              </p:nvSpPr>
              <p:spPr>
                <a:xfrm>
                  <a:off x="0" y="-1"/>
                  <a:ext cx="2193925" cy="111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01" name="Shape"/>
                <p:cNvSpPr/>
                <p:nvPr/>
              </p:nvSpPr>
              <p:spPr>
                <a:xfrm>
                  <a:off x="0" y="-1"/>
                  <a:ext cx="2193925"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304" name="N"/>
            <p:cNvSpPr txBox="1"/>
            <p:nvPr/>
          </p:nvSpPr>
          <p:spPr>
            <a:xfrm>
              <a:off x="1752600" y="76200"/>
              <a:ext cx="381000"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a:latin typeface="Arial"/>
                  <a:ea typeface="Arial"/>
                  <a:cs typeface="Arial"/>
                  <a:sym typeface="Arial"/>
                </a:defRPr>
              </a:lvl1pPr>
            </a:lstStyle>
            <a:p>
              <a:pPr/>
              <a:r>
                <a:t>N</a:t>
              </a:r>
            </a:p>
          </p:txBody>
        </p:sp>
        <p:sp>
          <p:nvSpPr>
            <p:cNvPr id="305" name="S"/>
            <p:cNvSpPr txBox="1"/>
            <p:nvPr/>
          </p:nvSpPr>
          <p:spPr>
            <a:xfrm>
              <a:off x="0" y="76200"/>
              <a:ext cx="381000"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a:latin typeface="Arial"/>
                  <a:ea typeface="Arial"/>
                  <a:cs typeface="Arial"/>
                  <a:sym typeface="Arial"/>
                </a:defRPr>
              </a:lvl1pPr>
            </a:lstStyle>
            <a:p>
              <a:pPr/>
              <a:r>
                <a:t>S</a:t>
              </a:r>
            </a:p>
          </p:txBody>
        </p:sp>
      </p:grpSp>
      <p:grpSp>
        <p:nvGrpSpPr>
          <p:cNvPr id="312" name="Group"/>
          <p:cNvGrpSpPr/>
          <p:nvPr/>
        </p:nvGrpSpPr>
        <p:grpSpPr>
          <a:xfrm>
            <a:off x="1143000" y="3733006"/>
            <a:ext cx="2438400" cy="2485056"/>
            <a:chOff x="0" y="0"/>
            <a:chExt cx="2438400" cy="2485055"/>
          </a:xfrm>
        </p:grpSpPr>
        <p:grpSp>
          <p:nvGrpSpPr>
            <p:cNvPr id="310" name="Group"/>
            <p:cNvGrpSpPr/>
            <p:nvPr/>
          </p:nvGrpSpPr>
          <p:grpSpPr>
            <a:xfrm>
              <a:off x="229393" y="0"/>
              <a:ext cx="1916114" cy="2212976"/>
              <a:chOff x="0" y="0"/>
              <a:chExt cx="1916112" cy="2212975"/>
            </a:xfrm>
          </p:grpSpPr>
          <p:pic>
            <p:nvPicPr>
              <p:cNvPr id="307" name="magnet" descr="magnet"/>
              <p:cNvPicPr>
                <a:picLocks noChangeAspect="1"/>
              </p:cNvPicPr>
              <p:nvPr/>
            </p:nvPicPr>
            <p:blipFill>
              <a:blip r:embed="rId3">
                <a:extLst/>
              </a:blip>
              <a:stretch>
                <a:fillRect/>
              </a:stretch>
            </p:blipFill>
            <p:spPr>
              <a:xfrm rot="16200000">
                <a:off x="-148432" y="148431"/>
                <a:ext cx="2212977" cy="1916114"/>
              </a:xfrm>
              <a:prstGeom prst="rect">
                <a:avLst/>
              </a:prstGeom>
              <a:ln w="12700" cap="flat">
                <a:noFill/>
                <a:miter lim="400000"/>
              </a:ln>
              <a:effectLst/>
            </p:spPr>
          </p:pic>
          <p:sp>
            <p:nvSpPr>
              <p:cNvPr id="308" name="N"/>
              <p:cNvSpPr txBox="1"/>
              <p:nvPr/>
            </p:nvSpPr>
            <p:spPr>
              <a:xfrm>
                <a:off x="304006" y="1661319"/>
                <a:ext cx="381001"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a:latin typeface="Arial"/>
                    <a:ea typeface="Arial"/>
                    <a:cs typeface="Arial"/>
                    <a:sym typeface="Arial"/>
                  </a:defRPr>
                </a:lvl1pPr>
              </a:lstStyle>
              <a:p>
                <a:pPr/>
                <a:r>
                  <a:t>N</a:t>
                </a:r>
              </a:p>
            </p:txBody>
          </p:sp>
          <p:sp>
            <p:nvSpPr>
              <p:cNvPr id="309" name="S"/>
              <p:cNvSpPr txBox="1"/>
              <p:nvPr/>
            </p:nvSpPr>
            <p:spPr>
              <a:xfrm>
                <a:off x="1218406" y="1661319"/>
                <a:ext cx="381001"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a:latin typeface="Arial"/>
                    <a:ea typeface="Arial"/>
                    <a:cs typeface="Arial"/>
                    <a:sym typeface="Arial"/>
                  </a:defRPr>
                </a:lvl1pPr>
              </a:lstStyle>
              <a:p>
                <a:pPr/>
                <a:r>
                  <a:t>S</a:t>
                </a:r>
              </a:p>
            </p:txBody>
          </p:sp>
        </p:grpSp>
        <p:sp>
          <p:nvSpPr>
            <p:cNvPr id="311" name="horseshoe  magnet"/>
            <p:cNvSpPr txBox="1"/>
            <p:nvPr/>
          </p:nvSpPr>
          <p:spPr>
            <a:xfrm>
              <a:off x="0" y="2134394"/>
              <a:ext cx="243840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b="1" sz="1800">
                  <a:latin typeface="Arial"/>
                  <a:ea typeface="Arial"/>
                  <a:cs typeface="Arial"/>
                  <a:sym typeface="Arial"/>
                </a:defRPr>
              </a:lvl1pPr>
            </a:lstStyle>
            <a:p>
              <a:pPr/>
              <a:r>
                <a:t>horseshoe  magnet</a:t>
              </a:r>
            </a:p>
          </p:txBody>
        </p:sp>
      </p:grpSp>
      <p:sp>
        <p:nvSpPr>
          <p:cNvPr id="313"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Parts of a Magnet"/>
          <p:cNvSpPr txBox="1"/>
          <p:nvPr/>
        </p:nvSpPr>
        <p:spPr>
          <a:xfrm>
            <a:off x="-31396" y="280528"/>
            <a:ext cx="9206792"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Parts of a Magnet</a:t>
            </a:r>
          </a:p>
        </p:txBody>
      </p:sp>
      <p:grpSp>
        <p:nvGrpSpPr>
          <p:cNvPr id="320" name="Group"/>
          <p:cNvGrpSpPr/>
          <p:nvPr/>
        </p:nvGrpSpPr>
        <p:grpSpPr>
          <a:xfrm>
            <a:off x="5667903" y="1461999"/>
            <a:ext cx="2757489" cy="1776414"/>
            <a:chOff x="0" y="0"/>
            <a:chExt cx="2757488" cy="1776413"/>
          </a:xfrm>
        </p:grpSpPr>
        <p:sp>
          <p:nvSpPr>
            <p:cNvPr id="318" name="Rectangle"/>
            <p:cNvSpPr/>
            <p:nvPr/>
          </p:nvSpPr>
          <p:spPr>
            <a:xfrm>
              <a:off x="-1" y="-1"/>
              <a:ext cx="2757490" cy="1776415"/>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19" name="Did you notice?…"/>
            <p:cNvSpPr txBox="1"/>
            <p:nvPr/>
          </p:nvSpPr>
          <p:spPr>
            <a:xfrm>
              <a:off x="-1" y="-1"/>
              <a:ext cx="2757490" cy="16841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1800">
                  <a:latin typeface="Arial"/>
                  <a:ea typeface="Arial"/>
                  <a:cs typeface="Arial"/>
                  <a:sym typeface="Arial"/>
                </a:defRPr>
              </a:pPr>
              <a:r>
                <a:t>Did you notice?</a:t>
              </a:r>
            </a:p>
            <a:p>
              <a:pPr>
                <a:defRPr sz="1800">
                  <a:latin typeface="Arial"/>
                  <a:ea typeface="Arial"/>
                  <a:cs typeface="Arial"/>
                  <a:sym typeface="Arial"/>
                </a:defRPr>
              </a:pPr>
            </a:p>
            <a:p>
              <a:pPr>
                <a:defRPr sz="1800">
                  <a:latin typeface="Arial"/>
                  <a:ea typeface="Arial"/>
                  <a:cs typeface="Arial"/>
                  <a:sym typeface="Arial"/>
                </a:defRPr>
              </a:pPr>
              <a:r>
                <a:t>There is no N</a:t>
              </a:r>
            </a:p>
            <a:p>
              <a:pPr>
                <a:defRPr sz="1800">
                  <a:latin typeface="Arial"/>
                  <a:ea typeface="Arial"/>
                  <a:cs typeface="Arial"/>
                  <a:sym typeface="Arial"/>
                </a:defRPr>
              </a:pPr>
              <a:r>
                <a:t>There is no S</a:t>
              </a:r>
            </a:p>
            <a:p>
              <a:pPr>
                <a:defRPr sz="1800">
                  <a:latin typeface="Arial"/>
                  <a:ea typeface="Arial"/>
                  <a:cs typeface="Arial"/>
                  <a:sym typeface="Arial"/>
                </a:defRPr>
              </a:pPr>
            </a:p>
            <a:p>
              <a:pPr>
                <a:defRPr sz="1800">
                  <a:latin typeface="Arial"/>
                  <a:ea typeface="Arial"/>
                  <a:cs typeface="Arial"/>
                  <a:sym typeface="Arial"/>
                </a:defRPr>
              </a:pPr>
              <a:r>
                <a:t>So where are the poles?</a:t>
              </a:r>
            </a:p>
          </p:txBody>
        </p:sp>
      </p:grpSp>
      <p:grpSp>
        <p:nvGrpSpPr>
          <p:cNvPr id="326" name="Group"/>
          <p:cNvGrpSpPr/>
          <p:nvPr/>
        </p:nvGrpSpPr>
        <p:grpSpPr>
          <a:xfrm>
            <a:off x="1994428" y="1198738"/>
            <a:ext cx="3962401" cy="2414413"/>
            <a:chOff x="0" y="0"/>
            <a:chExt cx="3962400" cy="2414411"/>
          </a:xfrm>
        </p:grpSpPr>
        <p:sp>
          <p:nvSpPr>
            <p:cNvPr id="321" name="Oval"/>
            <p:cNvSpPr/>
            <p:nvPr/>
          </p:nvSpPr>
          <p:spPr>
            <a:xfrm>
              <a:off x="460375" y="0"/>
              <a:ext cx="960438" cy="857250"/>
            </a:xfrm>
            <a:prstGeom prst="ellipse">
              <a:avLst/>
            </a:prstGeom>
            <a:solidFill>
              <a:srgbClr val="C0C0C0"/>
            </a:solidFill>
            <a:ln w="9525"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sp>
          <p:nvSpPr>
            <p:cNvPr id="322" name="Examples of refrigerator magnets"/>
            <p:cNvSpPr txBox="1"/>
            <p:nvPr/>
          </p:nvSpPr>
          <p:spPr>
            <a:xfrm>
              <a:off x="0" y="2063750"/>
              <a:ext cx="396240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800">
                  <a:latin typeface="Arial"/>
                  <a:ea typeface="Arial"/>
                  <a:cs typeface="Arial"/>
                  <a:sym typeface="Arial"/>
                </a:defRPr>
              </a:lvl1pPr>
            </a:lstStyle>
            <a:p>
              <a:pPr/>
              <a:r>
                <a:t>Examples of refrigerator magnets</a:t>
              </a:r>
            </a:p>
          </p:txBody>
        </p:sp>
        <p:sp>
          <p:nvSpPr>
            <p:cNvPr id="323" name="Rectangle"/>
            <p:cNvSpPr/>
            <p:nvPr/>
          </p:nvSpPr>
          <p:spPr>
            <a:xfrm>
              <a:off x="1700212" y="69849"/>
              <a:ext cx="1119188" cy="757239"/>
            </a:xfrm>
            <a:prstGeom prst="rect">
              <a:avLst/>
            </a:prstGeom>
            <a:solidFill>
              <a:srgbClr val="C0C0C0"/>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24" name="Triangle"/>
            <p:cNvSpPr/>
            <p:nvPr/>
          </p:nvSpPr>
          <p:spPr>
            <a:xfrm>
              <a:off x="506412" y="1300162"/>
              <a:ext cx="633414" cy="690563"/>
            </a:xfrm>
            <a:prstGeom prst="triangle">
              <a:avLst/>
            </a:prstGeom>
            <a:solidFill>
              <a:srgbClr val="C0C0C0"/>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25" name="Shape"/>
            <p:cNvSpPr/>
            <p:nvPr/>
          </p:nvSpPr>
          <p:spPr>
            <a:xfrm>
              <a:off x="1716909" y="1257300"/>
              <a:ext cx="829637" cy="757238"/>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C0C0C0"/>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327" name="What about other types of magnets like refrigerator magnets?"/>
          <p:cNvSpPr txBox="1"/>
          <p:nvPr/>
        </p:nvSpPr>
        <p:spPr>
          <a:xfrm>
            <a:off x="615068" y="1634129"/>
            <a:ext cx="1753787" cy="1543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a:latin typeface="Arial"/>
                <a:ea typeface="Arial"/>
                <a:cs typeface="Arial"/>
                <a:sym typeface="Arial"/>
              </a:defRPr>
            </a:lvl1pPr>
          </a:lstStyle>
          <a:p>
            <a:pPr/>
            <a:r>
              <a:t>What about other types of magnets like refrigerator magnets?</a:t>
            </a:r>
          </a:p>
        </p:txBody>
      </p:sp>
      <p:sp>
        <p:nvSpPr>
          <p:cNvPr id="328" name="Group"/>
          <p:cNvSpPr/>
          <p:nvPr/>
        </p:nvSpPr>
        <p:spPr>
          <a:xfrm>
            <a:off x="3129550" y="4142139"/>
            <a:ext cx="5591309" cy="1774657"/>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9" rIns="45719"/>
          <a:lstStyle/>
          <a:p>
            <a:pPr>
              <a:defRPr b="1" sz="1800">
                <a:latin typeface="Arial"/>
                <a:ea typeface="Arial"/>
                <a:cs typeface="Arial"/>
                <a:sym typeface="Arial"/>
              </a:defRPr>
            </a:pPr>
            <a:r>
              <a:t>There are many different north and south poles in a refrigerator magnet in all different directions. </a:t>
            </a:r>
          </a:p>
          <a:p>
            <a:pPr>
              <a:defRPr b="1" sz="1800">
                <a:latin typeface="Arial"/>
                <a:ea typeface="Arial"/>
                <a:cs typeface="Arial"/>
                <a:sym typeface="Arial"/>
              </a:defRPr>
            </a:pPr>
          </a:p>
          <a:p>
            <a:pPr>
              <a:defRPr b="1" sz="1800">
                <a:latin typeface="Arial"/>
                <a:ea typeface="Arial"/>
                <a:cs typeface="Arial"/>
                <a:sym typeface="Arial"/>
              </a:defRPr>
            </a:pPr>
            <a:r>
              <a:t>Because there are many and they are in all different directions, the letters are not printed on the outside of the magnet.</a:t>
            </a:r>
          </a:p>
        </p:txBody>
      </p:sp>
      <p:grpSp>
        <p:nvGrpSpPr>
          <p:cNvPr id="340" name="Group"/>
          <p:cNvGrpSpPr/>
          <p:nvPr/>
        </p:nvGrpSpPr>
        <p:grpSpPr>
          <a:xfrm>
            <a:off x="402343" y="3778874"/>
            <a:ext cx="2514601" cy="2470151"/>
            <a:chOff x="0" y="0"/>
            <a:chExt cx="2514600" cy="2470150"/>
          </a:xfrm>
        </p:grpSpPr>
        <p:sp>
          <p:nvSpPr>
            <p:cNvPr id="329" name="Oval"/>
            <p:cNvSpPr/>
            <p:nvPr/>
          </p:nvSpPr>
          <p:spPr>
            <a:xfrm>
              <a:off x="0" y="0"/>
              <a:ext cx="2514600" cy="2470150"/>
            </a:xfrm>
            <a:prstGeom prst="ellipse">
              <a:avLst/>
            </a:prstGeom>
            <a:noFill/>
            <a:ln w="9525"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sp>
          <p:nvSpPr>
            <p:cNvPr id="330" name="N"/>
            <p:cNvSpPr txBox="1"/>
            <p:nvPr/>
          </p:nvSpPr>
          <p:spPr>
            <a:xfrm>
              <a:off x="439979" y="546420"/>
              <a:ext cx="418849"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N</a:t>
              </a:r>
            </a:p>
          </p:txBody>
        </p:sp>
        <p:sp>
          <p:nvSpPr>
            <p:cNvPr id="331" name="N"/>
            <p:cNvSpPr txBox="1"/>
            <p:nvPr/>
          </p:nvSpPr>
          <p:spPr>
            <a:xfrm>
              <a:off x="652045" y="1312759"/>
              <a:ext cx="418849" cy="264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N</a:t>
              </a:r>
            </a:p>
          </p:txBody>
        </p:sp>
        <p:sp>
          <p:nvSpPr>
            <p:cNvPr id="332" name="N"/>
            <p:cNvSpPr txBox="1"/>
            <p:nvPr/>
          </p:nvSpPr>
          <p:spPr>
            <a:xfrm>
              <a:off x="1749352" y="1230946"/>
              <a:ext cx="418849" cy="264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N</a:t>
              </a:r>
            </a:p>
          </p:txBody>
        </p:sp>
        <p:sp>
          <p:nvSpPr>
            <p:cNvPr id="333" name="N"/>
            <p:cNvSpPr txBox="1"/>
            <p:nvPr/>
          </p:nvSpPr>
          <p:spPr>
            <a:xfrm>
              <a:off x="1505590" y="510392"/>
              <a:ext cx="418849"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N</a:t>
              </a:r>
            </a:p>
          </p:txBody>
        </p:sp>
        <p:sp>
          <p:nvSpPr>
            <p:cNvPr id="334" name="N"/>
            <p:cNvSpPr txBox="1"/>
            <p:nvPr/>
          </p:nvSpPr>
          <p:spPr>
            <a:xfrm>
              <a:off x="1615019" y="1823152"/>
              <a:ext cx="418849"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N</a:t>
              </a:r>
            </a:p>
          </p:txBody>
        </p:sp>
        <p:sp>
          <p:nvSpPr>
            <p:cNvPr id="335" name="S"/>
            <p:cNvSpPr txBox="1"/>
            <p:nvPr/>
          </p:nvSpPr>
          <p:spPr>
            <a:xfrm>
              <a:off x="915429" y="418071"/>
              <a:ext cx="418849"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S</a:t>
              </a:r>
            </a:p>
          </p:txBody>
        </p:sp>
        <p:sp>
          <p:nvSpPr>
            <p:cNvPr id="336" name="S"/>
            <p:cNvSpPr txBox="1"/>
            <p:nvPr/>
          </p:nvSpPr>
          <p:spPr>
            <a:xfrm>
              <a:off x="772039" y="1880196"/>
              <a:ext cx="418849"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S</a:t>
              </a:r>
            </a:p>
          </p:txBody>
        </p:sp>
        <p:sp>
          <p:nvSpPr>
            <p:cNvPr id="337" name="S"/>
            <p:cNvSpPr txBox="1"/>
            <p:nvPr/>
          </p:nvSpPr>
          <p:spPr>
            <a:xfrm>
              <a:off x="1175039" y="1014780"/>
              <a:ext cx="418849"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S</a:t>
              </a:r>
            </a:p>
          </p:txBody>
        </p:sp>
        <p:sp>
          <p:nvSpPr>
            <p:cNvPr id="338" name="S"/>
            <p:cNvSpPr txBox="1"/>
            <p:nvPr/>
          </p:nvSpPr>
          <p:spPr>
            <a:xfrm>
              <a:off x="206782" y="1116859"/>
              <a:ext cx="418849"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S</a:t>
              </a:r>
            </a:p>
          </p:txBody>
        </p:sp>
        <p:sp>
          <p:nvSpPr>
            <p:cNvPr id="339" name="S"/>
            <p:cNvSpPr txBox="1"/>
            <p:nvPr/>
          </p:nvSpPr>
          <p:spPr>
            <a:xfrm>
              <a:off x="1169002" y="1549942"/>
              <a:ext cx="418849"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S</a:t>
              </a:r>
            </a:p>
          </p:txBody>
        </p:sp>
      </p:grpSp>
      <p:sp>
        <p:nvSpPr>
          <p:cNvPr id="341"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Magnetic Force and Magnets"/>
          <p:cNvSpPr txBox="1"/>
          <p:nvPr/>
        </p:nvSpPr>
        <p:spPr>
          <a:xfrm>
            <a:off x="-30237" y="243416"/>
            <a:ext cx="9204474"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Magnetic Force and Magnets</a:t>
            </a:r>
          </a:p>
        </p:txBody>
      </p:sp>
      <p:sp>
        <p:nvSpPr>
          <p:cNvPr id="344" name="Magnetic force can ATTRACT objects to a magnet. This is like the magnet PULLING the object close to it.…"/>
          <p:cNvSpPr txBox="1"/>
          <p:nvPr/>
        </p:nvSpPr>
        <p:spPr>
          <a:xfrm>
            <a:off x="228600" y="1004711"/>
            <a:ext cx="2372033" cy="4464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rial"/>
                <a:ea typeface="Arial"/>
                <a:cs typeface="Arial"/>
                <a:sym typeface="Arial"/>
              </a:defRPr>
            </a:pPr>
            <a:r>
              <a:t>Magnetic force can ATTRACT objects to a magnet. This is like the magnet PULLING the object close to it.</a:t>
            </a:r>
          </a:p>
          <a:p>
            <a:pPr>
              <a:defRPr>
                <a:latin typeface="Arial"/>
                <a:ea typeface="Arial"/>
                <a:cs typeface="Arial"/>
                <a:sym typeface="Arial"/>
              </a:defRPr>
            </a:pPr>
          </a:p>
          <a:p>
            <a:pPr>
              <a:defRPr>
                <a:latin typeface="Arial"/>
                <a:ea typeface="Arial"/>
                <a:cs typeface="Arial"/>
                <a:sym typeface="Arial"/>
              </a:defRPr>
            </a:pPr>
            <a:r>
              <a:t>A force can also be a PUSH.</a:t>
            </a:r>
            <a:r>
              <a:t> </a:t>
            </a:r>
            <a:r>
              <a:t>Magnets can also PUSH or REPEL an object away. Usually the object is ANOTHER MAGNET.</a:t>
            </a:r>
          </a:p>
        </p:txBody>
      </p:sp>
      <p:pic>
        <p:nvPicPr>
          <p:cNvPr id="345" name="image17.pdf" descr="image17.pdf"/>
          <p:cNvPicPr>
            <a:picLocks noChangeAspect="1"/>
          </p:cNvPicPr>
          <p:nvPr/>
        </p:nvPicPr>
        <p:blipFill>
          <a:blip r:embed="rId3">
            <a:extLst/>
          </a:blip>
          <a:stretch>
            <a:fillRect/>
          </a:stretch>
        </p:blipFill>
        <p:spPr>
          <a:xfrm>
            <a:off x="2869669" y="1312862"/>
            <a:ext cx="6269039" cy="4054476"/>
          </a:xfrm>
          <a:prstGeom prst="rect">
            <a:avLst/>
          </a:prstGeom>
          <a:ln w="12700">
            <a:miter lim="400000"/>
          </a:ln>
        </p:spPr>
      </p:pic>
      <p:sp>
        <p:nvSpPr>
          <p:cNvPr id="346"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
        <p:nvSpPr>
          <p:cNvPr id="347" name="The magnetic force of a magnet is STRONGEST at its north and south poles. Copy the following table onto your paper."/>
          <p:cNvSpPr txBox="1"/>
          <p:nvPr/>
        </p:nvSpPr>
        <p:spPr>
          <a:xfrm>
            <a:off x="298147" y="5458556"/>
            <a:ext cx="8728421"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rial"/>
                <a:ea typeface="Arial"/>
                <a:cs typeface="Arial"/>
                <a:sym typeface="Arial"/>
              </a:defRPr>
            </a:pPr>
            <a:r>
              <a:t>The magnetic force of a magnet is STRONGEST at its north and south poles. Copy the following table onto your paper.</a:t>
            </a:r>
            <a:r>
              <a: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Magnetic Force and Magnets"/>
          <p:cNvSpPr txBox="1"/>
          <p:nvPr/>
        </p:nvSpPr>
        <p:spPr>
          <a:xfrm>
            <a:off x="23812" y="369428"/>
            <a:ext cx="9144001"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Magnetic Force and Magnets</a:t>
            </a:r>
          </a:p>
        </p:txBody>
      </p:sp>
      <p:sp>
        <p:nvSpPr>
          <p:cNvPr id="352" name="Observe the results of the first experiment. Record the results in the table."/>
          <p:cNvSpPr txBox="1"/>
          <p:nvPr/>
        </p:nvSpPr>
        <p:spPr>
          <a:xfrm>
            <a:off x="304800" y="1216025"/>
            <a:ext cx="8382000"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spcBef>
                <a:spcPts val="1200"/>
              </a:spcBef>
              <a:buSzPct val="100000"/>
              <a:buAutoNum type="arabicPeriod" startAt="1"/>
              <a:defRPr>
                <a:latin typeface="Arial"/>
                <a:ea typeface="Arial"/>
                <a:cs typeface="Arial"/>
                <a:sym typeface="Arial"/>
              </a:defRPr>
            </a:lvl1pPr>
          </a:lstStyle>
          <a:p>
            <a:pPr/>
            <a:r>
              <a:t>Observe the results of the first experiment. Record the results in the table. </a:t>
            </a:r>
          </a:p>
        </p:txBody>
      </p:sp>
      <p:sp>
        <p:nvSpPr>
          <p:cNvPr id="353" name="North pole of one magnet is across from south pole of other magnet."/>
          <p:cNvSpPr txBox="1"/>
          <p:nvPr/>
        </p:nvSpPr>
        <p:spPr>
          <a:xfrm>
            <a:off x="509587" y="2725738"/>
            <a:ext cx="3627439" cy="541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Arial"/>
                <a:ea typeface="Arial"/>
                <a:cs typeface="Arial"/>
                <a:sym typeface="Arial"/>
              </a:defRPr>
            </a:lvl1pPr>
          </a:lstStyle>
          <a:p>
            <a:pPr/>
            <a:r>
              <a:t>North pole of one magnet is across from south pole of other magnet.</a:t>
            </a:r>
          </a:p>
        </p:txBody>
      </p:sp>
      <p:sp>
        <p:nvSpPr>
          <p:cNvPr id="354" name="Did the magnets attract or repel each other?"/>
          <p:cNvSpPr txBox="1"/>
          <p:nvPr/>
        </p:nvSpPr>
        <p:spPr>
          <a:xfrm>
            <a:off x="5464175" y="2738438"/>
            <a:ext cx="2813050" cy="541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Arial"/>
                <a:ea typeface="Arial"/>
                <a:cs typeface="Arial"/>
                <a:sym typeface="Arial"/>
              </a:defRPr>
            </a:lvl1pPr>
          </a:lstStyle>
          <a:p>
            <a:pPr/>
            <a:r>
              <a:t>Did the magnets attract or repel each other?</a:t>
            </a:r>
          </a:p>
        </p:txBody>
      </p:sp>
      <p:grpSp>
        <p:nvGrpSpPr>
          <p:cNvPr id="362" name="Group"/>
          <p:cNvGrpSpPr/>
          <p:nvPr/>
        </p:nvGrpSpPr>
        <p:grpSpPr>
          <a:xfrm>
            <a:off x="414337" y="2190750"/>
            <a:ext cx="1647826" cy="391937"/>
            <a:chOff x="0" y="0"/>
            <a:chExt cx="1647825" cy="391936"/>
          </a:xfrm>
        </p:grpSpPr>
        <p:grpSp>
          <p:nvGrpSpPr>
            <p:cNvPr id="359" name="Group"/>
            <p:cNvGrpSpPr/>
            <p:nvPr/>
          </p:nvGrpSpPr>
          <p:grpSpPr>
            <a:xfrm>
              <a:off x="81914" y="0"/>
              <a:ext cx="1565912" cy="318136"/>
              <a:chOff x="0" y="0"/>
              <a:chExt cx="1565910" cy="318135"/>
            </a:xfrm>
          </p:grpSpPr>
          <p:sp>
            <p:nvSpPr>
              <p:cNvPr id="355"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56"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57"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58"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360" name="N"/>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361" name="S"/>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370" name="Group"/>
          <p:cNvGrpSpPr/>
          <p:nvPr/>
        </p:nvGrpSpPr>
        <p:grpSpPr>
          <a:xfrm>
            <a:off x="2378075" y="2198688"/>
            <a:ext cx="1647826" cy="391937"/>
            <a:chOff x="0" y="0"/>
            <a:chExt cx="1647825" cy="391936"/>
          </a:xfrm>
        </p:grpSpPr>
        <p:grpSp>
          <p:nvGrpSpPr>
            <p:cNvPr id="367" name="Group"/>
            <p:cNvGrpSpPr/>
            <p:nvPr/>
          </p:nvGrpSpPr>
          <p:grpSpPr>
            <a:xfrm>
              <a:off x="81914" y="0"/>
              <a:ext cx="1565912" cy="318136"/>
              <a:chOff x="0" y="0"/>
              <a:chExt cx="1565910" cy="318135"/>
            </a:xfrm>
          </p:grpSpPr>
          <p:sp>
            <p:nvSpPr>
              <p:cNvPr id="363"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64"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65"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66"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368" name="N"/>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369" name="S"/>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387" name="Group"/>
          <p:cNvGrpSpPr/>
          <p:nvPr/>
        </p:nvGrpSpPr>
        <p:grpSpPr>
          <a:xfrm>
            <a:off x="5327650" y="2211388"/>
            <a:ext cx="3130550" cy="395112"/>
            <a:chOff x="0" y="0"/>
            <a:chExt cx="3130549" cy="395111"/>
          </a:xfrm>
        </p:grpSpPr>
        <p:grpSp>
          <p:nvGrpSpPr>
            <p:cNvPr id="378" name="Group"/>
            <p:cNvGrpSpPr/>
            <p:nvPr/>
          </p:nvGrpSpPr>
          <p:grpSpPr>
            <a:xfrm>
              <a:off x="-1" y="0"/>
              <a:ext cx="1647492" cy="391937"/>
              <a:chOff x="0" y="0"/>
              <a:chExt cx="1647490" cy="391936"/>
            </a:xfrm>
          </p:grpSpPr>
          <p:grpSp>
            <p:nvGrpSpPr>
              <p:cNvPr id="375" name="Group"/>
              <p:cNvGrpSpPr/>
              <p:nvPr/>
            </p:nvGrpSpPr>
            <p:grpSpPr>
              <a:xfrm>
                <a:off x="81898" y="0"/>
                <a:ext cx="1565593" cy="318136"/>
                <a:chOff x="0" y="0"/>
                <a:chExt cx="1565592" cy="318135"/>
              </a:xfrm>
            </p:grpSpPr>
            <p:sp>
              <p:nvSpPr>
                <p:cNvPr id="371" name="Shape"/>
                <p:cNvSpPr/>
                <p:nvPr/>
              </p:nvSpPr>
              <p:spPr>
                <a:xfrm>
                  <a:off x="-1" y="-1"/>
                  <a:ext cx="1565594"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72" name="Shape"/>
                <p:cNvSpPr/>
                <p:nvPr/>
              </p:nvSpPr>
              <p:spPr>
                <a:xfrm>
                  <a:off x="1486058"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73" name="Shape"/>
                <p:cNvSpPr/>
                <p:nvPr/>
              </p:nvSpPr>
              <p:spPr>
                <a:xfrm>
                  <a:off x="-1" y="-1"/>
                  <a:ext cx="1565594"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74" name="Shape"/>
                <p:cNvSpPr/>
                <p:nvPr/>
              </p:nvSpPr>
              <p:spPr>
                <a:xfrm>
                  <a:off x="-1" y="-1"/>
                  <a:ext cx="1565594"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376" name="N"/>
              <p:cNvSpPr txBox="1"/>
              <p:nvPr/>
            </p:nvSpPr>
            <p:spPr>
              <a:xfrm>
                <a:off x="1189113" y="33020"/>
                <a:ext cx="4310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377" name="S"/>
              <p:cNvSpPr txBox="1"/>
              <p:nvPr/>
            </p:nvSpPr>
            <p:spPr>
              <a:xfrm>
                <a:off x="0" y="41275"/>
                <a:ext cx="4310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386" name="Group"/>
            <p:cNvGrpSpPr/>
            <p:nvPr/>
          </p:nvGrpSpPr>
          <p:grpSpPr>
            <a:xfrm>
              <a:off x="1483059" y="3175"/>
              <a:ext cx="1647491" cy="391937"/>
              <a:chOff x="0" y="0"/>
              <a:chExt cx="1647490" cy="391936"/>
            </a:xfrm>
          </p:grpSpPr>
          <p:grpSp>
            <p:nvGrpSpPr>
              <p:cNvPr id="383" name="Group"/>
              <p:cNvGrpSpPr/>
              <p:nvPr/>
            </p:nvGrpSpPr>
            <p:grpSpPr>
              <a:xfrm>
                <a:off x="81898" y="0"/>
                <a:ext cx="1565593" cy="318136"/>
                <a:chOff x="0" y="0"/>
                <a:chExt cx="1565592" cy="318135"/>
              </a:xfrm>
            </p:grpSpPr>
            <p:sp>
              <p:nvSpPr>
                <p:cNvPr id="379" name="Shape"/>
                <p:cNvSpPr/>
                <p:nvPr/>
              </p:nvSpPr>
              <p:spPr>
                <a:xfrm>
                  <a:off x="-1" y="-1"/>
                  <a:ext cx="1565594"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80" name="Shape"/>
                <p:cNvSpPr/>
                <p:nvPr/>
              </p:nvSpPr>
              <p:spPr>
                <a:xfrm>
                  <a:off x="1486058"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81" name="Shape"/>
                <p:cNvSpPr/>
                <p:nvPr/>
              </p:nvSpPr>
              <p:spPr>
                <a:xfrm>
                  <a:off x="-1" y="-1"/>
                  <a:ext cx="1565594"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82" name="Shape"/>
                <p:cNvSpPr/>
                <p:nvPr/>
              </p:nvSpPr>
              <p:spPr>
                <a:xfrm>
                  <a:off x="-1" y="-1"/>
                  <a:ext cx="1565594"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384" name="N"/>
              <p:cNvSpPr txBox="1"/>
              <p:nvPr/>
            </p:nvSpPr>
            <p:spPr>
              <a:xfrm>
                <a:off x="1189113" y="33020"/>
                <a:ext cx="4310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385" name="S"/>
              <p:cNvSpPr txBox="1"/>
              <p:nvPr/>
            </p:nvSpPr>
            <p:spPr>
              <a:xfrm>
                <a:off x="0" y="41275"/>
                <a:ext cx="4310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sp>
        <p:nvSpPr>
          <p:cNvPr id="388" name="Observe the results of the second experiment. Record the results in the table."/>
          <p:cNvSpPr txBox="1"/>
          <p:nvPr/>
        </p:nvSpPr>
        <p:spPr>
          <a:xfrm>
            <a:off x="342900" y="3984625"/>
            <a:ext cx="8153400"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spcBef>
                <a:spcPts val="1200"/>
              </a:spcBef>
              <a:buSzPct val="100000"/>
              <a:buAutoNum type="arabicPeriod" startAt="2"/>
              <a:defRPr>
                <a:latin typeface="Arial"/>
                <a:ea typeface="Arial"/>
                <a:cs typeface="Arial"/>
                <a:sym typeface="Arial"/>
              </a:defRPr>
            </a:lvl1pPr>
          </a:lstStyle>
          <a:p>
            <a:pPr/>
            <a:r>
              <a:t>Observe the results of the second experiment. Record the results in the table.</a:t>
            </a:r>
          </a:p>
        </p:txBody>
      </p:sp>
      <p:sp>
        <p:nvSpPr>
          <p:cNvPr id="389" name="North pole of one magnet is across from south pole of other magnet."/>
          <p:cNvSpPr txBox="1"/>
          <p:nvPr/>
        </p:nvSpPr>
        <p:spPr>
          <a:xfrm>
            <a:off x="581025" y="5329237"/>
            <a:ext cx="3762375"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Arial"/>
                <a:ea typeface="Arial"/>
                <a:cs typeface="Arial"/>
                <a:sym typeface="Arial"/>
              </a:defRPr>
            </a:lvl1pPr>
          </a:lstStyle>
          <a:p>
            <a:pPr/>
            <a:r>
              <a:t>North pole of one magnet is across from south pole of other magnet.</a:t>
            </a:r>
          </a:p>
        </p:txBody>
      </p:sp>
      <p:sp>
        <p:nvSpPr>
          <p:cNvPr id="390" name="Did the magnets attract or repel each other?"/>
          <p:cNvSpPr txBox="1"/>
          <p:nvPr/>
        </p:nvSpPr>
        <p:spPr>
          <a:xfrm>
            <a:off x="5535612" y="5287962"/>
            <a:ext cx="2851151"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Arial"/>
                <a:ea typeface="Arial"/>
                <a:cs typeface="Arial"/>
                <a:sym typeface="Arial"/>
              </a:defRPr>
            </a:lvl1pPr>
          </a:lstStyle>
          <a:p>
            <a:pPr/>
            <a:r>
              <a:t>Did the magnets attract or repel each other?</a:t>
            </a:r>
          </a:p>
        </p:txBody>
      </p:sp>
      <p:grpSp>
        <p:nvGrpSpPr>
          <p:cNvPr id="398" name="Group"/>
          <p:cNvGrpSpPr/>
          <p:nvPr/>
        </p:nvGrpSpPr>
        <p:grpSpPr>
          <a:xfrm>
            <a:off x="431800" y="4840287"/>
            <a:ext cx="1647826" cy="391938"/>
            <a:chOff x="0" y="0"/>
            <a:chExt cx="1647825" cy="391936"/>
          </a:xfrm>
        </p:grpSpPr>
        <p:grpSp>
          <p:nvGrpSpPr>
            <p:cNvPr id="395" name="Group"/>
            <p:cNvGrpSpPr/>
            <p:nvPr/>
          </p:nvGrpSpPr>
          <p:grpSpPr>
            <a:xfrm>
              <a:off x="81914" y="0"/>
              <a:ext cx="1565912" cy="318136"/>
              <a:chOff x="0" y="0"/>
              <a:chExt cx="1565910" cy="318135"/>
            </a:xfrm>
          </p:grpSpPr>
          <p:sp>
            <p:nvSpPr>
              <p:cNvPr id="391"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92"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93"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394"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396" name="S"/>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397" name="N"/>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nvGrpSpPr>
          <p:cNvPr id="406" name="Group"/>
          <p:cNvGrpSpPr/>
          <p:nvPr/>
        </p:nvGrpSpPr>
        <p:grpSpPr>
          <a:xfrm>
            <a:off x="2362200" y="4854575"/>
            <a:ext cx="1647826" cy="391937"/>
            <a:chOff x="0" y="0"/>
            <a:chExt cx="1647825" cy="391936"/>
          </a:xfrm>
        </p:grpSpPr>
        <p:grpSp>
          <p:nvGrpSpPr>
            <p:cNvPr id="403" name="Group"/>
            <p:cNvGrpSpPr/>
            <p:nvPr/>
          </p:nvGrpSpPr>
          <p:grpSpPr>
            <a:xfrm>
              <a:off x="81914" y="0"/>
              <a:ext cx="1565912" cy="318136"/>
              <a:chOff x="0" y="0"/>
              <a:chExt cx="1565910" cy="318135"/>
            </a:xfrm>
          </p:grpSpPr>
          <p:sp>
            <p:nvSpPr>
              <p:cNvPr id="399"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00"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01"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02"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04" name="S"/>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405" name="N"/>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nvGrpSpPr>
          <p:cNvPr id="423" name="Group"/>
          <p:cNvGrpSpPr/>
          <p:nvPr/>
        </p:nvGrpSpPr>
        <p:grpSpPr>
          <a:xfrm>
            <a:off x="5397499" y="4819649"/>
            <a:ext cx="3136901" cy="392678"/>
            <a:chOff x="0" y="0"/>
            <a:chExt cx="3136899" cy="392676"/>
          </a:xfrm>
        </p:grpSpPr>
        <p:grpSp>
          <p:nvGrpSpPr>
            <p:cNvPr id="414" name="Group"/>
            <p:cNvGrpSpPr/>
            <p:nvPr/>
          </p:nvGrpSpPr>
          <p:grpSpPr>
            <a:xfrm>
              <a:off x="0" y="-1"/>
              <a:ext cx="1647492" cy="392041"/>
              <a:chOff x="0" y="0"/>
              <a:chExt cx="1647491" cy="392039"/>
            </a:xfrm>
          </p:grpSpPr>
          <p:grpSp>
            <p:nvGrpSpPr>
              <p:cNvPr id="411" name="Group"/>
              <p:cNvGrpSpPr/>
              <p:nvPr/>
            </p:nvGrpSpPr>
            <p:grpSpPr>
              <a:xfrm>
                <a:off x="81898" y="0"/>
                <a:ext cx="1565594" cy="318930"/>
                <a:chOff x="0" y="0"/>
                <a:chExt cx="1565593" cy="318929"/>
              </a:xfrm>
            </p:grpSpPr>
            <p:sp>
              <p:nvSpPr>
                <p:cNvPr id="407" name="Shape"/>
                <p:cNvSpPr/>
                <p:nvPr/>
              </p:nvSpPr>
              <p:spPr>
                <a:xfrm>
                  <a:off x="-1" y="-1"/>
                  <a:ext cx="1565595" cy="318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100" y="0"/>
                      </a:lnTo>
                      <a:lnTo>
                        <a:pt x="21600" y="0"/>
                      </a:lnTo>
                      <a:lnTo>
                        <a:pt x="21600" y="16200"/>
                      </a:lnTo>
                      <a:lnTo>
                        <a:pt x="20500"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08" name="Shape"/>
                <p:cNvSpPr/>
                <p:nvPr/>
              </p:nvSpPr>
              <p:spPr>
                <a:xfrm>
                  <a:off x="1485861" y="-1"/>
                  <a:ext cx="79733" cy="318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09" name="Shape"/>
                <p:cNvSpPr/>
                <p:nvPr/>
              </p:nvSpPr>
              <p:spPr>
                <a:xfrm>
                  <a:off x="-1" y="-1"/>
                  <a:ext cx="1565595" cy="79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00" y="0"/>
                      </a:lnTo>
                      <a:lnTo>
                        <a:pt x="21600" y="0"/>
                      </a:lnTo>
                      <a:lnTo>
                        <a:pt x="20500"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10" name="Shape"/>
                <p:cNvSpPr/>
                <p:nvPr/>
              </p:nvSpPr>
              <p:spPr>
                <a:xfrm>
                  <a:off x="-1" y="-1"/>
                  <a:ext cx="1565595" cy="318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100" y="0"/>
                      </a:lnTo>
                      <a:lnTo>
                        <a:pt x="21600" y="0"/>
                      </a:lnTo>
                      <a:lnTo>
                        <a:pt x="21600" y="16200"/>
                      </a:lnTo>
                      <a:lnTo>
                        <a:pt x="20500" y="21600"/>
                      </a:lnTo>
                      <a:lnTo>
                        <a:pt x="0" y="21600"/>
                      </a:lnTo>
                      <a:close/>
                      <a:moveTo>
                        <a:pt x="0" y="5400"/>
                      </a:moveTo>
                      <a:lnTo>
                        <a:pt x="20500" y="5400"/>
                      </a:lnTo>
                      <a:lnTo>
                        <a:pt x="21600" y="0"/>
                      </a:lnTo>
                      <a:moveTo>
                        <a:pt x="20500" y="5400"/>
                      </a:moveTo>
                      <a:lnTo>
                        <a:pt x="20500"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12" name="S"/>
              <p:cNvSpPr txBox="1"/>
              <p:nvPr/>
            </p:nvSpPr>
            <p:spPr>
              <a:xfrm>
                <a:off x="1189114" y="33102"/>
                <a:ext cx="4310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413" name="N"/>
              <p:cNvSpPr txBox="1"/>
              <p:nvPr/>
            </p:nvSpPr>
            <p:spPr>
              <a:xfrm>
                <a:off x="0" y="41378"/>
                <a:ext cx="4310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nvGrpSpPr>
            <p:cNvPr id="422" name="Group"/>
            <p:cNvGrpSpPr/>
            <p:nvPr/>
          </p:nvGrpSpPr>
          <p:grpSpPr>
            <a:xfrm>
              <a:off x="1489408" y="636"/>
              <a:ext cx="1647492" cy="392041"/>
              <a:chOff x="0" y="0"/>
              <a:chExt cx="1647491" cy="392039"/>
            </a:xfrm>
          </p:grpSpPr>
          <p:grpSp>
            <p:nvGrpSpPr>
              <p:cNvPr id="419" name="Group"/>
              <p:cNvGrpSpPr/>
              <p:nvPr/>
            </p:nvGrpSpPr>
            <p:grpSpPr>
              <a:xfrm>
                <a:off x="81898" y="0"/>
                <a:ext cx="1565594" cy="318930"/>
                <a:chOff x="0" y="0"/>
                <a:chExt cx="1565593" cy="318929"/>
              </a:xfrm>
            </p:grpSpPr>
            <p:sp>
              <p:nvSpPr>
                <p:cNvPr id="415" name="Shape"/>
                <p:cNvSpPr/>
                <p:nvPr/>
              </p:nvSpPr>
              <p:spPr>
                <a:xfrm>
                  <a:off x="-1" y="-1"/>
                  <a:ext cx="1565595" cy="318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100" y="0"/>
                      </a:lnTo>
                      <a:lnTo>
                        <a:pt x="21600" y="0"/>
                      </a:lnTo>
                      <a:lnTo>
                        <a:pt x="21600" y="16200"/>
                      </a:lnTo>
                      <a:lnTo>
                        <a:pt x="20500"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16" name="Shape"/>
                <p:cNvSpPr/>
                <p:nvPr/>
              </p:nvSpPr>
              <p:spPr>
                <a:xfrm>
                  <a:off x="1485861" y="-1"/>
                  <a:ext cx="79733" cy="318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17" name="Shape"/>
                <p:cNvSpPr/>
                <p:nvPr/>
              </p:nvSpPr>
              <p:spPr>
                <a:xfrm>
                  <a:off x="-1" y="-1"/>
                  <a:ext cx="1565595" cy="797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00" y="0"/>
                      </a:lnTo>
                      <a:lnTo>
                        <a:pt x="21600" y="0"/>
                      </a:lnTo>
                      <a:lnTo>
                        <a:pt x="20500"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18" name="Shape"/>
                <p:cNvSpPr/>
                <p:nvPr/>
              </p:nvSpPr>
              <p:spPr>
                <a:xfrm>
                  <a:off x="-1" y="-1"/>
                  <a:ext cx="1565595" cy="318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100" y="0"/>
                      </a:lnTo>
                      <a:lnTo>
                        <a:pt x="21600" y="0"/>
                      </a:lnTo>
                      <a:lnTo>
                        <a:pt x="21600" y="16200"/>
                      </a:lnTo>
                      <a:lnTo>
                        <a:pt x="20500" y="21600"/>
                      </a:lnTo>
                      <a:lnTo>
                        <a:pt x="0" y="21600"/>
                      </a:lnTo>
                      <a:close/>
                      <a:moveTo>
                        <a:pt x="0" y="5400"/>
                      </a:moveTo>
                      <a:lnTo>
                        <a:pt x="20500" y="5400"/>
                      </a:lnTo>
                      <a:lnTo>
                        <a:pt x="21600" y="0"/>
                      </a:lnTo>
                      <a:moveTo>
                        <a:pt x="20500" y="5400"/>
                      </a:moveTo>
                      <a:lnTo>
                        <a:pt x="20500"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20" name="S"/>
              <p:cNvSpPr txBox="1"/>
              <p:nvPr/>
            </p:nvSpPr>
            <p:spPr>
              <a:xfrm>
                <a:off x="1189114" y="33102"/>
                <a:ext cx="4310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421" name="N"/>
              <p:cNvSpPr txBox="1"/>
              <p:nvPr/>
            </p:nvSpPr>
            <p:spPr>
              <a:xfrm>
                <a:off x="0" y="41378"/>
                <a:ext cx="4310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sp>
        <p:nvSpPr>
          <p:cNvPr id="424"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Magnetic Force and Magnets"/>
          <p:cNvSpPr txBox="1"/>
          <p:nvPr/>
        </p:nvSpPr>
        <p:spPr>
          <a:xfrm>
            <a:off x="-43567" y="274178"/>
            <a:ext cx="9231135"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Magnetic Force and Magnets</a:t>
            </a:r>
          </a:p>
        </p:txBody>
      </p:sp>
      <p:sp>
        <p:nvSpPr>
          <p:cNvPr id="429" name="Observe the results of the third experiment. Record the results in the table."/>
          <p:cNvSpPr txBox="1"/>
          <p:nvPr/>
        </p:nvSpPr>
        <p:spPr>
          <a:xfrm>
            <a:off x="304799" y="1197856"/>
            <a:ext cx="8382001"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spcBef>
                <a:spcPts val="1200"/>
              </a:spcBef>
              <a:buSzPct val="100000"/>
              <a:buAutoNum type="arabicPeriod" startAt="3"/>
              <a:defRPr>
                <a:latin typeface="Arial"/>
                <a:ea typeface="Arial"/>
                <a:cs typeface="Arial"/>
                <a:sym typeface="Arial"/>
              </a:defRPr>
            </a:lvl1pPr>
          </a:lstStyle>
          <a:p>
            <a:pPr/>
            <a:r>
              <a:t>Observe the results of the third experiment. Record the results in the table.</a:t>
            </a:r>
          </a:p>
        </p:txBody>
      </p:sp>
      <p:sp>
        <p:nvSpPr>
          <p:cNvPr id="430" name="North pole of one magnet is across from north pole of other magnet."/>
          <p:cNvSpPr txBox="1"/>
          <p:nvPr/>
        </p:nvSpPr>
        <p:spPr>
          <a:xfrm>
            <a:off x="509587" y="2834569"/>
            <a:ext cx="3627439"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Arial"/>
                <a:ea typeface="Arial"/>
                <a:cs typeface="Arial"/>
                <a:sym typeface="Arial"/>
              </a:defRPr>
            </a:lvl1pPr>
          </a:lstStyle>
          <a:p>
            <a:pPr/>
            <a:r>
              <a:t>North pole of one magnet is across from north pole of other magnet.</a:t>
            </a:r>
          </a:p>
        </p:txBody>
      </p:sp>
      <p:sp>
        <p:nvSpPr>
          <p:cNvPr id="431" name="Did the magnets attract or repel each other?"/>
          <p:cNvSpPr txBox="1"/>
          <p:nvPr/>
        </p:nvSpPr>
        <p:spPr>
          <a:xfrm>
            <a:off x="5464175" y="2847269"/>
            <a:ext cx="2813050"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Arial"/>
                <a:ea typeface="Arial"/>
                <a:cs typeface="Arial"/>
                <a:sym typeface="Arial"/>
              </a:defRPr>
            </a:lvl1pPr>
          </a:lstStyle>
          <a:p>
            <a:pPr/>
            <a:r>
              <a:t>Did the magnets attract or repel each other?</a:t>
            </a:r>
          </a:p>
        </p:txBody>
      </p:sp>
      <p:sp>
        <p:nvSpPr>
          <p:cNvPr id="432" name="Observe the results of the fourth experiment. Record the results in the table."/>
          <p:cNvSpPr txBox="1"/>
          <p:nvPr/>
        </p:nvSpPr>
        <p:spPr>
          <a:xfrm>
            <a:off x="278605" y="4097866"/>
            <a:ext cx="8153401"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spcBef>
                <a:spcPts val="1200"/>
              </a:spcBef>
              <a:buSzPct val="100000"/>
              <a:buAutoNum type="arabicPeriod" startAt="4"/>
              <a:defRPr>
                <a:latin typeface="Arial"/>
                <a:ea typeface="Arial"/>
                <a:cs typeface="Arial"/>
                <a:sym typeface="Arial"/>
              </a:defRPr>
            </a:lvl1pPr>
          </a:lstStyle>
          <a:p>
            <a:pPr/>
            <a:r>
              <a:t>Observe the results of the fourth experiment. Record the results in the table.</a:t>
            </a:r>
          </a:p>
        </p:txBody>
      </p:sp>
      <p:sp>
        <p:nvSpPr>
          <p:cNvPr id="433" name="South pole of one magnet is across from south pole of other magnet."/>
          <p:cNvSpPr txBox="1"/>
          <p:nvPr/>
        </p:nvSpPr>
        <p:spPr>
          <a:xfrm>
            <a:off x="554830" y="5747279"/>
            <a:ext cx="3838576" cy="541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Arial"/>
                <a:ea typeface="Arial"/>
                <a:cs typeface="Arial"/>
                <a:sym typeface="Arial"/>
              </a:defRPr>
            </a:lvl1pPr>
          </a:lstStyle>
          <a:p>
            <a:pPr/>
            <a:r>
              <a:t>South pole of one magnet is across from south pole of other magnet.</a:t>
            </a:r>
          </a:p>
        </p:txBody>
      </p:sp>
      <p:sp>
        <p:nvSpPr>
          <p:cNvPr id="434" name="Did the magnets attract or repel each other?"/>
          <p:cNvSpPr txBox="1"/>
          <p:nvPr/>
        </p:nvSpPr>
        <p:spPr>
          <a:xfrm>
            <a:off x="5509418" y="5706004"/>
            <a:ext cx="2851151" cy="541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Arial"/>
                <a:ea typeface="Arial"/>
                <a:cs typeface="Arial"/>
                <a:sym typeface="Arial"/>
              </a:defRPr>
            </a:lvl1pPr>
          </a:lstStyle>
          <a:p>
            <a:pPr/>
            <a:r>
              <a:t>Did the magnets attract or repel each other?</a:t>
            </a:r>
          </a:p>
        </p:txBody>
      </p:sp>
      <p:grpSp>
        <p:nvGrpSpPr>
          <p:cNvPr id="442" name="Group"/>
          <p:cNvGrpSpPr/>
          <p:nvPr/>
        </p:nvGrpSpPr>
        <p:grpSpPr>
          <a:xfrm>
            <a:off x="506412" y="2213856"/>
            <a:ext cx="1647826" cy="391938"/>
            <a:chOff x="0" y="0"/>
            <a:chExt cx="1647825" cy="391936"/>
          </a:xfrm>
        </p:grpSpPr>
        <p:grpSp>
          <p:nvGrpSpPr>
            <p:cNvPr id="439" name="Group"/>
            <p:cNvGrpSpPr/>
            <p:nvPr/>
          </p:nvGrpSpPr>
          <p:grpSpPr>
            <a:xfrm>
              <a:off x="81914" y="0"/>
              <a:ext cx="1565912" cy="318136"/>
              <a:chOff x="0" y="0"/>
              <a:chExt cx="1565910" cy="318135"/>
            </a:xfrm>
          </p:grpSpPr>
          <p:sp>
            <p:nvSpPr>
              <p:cNvPr id="435"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36"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37"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38"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40" name="N"/>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441" name="S"/>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450" name="Group"/>
          <p:cNvGrpSpPr/>
          <p:nvPr/>
        </p:nvGrpSpPr>
        <p:grpSpPr>
          <a:xfrm>
            <a:off x="2438400" y="2220206"/>
            <a:ext cx="1647826" cy="391938"/>
            <a:chOff x="0" y="0"/>
            <a:chExt cx="1647825" cy="391936"/>
          </a:xfrm>
        </p:grpSpPr>
        <p:grpSp>
          <p:nvGrpSpPr>
            <p:cNvPr id="447" name="Group"/>
            <p:cNvGrpSpPr/>
            <p:nvPr/>
          </p:nvGrpSpPr>
          <p:grpSpPr>
            <a:xfrm>
              <a:off x="81914" y="0"/>
              <a:ext cx="1565912" cy="318136"/>
              <a:chOff x="0" y="0"/>
              <a:chExt cx="1565910" cy="318135"/>
            </a:xfrm>
          </p:grpSpPr>
          <p:sp>
            <p:nvSpPr>
              <p:cNvPr id="443"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44"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45"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46"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48" name="S"/>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449" name="N"/>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nvGrpSpPr>
          <p:cNvPr id="458" name="Group"/>
          <p:cNvGrpSpPr/>
          <p:nvPr/>
        </p:nvGrpSpPr>
        <p:grpSpPr>
          <a:xfrm>
            <a:off x="5254625" y="2234494"/>
            <a:ext cx="1647826" cy="391938"/>
            <a:chOff x="0" y="0"/>
            <a:chExt cx="1647825" cy="391936"/>
          </a:xfrm>
        </p:grpSpPr>
        <p:grpSp>
          <p:nvGrpSpPr>
            <p:cNvPr id="455" name="Group"/>
            <p:cNvGrpSpPr/>
            <p:nvPr/>
          </p:nvGrpSpPr>
          <p:grpSpPr>
            <a:xfrm>
              <a:off x="81914" y="0"/>
              <a:ext cx="1565912" cy="318136"/>
              <a:chOff x="0" y="0"/>
              <a:chExt cx="1565910" cy="318135"/>
            </a:xfrm>
          </p:grpSpPr>
          <p:sp>
            <p:nvSpPr>
              <p:cNvPr id="451"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52"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53"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54"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56" name="N"/>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457" name="S"/>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466" name="Group"/>
          <p:cNvGrpSpPr/>
          <p:nvPr/>
        </p:nvGrpSpPr>
        <p:grpSpPr>
          <a:xfrm>
            <a:off x="7191375" y="2204331"/>
            <a:ext cx="1647826" cy="391938"/>
            <a:chOff x="0" y="0"/>
            <a:chExt cx="1647825" cy="391936"/>
          </a:xfrm>
        </p:grpSpPr>
        <p:grpSp>
          <p:nvGrpSpPr>
            <p:cNvPr id="463" name="Group"/>
            <p:cNvGrpSpPr/>
            <p:nvPr/>
          </p:nvGrpSpPr>
          <p:grpSpPr>
            <a:xfrm>
              <a:off x="81914" y="0"/>
              <a:ext cx="1565912" cy="318136"/>
              <a:chOff x="0" y="0"/>
              <a:chExt cx="1565910" cy="318135"/>
            </a:xfrm>
          </p:grpSpPr>
          <p:sp>
            <p:nvSpPr>
              <p:cNvPr id="459"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60"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61"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62"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64" name="S"/>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465" name="N"/>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nvGrpSpPr>
          <p:cNvPr id="474" name="Group"/>
          <p:cNvGrpSpPr/>
          <p:nvPr/>
        </p:nvGrpSpPr>
        <p:grpSpPr>
          <a:xfrm>
            <a:off x="2432843" y="5104341"/>
            <a:ext cx="1647826" cy="391937"/>
            <a:chOff x="0" y="0"/>
            <a:chExt cx="1647825" cy="391936"/>
          </a:xfrm>
        </p:grpSpPr>
        <p:grpSp>
          <p:nvGrpSpPr>
            <p:cNvPr id="471" name="Group"/>
            <p:cNvGrpSpPr/>
            <p:nvPr/>
          </p:nvGrpSpPr>
          <p:grpSpPr>
            <a:xfrm>
              <a:off x="81914" y="0"/>
              <a:ext cx="1565912" cy="318136"/>
              <a:chOff x="0" y="0"/>
              <a:chExt cx="1565910" cy="318135"/>
            </a:xfrm>
          </p:grpSpPr>
          <p:sp>
            <p:nvSpPr>
              <p:cNvPr id="467"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68"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69"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70"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72" name="N"/>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473" name="S"/>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482" name="Group"/>
          <p:cNvGrpSpPr/>
          <p:nvPr/>
        </p:nvGrpSpPr>
        <p:grpSpPr>
          <a:xfrm>
            <a:off x="507205" y="5094816"/>
            <a:ext cx="1647826" cy="391937"/>
            <a:chOff x="0" y="0"/>
            <a:chExt cx="1647825" cy="391936"/>
          </a:xfrm>
        </p:grpSpPr>
        <p:grpSp>
          <p:nvGrpSpPr>
            <p:cNvPr id="479" name="Group"/>
            <p:cNvGrpSpPr/>
            <p:nvPr/>
          </p:nvGrpSpPr>
          <p:grpSpPr>
            <a:xfrm>
              <a:off x="81914" y="0"/>
              <a:ext cx="1565912" cy="318136"/>
              <a:chOff x="0" y="0"/>
              <a:chExt cx="1565910" cy="318135"/>
            </a:xfrm>
          </p:grpSpPr>
          <p:sp>
            <p:nvSpPr>
              <p:cNvPr id="475"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76"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77"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78"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80" name="S"/>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481" name="N"/>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nvGrpSpPr>
          <p:cNvPr id="490" name="Group"/>
          <p:cNvGrpSpPr/>
          <p:nvPr/>
        </p:nvGrpSpPr>
        <p:grpSpPr>
          <a:xfrm>
            <a:off x="5287168" y="5097991"/>
            <a:ext cx="1647826" cy="391937"/>
            <a:chOff x="0" y="0"/>
            <a:chExt cx="1647825" cy="391936"/>
          </a:xfrm>
        </p:grpSpPr>
        <p:grpSp>
          <p:nvGrpSpPr>
            <p:cNvPr id="487" name="Group"/>
            <p:cNvGrpSpPr/>
            <p:nvPr/>
          </p:nvGrpSpPr>
          <p:grpSpPr>
            <a:xfrm>
              <a:off x="81914" y="0"/>
              <a:ext cx="1565912" cy="318136"/>
              <a:chOff x="0" y="0"/>
              <a:chExt cx="1565910" cy="318135"/>
            </a:xfrm>
          </p:grpSpPr>
          <p:sp>
            <p:nvSpPr>
              <p:cNvPr id="483"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84"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85"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86"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88" name="S"/>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489" name="N"/>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nvGrpSpPr>
          <p:cNvPr id="498" name="Group"/>
          <p:cNvGrpSpPr/>
          <p:nvPr/>
        </p:nvGrpSpPr>
        <p:grpSpPr>
          <a:xfrm>
            <a:off x="7217568" y="5069416"/>
            <a:ext cx="1647826" cy="391937"/>
            <a:chOff x="0" y="0"/>
            <a:chExt cx="1647825" cy="391936"/>
          </a:xfrm>
        </p:grpSpPr>
        <p:grpSp>
          <p:nvGrpSpPr>
            <p:cNvPr id="495" name="Group"/>
            <p:cNvGrpSpPr/>
            <p:nvPr/>
          </p:nvGrpSpPr>
          <p:grpSpPr>
            <a:xfrm>
              <a:off x="81914" y="0"/>
              <a:ext cx="1565912" cy="318136"/>
              <a:chOff x="0" y="0"/>
              <a:chExt cx="1565910" cy="318135"/>
            </a:xfrm>
          </p:grpSpPr>
          <p:sp>
            <p:nvSpPr>
              <p:cNvPr id="491"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92"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93"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494"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496" name="N"/>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497" name="S"/>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sp>
        <p:nvSpPr>
          <p:cNvPr id="499"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Magnetic Force and Magnets"/>
          <p:cNvSpPr txBox="1"/>
          <p:nvPr/>
        </p:nvSpPr>
        <p:spPr>
          <a:xfrm>
            <a:off x="-18167" y="298747"/>
            <a:ext cx="9144001"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Magnetic Force and Magnets</a:t>
            </a:r>
          </a:p>
        </p:txBody>
      </p:sp>
      <p:pic>
        <p:nvPicPr>
          <p:cNvPr id="502" name="image17.pdf" descr="image17.pdf"/>
          <p:cNvPicPr>
            <a:picLocks noChangeAspect="1"/>
          </p:cNvPicPr>
          <p:nvPr/>
        </p:nvPicPr>
        <p:blipFill>
          <a:blip r:embed="rId3">
            <a:extLst/>
          </a:blip>
          <a:stretch>
            <a:fillRect/>
          </a:stretch>
        </p:blipFill>
        <p:spPr>
          <a:xfrm>
            <a:off x="2857322" y="1915407"/>
            <a:ext cx="6269039" cy="4054476"/>
          </a:xfrm>
          <a:prstGeom prst="rect">
            <a:avLst/>
          </a:prstGeom>
          <a:ln w="12700">
            <a:miter lim="400000"/>
          </a:ln>
        </p:spPr>
      </p:pic>
      <p:sp>
        <p:nvSpPr>
          <p:cNvPr id="503"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
        <p:nvSpPr>
          <p:cNvPr id="504" name="Look at your…"/>
          <p:cNvSpPr txBox="1"/>
          <p:nvPr/>
        </p:nvSpPr>
        <p:spPr>
          <a:xfrm>
            <a:off x="777760" y="2683193"/>
            <a:ext cx="1572578" cy="7100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300"/>
              </a:spcBef>
              <a:defRPr>
                <a:latin typeface="Arial"/>
                <a:ea typeface="Arial"/>
                <a:cs typeface="Arial"/>
                <a:sym typeface="Arial"/>
              </a:defRPr>
            </a:pPr>
            <a:r>
              <a:t>Look at your </a:t>
            </a:r>
          </a:p>
          <a:p>
            <a:pPr>
              <a:spcBef>
                <a:spcPts val="300"/>
              </a:spcBef>
              <a:defRPr>
                <a:latin typeface="Arial"/>
                <a:ea typeface="Arial"/>
                <a:cs typeface="Arial"/>
                <a:sym typeface="Arial"/>
              </a:defRPr>
            </a:pPr>
            <a:r>
              <a:t>results.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Magnetic Force and Magnets"/>
          <p:cNvSpPr txBox="1"/>
          <p:nvPr/>
        </p:nvSpPr>
        <p:spPr>
          <a:xfrm>
            <a:off x="-18167" y="253823"/>
            <a:ext cx="9180335"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Magnetic Force and Magnets</a:t>
            </a:r>
          </a:p>
        </p:txBody>
      </p:sp>
      <p:sp>
        <p:nvSpPr>
          <p:cNvPr id="509" name="Magnet Role Play…"/>
          <p:cNvSpPr txBox="1"/>
          <p:nvPr/>
        </p:nvSpPr>
        <p:spPr>
          <a:xfrm>
            <a:off x="381000" y="1295400"/>
            <a:ext cx="8077200" cy="52139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latin typeface="Arial"/>
                <a:ea typeface="Arial"/>
                <a:cs typeface="Arial"/>
                <a:sym typeface="Arial"/>
              </a:defRPr>
            </a:pPr>
            <a:r>
              <a:t>Magnet Role Play</a:t>
            </a:r>
          </a:p>
          <a:p>
            <a:pPr>
              <a:defRPr b="1">
                <a:latin typeface="Arial"/>
                <a:ea typeface="Arial"/>
                <a:cs typeface="Arial"/>
                <a:sym typeface="Arial"/>
              </a:defRPr>
            </a:pPr>
          </a:p>
          <a:p>
            <a:pPr>
              <a:defRPr b="1">
                <a:latin typeface="Arial"/>
                <a:ea typeface="Arial"/>
                <a:cs typeface="Arial"/>
                <a:sym typeface="Arial"/>
              </a:defRPr>
            </a:pPr>
            <a:r>
              <a:t>Pretend</a:t>
            </a:r>
            <a:r>
              <a:rPr b="0"/>
              <a:t> that you are the </a:t>
            </a:r>
            <a:r>
              <a:t>north or south pole</a:t>
            </a:r>
            <a:r>
              <a:rPr b="0"/>
              <a:t> of a magnet. </a:t>
            </a:r>
          </a:p>
          <a:p>
            <a:pPr>
              <a:defRPr>
                <a:latin typeface="Arial"/>
                <a:ea typeface="Arial"/>
                <a:cs typeface="Arial"/>
                <a:sym typeface="Arial"/>
              </a:defRPr>
            </a:pPr>
          </a:p>
          <a:p>
            <a:pPr>
              <a:defRPr>
                <a:latin typeface="Arial"/>
                <a:ea typeface="Arial"/>
                <a:cs typeface="Arial"/>
                <a:sym typeface="Arial"/>
              </a:defRPr>
            </a:pPr>
            <a:r>
              <a:t>Your teacher will tell you whether you are a north pole or south pole.</a:t>
            </a:r>
          </a:p>
          <a:p>
            <a:pPr>
              <a:defRPr>
                <a:latin typeface="Arial"/>
                <a:ea typeface="Arial"/>
                <a:cs typeface="Arial"/>
                <a:sym typeface="Arial"/>
              </a:defRPr>
            </a:pPr>
          </a:p>
          <a:p>
            <a:pPr>
              <a:defRPr>
                <a:latin typeface="Arial"/>
                <a:ea typeface="Arial"/>
                <a:cs typeface="Arial"/>
                <a:sym typeface="Arial"/>
              </a:defRPr>
            </a:pPr>
            <a:r>
              <a:t>Imagine that you will meet the pole from another magnet.</a:t>
            </a:r>
          </a:p>
          <a:p>
            <a:pPr>
              <a:defRPr b="1">
                <a:latin typeface="Arial"/>
                <a:ea typeface="Arial"/>
                <a:cs typeface="Arial"/>
                <a:sym typeface="Arial"/>
              </a:defRPr>
            </a:pPr>
          </a:p>
          <a:p>
            <a:pPr>
              <a:defRPr b="1">
                <a:latin typeface="Arial"/>
                <a:ea typeface="Arial"/>
                <a:cs typeface="Arial"/>
                <a:sym typeface="Arial"/>
              </a:defRPr>
            </a:pPr>
            <a:r>
              <a:t>What will you do when you meet the other pole?</a:t>
            </a:r>
          </a:p>
          <a:p>
            <a:pPr>
              <a:defRPr b="1">
                <a:latin typeface="Arial"/>
                <a:ea typeface="Arial"/>
                <a:cs typeface="Arial"/>
                <a:sym typeface="Arial"/>
              </a:defRPr>
            </a:pPr>
          </a:p>
          <a:p>
            <a:pPr>
              <a:defRPr b="1">
                <a:latin typeface="Arial"/>
                <a:ea typeface="Arial"/>
                <a:cs typeface="Arial"/>
                <a:sym typeface="Arial"/>
              </a:defRPr>
            </a:pPr>
            <a:r>
              <a:t>Will you ATTRACT the other pole?</a:t>
            </a:r>
          </a:p>
          <a:p>
            <a:pPr>
              <a:defRPr b="1">
                <a:latin typeface="Arial"/>
                <a:ea typeface="Arial"/>
                <a:cs typeface="Arial"/>
                <a:sym typeface="Arial"/>
              </a:defRPr>
            </a:pPr>
          </a:p>
          <a:p>
            <a:pPr>
              <a:defRPr b="1">
                <a:latin typeface="Arial"/>
                <a:ea typeface="Arial"/>
                <a:cs typeface="Arial"/>
                <a:sym typeface="Arial"/>
              </a:defRPr>
            </a:pPr>
            <a:r>
              <a:t>Will you REPEL the other pole?</a:t>
            </a:r>
            <a:r>
              <a:rPr b="0"/>
              <a:t>	</a:t>
            </a:r>
          </a:p>
          <a:p>
            <a:pPr>
              <a:spcBef>
                <a:spcPts val="1200"/>
              </a:spcBef>
              <a:defRPr>
                <a:latin typeface="Arial"/>
                <a:ea typeface="Arial"/>
                <a:cs typeface="Arial"/>
                <a:sym typeface="Arial"/>
              </a:defRPr>
            </a:pPr>
          </a:p>
          <a:p>
            <a:pPr>
              <a:spcBef>
                <a:spcPts val="1200"/>
              </a:spcBef>
              <a:defRPr>
                <a:latin typeface="Arial"/>
                <a:ea typeface="Arial"/>
                <a:cs typeface="Arial"/>
                <a:sym typeface="Arial"/>
              </a:defRPr>
            </a:pPr>
          </a:p>
        </p:txBody>
      </p:sp>
      <p:sp>
        <p:nvSpPr>
          <p:cNvPr id="510"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Magnetic Force and Magnets"/>
          <p:cNvSpPr txBox="1"/>
          <p:nvPr/>
        </p:nvSpPr>
        <p:spPr>
          <a:xfrm>
            <a:off x="-18167" y="334962"/>
            <a:ext cx="9180335"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Magnetic Force and Magnets</a:t>
            </a:r>
          </a:p>
        </p:txBody>
      </p:sp>
      <p:sp>
        <p:nvSpPr>
          <p:cNvPr id="515" name="Magnet Role Play…"/>
          <p:cNvSpPr txBox="1"/>
          <p:nvPr/>
        </p:nvSpPr>
        <p:spPr>
          <a:xfrm>
            <a:off x="381000" y="1447800"/>
            <a:ext cx="8077200" cy="3321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latin typeface="Arial"/>
                <a:ea typeface="Arial"/>
                <a:cs typeface="Arial"/>
                <a:sym typeface="Arial"/>
              </a:defRPr>
            </a:pPr>
            <a:r>
              <a:t>Magnet Role Play</a:t>
            </a:r>
          </a:p>
          <a:p>
            <a:pPr>
              <a:defRPr b="1">
                <a:latin typeface="Arial"/>
                <a:ea typeface="Arial"/>
                <a:cs typeface="Arial"/>
                <a:sym typeface="Arial"/>
              </a:defRPr>
            </a:pPr>
          </a:p>
          <a:p>
            <a:pPr>
              <a:defRPr>
                <a:latin typeface="Arial"/>
                <a:ea typeface="Arial"/>
                <a:cs typeface="Arial"/>
                <a:sym typeface="Arial"/>
              </a:defRPr>
            </a:pPr>
            <a:r>
              <a:t>If you </a:t>
            </a:r>
            <a:r>
              <a:rPr b="1"/>
              <a:t>ATTRACT</a:t>
            </a:r>
            <a:r>
              <a:t> the other pole, put your hands out and </a:t>
            </a:r>
            <a:r>
              <a:rPr b="1"/>
              <a:t>PULL</a:t>
            </a:r>
            <a:r>
              <a:t> yourselves </a:t>
            </a:r>
            <a:r>
              <a:rPr b="1"/>
              <a:t>TOGETHER</a:t>
            </a:r>
            <a:r>
              <a:t>.</a:t>
            </a:r>
            <a:r>
              <a:t> 	</a:t>
            </a:r>
          </a:p>
          <a:p>
            <a:pPr>
              <a:spcBef>
                <a:spcPts val="1200"/>
              </a:spcBef>
              <a:defRPr>
                <a:latin typeface="Arial"/>
                <a:ea typeface="Arial"/>
                <a:cs typeface="Arial"/>
                <a:sym typeface="Arial"/>
              </a:defRPr>
            </a:pPr>
          </a:p>
          <a:p>
            <a:pPr>
              <a:spcBef>
                <a:spcPts val="1200"/>
              </a:spcBef>
              <a:defRPr>
                <a:latin typeface="Arial"/>
                <a:ea typeface="Arial"/>
                <a:cs typeface="Arial"/>
                <a:sym typeface="Arial"/>
              </a:defRPr>
            </a:pPr>
          </a:p>
          <a:p>
            <a:pPr>
              <a:spcBef>
                <a:spcPts val="1200"/>
              </a:spcBef>
              <a:defRPr>
                <a:latin typeface="Arial"/>
                <a:ea typeface="Arial"/>
                <a:cs typeface="Arial"/>
                <a:sym typeface="Arial"/>
              </a:defRPr>
            </a:pPr>
          </a:p>
          <a:p>
            <a:pPr>
              <a:spcBef>
                <a:spcPts val="1200"/>
              </a:spcBef>
              <a:defRPr>
                <a:latin typeface="Arial"/>
                <a:ea typeface="Arial"/>
                <a:cs typeface="Arial"/>
                <a:sym typeface="Arial"/>
              </a:defRPr>
            </a:pPr>
            <a:r>
              <a:t>If you </a:t>
            </a:r>
            <a:r>
              <a:rPr b="1"/>
              <a:t>REPEL</a:t>
            </a:r>
            <a:r>
              <a:t> the other pole, put your hands out and </a:t>
            </a:r>
            <a:r>
              <a:rPr b="1"/>
              <a:t>PUSH</a:t>
            </a:r>
            <a:r>
              <a:t> yourselves </a:t>
            </a:r>
            <a:r>
              <a:rPr b="1"/>
              <a:t>APART</a:t>
            </a:r>
            <a:r>
              <a:t>.</a:t>
            </a:r>
            <a:r>
              <a:t> </a:t>
            </a:r>
          </a:p>
        </p:txBody>
      </p:sp>
      <p:sp>
        <p:nvSpPr>
          <p:cNvPr id="516"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517" name="Image" descr="Image"/>
          <p:cNvPicPr>
            <a:picLocks noChangeAspect="1"/>
          </p:cNvPicPr>
          <p:nvPr/>
        </p:nvPicPr>
        <p:blipFill>
          <a:blip r:embed="rId3">
            <a:extLst/>
          </a:blip>
          <a:stretch>
            <a:fillRect/>
          </a:stretch>
        </p:blipFill>
        <p:spPr>
          <a:xfrm>
            <a:off x="2251779" y="1440407"/>
            <a:ext cx="6019801" cy="4610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Rectangle"/>
          <p:cNvSpPr/>
          <p:nvPr/>
        </p:nvSpPr>
        <p:spPr>
          <a:xfrm>
            <a:off x="3505200" y="2590800"/>
            <a:ext cx="4876800" cy="1600200"/>
          </a:xfrm>
          <a:prstGeom prst="rect">
            <a:avLst/>
          </a:prstGeom>
          <a:solidFill>
            <a:srgbClr val="FFFFFF"/>
          </a:solidFill>
          <a:ln w="12700">
            <a:miter lim="400000"/>
          </a:ln>
        </p:spPr>
        <p:txBody>
          <a:bodyPr lIns="45719" rIns="45719" anchor="ctr"/>
          <a:lstStyle/>
          <a:p>
            <a:pPr>
              <a:defRPr>
                <a:latin typeface="Arial"/>
                <a:ea typeface="Arial"/>
                <a:cs typeface="Arial"/>
                <a:sym typeface="Arial"/>
              </a:defRPr>
            </a:pPr>
          </a:p>
        </p:txBody>
      </p:sp>
      <p:sp>
        <p:nvSpPr>
          <p:cNvPr id="127"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128" name="image4.png" descr="image4.png"/>
          <p:cNvPicPr>
            <a:picLocks noChangeAspect="1"/>
          </p:cNvPicPr>
          <p:nvPr/>
        </p:nvPicPr>
        <p:blipFill>
          <a:blip r:embed="rId2">
            <a:extLst/>
          </a:blip>
          <a:stretch>
            <a:fillRect/>
          </a:stretch>
        </p:blipFill>
        <p:spPr>
          <a:xfrm>
            <a:off x="2971800" y="1508125"/>
            <a:ext cx="5937250" cy="1463675"/>
          </a:xfrm>
          <a:prstGeom prst="rect">
            <a:avLst/>
          </a:prstGeom>
          <a:ln w="12700">
            <a:miter lim="400000"/>
          </a:ln>
        </p:spPr>
      </p:pic>
      <p:sp>
        <p:nvSpPr>
          <p:cNvPr id="129" name="Magnets…"/>
          <p:cNvSpPr txBox="1"/>
          <p:nvPr/>
        </p:nvSpPr>
        <p:spPr>
          <a:xfrm>
            <a:off x="2819400" y="3733800"/>
            <a:ext cx="6477000" cy="15792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3200"/>
              </a:spcBef>
              <a:defRPr sz="5400">
                <a:latin typeface="Arial"/>
                <a:ea typeface="Arial"/>
                <a:cs typeface="Arial"/>
                <a:sym typeface="Arial"/>
              </a:defRPr>
            </a:pPr>
            <a:r>
              <a:t>Magnets</a:t>
            </a:r>
          </a:p>
          <a:p>
            <a:pPr>
              <a:spcBef>
                <a:spcPts val="1900"/>
              </a:spcBef>
              <a:defRPr sz="3200">
                <a:latin typeface="Arial"/>
                <a:ea typeface="Arial"/>
                <a:cs typeface="Arial"/>
                <a:sym typeface="Arial"/>
              </a:defRPr>
            </a:pPr>
            <a:r>
              <a:t>Discovering Magnets</a:t>
            </a:r>
          </a:p>
        </p:txBody>
      </p:sp>
      <p:grpSp>
        <p:nvGrpSpPr>
          <p:cNvPr id="132" name="Group"/>
          <p:cNvGrpSpPr/>
          <p:nvPr/>
        </p:nvGrpSpPr>
        <p:grpSpPr>
          <a:xfrm>
            <a:off x="187633" y="752618"/>
            <a:ext cx="2372033" cy="2372033"/>
            <a:chOff x="0" y="0"/>
            <a:chExt cx="2372032" cy="2372032"/>
          </a:xfrm>
        </p:grpSpPr>
        <p:pic>
          <p:nvPicPr>
            <p:cNvPr id="130" name="Magnets cover 2.jpg" descr="Magnets cover 2.jpg"/>
            <p:cNvPicPr>
              <a:picLocks noChangeAspect="1"/>
            </p:cNvPicPr>
            <p:nvPr/>
          </p:nvPicPr>
          <p:blipFill>
            <a:blip r:embed="rId3">
              <a:extLst/>
            </a:blip>
            <a:stretch>
              <a:fillRect/>
            </a:stretch>
          </p:blipFill>
          <p:spPr>
            <a:xfrm>
              <a:off x="0" y="0"/>
              <a:ext cx="2372033" cy="2372033"/>
            </a:xfrm>
            <a:prstGeom prst="rect">
              <a:avLst/>
            </a:prstGeom>
            <a:ln w="12700" cap="flat">
              <a:noFill/>
              <a:miter lim="400000"/>
            </a:ln>
            <a:effectLst>
              <a:outerShdw sx="100000" sy="100000" kx="0" ky="0" algn="b" rotWithShape="0" blurRad="228600" dist="127000" dir="5400000">
                <a:srgbClr val="000000">
                  <a:alpha val="34019"/>
                </a:srgbClr>
              </a:outerShdw>
            </a:effectLst>
          </p:spPr>
        </p:pic>
        <p:pic>
          <p:nvPicPr>
            <p:cNvPr id="131" name="LabLearner_Logo-black.png" descr="LabLearner_Logo-black.png"/>
            <p:cNvPicPr>
              <a:picLocks noChangeAspect="1"/>
            </p:cNvPicPr>
            <p:nvPr/>
          </p:nvPicPr>
          <p:blipFill>
            <a:blip r:embed="rId4">
              <a:extLst/>
            </a:blip>
            <a:stretch>
              <a:fillRect/>
            </a:stretch>
          </p:blipFill>
          <p:spPr>
            <a:xfrm>
              <a:off x="377977" y="1951502"/>
              <a:ext cx="1616079" cy="31117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Magnetic Force and Magnets"/>
          <p:cNvSpPr txBox="1"/>
          <p:nvPr/>
        </p:nvSpPr>
        <p:spPr>
          <a:xfrm>
            <a:off x="6000" y="152399"/>
            <a:ext cx="9132000"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Magnetic Force and Magnets</a:t>
            </a:r>
          </a:p>
        </p:txBody>
      </p:sp>
      <p:sp>
        <p:nvSpPr>
          <p:cNvPr id="522" name="Magnet Role Play…"/>
          <p:cNvSpPr txBox="1"/>
          <p:nvPr/>
        </p:nvSpPr>
        <p:spPr>
          <a:xfrm>
            <a:off x="304800" y="974724"/>
            <a:ext cx="8839200" cy="59251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latin typeface="Arial"/>
                <a:ea typeface="Arial"/>
                <a:cs typeface="Arial"/>
                <a:sym typeface="Arial"/>
              </a:defRPr>
            </a:pPr>
            <a:r>
              <a:t>Magnet Role Play</a:t>
            </a:r>
          </a:p>
          <a:p>
            <a:pPr>
              <a:defRPr b="1" u="sng">
                <a:latin typeface="Arial"/>
                <a:ea typeface="Arial"/>
                <a:cs typeface="Arial"/>
                <a:sym typeface="Arial"/>
              </a:defRPr>
            </a:pPr>
          </a:p>
          <a:p>
            <a:pPr>
              <a:defRPr>
                <a:latin typeface="Arial"/>
                <a:ea typeface="Arial"/>
                <a:cs typeface="Arial"/>
                <a:sym typeface="Arial"/>
              </a:defRPr>
            </a:pPr>
            <a:r>
              <a:t>1. Get Ready. </a:t>
            </a:r>
          </a:p>
          <a:p>
            <a:pPr>
              <a:defRPr>
                <a:latin typeface="Arial"/>
                <a:ea typeface="Arial"/>
                <a:cs typeface="Arial"/>
                <a:sym typeface="Arial"/>
              </a:defRPr>
            </a:pPr>
            <a:r>
              <a:t>    Find an </a:t>
            </a:r>
            <a:r>
              <a:rPr b="1"/>
              <a:t>opposite pole</a:t>
            </a:r>
            <a:r>
              <a:t> around you. What did you do?</a:t>
            </a:r>
          </a:p>
          <a:p>
            <a:pPr>
              <a:defRPr>
                <a:latin typeface="Arial"/>
                <a:ea typeface="Arial"/>
                <a:cs typeface="Arial"/>
                <a:sym typeface="Arial"/>
              </a:defRPr>
            </a:pPr>
          </a:p>
          <a:p>
            <a:pPr>
              <a:defRPr>
                <a:latin typeface="Arial"/>
                <a:ea typeface="Arial"/>
                <a:cs typeface="Arial"/>
                <a:sym typeface="Arial"/>
              </a:defRPr>
            </a:pPr>
            <a:r>
              <a:t>2. Try again. Get ready.  </a:t>
            </a:r>
          </a:p>
          <a:p>
            <a:pPr>
              <a:defRPr>
                <a:latin typeface="Arial"/>
                <a:ea typeface="Arial"/>
                <a:cs typeface="Arial"/>
                <a:sym typeface="Arial"/>
              </a:defRPr>
            </a:pPr>
            <a:r>
              <a:t>    Find a </a:t>
            </a:r>
            <a:r>
              <a:rPr b="1"/>
              <a:t>pole that is the same</a:t>
            </a:r>
            <a:r>
              <a:t> as you. What did you do? </a:t>
            </a:r>
          </a:p>
          <a:p>
            <a:pPr>
              <a:defRPr>
                <a:latin typeface="Arial"/>
                <a:ea typeface="Arial"/>
                <a:cs typeface="Arial"/>
                <a:sym typeface="Arial"/>
              </a:defRPr>
            </a:pPr>
          </a:p>
          <a:p>
            <a:pPr>
              <a:defRPr>
                <a:latin typeface="Arial"/>
                <a:ea typeface="Arial"/>
                <a:cs typeface="Arial"/>
                <a:sym typeface="Arial"/>
              </a:defRPr>
            </a:pPr>
            <a:r>
              <a:t>3. Try again. Get ready. </a:t>
            </a:r>
          </a:p>
          <a:p>
            <a:pPr>
              <a:defRPr>
                <a:latin typeface="Arial"/>
                <a:ea typeface="Arial"/>
                <a:cs typeface="Arial"/>
                <a:sym typeface="Arial"/>
              </a:defRPr>
            </a:pPr>
            <a:r>
              <a:t>    Find a pole that you will be </a:t>
            </a:r>
            <a:r>
              <a:rPr b="1"/>
              <a:t>ATTRACTED</a:t>
            </a:r>
            <a:r>
              <a:t> to. What did you do?</a:t>
            </a:r>
          </a:p>
          <a:p>
            <a:pPr>
              <a:defRPr>
                <a:latin typeface="Arial"/>
                <a:ea typeface="Arial"/>
                <a:cs typeface="Arial"/>
                <a:sym typeface="Arial"/>
              </a:defRPr>
            </a:pPr>
          </a:p>
          <a:p>
            <a:pPr>
              <a:defRPr>
                <a:latin typeface="Arial"/>
                <a:ea typeface="Arial"/>
                <a:cs typeface="Arial"/>
                <a:sym typeface="Arial"/>
              </a:defRPr>
            </a:pPr>
            <a:r>
              <a:t>4. Try again. Get ready.  </a:t>
            </a:r>
          </a:p>
          <a:p>
            <a:pPr>
              <a:defRPr>
                <a:latin typeface="Arial"/>
                <a:ea typeface="Arial"/>
                <a:cs typeface="Arial"/>
                <a:sym typeface="Arial"/>
              </a:defRPr>
            </a:pPr>
            <a:r>
              <a:t>    Find a pole that you will </a:t>
            </a:r>
            <a:r>
              <a:rPr b="1"/>
              <a:t>REPEL</a:t>
            </a:r>
            <a:r>
              <a:t>. What did you do? </a:t>
            </a:r>
          </a:p>
          <a:p>
            <a:pPr>
              <a:defRPr>
                <a:latin typeface="Arial"/>
                <a:ea typeface="Arial"/>
                <a:cs typeface="Arial"/>
                <a:sym typeface="Arial"/>
              </a:defRPr>
            </a:pPr>
          </a:p>
          <a:p>
            <a:pPr>
              <a:defRPr>
                <a:latin typeface="Arial"/>
                <a:ea typeface="Arial"/>
                <a:cs typeface="Arial"/>
                <a:sym typeface="Arial"/>
              </a:defRPr>
            </a:pPr>
            <a:r>
              <a:t>5. Try again. Get ready.You have 2 minutes. </a:t>
            </a:r>
          </a:p>
          <a:p>
            <a:pPr>
              <a:defRPr>
                <a:latin typeface="Arial"/>
                <a:ea typeface="Arial"/>
                <a:cs typeface="Arial"/>
                <a:sym typeface="Arial"/>
              </a:defRPr>
            </a:pPr>
            <a:r>
              <a:t>    Go around room and find as many other “poles of magnets” as you can.    </a:t>
            </a:r>
            <a:br/>
            <a:r>
              <a:t>    How many did you </a:t>
            </a:r>
            <a:r>
              <a:rPr b="1"/>
              <a:t>ATTRACT</a:t>
            </a:r>
            <a:r>
              <a:t>?  </a:t>
            </a:r>
            <a:br/>
            <a:r>
              <a:t>    How many did you </a:t>
            </a:r>
            <a:r>
              <a:rPr b="1"/>
              <a:t>REPEL</a:t>
            </a:r>
            <a:r>
              <a:t>? </a:t>
            </a:r>
          </a:p>
          <a:p>
            <a:pPr>
              <a:defRPr>
                <a:latin typeface="Arial"/>
                <a:ea typeface="Arial"/>
                <a:cs typeface="Arial"/>
                <a:sym typeface="Arial"/>
              </a:defRPr>
            </a:pPr>
            <a:br/>
          </a:p>
        </p:txBody>
      </p:sp>
      <p:sp>
        <p:nvSpPr>
          <p:cNvPr id="523"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The Lodestone and The Compass…"/>
          <p:cNvSpPr txBox="1"/>
          <p:nvPr/>
        </p:nvSpPr>
        <p:spPr>
          <a:xfrm>
            <a:off x="218192" y="182562"/>
            <a:ext cx="8707616" cy="23324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600">
                <a:latin typeface="Arial"/>
                <a:ea typeface="Arial"/>
                <a:cs typeface="Arial"/>
                <a:sym typeface="Arial"/>
              </a:defRPr>
            </a:pPr>
            <a:r>
              <a:t>The Lodestone and The Compass</a:t>
            </a:r>
          </a:p>
          <a:p>
            <a:pPr>
              <a:defRPr>
                <a:latin typeface="Arial"/>
                <a:ea typeface="Arial"/>
                <a:cs typeface="Arial"/>
                <a:sym typeface="Arial"/>
              </a:defRPr>
            </a:pPr>
          </a:p>
          <a:p>
            <a:pPr>
              <a:lnSpc>
                <a:spcPct val="130000"/>
              </a:lnSpc>
              <a:defRPr>
                <a:latin typeface="Arial"/>
                <a:ea typeface="Arial"/>
                <a:cs typeface="Arial"/>
                <a:sym typeface="Arial"/>
              </a:defRPr>
            </a:pPr>
            <a:r>
              <a:t>Do you remember the special rocks found in Greece? Well, sometimes when people would visit Greece, they would take some of the rocks with them. Chinese travelers were fascinated by the rocks. They took some of the special rocks back to China with them.  </a:t>
            </a:r>
          </a:p>
        </p:txBody>
      </p:sp>
      <p:grpSp>
        <p:nvGrpSpPr>
          <p:cNvPr id="534" name="Group"/>
          <p:cNvGrpSpPr/>
          <p:nvPr/>
        </p:nvGrpSpPr>
        <p:grpSpPr>
          <a:xfrm>
            <a:off x="6167261" y="5182129"/>
            <a:ext cx="2578260" cy="990601"/>
            <a:chOff x="0" y="0"/>
            <a:chExt cx="2578259" cy="990600"/>
          </a:xfrm>
        </p:grpSpPr>
        <p:grpSp>
          <p:nvGrpSpPr>
            <p:cNvPr id="532" name="Group"/>
            <p:cNvGrpSpPr/>
            <p:nvPr/>
          </p:nvGrpSpPr>
          <p:grpSpPr>
            <a:xfrm>
              <a:off x="0" y="-1"/>
              <a:ext cx="2578260" cy="990601"/>
              <a:chOff x="0" y="0"/>
              <a:chExt cx="2578259" cy="990599"/>
            </a:xfrm>
          </p:grpSpPr>
          <p:grpSp>
            <p:nvGrpSpPr>
              <p:cNvPr id="530" name="Group"/>
              <p:cNvGrpSpPr/>
              <p:nvPr/>
            </p:nvGrpSpPr>
            <p:grpSpPr>
              <a:xfrm>
                <a:off x="507937" y="200429"/>
                <a:ext cx="2070323" cy="790171"/>
                <a:chOff x="0" y="0"/>
                <a:chExt cx="2070321" cy="790170"/>
              </a:xfrm>
            </p:grpSpPr>
            <p:grpSp>
              <p:nvGrpSpPr>
                <p:cNvPr id="528" name="Group"/>
                <p:cNvGrpSpPr/>
                <p:nvPr/>
              </p:nvGrpSpPr>
              <p:grpSpPr>
                <a:xfrm>
                  <a:off x="653970" y="0"/>
                  <a:ext cx="1416352" cy="696826"/>
                  <a:chOff x="0" y="0"/>
                  <a:chExt cx="1416351" cy="696825"/>
                </a:xfrm>
              </p:grpSpPr>
              <p:sp>
                <p:nvSpPr>
                  <p:cNvPr id="526" name="Shape"/>
                  <p:cNvSpPr/>
                  <p:nvPr/>
                </p:nvSpPr>
                <p:spPr>
                  <a:xfrm rot="16200000">
                    <a:off x="133315" y="258710"/>
                    <a:ext cx="304801" cy="571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14452" y="6756"/>
                          <a:pt x="14452" y="14844"/>
                          <a:pt x="21600" y="21600"/>
                        </a:cubicBezTo>
                        <a:close/>
                      </a:path>
                    </a:pathLst>
                  </a:custGeom>
                  <a:solidFill>
                    <a:srgbClr val="00000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527" name="Oval"/>
                  <p:cNvSpPr/>
                  <p:nvPr/>
                </p:nvSpPr>
                <p:spPr>
                  <a:xfrm rot="20169675">
                    <a:off x="487620" y="183744"/>
                    <a:ext cx="939687" cy="144147"/>
                  </a:xfrm>
                  <a:prstGeom prst="ellipse">
                    <a:avLst/>
                  </a:prstGeom>
                  <a:solidFill>
                    <a:srgbClr val="00000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529" name="Rectangle"/>
                <p:cNvSpPr/>
                <p:nvPr/>
              </p:nvSpPr>
              <p:spPr>
                <a:xfrm>
                  <a:off x="0" y="675870"/>
                  <a:ext cx="1955561" cy="114301"/>
                </a:xfrm>
                <a:prstGeom prst="rect">
                  <a:avLst/>
                </a:prstGeom>
                <a:solidFill>
                  <a:srgbClr val="C0C0C0"/>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531" name="Direction of North Star"/>
              <p:cNvSpPr txBox="1"/>
              <p:nvPr/>
            </p:nvSpPr>
            <p:spPr>
              <a:xfrm>
                <a:off x="0" y="0"/>
                <a:ext cx="2069846"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Direction of North Star</a:t>
                </a:r>
              </a:p>
            </p:txBody>
          </p:sp>
        </p:grpSp>
        <p:sp>
          <p:nvSpPr>
            <p:cNvPr id="533" name="Line"/>
            <p:cNvSpPr/>
            <p:nvPr/>
          </p:nvSpPr>
          <p:spPr>
            <a:xfrm flipH="1" flipV="1">
              <a:off x="723812" y="292734"/>
              <a:ext cx="482541" cy="26670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sp>
        <p:nvSpPr>
          <p:cNvPr id="535"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grpSp>
        <p:nvGrpSpPr>
          <p:cNvPr id="555" name="Group"/>
          <p:cNvGrpSpPr/>
          <p:nvPr/>
        </p:nvGrpSpPr>
        <p:grpSpPr>
          <a:xfrm>
            <a:off x="3142092" y="1307608"/>
            <a:ext cx="4997654" cy="2634551"/>
            <a:chOff x="0" y="0"/>
            <a:chExt cx="4997654" cy="2634549"/>
          </a:xfrm>
        </p:grpSpPr>
        <p:sp>
          <p:nvSpPr>
            <p:cNvPr id="536" name="Rectangle"/>
            <p:cNvSpPr txBox="1"/>
            <p:nvPr/>
          </p:nvSpPr>
          <p:spPr>
            <a:xfrm>
              <a:off x="0" y="0"/>
              <a:ext cx="101476" cy="1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1200">
                  <a:latin typeface="Times New Roman"/>
                  <a:ea typeface="Times New Roman"/>
                  <a:cs typeface="Times New Roman"/>
                  <a:sym typeface="Times New Roman"/>
                </a:defRPr>
              </a:lvl1pPr>
            </a:lstStyle>
            <a:p>
              <a:pPr/>
              <a:r>
                <a:t> </a:t>
              </a:r>
            </a:p>
          </p:txBody>
        </p:sp>
        <p:grpSp>
          <p:nvGrpSpPr>
            <p:cNvPr id="539" name="Group"/>
            <p:cNvGrpSpPr/>
            <p:nvPr/>
          </p:nvGrpSpPr>
          <p:grpSpPr>
            <a:xfrm>
              <a:off x="3744435" y="1759326"/>
              <a:ext cx="521329" cy="875224"/>
              <a:chOff x="0" y="0"/>
              <a:chExt cx="521328" cy="875223"/>
            </a:xfrm>
          </p:grpSpPr>
          <p:pic>
            <p:nvPicPr>
              <p:cNvPr id="537" name="image19.png" descr="image19.png"/>
              <p:cNvPicPr>
                <a:picLocks noChangeAspect="1"/>
              </p:cNvPicPr>
              <p:nvPr/>
            </p:nvPicPr>
            <p:blipFill>
              <a:blip r:embed="rId3">
                <a:extLst/>
              </a:blip>
              <a:stretch>
                <a:fillRect/>
              </a:stretch>
            </p:blipFill>
            <p:spPr>
              <a:xfrm>
                <a:off x="0" y="601240"/>
                <a:ext cx="521329" cy="273984"/>
              </a:xfrm>
              <a:prstGeom prst="rect">
                <a:avLst/>
              </a:prstGeom>
              <a:ln w="12700" cap="flat">
                <a:noFill/>
                <a:miter lim="400000"/>
              </a:ln>
              <a:effectLst/>
            </p:spPr>
          </p:pic>
          <p:sp>
            <p:nvSpPr>
              <p:cNvPr id="538" name="Line"/>
              <p:cNvSpPr/>
              <p:nvPr/>
            </p:nvSpPr>
            <p:spPr>
              <a:xfrm flipV="1">
                <a:off x="252419" y="0"/>
                <a:ext cx="1" cy="658321"/>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grpSp>
        <p:grpSp>
          <p:nvGrpSpPr>
            <p:cNvPr id="542" name="Group"/>
            <p:cNvGrpSpPr/>
            <p:nvPr/>
          </p:nvGrpSpPr>
          <p:grpSpPr>
            <a:xfrm>
              <a:off x="4136383" y="1475196"/>
              <a:ext cx="521330" cy="886640"/>
              <a:chOff x="0" y="0"/>
              <a:chExt cx="521328" cy="886639"/>
            </a:xfrm>
          </p:grpSpPr>
          <p:pic>
            <p:nvPicPr>
              <p:cNvPr id="540" name="image19.png" descr="image19.png"/>
              <p:cNvPicPr>
                <a:picLocks noChangeAspect="1"/>
              </p:cNvPicPr>
              <p:nvPr/>
            </p:nvPicPr>
            <p:blipFill>
              <a:blip r:embed="rId3">
                <a:extLst/>
              </a:blip>
              <a:stretch>
                <a:fillRect/>
              </a:stretch>
            </p:blipFill>
            <p:spPr>
              <a:xfrm>
                <a:off x="0" y="612656"/>
                <a:ext cx="521329" cy="273984"/>
              </a:xfrm>
              <a:prstGeom prst="rect">
                <a:avLst/>
              </a:prstGeom>
              <a:ln w="12700" cap="flat">
                <a:noFill/>
                <a:miter lim="400000"/>
              </a:ln>
              <a:effectLst/>
            </p:spPr>
          </p:pic>
          <p:sp>
            <p:nvSpPr>
              <p:cNvPr id="541" name="Line"/>
              <p:cNvSpPr/>
              <p:nvPr/>
            </p:nvSpPr>
            <p:spPr>
              <a:xfrm flipV="1">
                <a:off x="260030" y="0"/>
                <a:ext cx="1" cy="658321"/>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grpSp>
        <p:grpSp>
          <p:nvGrpSpPr>
            <p:cNvPr id="545" name="Group"/>
            <p:cNvGrpSpPr/>
            <p:nvPr/>
          </p:nvGrpSpPr>
          <p:grpSpPr>
            <a:xfrm>
              <a:off x="4431929" y="1740300"/>
              <a:ext cx="522598" cy="887908"/>
              <a:chOff x="0" y="0"/>
              <a:chExt cx="522597" cy="887907"/>
            </a:xfrm>
          </p:grpSpPr>
          <p:pic>
            <p:nvPicPr>
              <p:cNvPr id="543" name="image19.png" descr="image19.png"/>
              <p:cNvPicPr>
                <a:picLocks noChangeAspect="1"/>
              </p:cNvPicPr>
              <p:nvPr/>
            </p:nvPicPr>
            <p:blipFill>
              <a:blip r:embed="rId3">
                <a:extLst/>
              </a:blip>
              <a:stretch>
                <a:fillRect/>
              </a:stretch>
            </p:blipFill>
            <p:spPr>
              <a:xfrm>
                <a:off x="0" y="613924"/>
                <a:ext cx="522598" cy="273985"/>
              </a:xfrm>
              <a:prstGeom prst="rect">
                <a:avLst/>
              </a:prstGeom>
              <a:ln w="12700" cap="flat">
                <a:noFill/>
                <a:miter lim="400000"/>
              </a:ln>
              <a:effectLst/>
            </p:spPr>
          </p:pic>
          <p:sp>
            <p:nvSpPr>
              <p:cNvPr id="544" name="Line"/>
              <p:cNvSpPr/>
              <p:nvPr/>
            </p:nvSpPr>
            <p:spPr>
              <a:xfrm flipV="1">
                <a:off x="261298" y="0"/>
                <a:ext cx="1" cy="658321"/>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grpSp>
        <p:grpSp>
          <p:nvGrpSpPr>
            <p:cNvPr id="548" name="Group"/>
            <p:cNvGrpSpPr/>
            <p:nvPr/>
          </p:nvGrpSpPr>
          <p:grpSpPr>
            <a:xfrm>
              <a:off x="3368976" y="1264635"/>
              <a:ext cx="522599" cy="875224"/>
              <a:chOff x="0" y="0"/>
              <a:chExt cx="522597" cy="875223"/>
            </a:xfrm>
          </p:grpSpPr>
          <p:pic>
            <p:nvPicPr>
              <p:cNvPr id="546" name="image19.png" descr="image19.png"/>
              <p:cNvPicPr>
                <a:picLocks noChangeAspect="1"/>
              </p:cNvPicPr>
              <p:nvPr/>
            </p:nvPicPr>
            <p:blipFill>
              <a:blip r:embed="rId3">
                <a:extLst/>
              </a:blip>
              <a:stretch>
                <a:fillRect/>
              </a:stretch>
            </p:blipFill>
            <p:spPr>
              <a:xfrm>
                <a:off x="0" y="601240"/>
                <a:ext cx="522598" cy="273984"/>
              </a:xfrm>
              <a:prstGeom prst="rect">
                <a:avLst/>
              </a:prstGeom>
              <a:ln w="12700" cap="flat">
                <a:noFill/>
                <a:miter lim="400000"/>
              </a:ln>
              <a:effectLst/>
            </p:spPr>
          </p:pic>
          <p:sp>
            <p:nvSpPr>
              <p:cNvPr id="547" name="Line"/>
              <p:cNvSpPr/>
              <p:nvPr/>
            </p:nvSpPr>
            <p:spPr>
              <a:xfrm flipV="1">
                <a:off x="253688" y="0"/>
                <a:ext cx="1" cy="658321"/>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grpSp>
        <p:grpSp>
          <p:nvGrpSpPr>
            <p:cNvPr id="551" name="Group"/>
            <p:cNvGrpSpPr/>
            <p:nvPr/>
          </p:nvGrpSpPr>
          <p:grpSpPr>
            <a:xfrm>
              <a:off x="3705113" y="936108"/>
              <a:ext cx="522598" cy="886641"/>
              <a:chOff x="0" y="0"/>
              <a:chExt cx="522597" cy="886639"/>
            </a:xfrm>
          </p:grpSpPr>
          <p:pic>
            <p:nvPicPr>
              <p:cNvPr id="549" name="image19.png" descr="image19.png"/>
              <p:cNvPicPr>
                <a:picLocks noChangeAspect="1"/>
              </p:cNvPicPr>
              <p:nvPr/>
            </p:nvPicPr>
            <p:blipFill>
              <a:blip r:embed="rId3">
                <a:extLst/>
              </a:blip>
              <a:stretch>
                <a:fillRect/>
              </a:stretch>
            </p:blipFill>
            <p:spPr>
              <a:xfrm>
                <a:off x="0" y="612656"/>
                <a:ext cx="522598" cy="273984"/>
              </a:xfrm>
              <a:prstGeom prst="rect">
                <a:avLst/>
              </a:prstGeom>
              <a:ln w="12700" cap="flat">
                <a:noFill/>
                <a:miter lim="400000"/>
              </a:ln>
              <a:effectLst/>
            </p:spPr>
          </p:pic>
          <p:sp>
            <p:nvSpPr>
              <p:cNvPr id="550" name="Line"/>
              <p:cNvSpPr/>
              <p:nvPr/>
            </p:nvSpPr>
            <p:spPr>
              <a:xfrm flipV="1">
                <a:off x="261298" y="-1"/>
                <a:ext cx="1" cy="657053"/>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grpSp>
        <p:grpSp>
          <p:nvGrpSpPr>
            <p:cNvPr id="554" name="Group"/>
            <p:cNvGrpSpPr/>
            <p:nvPr/>
          </p:nvGrpSpPr>
          <p:grpSpPr>
            <a:xfrm>
              <a:off x="4475056" y="839707"/>
              <a:ext cx="522599" cy="887909"/>
              <a:chOff x="0" y="0"/>
              <a:chExt cx="522597" cy="887907"/>
            </a:xfrm>
          </p:grpSpPr>
          <p:pic>
            <p:nvPicPr>
              <p:cNvPr id="552" name="image19.png" descr="image19.png"/>
              <p:cNvPicPr>
                <a:picLocks noChangeAspect="1"/>
              </p:cNvPicPr>
              <p:nvPr/>
            </p:nvPicPr>
            <p:blipFill>
              <a:blip r:embed="rId3">
                <a:extLst/>
              </a:blip>
              <a:stretch>
                <a:fillRect/>
              </a:stretch>
            </p:blipFill>
            <p:spPr>
              <a:xfrm>
                <a:off x="0" y="613924"/>
                <a:ext cx="522598" cy="273985"/>
              </a:xfrm>
              <a:prstGeom prst="rect">
                <a:avLst/>
              </a:prstGeom>
              <a:ln w="12700" cap="flat">
                <a:noFill/>
                <a:miter lim="400000"/>
              </a:ln>
              <a:effectLst/>
            </p:spPr>
          </p:pic>
          <p:sp>
            <p:nvSpPr>
              <p:cNvPr id="553" name="Line"/>
              <p:cNvSpPr/>
              <p:nvPr/>
            </p:nvSpPr>
            <p:spPr>
              <a:xfrm flipV="1">
                <a:off x="261298" y="0"/>
                <a:ext cx="1" cy="658321"/>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grpSp>
      </p:grpSp>
      <p:sp>
        <p:nvSpPr>
          <p:cNvPr id="556" name="They did some experiments with the rocks. In one experiment they hung several of the rocks from a string. They noticed the rocks always ended up pointing in the same direction. The rocks always pointed to the North Star.…"/>
          <p:cNvSpPr txBox="1"/>
          <p:nvPr/>
        </p:nvSpPr>
        <p:spPr>
          <a:xfrm>
            <a:off x="236345" y="2555937"/>
            <a:ext cx="6158795" cy="37703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30000"/>
              </a:lnSpc>
              <a:defRPr>
                <a:latin typeface="Arial"/>
                <a:ea typeface="Arial"/>
                <a:cs typeface="Arial"/>
                <a:sym typeface="Arial"/>
              </a:defRPr>
            </a:pPr>
            <a:r>
              <a:t>They did some experiments with the rocks. In one experiment they hung several of the rocks from a string. They noticed the rocks always ended up pointing in the same direction. The rocks always pointed to the </a:t>
            </a:r>
            <a:r>
              <a:rPr b="1"/>
              <a:t>North Star</a:t>
            </a:r>
            <a:r>
              <a:t>. </a:t>
            </a:r>
          </a:p>
          <a:p>
            <a:pPr>
              <a:lnSpc>
                <a:spcPct val="130000"/>
              </a:lnSpc>
              <a:defRPr>
                <a:latin typeface="Arial"/>
                <a:ea typeface="Arial"/>
                <a:cs typeface="Arial"/>
                <a:sym typeface="Arial"/>
              </a:defRPr>
            </a:pPr>
          </a:p>
          <a:p>
            <a:pPr>
              <a:lnSpc>
                <a:spcPct val="130000"/>
              </a:lnSpc>
              <a:defRPr>
                <a:latin typeface="Arial"/>
                <a:ea typeface="Arial"/>
                <a:cs typeface="Arial"/>
                <a:sym typeface="Arial"/>
              </a:defRPr>
            </a:pPr>
            <a:r>
              <a:t>They carved the rock into a spoon and placed it on a flat plate. The spoon would spin until the tip of the spoon pointed to the North Star. This was the invention of the </a:t>
            </a:r>
            <a:r>
              <a:rPr b="1"/>
              <a:t>compass</a:t>
            </a:r>
            <a:r>
              <a:t>.</a:t>
            </a:r>
            <a:r>
              <a: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Hundreds of years later, people in Europe placed the rocks on top of pieces of wood. They floated the wood and rock in water. They noticed that the rock always pointed in the same direction.They gave the name lodestone to the rocks. The word lodestone me"/>
          <p:cNvSpPr txBox="1"/>
          <p:nvPr/>
        </p:nvSpPr>
        <p:spPr>
          <a:xfrm>
            <a:off x="723900" y="1543817"/>
            <a:ext cx="8001000" cy="377036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30000"/>
              </a:lnSpc>
              <a:defRPr>
                <a:latin typeface="Arial"/>
                <a:ea typeface="Arial"/>
                <a:cs typeface="Arial"/>
                <a:sym typeface="Arial"/>
              </a:defRPr>
            </a:pPr>
            <a:r>
              <a:t>Hundreds of years later, people in Europe placed the rocks on top of pieces of wood. They floated the wood and rock in water. They noticed that the rock always pointed in the same direction.They gave the name </a:t>
            </a:r>
            <a:r>
              <a:rPr b="1"/>
              <a:t>lodestone</a:t>
            </a:r>
            <a:r>
              <a:t> to the rocks. The word </a:t>
            </a:r>
            <a:r>
              <a:rPr b="1"/>
              <a:t>lodestone</a:t>
            </a:r>
            <a:r>
              <a:t> means leading stone because the stone led them in the direction of the </a:t>
            </a:r>
            <a:r>
              <a:rPr b="1"/>
              <a:t>North Star</a:t>
            </a:r>
            <a:r>
              <a:t>.  Sailors used the floating lodestone to help them find their way when sailing. The floating lodestone was another type of </a:t>
            </a:r>
            <a:r>
              <a:rPr b="1"/>
              <a:t>compass</a:t>
            </a:r>
            <a:r>
              <a:t>.</a:t>
            </a:r>
          </a:p>
          <a:p>
            <a:pPr algn="ctr">
              <a:lnSpc>
                <a:spcPct val="130000"/>
              </a:lnSpc>
              <a:defRPr>
                <a:latin typeface="Arial"/>
                <a:ea typeface="Arial"/>
                <a:cs typeface="Arial"/>
                <a:sym typeface="Arial"/>
              </a:defRPr>
            </a:pPr>
          </a:p>
          <a:p>
            <a:pPr algn="ctr">
              <a:lnSpc>
                <a:spcPct val="130000"/>
              </a:lnSpc>
              <a:defRPr>
                <a:latin typeface="Arial"/>
                <a:ea typeface="Arial"/>
                <a:cs typeface="Arial"/>
                <a:sym typeface="Arial"/>
              </a:defRPr>
            </a:pPr>
            <a:r>
              <a:t>Do you think </a:t>
            </a:r>
            <a:r>
              <a:rPr b="1"/>
              <a:t>compasses</a:t>
            </a:r>
            <a:r>
              <a:t> still used today? Are they made from </a:t>
            </a:r>
            <a:r>
              <a:rPr b="1"/>
              <a:t>lodestones</a:t>
            </a:r>
            <a:r>
              <a:t>? How do they work? </a:t>
            </a:r>
          </a:p>
        </p:txBody>
      </p:sp>
      <p:sp>
        <p:nvSpPr>
          <p:cNvPr id="561"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Magnets and the Earth"/>
          <p:cNvSpPr txBox="1"/>
          <p:nvPr/>
        </p:nvSpPr>
        <p:spPr>
          <a:xfrm>
            <a:off x="3176" y="355247"/>
            <a:ext cx="9137648"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Magnets and the Earth</a:t>
            </a:r>
          </a:p>
        </p:txBody>
      </p:sp>
      <p:sp>
        <p:nvSpPr>
          <p:cNvPr id="564" name="Scientists have shown that the Earth behaves like a magnet. It has two magnetic poles.…"/>
          <p:cNvSpPr txBox="1"/>
          <p:nvPr/>
        </p:nvSpPr>
        <p:spPr>
          <a:xfrm>
            <a:off x="228600" y="1355725"/>
            <a:ext cx="4191000" cy="4464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a:latin typeface="Arial"/>
                <a:ea typeface="Arial"/>
                <a:cs typeface="Arial"/>
                <a:sym typeface="Arial"/>
              </a:defRPr>
            </a:pPr>
            <a:r>
              <a:t>Scientists have shown that the Earth behaves like a magnet. It has two magnetic poles. </a:t>
            </a:r>
          </a:p>
          <a:p>
            <a:pPr marL="457200" indent="-457200">
              <a:defRPr>
                <a:latin typeface="Arial"/>
                <a:ea typeface="Arial"/>
                <a:cs typeface="Arial"/>
                <a:sym typeface="Arial"/>
              </a:defRPr>
            </a:pPr>
          </a:p>
          <a:p>
            <a:pPr marL="457200" indent="-457200">
              <a:defRPr>
                <a:latin typeface="Arial"/>
                <a:ea typeface="Arial"/>
                <a:cs typeface="Arial"/>
                <a:sym typeface="Arial"/>
              </a:defRPr>
            </a:pPr>
            <a:r>
              <a:t>One magnetic pole of the Earth is at the top of the northern hemisphere.</a:t>
            </a:r>
          </a:p>
          <a:p>
            <a:pPr marL="457200" indent="-457200">
              <a:defRPr>
                <a:latin typeface="Arial"/>
                <a:ea typeface="Arial"/>
                <a:cs typeface="Arial"/>
                <a:sym typeface="Arial"/>
              </a:defRPr>
            </a:pPr>
          </a:p>
          <a:p>
            <a:pPr marL="457200" indent="-457200">
              <a:defRPr>
                <a:latin typeface="Arial"/>
                <a:ea typeface="Arial"/>
                <a:cs typeface="Arial"/>
                <a:sym typeface="Arial"/>
              </a:defRPr>
            </a:pPr>
            <a:r>
              <a:t>The other magnetic pole of the Earth is at the top of the southern hemisphere. </a:t>
            </a:r>
          </a:p>
          <a:p>
            <a:pPr marL="457200" indent="-457200">
              <a:defRPr>
                <a:latin typeface="Arial"/>
                <a:ea typeface="Arial"/>
                <a:cs typeface="Arial"/>
                <a:sym typeface="Arial"/>
              </a:defRPr>
            </a:pPr>
          </a:p>
          <a:p>
            <a:pPr marL="457200" indent="-457200">
              <a:defRPr>
                <a:latin typeface="Arial"/>
                <a:ea typeface="Arial"/>
                <a:cs typeface="Arial"/>
                <a:sym typeface="Arial"/>
              </a:defRPr>
            </a:pPr>
            <a:r>
              <a:t>To imagine this, pretend that there is a bar magnet that goes through the Earth. </a:t>
            </a:r>
          </a:p>
        </p:txBody>
      </p:sp>
      <p:sp>
        <p:nvSpPr>
          <p:cNvPr id="565"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566" name="Image" descr="Image"/>
          <p:cNvPicPr>
            <a:picLocks noChangeAspect="1"/>
          </p:cNvPicPr>
          <p:nvPr/>
        </p:nvPicPr>
        <p:blipFill>
          <a:blip r:embed="rId3">
            <a:extLst/>
          </a:blip>
          <a:stretch>
            <a:fillRect/>
          </a:stretch>
        </p:blipFill>
        <p:spPr>
          <a:xfrm>
            <a:off x="4521200" y="-850900"/>
            <a:ext cx="6096000" cy="62992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Did you know that a compass uses a magnet?…"/>
          <p:cNvSpPr txBox="1"/>
          <p:nvPr/>
        </p:nvSpPr>
        <p:spPr>
          <a:xfrm>
            <a:off x="279576" y="1076677"/>
            <a:ext cx="8584848" cy="15436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rial"/>
                <a:ea typeface="Arial"/>
                <a:cs typeface="Arial"/>
                <a:sym typeface="Arial"/>
              </a:defRPr>
            </a:pPr>
            <a:r>
              <a:t>Did you know that a compass uses a magnet?  </a:t>
            </a:r>
          </a:p>
          <a:p>
            <a:pPr>
              <a:defRPr>
                <a:latin typeface="Arial"/>
                <a:ea typeface="Arial"/>
                <a:cs typeface="Arial"/>
                <a:sym typeface="Arial"/>
              </a:defRPr>
            </a:pPr>
          </a:p>
          <a:p>
            <a:pPr>
              <a:defRPr>
                <a:latin typeface="Arial"/>
                <a:ea typeface="Arial"/>
                <a:cs typeface="Arial"/>
                <a:sym typeface="Arial"/>
              </a:defRPr>
            </a:pPr>
            <a:r>
              <a:t>The needle in a compass is a man-made magnet. It is attracted to the magnetic pole at the top of the Northern Hemisphere. This causes the shaded part of the needle to point in the direction of North. </a:t>
            </a:r>
          </a:p>
        </p:txBody>
      </p:sp>
      <p:sp>
        <p:nvSpPr>
          <p:cNvPr id="571"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572" name="Image" descr="Image"/>
          <p:cNvPicPr>
            <a:picLocks noChangeAspect="1"/>
          </p:cNvPicPr>
          <p:nvPr/>
        </p:nvPicPr>
        <p:blipFill>
          <a:blip r:embed="rId3">
            <a:extLst/>
          </a:blip>
          <a:stretch>
            <a:fillRect/>
          </a:stretch>
        </p:blipFill>
        <p:spPr>
          <a:xfrm>
            <a:off x="1337379" y="1058332"/>
            <a:ext cx="7848601" cy="5765801"/>
          </a:xfrm>
          <a:prstGeom prst="rect">
            <a:avLst/>
          </a:prstGeom>
          <a:ln w="12700">
            <a:miter lim="400000"/>
          </a:ln>
        </p:spPr>
      </p:pic>
      <p:sp>
        <p:nvSpPr>
          <p:cNvPr id="573" name="Magnets and the Earth"/>
          <p:cNvSpPr txBox="1"/>
          <p:nvPr/>
        </p:nvSpPr>
        <p:spPr>
          <a:xfrm>
            <a:off x="3176" y="253823"/>
            <a:ext cx="9137648"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Magnets and the Earth</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People hold a compass in their hand and look at the shaded end of the needle.  In order to find out which direction is North, South, East and West, they first must turn the compass so that the shaded end is lined up with the letter N or the direction of "/>
          <p:cNvSpPr txBox="1"/>
          <p:nvPr/>
        </p:nvSpPr>
        <p:spPr>
          <a:xfrm>
            <a:off x="447582" y="3161416"/>
            <a:ext cx="5095644" cy="3296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rial"/>
                <a:ea typeface="Arial"/>
                <a:cs typeface="Arial"/>
                <a:sym typeface="Arial"/>
              </a:defRPr>
            </a:pPr>
            <a:r>
              <a:t>People hold a compass in their hand and look at the shaded end of the needle.  In order to find out which direction is North, South, East and West, they first must turn the compass so that the shaded end is lined up with the letter N or the direction of North.  </a:t>
            </a:r>
          </a:p>
          <a:p>
            <a:pPr>
              <a:defRPr>
                <a:latin typeface="Arial"/>
                <a:ea typeface="Arial"/>
                <a:cs typeface="Arial"/>
                <a:sym typeface="Arial"/>
              </a:defRPr>
            </a:pPr>
          </a:p>
          <a:p>
            <a:pPr>
              <a:defRPr>
                <a:latin typeface="Arial"/>
                <a:ea typeface="Arial"/>
                <a:cs typeface="Arial"/>
                <a:sym typeface="Arial"/>
              </a:defRPr>
            </a:pPr>
            <a:r>
              <a:t>Look at the example below. Imagine the girl is holding a compass and is standing in a field. Is the pointed end of the compass needle lined up with the letter N?</a:t>
            </a:r>
          </a:p>
        </p:txBody>
      </p:sp>
      <p:sp>
        <p:nvSpPr>
          <p:cNvPr id="578"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579" name="Image" descr="Image"/>
          <p:cNvPicPr>
            <a:picLocks noChangeAspect="1"/>
          </p:cNvPicPr>
          <p:nvPr/>
        </p:nvPicPr>
        <p:blipFill>
          <a:blip r:embed="rId2">
            <a:extLst/>
          </a:blip>
          <a:stretch>
            <a:fillRect/>
          </a:stretch>
        </p:blipFill>
        <p:spPr>
          <a:xfrm>
            <a:off x="7490882" y="3327938"/>
            <a:ext cx="1598547" cy="2254955"/>
          </a:xfrm>
          <a:prstGeom prst="rect">
            <a:avLst/>
          </a:prstGeom>
          <a:ln w="12700">
            <a:miter lim="400000"/>
          </a:ln>
        </p:spPr>
      </p:pic>
      <p:pic>
        <p:nvPicPr>
          <p:cNvPr id="580" name="Image" descr="Image"/>
          <p:cNvPicPr>
            <a:picLocks noChangeAspect="1"/>
          </p:cNvPicPr>
          <p:nvPr/>
        </p:nvPicPr>
        <p:blipFill>
          <a:blip r:embed="rId3">
            <a:extLst/>
          </a:blip>
          <a:stretch>
            <a:fillRect/>
          </a:stretch>
        </p:blipFill>
        <p:spPr>
          <a:xfrm>
            <a:off x="5792373" y="3327938"/>
            <a:ext cx="2115136" cy="2254955"/>
          </a:xfrm>
          <a:prstGeom prst="rect">
            <a:avLst/>
          </a:prstGeom>
          <a:ln w="12700">
            <a:miter lim="400000"/>
          </a:ln>
        </p:spPr>
      </p:pic>
      <p:sp>
        <p:nvSpPr>
          <p:cNvPr id="581" name="Magnets and the Earth"/>
          <p:cNvSpPr txBox="1"/>
          <p:nvPr/>
        </p:nvSpPr>
        <p:spPr>
          <a:xfrm>
            <a:off x="3176" y="355247"/>
            <a:ext cx="9137648"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Magnets and the Earth</a:t>
            </a:r>
          </a:p>
        </p:txBody>
      </p:sp>
      <p:sp>
        <p:nvSpPr>
          <p:cNvPr id="582" name="People use the compass to help them navigate or find their way to someplace.…"/>
          <p:cNvSpPr txBox="1"/>
          <p:nvPr/>
        </p:nvSpPr>
        <p:spPr>
          <a:xfrm>
            <a:off x="390796" y="1108895"/>
            <a:ext cx="8362408" cy="18357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rial"/>
                <a:ea typeface="Arial"/>
                <a:cs typeface="Arial"/>
                <a:sym typeface="Arial"/>
              </a:defRPr>
            </a:pPr>
            <a:r>
              <a:t>People use the compass to help them navigate or find their way to someplace.</a:t>
            </a:r>
          </a:p>
          <a:p>
            <a:pPr>
              <a:defRPr>
                <a:latin typeface="Arial"/>
                <a:ea typeface="Arial"/>
                <a:cs typeface="Arial"/>
                <a:sym typeface="Arial"/>
              </a:defRPr>
            </a:pPr>
          </a:p>
          <a:p>
            <a:pPr>
              <a:defRPr>
                <a:latin typeface="Arial"/>
                <a:ea typeface="Arial"/>
                <a:cs typeface="Arial"/>
                <a:sym typeface="Arial"/>
              </a:defRPr>
            </a:pPr>
            <a:r>
              <a:t>How do people use a compass?</a:t>
            </a:r>
          </a:p>
          <a:p>
            <a:pPr>
              <a:defRPr>
                <a:latin typeface="Arial"/>
                <a:ea typeface="Arial"/>
                <a:cs typeface="Arial"/>
                <a:sym typeface="Arial"/>
              </a:defRPr>
            </a:pPr>
          </a:p>
          <a:p>
            <a:pPr>
              <a:defRPr>
                <a:latin typeface="Arial"/>
                <a:ea typeface="Arial"/>
                <a:cs typeface="Arial"/>
                <a:sym typeface="Arial"/>
              </a:defRPr>
            </a:pPr>
            <a:r>
              <a:t>A compass has the directions of North, South, East and West on it.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Imagine the girl is still standing in a field.  She still holds the compass in her hand.  Now she turns so that the shaded end of the needle IS line up with the letter N.  Now the girl knows which direction is north."/>
          <p:cNvSpPr txBox="1"/>
          <p:nvPr/>
        </p:nvSpPr>
        <p:spPr>
          <a:xfrm>
            <a:off x="304800" y="1143000"/>
            <a:ext cx="8610600" cy="12515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rial"/>
                <a:ea typeface="Arial"/>
                <a:cs typeface="Arial"/>
                <a:sym typeface="Arial"/>
              </a:defRPr>
            </a:pPr>
            <a:r>
              <a:t>Imagine the girl is still standing in a field.  She still holds the compass in her hand.  Now she turns so that the shaded end of the needle </a:t>
            </a:r>
            <a:r>
              <a:rPr b="1"/>
              <a:t>IS</a:t>
            </a:r>
            <a:r>
              <a:t> line up with the letter N.  Now the girl knows which direction is north.</a:t>
            </a:r>
          </a:p>
          <a:p>
            <a:pPr>
              <a:defRPr>
                <a:latin typeface="Arial"/>
                <a:ea typeface="Arial"/>
                <a:cs typeface="Arial"/>
                <a:sym typeface="Arial"/>
              </a:defRPr>
            </a:pPr>
            <a:r>
              <a:t> </a:t>
            </a:r>
          </a:p>
        </p:txBody>
      </p:sp>
      <p:sp>
        <p:nvSpPr>
          <p:cNvPr id="585" name="?"/>
          <p:cNvSpPr txBox="1"/>
          <p:nvPr/>
        </p:nvSpPr>
        <p:spPr>
          <a:xfrm>
            <a:off x="6917795" y="1976261"/>
            <a:ext cx="304801"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a:latin typeface="Arial"/>
                <a:ea typeface="Arial"/>
                <a:cs typeface="Arial"/>
                <a:sym typeface="Arial"/>
              </a:defRPr>
            </a:lvl1pPr>
          </a:lstStyle>
          <a:p>
            <a:pPr/>
            <a:r>
              <a:t>?</a:t>
            </a:r>
          </a:p>
        </p:txBody>
      </p:sp>
      <p:sp>
        <p:nvSpPr>
          <p:cNvPr id="586" name="?"/>
          <p:cNvSpPr txBox="1"/>
          <p:nvPr/>
        </p:nvSpPr>
        <p:spPr>
          <a:xfrm>
            <a:off x="8898995" y="3424061"/>
            <a:ext cx="304801"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a:latin typeface="Arial"/>
                <a:ea typeface="Arial"/>
                <a:cs typeface="Arial"/>
                <a:sym typeface="Arial"/>
              </a:defRPr>
            </a:lvl1pPr>
          </a:lstStyle>
          <a:p>
            <a:pPr/>
            <a:r>
              <a:t>?</a:t>
            </a:r>
          </a:p>
        </p:txBody>
      </p:sp>
      <p:sp>
        <p:nvSpPr>
          <p:cNvPr id="587" name="?"/>
          <p:cNvSpPr txBox="1"/>
          <p:nvPr/>
        </p:nvSpPr>
        <p:spPr>
          <a:xfrm>
            <a:off x="6917795" y="5176661"/>
            <a:ext cx="304801"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a:latin typeface="Arial"/>
                <a:ea typeface="Arial"/>
                <a:cs typeface="Arial"/>
                <a:sym typeface="Arial"/>
              </a:defRPr>
            </a:lvl1pPr>
          </a:lstStyle>
          <a:p>
            <a:pPr/>
            <a:r>
              <a:t>?</a:t>
            </a:r>
          </a:p>
        </p:txBody>
      </p:sp>
      <p:sp>
        <p:nvSpPr>
          <p:cNvPr id="588" name="Can you label the rest of the directions?"/>
          <p:cNvSpPr txBox="1"/>
          <p:nvPr/>
        </p:nvSpPr>
        <p:spPr>
          <a:xfrm>
            <a:off x="-7893" y="5866792"/>
            <a:ext cx="9137648"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200"/>
              </a:spcBef>
              <a:defRPr b="1">
                <a:latin typeface="Arial"/>
                <a:ea typeface="Arial"/>
                <a:cs typeface="Arial"/>
                <a:sym typeface="Arial"/>
              </a:defRPr>
            </a:pPr>
            <a:r>
              <a:t>Can you label the rest of the directions?</a:t>
            </a:r>
            <a:r>
              <a:rPr b="0"/>
              <a:t> </a:t>
            </a:r>
          </a:p>
        </p:txBody>
      </p:sp>
      <p:sp>
        <p:nvSpPr>
          <p:cNvPr id="589"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590" name="Image" descr="Image"/>
          <p:cNvPicPr>
            <a:picLocks noChangeAspect="1"/>
          </p:cNvPicPr>
          <p:nvPr/>
        </p:nvPicPr>
        <p:blipFill>
          <a:blip r:embed="rId3">
            <a:extLst/>
          </a:blip>
          <a:stretch>
            <a:fillRect/>
          </a:stretch>
        </p:blipFill>
        <p:spPr>
          <a:xfrm>
            <a:off x="1500628" y="335076"/>
            <a:ext cx="4173540" cy="6858001"/>
          </a:xfrm>
          <a:prstGeom prst="rect">
            <a:avLst/>
          </a:prstGeom>
          <a:ln w="12700">
            <a:miter lim="400000"/>
          </a:ln>
        </p:spPr>
      </p:pic>
      <p:pic>
        <p:nvPicPr>
          <p:cNvPr id="591" name="Image" descr="Image"/>
          <p:cNvPicPr>
            <a:picLocks noChangeAspect="1"/>
          </p:cNvPicPr>
          <p:nvPr/>
        </p:nvPicPr>
        <p:blipFill>
          <a:blip r:embed="rId4">
            <a:extLst/>
          </a:blip>
          <a:stretch>
            <a:fillRect/>
          </a:stretch>
        </p:blipFill>
        <p:spPr>
          <a:xfrm>
            <a:off x="5394497" y="2227131"/>
            <a:ext cx="2913957" cy="2883391"/>
          </a:xfrm>
          <a:prstGeom prst="rect">
            <a:avLst/>
          </a:prstGeom>
          <a:ln w="12700">
            <a:miter lim="400000"/>
          </a:ln>
        </p:spPr>
      </p:pic>
      <p:sp>
        <p:nvSpPr>
          <p:cNvPr id="592" name="Magnets and the Earth"/>
          <p:cNvSpPr txBox="1"/>
          <p:nvPr/>
        </p:nvSpPr>
        <p:spPr>
          <a:xfrm>
            <a:off x="3176" y="355247"/>
            <a:ext cx="9137648"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Magnets and the Earth</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Check Understanding"/>
          <p:cNvSpPr txBox="1"/>
          <p:nvPr/>
        </p:nvSpPr>
        <p:spPr>
          <a:xfrm>
            <a:off x="0" y="360002"/>
            <a:ext cx="9144001"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Check Understanding</a:t>
            </a:r>
          </a:p>
        </p:txBody>
      </p:sp>
      <p:sp>
        <p:nvSpPr>
          <p:cNvPr id="597" name="1. Why does the needle of a compass point to the direction of  North?…"/>
          <p:cNvSpPr txBox="1"/>
          <p:nvPr/>
        </p:nvSpPr>
        <p:spPr>
          <a:xfrm>
            <a:off x="366183" y="1837089"/>
            <a:ext cx="4392622" cy="3880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a:latin typeface="Arial"/>
                <a:ea typeface="Arial"/>
                <a:cs typeface="Arial"/>
                <a:sym typeface="Arial"/>
              </a:defRPr>
            </a:pPr>
            <a:r>
              <a:t>1.	Why does the needle of a compass point to the direction of </a:t>
            </a:r>
            <a:br/>
            <a:r>
              <a:t>North?</a:t>
            </a:r>
          </a:p>
          <a:p>
            <a:pPr marL="457200" indent="-457200">
              <a:defRPr>
                <a:latin typeface="Arial"/>
                <a:ea typeface="Arial"/>
                <a:cs typeface="Arial"/>
                <a:sym typeface="Arial"/>
              </a:defRPr>
            </a:pPr>
            <a:r>
              <a:t>     </a:t>
            </a:r>
          </a:p>
          <a:p>
            <a:pPr marL="457200" indent="-457200">
              <a:defRPr>
                <a:latin typeface="Arial"/>
                <a:ea typeface="Arial"/>
                <a:cs typeface="Arial"/>
                <a:sym typeface="Arial"/>
              </a:defRPr>
            </a:pPr>
            <a:r>
              <a:t>2.	Look at the different shaped magnets.  What do the letters S  </a:t>
            </a:r>
            <a:br/>
            <a:r>
              <a:t>and N show?</a:t>
            </a:r>
          </a:p>
          <a:p>
            <a:pPr marL="457200" indent="-457200">
              <a:defRPr>
                <a:latin typeface="Arial"/>
                <a:ea typeface="Arial"/>
                <a:cs typeface="Arial"/>
                <a:sym typeface="Arial"/>
              </a:defRPr>
            </a:pPr>
          </a:p>
          <a:p>
            <a:pPr marL="457200" indent="-457200">
              <a:defRPr>
                <a:latin typeface="Arial"/>
                <a:ea typeface="Arial"/>
                <a:cs typeface="Arial"/>
                <a:sym typeface="Arial"/>
              </a:defRPr>
            </a:pPr>
            <a:r>
              <a:t>3.	Describe what will happen to the two magnets below. </a:t>
            </a:r>
          </a:p>
          <a:p>
            <a:pPr marL="457200" indent="-457200">
              <a:defRPr>
                <a:latin typeface="Arial"/>
                <a:ea typeface="Arial"/>
                <a:cs typeface="Arial"/>
                <a:sym typeface="Arial"/>
              </a:defRPr>
            </a:pPr>
          </a:p>
          <a:p>
            <a:pPr marL="457200" indent="-457200">
              <a:defRPr>
                <a:latin typeface="Arial"/>
                <a:ea typeface="Arial"/>
                <a:cs typeface="Arial"/>
                <a:sym typeface="Arial"/>
              </a:defRPr>
            </a:pPr>
          </a:p>
        </p:txBody>
      </p:sp>
      <p:grpSp>
        <p:nvGrpSpPr>
          <p:cNvPr id="605" name="Group"/>
          <p:cNvGrpSpPr/>
          <p:nvPr/>
        </p:nvGrpSpPr>
        <p:grpSpPr>
          <a:xfrm>
            <a:off x="818798" y="5084233"/>
            <a:ext cx="1647826" cy="391937"/>
            <a:chOff x="0" y="0"/>
            <a:chExt cx="1647825" cy="391936"/>
          </a:xfrm>
        </p:grpSpPr>
        <p:grpSp>
          <p:nvGrpSpPr>
            <p:cNvPr id="602" name="Group"/>
            <p:cNvGrpSpPr/>
            <p:nvPr/>
          </p:nvGrpSpPr>
          <p:grpSpPr>
            <a:xfrm>
              <a:off x="81914" y="0"/>
              <a:ext cx="1565912" cy="318136"/>
              <a:chOff x="0" y="0"/>
              <a:chExt cx="1565910" cy="318135"/>
            </a:xfrm>
          </p:grpSpPr>
          <p:sp>
            <p:nvSpPr>
              <p:cNvPr id="598"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599"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00"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01"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603" name="N"/>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604" name="S"/>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613" name="Group"/>
          <p:cNvGrpSpPr/>
          <p:nvPr/>
        </p:nvGrpSpPr>
        <p:grpSpPr>
          <a:xfrm>
            <a:off x="2760663" y="5084233"/>
            <a:ext cx="1647826" cy="391937"/>
            <a:chOff x="0" y="0"/>
            <a:chExt cx="1647825" cy="391936"/>
          </a:xfrm>
        </p:grpSpPr>
        <p:grpSp>
          <p:nvGrpSpPr>
            <p:cNvPr id="610" name="Group"/>
            <p:cNvGrpSpPr/>
            <p:nvPr/>
          </p:nvGrpSpPr>
          <p:grpSpPr>
            <a:xfrm>
              <a:off x="81914" y="0"/>
              <a:ext cx="1565912" cy="318136"/>
              <a:chOff x="0" y="0"/>
              <a:chExt cx="1565910" cy="318135"/>
            </a:xfrm>
          </p:grpSpPr>
          <p:sp>
            <p:nvSpPr>
              <p:cNvPr id="606"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07"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08"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09"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611" name="N"/>
            <p:cNvSpPr txBox="1"/>
            <p:nvPr/>
          </p:nvSpPr>
          <p:spPr>
            <a:xfrm>
              <a:off x="1189355" y="33020"/>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612" name="S"/>
            <p:cNvSpPr txBox="1"/>
            <p:nvPr/>
          </p:nvSpPr>
          <p:spPr>
            <a:xfrm>
              <a:off x="0" y="41275"/>
              <a:ext cx="43116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623" name="Group"/>
          <p:cNvGrpSpPr/>
          <p:nvPr/>
        </p:nvGrpSpPr>
        <p:grpSpPr>
          <a:xfrm>
            <a:off x="6664011" y="2145746"/>
            <a:ext cx="2193926" cy="864378"/>
            <a:chOff x="0" y="0"/>
            <a:chExt cx="2193925" cy="864376"/>
          </a:xfrm>
        </p:grpSpPr>
        <p:grpSp>
          <p:nvGrpSpPr>
            <p:cNvPr id="620" name="Group"/>
            <p:cNvGrpSpPr/>
            <p:nvPr/>
          </p:nvGrpSpPr>
          <p:grpSpPr>
            <a:xfrm>
              <a:off x="0" y="-1"/>
              <a:ext cx="2193925" cy="864378"/>
              <a:chOff x="0" y="0"/>
              <a:chExt cx="2193925" cy="864376"/>
            </a:xfrm>
          </p:grpSpPr>
          <p:sp>
            <p:nvSpPr>
              <p:cNvPr id="614" name="bar magnet"/>
              <p:cNvSpPr txBox="1"/>
              <p:nvPr/>
            </p:nvSpPr>
            <p:spPr>
              <a:xfrm>
                <a:off x="330104" y="513715"/>
                <a:ext cx="142452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bar magnet</a:t>
                </a:r>
              </a:p>
            </p:txBody>
          </p:sp>
          <p:grpSp>
            <p:nvGrpSpPr>
              <p:cNvPr id="619" name="Group"/>
              <p:cNvGrpSpPr/>
              <p:nvPr/>
            </p:nvGrpSpPr>
            <p:grpSpPr>
              <a:xfrm>
                <a:off x="0" y="0"/>
                <a:ext cx="2193925" cy="445771"/>
                <a:chOff x="0" y="0"/>
                <a:chExt cx="2193925" cy="445770"/>
              </a:xfrm>
            </p:grpSpPr>
            <p:sp>
              <p:nvSpPr>
                <p:cNvPr id="615" name="Shape"/>
                <p:cNvSpPr/>
                <p:nvPr/>
              </p:nvSpPr>
              <p:spPr>
                <a:xfrm>
                  <a:off x="0" y="-1"/>
                  <a:ext cx="2193925"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16" name="Shape"/>
                <p:cNvSpPr/>
                <p:nvPr/>
              </p:nvSpPr>
              <p:spPr>
                <a:xfrm>
                  <a:off x="2082482" y="-1"/>
                  <a:ext cx="111443"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17" name="Shape"/>
                <p:cNvSpPr/>
                <p:nvPr/>
              </p:nvSpPr>
              <p:spPr>
                <a:xfrm>
                  <a:off x="0" y="-1"/>
                  <a:ext cx="2193925" cy="111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18" name="Shape"/>
                <p:cNvSpPr/>
                <p:nvPr/>
              </p:nvSpPr>
              <p:spPr>
                <a:xfrm>
                  <a:off x="0" y="-1"/>
                  <a:ext cx="2193925"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621" name="N"/>
            <p:cNvSpPr txBox="1"/>
            <p:nvPr/>
          </p:nvSpPr>
          <p:spPr>
            <a:xfrm>
              <a:off x="1752600" y="76200"/>
              <a:ext cx="381000"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a:latin typeface="Arial"/>
                  <a:ea typeface="Arial"/>
                  <a:cs typeface="Arial"/>
                  <a:sym typeface="Arial"/>
                </a:defRPr>
              </a:lvl1pPr>
            </a:lstStyle>
            <a:p>
              <a:pPr/>
              <a:r>
                <a:t>N</a:t>
              </a:r>
            </a:p>
          </p:txBody>
        </p:sp>
        <p:sp>
          <p:nvSpPr>
            <p:cNvPr id="622" name="S"/>
            <p:cNvSpPr txBox="1"/>
            <p:nvPr/>
          </p:nvSpPr>
          <p:spPr>
            <a:xfrm>
              <a:off x="0" y="76200"/>
              <a:ext cx="381000"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a:latin typeface="Arial"/>
                  <a:ea typeface="Arial"/>
                  <a:cs typeface="Arial"/>
                  <a:sym typeface="Arial"/>
                </a:defRPr>
              </a:lvl1pPr>
            </a:lstStyle>
            <a:p>
              <a:pPr/>
              <a:r>
                <a:t>S</a:t>
              </a:r>
            </a:p>
          </p:txBody>
        </p:sp>
      </p:grpSp>
      <p:grpSp>
        <p:nvGrpSpPr>
          <p:cNvPr id="627" name="Group"/>
          <p:cNvGrpSpPr/>
          <p:nvPr/>
        </p:nvGrpSpPr>
        <p:grpSpPr>
          <a:xfrm>
            <a:off x="4935120" y="1910493"/>
            <a:ext cx="1552576" cy="1828801"/>
            <a:chOff x="0" y="0"/>
            <a:chExt cx="1552575" cy="1828800"/>
          </a:xfrm>
        </p:grpSpPr>
        <p:pic>
          <p:nvPicPr>
            <p:cNvPr id="624" name="magnet" descr="magnet"/>
            <p:cNvPicPr>
              <a:picLocks noChangeAspect="1"/>
            </p:cNvPicPr>
            <p:nvPr/>
          </p:nvPicPr>
          <p:blipFill>
            <a:blip r:embed="rId3">
              <a:extLst/>
            </a:blip>
            <a:stretch>
              <a:fillRect/>
            </a:stretch>
          </p:blipFill>
          <p:spPr>
            <a:xfrm rot="16200000">
              <a:off x="-138113" y="138112"/>
              <a:ext cx="1828801" cy="1552576"/>
            </a:xfrm>
            <a:prstGeom prst="rect">
              <a:avLst/>
            </a:prstGeom>
            <a:ln w="12700" cap="flat">
              <a:noFill/>
              <a:miter lim="400000"/>
            </a:ln>
            <a:effectLst/>
          </p:spPr>
        </p:pic>
        <p:sp>
          <p:nvSpPr>
            <p:cNvPr id="625" name="N"/>
            <p:cNvSpPr txBox="1"/>
            <p:nvPr/>
          </p:nvSpPr>
          <p:spPr>
            <a:xfrm>
              <a:off x="247614" y="1372911"/>
              <a:ext cx="307428"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a:latin typeface="Arial"/>
                  <a:ea typeface="Arial"/>
                  <a:cs typeface="Arial"/>
                  <a:sym typeface="Arial"/>
                </a:defRPr>
              </a:lvl1pPr>
            </a:lstStyle>
            <a:p>
              <a:pPr/>
              <a:r>
                <a:t>N</a:t>
              </a:r>
            </a:p>
          </p:txBody>
        </p:sp>
        <p:sp>
          <p:nvSpPr>
            <p:cNvPr id="626" name="S"/>
            <p:cNvSpPr txBox="1"/>
            <p:nvPr/>
          </p:nvSpPr>
          <p:spPr>
            <a:xfrm>
              <a:off x="987242" y="1372911"/>
              <a:ext cx="308715"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a:latin typeface="Arial"/>
                  <a:ea typeface="Arial"/>
                  <a:cs typeface="Arial"/>
                  <a:sym typeface="Arial"/>
                </a:defRPr>
              </a:lvl1pPr>
            </a:lstStyle>
            <a:p>
              <a:pPr/>
              <a:r>
                <a:t>S</a:t>
              </a:r>
            </a:p>
          </p:txBody>
        </p:sp>
      </p:grpSp>
      <p:sp>
        <p:nvSpPr>
          <p:cNvPr id="628" name="horseshoe  magnet"/>
          <p:cNvSpPr txBox="1"/>
          <p:nvPr/>
        </p:nvSpPr>
        <p:spPr>
          <a:xfrm>
            <a:off x="4613802" y="3663749"/>
            <a:ext cx="266700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sz="1800">
                <a:latin typeface="Arial"/>
                <a:ea typeface="Arial"/>
                <a:cs typeface="Arial"/>
                <a:sym typeface="Arial"/>
              </a:defRPr>
            </a:lvl1pPr>
          </a:lstStyle>
          <a:p>
            <a:pPr/>
            <a:r>
              <a:t>horseshoe  magnet</a:t>
            </a:r>
          </a:p>
        </p:txBody>
      </p:sp>
      <p:sp>
        <p:nvSpPr>
          <p:cNvPr id="629"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
        <p:nvSpPr>
          <p:cNvPr id="630" name="4.   Where is the magnetic force the STRONGEST on a magnet?"/>
          <p:cNvSpPr txBox="1"/>
          <p:nvPr/>
        </p:nvSpPr>
        <p:spPr>
          <a:xfrm>
            <a:off x="543865" y="5823504"/>
            <a:ext cx="7488298"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457200" indent="-457200">
              <a:defRPr>
                <a:latin typeface="Arial"/>
                <a:ea typeface="Arial"/>
                <a:cs typeface="Arial"/>
                <a:sym typeface="Arial"/>
              </a:defRPr>
            </a:lvl1pPr>
          </a:lstStyle>
          <a:p>
            <a:pPr/>
            <a:r>
              <a:t>4.  	Where is the magnetic force the STRONGEST on a magnet?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Rectangle"/>
          <p:cNvSpPr/>
          <p:nvPr/>
        </p:nvSpPr>
        <p:spPr>
          <a:xfrm>
            <a:off x="3505200" y="2590800"/>
            <a:ext cx="4876800" cy="1600200"/>
          </a:xfrm>
          <a:prstGeom prst="rect">
            <a:avLst/>
          </a:prstGeom>
          <a:solidFill>
            <a:srgbClr val="FFFFFF"/>
          </a:solidFill>
          <a:ln w="12700">
            <a:miter lim="400000"/>
          </a:ln>
        </p:spPr>
        <p:txBody>
          <a:bodyPr lIns="45719" rIns="45719" anchor="ctr"/>
          <a:lstStyle/>
          <a:p>
            <a:pPr>
              <a:defRPr sz="1800"/>
            </a:pPr>
          </a:p>
        </p:txBody>
      </p:sp>
      <p:pic>
        <p:nvPicPr>
          <p:cNvPr id="635" name="image4.png" descr="image4.png"/>
          <p:cNvPicPr>
            <a:picLocks noChangeAspect="1"/>
          </p:cNvPicPr>
          <p:nvPr/>
        </p:nvPicPr>
        <p:blipFill>
          <a:blip r:embed="rId2">
            <a:extLst/>
          </a:blip>
          <a:stretch>
            <a:fillRect/>
          </a:stretch>
        </p:blipFill>
        <p:spPr>
          <a:xfrm>
            <a:off x="2971800" y="1508125"/>
            <a:ext cx="5937250" cy="1463675"/>
          </a:xfrm>
          <a:prstGeom prst="rect">
            <a:avLst/>
          </a:prstGeom>
          <a:ln w="12700">
            <a:miter lim="400000"/>
          </a:ln>
        </p:spPr>
      </p:pic>
      <p:sp>
        <p:nvSpPr>
          <p:cNvPr id="636" name="Magnets…"/>
          <p:cNvSpPr txBox="1"/>
          <p:nvPr/>
        </p:nvSpPr>
        <p:spPr>
          <a:xfrm>
            <a:off x="2819400" y="3733800"/>
            <a:ext cx="6477000" cy="168646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3200"/>
              </a:spcBef>
              <a:defRPr sz="5400"/>
            </a:pPr>
            <a:r>
              <a:t>Magnets</a:t>
            </a:r>
          </a:p>
          <a:p>
            <a:pPr>
              <a:spcBef>
                <a:spcPts val="1900"/>
              </a:spcBef>
              <a:defRPr sz="3900"/>
            </a:pPr>
            <a:r>
              <a:t>Forces and Interactions</a:t>
            </a:r>
          </a:p>
        </p:txBody>
      </p:sp>
      <p:grpSp>
        <p:nvGrpSpPr>
          <p:cNvPr id="639" name="Group"/>
          <p:cNvGrpSpPr/>
          <p:nvPr/>
        </p:nvGrpSpPr>
        <p:grpSpPr>
          <a:xfrm>
            <a:off x="187633" y="752618"/>
            <a:ext cx="2372033" cy="2372033"/>
            <a:chOff x="0" y="0"/>
            <a:chExt cx="2372032" cy="2372032"/>
          </a:xfrm>
        </p:grpSpPr>
        <p:pic>
          <p:nvPicPr>
            <p:cNvPr id="637" name="Magnets cover 2.jpg" descr="Magnets cover 2.jpg"/>
            <p:cNvPicPr>
              <a:picLocks noChangeAspect="1"/>
            </p:cNvPicPr>
            <p:nvPr/>
          </p:nvPicPr>
          <p:blipFill>
            <a:blip r:embed="rId3">
              <a:extLst/>
            </a:blip>
            <a:stretch>
              <a:fillRect/>
            </a:stretch>
          </p:blipFill>
          <p:spPr>
            <a:xfrm>
              <a:off x="0" y="0"/>
              <a:ext cx="2372033" cy="2372033"/>
            </a:xfrm>
            <a:prstGeom prst="rect">
              <a:avLst/>
            </a:prstGeom>
            <a:ln w="12700" cap="flat">
              <a:noFill/>
              <a:miter lim="400000"/>
            </a:ln>
            <a:effectLst>
              <a:outerShdw sx="100000" sy="100000" kx="0" ky="0" algn="b" rotWithShape="0" blurRad="228600" dist="127000" dir="5400000">
                <a:srgbClr val="000000">
                  <a:alpha val="34019"/>
                </a:srgbClr>
              </a:outerShdw>
            </a:effectLst>
          </p:spPr>
        </p:pic>
        <p:pic>
          <p:nvPicPr>
            <p:cNvPr id="638" name="LabLearner_Logo-black.png" descr="LabLearner_Logo-black.png"/>
            <p:cNvPicPr>
              <a:picLocks noChangeAspect="1"/>
            </p:cNvPicPr>
            <p:nvPr/>
          </p:nvPicPr>
          <p:blipFill>
            <a:blip r:embed="rId4">
              <a:extLst/>
            </a:blip>
            <a:stretch>
              <a:fillRect/>
            </a:stretch>
          </p:blipFill>
          <p:spPr>
            <a:xfrm>
              <a:off x="377977" y="1951502"/>
              <a:ext cx="1616079" cy="311178"/>
            </a:xfrm>
            <a:prstGeom prst="rect">
              <a:avLst/>
            </a:prstGeom>
            <a:ln w="12700" cap="flat">
              <a:noFill/>
              <a:miter lim="400000"/>
            </a:ln>
            <a:effectLst/>
          </p:spPr>
        </p:pic>
      </p:grpSp>
      <p:sp>
        <p:nvSpPr>
          <p:cNvPr id="640"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Forces and Interactions"/>
          <p:cNvSpPr txBox="1"/>
          <p:nvPr/>
        </p:nvSpPr>
        <p:spPr>
          <a:xfrm>
            <a:off x="-59559" y="208045"/>
            <a:ext cx="9263117"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Forces and Interactions</a:t>
            </a:r>
          </a:p>
        </p:txBody>
      </p:sp>
      <p:sp>
        <p:nvSpPr>
          <p:cNvPr id="643" name="Sailors used lodestones to guide them, because the stones always pointed toward the North Star.…"/>
          <p:cNvSpPr txBox="1"/>
          <p:nvPr/>
        </p:nvSpPr>
        <p:spPr>
          <a:xfrm>
            <a:off x="-37594" y="1068013"/>
            <a:ext cx="9219188" cy="4464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sz="1800">
                <a:latin typeface="Arial"/>
                <a:ea typeface="Arial"/>
                <a:cs typeface="Arial"/>
                <a:sym typeface="Arial"/>
              </a:defRPr>
            </a:pPr>
            <a:r>
              <a:t>      S</a:t>
            </a:r>
            <a:r>
              <a:rPr sz="2000"/>
              <a:t>ailors used lodestones to guide them, because the stones always pointed toward the North Star. </a:t>
            </a:r>
            <a:endParaRPr sz="2000"/>
          </a:p>
          <a:p>
            <a:pPr marL="457200" indent="-457200">
              <a:defRPr sz="1800">
                <a:latin typeface="Arial"/>
                <a:ea typeface="Arial"/>
                <a:cs typeface="Arial"/>
                <a:sym typeface="Arial"/>
              </a:defRPr>
            </a:pPr>
            <a:endParaRPr sz="2000"/>
          </a:p>
          <a:p>
            <a:pPr lvl="1" marL="457200" indent="0">
              <a:defRPr sz="1800">
                <a:latin typeface="Arial"/>
                <a:ea typeface="Arial"/>
                <a:cs typeface="Arial"/>
                <a:sym typeface="Arial"/>
              </a:defRPr>
            </a:pPr>
            <a:endParaRPr sz="2000"/>
          </a:p>
          <a:p>
            <a:pPr lvl="1" marL="457200" indent="0">
              <a:defRPr sz="1800">
                <a:latin typeface="Arial"/>
                <a:ea typeface="Arial"/>
                <a:cs typeface="Arial"/>
                <a:sym typeface="Arial"/>
              </a:defRPr>
            </a:pPr>
            <a:endParaRPr sz="2000"/>
          </a:p>
          <a:p>
            <a:pPr lvl="1" marL="457200" indent="0">
              <a:defRPr sz="1800">
                <a:latin typeface="Arial"/>
                <a:ea typeface="Arial"/>
                <a:cs typeface="Arial"/>
                <a:sym typeface="Arial"/>
              </a:defRPr>
            </a:pPr>
            <a:endParaRPr sz="2000"/>
          </a:p>
          <a:p>
            <a:pPr lvl="1" marL="457200" indent="0">
              <a:defRPr sz="1800">
                <a:latin typeface="Arial"/>
                <a:ea typeface="Arial"/>
                <a:cs typeface="Arial"/>
                <a:sym typeface="Arial"/>
              </a:defRPr>
            </a:pPr>
            <a:endParaRPr sz="2000"/>
          </a:p>
          <a:p>
            <a:pPr lvl="1" marL="457200" indent="0">
              <a:defRPr sz="1800">
                <a:latin typeface="Arial"/>
                <a:ea typeface="Arial"/>
                <a:cs typeface="Arial"/>
                <a:sym typeface="Arial"/>
              </a:defRPr>
            </a:pPr>
            <a:r>
              <a:rPr sz="2000"/>
              <a:t>Hikers still use compasses today so that they don’t get lost.</a:t>
            </a:r>
            <a:endParaRPr sz="2000"/>
          </a:p>
          <a:p>
            <a:pPr lvl="1" marL="457200" indent="0">
              <a:defRPr sz="1800">
                <a:latin typeface="Arial"/>
                <a:ea typeface="Arial"/>
                <a:cs typeface="Arial"/>
                <a:sym typeface="Arial"/>
              </a:defRPr>
            </a:pPr>
            <a:endParaRPr sz="2000"/>
          </a:p>
          <a:p>
            <a:pPr lvl="1" marL="457200" indent="0">
              <a:defRPr sz="1800">
                <a:latin typeface="Arial"/>
                <a:ea typeface="Arial"/>
                <a:cs typeface="Arial"/>
                <a:sym typeface="Arial"/>
              </a:defRPr>
            </a:pPr>
            <a:endParaRPr sz="2000"/>
          </a:p>
          <a:p>
            <a:pPr lvl="1" marL="457200" indent="0">
              <a:defRPr sz="1800">
                <a:latin typeface="Arial"/>
                <a:ea typeface="Arial"/>
                <a:cs typeface="Arial"/>
                <a:sym typeface="Arial"/>
              </a:defRPr>
            </a:pPr>
            <a:endParaRPr sz="2000"/>
          </a:p>
          <a:p>
            <a:pPr lvl="1" marL="457200" indent="0">
              <a:defRPr sz="1800">
                <a:latin typeface="Arial"/>
                <a:ea typeface="Arial"/>
                <a:cs typeface="Arial"/>
                <a:sym typeface="Arial"/>
              </a:defRPr>
            </a:pPr>
            <a:endParaRPr sz="2000"/>
          </a:p>
          <a:p>
            <a:pPr marL="457200" indent="-457200">
              <a:defRPr>
                <a:latin typeface="Arial"/>
                <a:ea typeface="Arial"/>
                <a:cs typeface="Arial"/>
                <a:sym typeface="Arial"/>
              </a:defRPr>
            </a:pPr>
          </a:p>
          <a:p>
            <a:pPr marL="457200" indent="-457200">
              <a:defRPr>
                <a:latin typeface="Arial"/>
                <a:ea typeface="Arial"/>
                <a:cs typeface="Arial"/>
                <a:sym typeface="Arial"/>
              </a:defRPr>
            </a:pPr>
            <a:r>
              <a:t>       Can we use the special properties of magnets to solve a different problem?</a:t>
            </a:r>
          </a:p>
        </p:txBody>
      </p:sp>
      <p:sp>
        <p:nvSpPr>
          <p:cNvPr id="644"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grpSp>
        <p:nvGrpSpPr>
          <p:cNvPr id="658" name="Group"/>
          <p:cNvGrpSpPr/>
          <p:nvPr/>
        </p:nvGrpSpPr>
        <p:grpSpPr>
          <a:xfrm>
            <a:off x="7172191" y="2658478"/>
            <a:ext cx="1660137" cy="1906216"/>
            <a:chOff x="0" y="0"/>
            <a:chExt cx="1660135" cy="1906215"/>
          </a:xfrm>
        </p:grpSpPr>
        <p:grpSp>
          <p:nvGrpSpPr>
            <p:cNvPr id="656" name="Group"/>
            <p:cNvGrpSpPr/>
            <p:nvPr/>
          </p:nvGrpSpPr>
          <p:grpSpPr>
            <a:xfrm>
              <a:off x="-1" y="-1"/>
              <a:ext cx="1660137" cy="1772773"/>
              <a:chOff x="0" y="0"/>
              <a:chExt cx="1660135" cy="1772771"/>
            </a:xfrm>
          </p:grpSpPr>
          <p:grpSp>
            <p:nvGrpSpPr>
              <p:cNvPr id="647" name="Group"/>
              <p:cNvGrpSpPr/>
              <p:nvPr/>
            </p:nvGrpSpPr>
            <p:grpSpPr>
              <a:xfrm>
                <a:off x="-1" y="-1"/>
                <a:ext cx="1660137" cy="1772773"/>
                <a:chOff x="0" y="0"/>
                <a:chExt cx="1660135" cy="1772771"/>
              </a:xfrm>
            </p:grpSpPr>
            <p:pic>
              <p:nvPicPr>
                <p:cNvPr id="645" name="compass" descr="compass"/>
                <p:cNvPicPr>
                  <a:picLocks noChangeAspect="1"/>
                </p:cNvPicPr>
                <p:nvPr/>
              </p:nvPicPr>
              <p:blipFill>
                <a:blip r:embed="rId3">
                  <a:extLst/>
                </a:blip>
                <a:stretch>
                  <a:fillRect/>
                </a:stretch>
              </p:blipFill>
              <p:spPr>
                <a:xfrm rot="16295171">
                  <a:off x="-34326" y="79935"/>
                  <a:ext cx="1728788" cy="1612901"/>
                </a:xfrm>
                <a:prstGeom prst="rect">
                  <a:avLst/>
                </a:prstGeom>
                <a:ln w="12700" cap="flat">
                  <a:noFill/>
                  <a:miter lim="400000"/>
                </a:ln>
                <a:effectLst/>
              </p:spPr>
            </p:pic>
            <p:sp>
              <p:nvSpPr>
                <p:cNvPr id="646" name="Oval"/>
                <p:cNvSpPr/>
                <p:nvPr/>
              </p:nvSpPr>
              <p:spPr>
                <a:xfrm rot="19126974">
                  <a:off x="324250" y="746828"/>
                  <a:ext cx="1017773" cy="273941"/>
                </a:xfrm>
                <a:prstGeom prst="ellipse">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655" name="Group"/>
              <p:cNvGrpSpPr/>
              <p:nvPr/>
            </p:nvGrpSpPr>
            <p:grpSpPr>
              <a:xfrm>
                <a:off x="355482" y="763591"/>
                <a:ext cx="967967" cy="201732"/>
                <a:chOff x="66" y="0"/>
                <a:chExt cx="967966" cy="201731"/>
              </a:xfrm>
            </p:grpSpPr>
            <p:grpSp>
              <p:nvGrpSpPr>
                <p:cNvPr id="650" name="Group"/>
                <p:cNvGrpSpPr/>
                <p:nvPr/>
              </p:nvGrpSpPr>
              <p:grpSpPr>
                <a:xfrm>
                  <a:off x="66" y="61303"/>
                  <a:ext cx="524327" cy="64638"/>
                  <a:chOff x="66" y="4926"/>
                  <a:chExt cx="524325" cy="64636"/>
                </a:xfrm>
              </p:grpSpPr>
              <p:sp>
                <p:nvSpPr>
                  <p:cNvPr id="648" name="Rectangle"/>
                  <p:cNvSpPr/>
                  <p:nvPr/>
                </p:nvSpPr>
                <p:spPr>
                  <a:xfrm rot="10825897">
                    <a:off x="72760" y="14734"/>
                    <a:ext cx="451453" cy="49443"/>
                  </a:xfrm>
                  <a:prstGeom prst="rect">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49" name="Triangle"/>
                  <p:cNvSpPr/>
                  <p:nvPr/>
                </p:nvSpPr>
                <p:spPr>
                  <a:xfrm rot="16246529">
                    <a:off x="3595" y="2295"/>
                    <a:ext cx="63698" cy="69900"/>
                  </a:xfrm>
                  <a:prstGeom prst="triangle">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653" name="Group"/>
                <p:cNvGrpSpPr/>
                <p:nvPr/>
              </p:nvGrpSpPr>
              <p:grpSpPr>
                <a:xfrm>
                  <a:off x="443692" y="70903"/>
                  <a:ext cx="524342" cy="64657"/>
                  <a:chOff x="0" y="5248"/>
                  <a:chExt cx="524340" cy="64655"/>
                </a:xfrm>
              </p:grpSpPr>
              <p:sp>
                <p:nvSpPr>
                  <p:cNvPr id="651" name="Rectangle"/>
                  <p:cNvSpPr/>
                  <p:nvPr/>
                </p:nvSpPr>
                <p:spPr>
                  <a:xfrm rot="26874">
                    <a:off x="186" y="10569"/>
                    <a:ext cx="451453" cy="49443"/>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52" name="Triangle"/>
                  <p:cNvSpPr/>
                  <p:nvPr/>
                </p:nvSpPr>
                <p:spPr>
                  <a:xfrm rot="5447507">
                    <a:off x="457105" y="2626"/>
                    <a:ext cx="63697" cy="69900"/>
                  </a:xfrm>
                  <a:prstGeom prst="triangle">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654" name="Oval"/>
                <p:cNvSpPr/>
                <p:nvPr/>
              </p:nvSpPr>
              <p:spPr>
                <a:xfrm rot="8664489">
                  <a:off x="396670" y="30042"/>
                  <a:ext cx="148705" cy="141647"/>
                </a:xfrm>
                <a:prstGeom prst="ellipse">
                  <a:avLst/>
                </a:prstGeom>
                <a:solidFill>
                  <a:srgbClr val="FFFFFF"/>
                </a:solidFill>
                <a:ln w="25400"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657" name="D"/>
            <p:cNvSpPr txBox="1"/>
            <p:nvPr/>
          </p:nvSpPr>
          <p:spPr>
            <a:xfrm>
              <a:off x="664174" y="1592823"/>
              <a:ext cx="371476"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600">
                  <a:latin typeface="Arial"/>
                  <a:ea typeface="Arial"/>
                  <a:cs typeface="Arial"/>
                  <a:sym typeface="Arial"/>
                </a:defRPr>
              </a:lvl1pPr>
            </a:lstStyle>
            <a:p>
              <a:pPr/>
              <a:r>
                <a:t>D</a:t>
              </a:r>
            </a:p>
          </p:txBody>
        </p:sp>
      </p:grpSp>
      <p:grpSp>
        <p:nvGrpSpPr>
          <p:cNvPr id="667" name="Group"/>
          <p:cNvGrpSpPr/>
          <p:nvPr/>
        </p:nvGrpSpPr>
        <p:grpSpPr>
          <a:xfrm>
            <a:off x="3159366" y="1641407"/>
            <a:ext cx="2578260" cy="990601"/>
            <a:chOff x="0" y="0"/>
            <a:chExt cx="2578259" cy="990600"/>
          </a:xfrm>
        </p:grpSpPr>
        <p:grpSp>
          <p:nvGrpSpPr>
            <p:cNvPr id="665" name="Group"/>
            <p:cNvGrpSpPr/>
            <p:nvPr/>
          </p:nvGrpSpPr>
          <p:grpSpPr>
            <a:xfrm>
              <a:off x="0" y="-1"/>
              <a:ext cx="2578260" cy="990601"/>
              <a:chOff x="0" y="0"/>
              <a:chExt cx="2578259" cy="990599"/>
            </a:xfrm>
          </p:grpSpPr>
          <p:grpSp>
            <p:nvGrpSpPr>
              <p:cNvPr id="663" name="Group"/>
              <p:cNvGrpSpPr/>
              <p:nvPr/>
            </p:nvGrpSpPr>
            <p:grpSpPr>
              <a:xfrm>
                <a:off x="507937" y="200429"/>
                <a:ext cx="2070323" cy="790171"/>
                <a:chOff x="0" y="0"/>
                <a:chExt cx="2070321" cy="790170"/>
              </a:xfrm>
            </p:grpSpPr>
            <p:grpSp>
              <p:nvGrpSpPr>
                <p:cNvPr id="661" name="Group"/>
                <p:cNvGrpSpPr/>
                <p:nvPr/>
              </p:nvGrpSpPr>
              <p:grpSpPr>
                <a:xfrm>
                  <a:off x="653970" y="0"/>
                  <a:ext cx="1416352" cy="696826"/>
                  <a:chOff x="0" y="0"/>
                  <a:chExt cx="1416351" cy="696825"/>
                </a:xfrm>
              </p:grpSpPr>
              <p:sp>
                <p:nvSpPr>
                  <p:cNvPr id="659" name="Shape"/>
                  <p:cNvSpPr/>
                  <p:nvPr/>
                </p:nvSpPr>
                <p:spPr>
                  <a:xfrm rot="16200000">
                    <a:off x="133315" y="258710"/>
                    <a:ext cx="304801" cy="571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14452" y="6756"/>
                          <a:pt x="14452" y="14844"/>
                          <a:pt x="21600" y="21600"/>
                        </a:cubicBezTo>
                        <a:close/>
                      </a:path>
                    </a:pathLst>
                  </a:custGeom>
                  <a:solidFill>
                    <a:srgbClr val="00000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660" name="Oval"/>
                  <p:cNvSpPr/>
                  <p:nvPr/>
                </p:nvSpPr>
                <p:spPr>
                  <a:xfrm rot="20169675">
                    <a:off x="487620" y="183744"/>
                    <a:ext cx="939687" cy="144147"/>
                  </a:xfrm>
                  <a:prstGeom prst="ellipse">
                    <a:avLst/>
                  </a:prstGeom>
                  <a:solidFill>
                    <a:srgbClr val="00000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662" name="Rectangle"/>
                <p:cNvSpPr/>
                <p:nvPr/>
              </p:nvSpPr>
              <p:spPr>
                <a:xfrm>
                  <a:off x="0" y="675870"/>
                  <a:ext cx="1955561" cy="114301"/>
                </a:xfrm>
                <a:prstGeom prst="rect">
                  <a:avLst/>
                </a:prstGeom>
                <a:solidFill>
                  <a:srgbClr val="C0C0C0"/>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664" name="Direction of North Star"/>
              <p:cNvSpPr txBox="1"/>
              <p:nvPr/>
            </p:nvSpPr>
            <p:spPr>
              <a:xfrm>
                <a:off x="0" y="0"/>
                <a:ext cx="2069846"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Direction of North Star</a:t>
                </a:r>
              </a:p>
            </p:txBody>
          </p:sp>
        </p:grpSp>
        <p:sp>
          <p:nvSpPr>
            <p:cNvPr id="666" name="Line"/>
            <p:cNvSpPr/>
            <p:nvPr/>
          </p:nvSpPr>
          <p:spPr>
            <a:xfrm flipH="1" flipV="1">
              <a:off x="723812" y="292734"/>
              <a:ext cx="482541" cy="26670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A Special Rock"/>
          <p:cNvSpPr txBox="1"/>
          <p:nvPr/>
        </p:nvSpPr>
        <p:spPr>
          <a:xfrm>
            <a:off x="-45441" y="393700"/>
            <a:ext cx="9234882" cy="12007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ctr">
              <a:defRPr b="1" sz="3600" u="sng">
                <a:latin typeface="Arial"/>
                <a:ea typeface="Arial"/>
                <a:cs typeface="Arial"/>
                <a:sym typeface="Arial"/>
              </a:defRPr>
            </a:pPr>
            <a:r>
              <a:t>A Special Rock</a:t>
            </a:r>
          </a:p>
          <a:p>
            <a:pPr marL="457200" indent="-457200" algn="ctr">
              <a:defRPr>
                <a:latin typeface="Arial"/>
                <a:ea typeface="Arial"/>
                <a:cs typeface="Arial"/>
                <a:sym typeface="Arial"/>
              </a:defRPr>
            </a:pPr>
          </a:p>
          <a:p>
            <a:pPr marL="457200" indent="-457200">
              <a:lnSpc>
                <a:spcPct val="150000"/>
              </a:lnSpc>
              <a:defRPr>
                <a:latin typeface="Arial"/>
                <a:ea typeface="Arial"/>
                <a:cs typeface="Arial"/>
                <a:sym typeface="Arial"/>
              </a:defRPr>
            </a:pPr>
            <a:r>
              <a:t>	</a:t>
            </a:r>
          </a:p>
        </p:txBody>
      </p:sp>
      <p:grpSp>
        <p:nvGrpSpPr>
          <p:cNvPr id="140" name="Group"/>
          <p:cNvGrpSpPr/>
          <p:nvPr/>
        </p:nvGrpSpPr>
        <p:grpSpPr>
          <a:xfrm>
            <a:off x="5230122" y="2184818"/>
            <a:ext cx="3741085" cy="4428315"/>
            <a:chOff x="0" y="0"/>
            <a:chExt cx="3741084" cy="4428313"/>
          </a:xfrm>
        </p:grpSpPr>
        <p:grpSp>
          <p:nvGrpSpPr>
            <p:cNvPr id="137" name="Group"/>
            <p:cNvGrpSpPr/>
            <p:nvPr/>
          </p:nvGrpSpPr>
          <p:grpSpPr>
            <a:xfrm>
              <a:off x="0" y="0"/>
              <a:ext cx="3741085" cy="4428314"/>
              <a:chOff x="0" y="0"/>
              <a:chExt cx="3741084" cy="4428313"/>
            </a:xfrm>
          </p:grpSpPr>
          <p:pic>
            <p:nvPicPr>
              <p:cNvPr id="135" name="map of greece" descr="map of greece"/>
              <p:cNvPicPr>
                <a:picLocks noChangeAspect="1"/>
              </p:cNvPicPr>
              <p:nvPr/>
            </p:nvPicPr>
            <p:blipFill>
              <a:blip r:embed="rId3">
                <a:extLst/>
              </a:blip>
              <a:stretch>
                <a:fillRect/>
              </a:stretch>
            </p:blipFill>
            <p:spPr>
              <a:xfrm>
                <a:off x="0" y="0"/>
                <a:ext cx="3741085" cy="3983245"/>
              </a:xfrm>
              <a:prstGeom prst="rect">
                <a:avLst/>
              </a:prstGeom>
              <a:ln w="12700" cap="flat">
                <a:noFill/>
                <a:miter lim="400000"/>
              </a:ln>
              <a:effectLst/>
            </p:spPr>
          </p:pic>
          <p:sp>
            <p:nvSpPr>
              <p:cNvPr id="136" name="Map of Greece…"/>
              <p:cNvSpPr txBox="1"/>
              <p:nvPr/>
            </p:nvSpPr>
            <p:spPr>
              <a:xfrm>
                <a:off x="307210" y="3976098"/>
                <a:ext cx="3209799" cy="452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defRPr b="1" sz="1200">
                    <a:latin typeface="Arial"/>
                    <a:ea typeface="Arial"/>
                    <a:cs typeface="Arial"/>
                    <a:sym typeface="Arial"/>
                  </a:defRPr>
                </a:pPr>
                <a:r>
                  <a:t>Map of Greece</a:t>
                </a:r>
              </a:p>
              <a:p>
                <a:pPr algn="ctr">
                  <a:defRPr b="1" sz="1200">
                    <a:latin typeface="Arial"/>
                    <a:ea typeface="Arial"/>
                    <a:cs typeface="Arial"/>
                    <a:sym typeface="Arial"/>
                  </a:defRPr>
                </a:pPr>
                <a:r>
                  <a:t>Circle shows area of Magnesia</a:t>
                </a:r>
              </a:p>
            </p:txBody>
          </p:sp>
        </p:grpSp>
        <p:sp>
          <p:nvSpPr>
            <p:cNvPr id="138" name="Oval"/>
            <p:cNvSpPr/>
            <p:nvPr/>
          </p:nvSpPr>
          <p:spPr>
            <a:xfrm>
              <a:off x="1624083" y="1298728"/>
              <a:ext cx="246809" cy="285865"/>
            </a:xfrm>
            <a:prstGeom prst="ellipse">
              <a:avLst/>
            </a:prstGeom>
            <a:solidFill>
              <a:srgbClr val="FF0000">
                <a:alpha val="34901"/>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39" name="Magnesia"/>
            <p:cNvSpPr txBox="1"/>
            <p:nvPr/>
          </p:nvSpPr>
          <p:spPr>
            <a:xfrm>
              <a:off x="1455215" y="1402679"/>
              <a:ext cx="1052180" cy="2703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1200">
                  <a:latin typeface="Arial"/>
                  <a:ea typeface="Arial"/>
                  <a:cs typeface="Arial"/>
                  <a:sym typeface="Arial"/>
                </a:defRPr>
              </a:lvl1pPr>
            </a:lstStyle>
            <a:p>
              <a:pPr/>
              <a:r>
                <a:t>Magnesia</a:t>
              </a:r>
            </a:p>
          </p:txBody>
        </p:sp>
      </p:grpSp>
      <p:sp>
        <p:nvSpPr>
          <p:cNvPr id="141"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
        <p:nvSpPr>
          <p:cNvPr id="142" name="Over 2000 years ago, people lived in an area of Greece called Magnesia.…"/>
          <p:cNvSpPr txBox="1"/>
          <p:nvPr/>
        </p:nvSpPr>
        <p:spPr>
          <a:xfrm>
            <a:off x="304026" y="1212545"/>
            <a:ext cx="8535948" cy="47151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50000"/>
              </a:lnSpc>
              <a:defRPr>
                <a:latin typeface="Arial"/>
                <a:ea typeface="Arial"/>
                <a:cs typeface="Arial"/>
                <a:sym typeface="Arial"/>
              </a:defRPr>
            </a:pPr>
            <a:r>
              <a:t>Over 2000 years ago, people lived in an area of Greece called </a:t>
            </a:r>
            <a:r>
              <a:rPr b="1"/>
              <a:t>Magnesia</a:t>
            </a:r>
            <a:r>
              <a:t>.</a:t>
            </a:r>
          </a:p>
          <a:p>
            <a:pPr marL="457200" indent="-457200">
              <a:lnSpc>
                <a:spcPct val="150000"/>
              </a:lnSpc>
              <a:defRPr>
                <a:latin typeface="Arial"/>
                <a:ea typeface="Arial"/>
                <a:cs typeface="Arial"/>
                <a:sym typeface="Arial"/>
              </a:defRPr>
            </a:pPr>
            <a:r>
              <a:t>They noticed something amazing about some rocks in the area. Pieces of</a:t>
            </a:r>
          </a:p>
          <a:p>
            <a:pPr marL="457200" indent="-457200">
              <a:lnSpc>
                <a:spcPct val="150000"/>
              </a:lnSpc>
              <a:defRPr>
                <a:latin typeface="Arial"/>
                <a:ea typeface="Arial"/>
                <a:cs typeface="Arial"/>
                <a:sym typeface="Arial"/>
              </a:defRPr>
            </a:pPr>
            <a:r>
              <a:rPr b="1"/>
              <a:t>iron and other metals</a:t>
            </a:r>
            <a:r>
              <a:t> would stick </a:t>
            </a:r>
          </a:p>
          <a:p>
            <a:pPr marL="457200" indent="-457200">
              <a:lnSpc>
                <a:spcPct val="150000"/>
              </a:lnSpc>
              <a:defRPr>
                <a:latin typeface="Arial"/>
                <a:ea typeface="Arial"/>
                <a:cs typeface="Arial"/>
                <a:sym typeface="Arial"/>
              </a:defRPr>
            </a:pPr>
            <a:r>
              <a:t>to them. Imagine that! They showed the</a:t>
            </a:r>
          </a:p>
          <a:p>
            <a:pPr marL="457200" indent="-457200">
              <a:lnSpc>
                <a:spcPct val="150000"/>
              </a:lnSpc>
              <a:defRPr>
                <a:latin typeface="Arial"/>
                <a:ea typeface="Arial"/>
                <a:cs typeface="Arial"/>
                <a:sym typeface="Arial"/>
              </a:defRPr>
            </a:pPr>
            <a:r>
              <a:t>rocks to people who traveled to their </a:t>
            </a:r>
          </a:p>
          <a:p>
            <a:pPr marL="457200" indent="-457200">
              <a:lnSpc>
                <a:spcPct val="150000"/>
              </a:lnSpc>
              <a:defRPr>
                <a:latin typeface="Arial"/>
                <a:ea typeface="Arial"/>
                <a:cs typeface="Arial"/>
                <a:sym typeface="Arial"/>
              </a:defRPr>
            </a:pPr>
            <a:r>
              <a:t>area. People in many different countries </a:t>
            </a:r>
          </a:p>
          <a:p>
            <a:pPr marL="457200" indent="-457200">
              <a:lnSpc>
                <a:spcPct val="150000"/>
              </a:lnSpc>
              <a:defRPr>
                <a:latin typeface="Arial"/>
                <a:ea typeface="Arial"/>
                <a:cs typeface="Arial"/>
                <a:sym typeface="Arial"/>
              </a:defRPr>
            </a:pPr>
            <a:r>
              <a:t>were fascinated by the rocks because </a:t>
            </a:r>
          </a:p>
          <a:p>
            <a:pPr marL="457200" indent="-457200">
              <a:lnSpc>
                <a:spcPct val="150000"/>
              </a:lnSpc>
              <a:defRPr>
                <a:latin typeface="Arial"/>
                <a:ea typeface="Arial"/>
                <a:cs typeface="Arial"/>
                <a:sym typeface="Arial"/>
              </a:defRPr>
            </a:pPr>
            <a:r>
              <a:t>they were so special.</a:t>
            </a:r>
          </a:p>
          <a:p>
            <a:pPr marL="457200" indent="-457200">
              <a:lnSpc>
                <a:spcPct val="150000"/>
              </a:lnSpc>
              <a:defRPr>
                <a:latin typeface="Arial"/>
                <a:ea typeface="Arial"/>
                <a:cs typeface="Arial"/>
                <a:sym typeface="Arial"/>
              </a:defRPr>
            </a:pPr>
            <a:r>
              <a:t>Many people investigated the properties </a:t>
            </a:r>
          </a:p>
          <a:p>
            <a:pPr marL="457200" indent="-457200">
              <a:lnSpc>
                <a:spcPct val="150000"/>
              </a:lnSpc>
              <a:defRPr>
                <a:latin typeface="Arial"/>
                <a:ea typeface="Arial"/>
                <a:cs typeface="Arial"/>
                <a:sym typeface="Arial"/>
              </a:defRPr>
            </a:pPr>
            <a:r>
              <a:t>of these rocks. 	</a:t>
            </a:r>
          </a:p>
          <a:p>
            <a:pPr marL="457200" indent="-457200">
              <a:defRPr>
                <a:latin typeface="Arial"/>
                <a:ea typeface="Arial"/>
                <a:cs typeface="Arial"/>
                <a:sym typeface="Arial"/>
              </a:defRPr>
            </a:pPr>
            <a:r>
              <a:t>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1" name="Forces and Interactions"/>
          <p:cNvSpPr txBox="1"/>
          <p:nvPr/>
        </p:nvSpPr>
        <p:spPr>
          <a:xfrm>
            <a:off x="-59559" y="208045"/>
            <a:ext cx="9263117"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Forces and Interactions</a:t>
            </a:r>
          </a:p>
        </p:txBody>
      </p:sp>
      <p:pic>
        <p:nvPicPr>
          <p:cNvPr id="672" name="brooch_pin.jpg" descr="brooch_pin.jpg"/>
          <p:cNvPicPr>
            <a:picLocks noChangeAspect="1"/>
          </p:cNvPicPr>
          <p:nvPr/>
        </p:nvPicPr>
        <p:blipFill>
          <a:blip r:embed="rId3">
            <a:extLst/>
          </a:blip>
          <a:stretch>
            <a:fillRect/>
          </a:stretch>
        </p:blipFill>
        <p:spPr>
          <a:xfrm>
            <a:off x="1779250" y="2507145"/>
            <a:ext cx="7246714" cy="4048257"/>
          </a:xfrm>
          <a:prstGeom prst="rect">
            <a:avLst/>
          </a:prstGeom>
          <a:ln w="12700">
            <a:miter lim="400000"/>
          </a:ln>
        </p:spPr>
      </p:pic>
      <p:sp>
        <p:nvSpPr>
          <p:cNvPr id="673"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
        <p:nvSpPr>
          <p:cNvPr id="674" name="This is a brooch worn by a woman 100 years ago.…"/>
          <p:cNvSpPr txBox="1"/>
          <p:nvPr/>
        </p:nvSpPr>
        <p:spPr>
          <a:xfrm>
            <a:off x="294977" y="955196"/>
            <a:ext cx="7585466" cy="1543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a:latin typeface="Arial"/>
                <a:ea typeface="Arial"/>
                <a:cs typeface="Arial"/>
                <a:sym typeface="Arial"/>
              </a:defRPr>
            </a:pPr>
            <a:r>
              <a:t>This is a brooch worn by a woman 100 years ago.</a:t>
            </a:r>
          </a:p>
          <a:p>
            <a:pPr defTabSz="457200">
              <a:defRPr>
                <a:latin typeface="Arial"/>
                <a:ea typeface="Arial"/>
                <a:cs typeface="Arial"/>
                <a:sym typeface="Arial"/>
              </a:defRPr>
            </a:pPr>
          </a:p>
          <a:p>
            <a:pPr defTabSz="457200">
              <a:defRPr>
                <a:latin typeface="Arial"/>
                <a:ea typeface="Arial"/>
                <a:cs typeface="Arial"/>
                <a:sym typeface="Arial"/>
              </a:defRPr>
            </a:pPr>
            <a:r>
              <a:t>It has a pin in the back so she could attach the brooch to her dress. </a:t>
            </a:r>
          </a:p>
        </p:txBody>
      </p:sp>
      <p:sp>
        <p:nvSpPr>
          <p:cNvPr id="675" name="But the pin makes a hole in her dress.…"/>
          <p:cNvSpPr txBox="1"/>
          <p:nvPr/>
        </p:nvSpPr>
        <p:spPr>
          <a:xfrm>
            <a:off x="135434" y="3166146"/>
            <a:ext cx="1544477" cy="24199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a:latin typeface="Arial"/>
                <a:ea typeface="Arial"/>
                <a:cs typeface="Arial"/>
                <a:sym typeface="Arial"/>
              </a:defRPr>
            </a:pPr>
            <a:r>
              <a:t>But the pin makes a hole in her dress.</a:t>
            </a:r>
          </a:p>
          <a:p>
            <a:pPr defTabSz="457200">
              <a:defRPr>
                <a:latin typeface="Arial"/>
                <a:ea typeface="Arial"/>
                <a:cs typeface="Arial"/>
                <a:sym typeface="Arial"/>
              </a:defRPr>
            </a:pPr>
          </a:p>
          <a:p>
            <a:pPr defTabSz="457200">
              <a:defRPr>
                <a:latin typeface="Arial"/>
                <a:ea typeface="Arial"/>
                <a:cs typeface="Arial"/>
                <a:sym typeface="Arial"/>
              </a:defRPr>
            </a:pPr>
          </a:p>
          <a:p>
            <a:pPr defTabSz="457200">
              <a:defRPr>
                <a:latin typeface="Arial"/>
                <a:ea typeface="Arial"/>
                <a:cs typeface="Arial"/>
                <a:sym typeface="Arial"/>
              </a:defRPr>
            </a:pPr>
            <a:r>
              <a:t>What can she do?</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9" name="Havanese_puppies_cd2.jpg" descr="Havanese_puppies_cd2.jpg"/>
          <p:cNvPicPr>
            <a:picLocks noChangeAspect="1"/>
          </p:cNvPicPr>
          <p:nvPr/>
        </p:nvPicPr>
        <p:blipFill>
          <a:blip r:embed="rId3">
            <a:alphaModFix amt="55974"/>
            <a:extLst/>
          </a:blip>
          <a:stretch>
            <a:fillRect/>
          </a:stretch>
        </p:blipFill>
        <p:spPr>
          <a:xfrm>
            <a:off x="0" y="912102"/>
            <a:ext cx="9144001" cy="6025000"/>
          </a:xfrm>
          <a:prstGeom prst="rect">
            <a:avLst/>
          </a:prstGeom>
          <a:ln w="12700">
            <a:miter lim="400000"/>
          </a:ln>
        </p:spPr>
      </p:pic>
      <p:sp>
        <p:nvSpPr>
          <p:cNvPr id="680" name="Forces and Interactions"/>
          <p:cNvSpPr txBox="1"/>
          <p:nvPr/>
        </p:nvSpPr>
        <p:spPr>
          <a:xfrm>
            <a:off x="-3205" y="170198"/>
            <a:ext cx="9150410"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Forces and Interactions</a:t>
            </a:r>
          </a:p>
        </p:txBody>
      </p:sp>
      <p:sp>
        <p:nvSpPr>
          <p:cNvPr id="681" name="Now it’s your turn to solve a puppy problem using what you know about magnets!"/>
          <p:cNvSpPr txBox="1"/>
          <p:nvPr/>
        </p:nvSpPr>
        <p:spPr>
          <a:xfrm>
            <a:off x="137848" y="4228295"/>
            <a:ext cx="5887145" cy="5806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sz="1800"/>
            </a:pPr>
          </a:p>
          <a:p>
            <a:pPr marL="457200" indent="-457200" algn="ctr">
              <a:defRPr sz="3600">
                <a:latin typeface="Arial"/>
                <a:ea typeface="Arial"/>
                <a:cs typeface="Arial"/>
                <a:sym typeface="Arial"/>
              </a:defRPr>
            </a:pPr>
            <a:r>
              <a:t>Now it’s your turn to solve a puppy problem using what you know about magnets!</a:t>
            </a:r>
          </a:p>
          <a:p>
            <a:pPr marL="457200" indent="-457200">
              <a:defRPr sz="24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p:txBody>
      </p:sp>
      <p:sp>
        <p:nvSpPr>
          <p:cNvPr id="682"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
        <p:nvSpPr>
          <p:cNvPr id="683" name="Now it’s your turn to solve a puppy problem using what you know about magnets!"/>
          <p:cNvSpPr txBox="1"/>
          <p:nvPr/>
        </p:nvSpPr>
        <p:spPr>
          <a:xfrm>
            <a:off x="3105186" y="8497411"/>
            <a:ext cx="8990073" cy="145927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457200" indent="-457200" algn="ctr">
              <a:defRPr sz="3600">
                <a:latin typeface="Arial"/>
                <a:ea typeface="Arial"/>
                <a:cs typeface="Arial"/>
                <a:sym typeface="Arial"/>
              </a:defRPr>
            </a:lvl1pPr>
          </a:lstStyle>
          <a:p>
            <a:pPr/>
            <a:r>
              <a:t>Now it’s your turn to solve a puppy problem using what you know about magnets!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Forces and Interactions"/>
          <p:cNvSpPr txBox="1"/>
          <p:nvPr/>
        </p:nvSpPr>
        <p:spPr>
          <a:xfrm>
            <a:off x="2522203" y="113972"/>
            <a:ext cx="4894237"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Forces and Interactions</a:t>
            </a:r>
          </a:p>
        </p:txBody>
      </p:sp>
      <p:pic>
        <p:nvPicPr>
          <p:cNvPr id="688" name="Havanese_puppies_cd2.jpg" descr="Havanese_puppies_cd2.jpg"/>
          <p:cNvPicPr>
            <a:picLocks noChangeAspect="1"/>
          </p:cNvPicPr>
          <p:nvPr/>
        </p:nvPicPr>
        <p:blipFill>
          <a:blip r:embed="rId3">
            <a:alphaModFix amt="56195"/>
            <a:extLst/>
          </a:blip>
          <a:srcRect l="0" t="0" r="0" b="28992"/>
          <a:stretch>
            <a:fillRect/>
          </a:stretch>
        </p:blipFill>
        <p:spPr>
          <a:xfrm>
            <a:off x="0" y="715433"/>
            <a:ext cx="9448801" cy="4420811"/>
          </a:xfrm>
          <a:prstGeom prst="rect">
            <a:avLst/>
          </a:prstGeom>
          <a:ln w="12700">
            <a:miter lim="400000"/>
          </a:ln>
        </p:spPr>
      </p:pic>
      <p:sp>
        <p:nvSpPr>
          <p:cNvPr id="689"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
        <p:nvSpPr>
          <p:cNvPr id="690" name="You can see this puppy owner has got her hands full!…"/>
          <p:cNvSpPr txBox="1"/>
          <p:nvPr/>
        </p:nvSpPr>
        <p:spPr>
          <a:xfrm>
            <a:off x="-364655" y="5221731"/>
            <a:ext cx="9448801" cy="12515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defTabSz="457200">
              <a:defRPr>
                <a:latin typeface="Arial"/>
                <a:ea typeface="Arial"/>
                <a:cs typeface="Arial"/>
                <a:sym typeface="Arial"/>
              </a:defRPr>
            </a:pPr>
            <a:r>
              <a:t>You can see this puppy owner has got her hands full! </a:t>
            </a:r>
          </a:p>
          <a:p>
            <a:pPr lvl="1" defTabSz="457200">
              <a:defRPr>
                <a:latin typeface="Arial"/>
                <a:ea typeface="Arial"/>
                <a:cs typeface="Arial"/>
                <a:sym typeface="Arial"/>
              </a:defRPr>
            </a:pPr>
          </a:p>
          <a:p>
            <a:pPr lvl="1" defTabSz="457200">
              <a:defRPr>
                <a:latin typeface="Arial"/>
                <a:ea typeface="Arial"/>
                <a:cs typeface="Arial"/>
                <a:sym typeface="Arial"/>
              </a:defRPr>
            </a:pPr>
            <a:r>
              <a:t>How can she put her puppies into the fenced back yard and keep them safe if she doesn’t have a free hand for the gate?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4" name="Forces and Interactions"/>
          <p:cNvSpPr txBox="1"/>
          <p:nvPr/>
        </p:nvSpPr>
        <p:spPr>
          <a:xfrm>
            <a:off x="-10374" y="113972"/>
            <a:ext cx="9164748"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Forces and Interactions</a:t>
            </a:r>
          </a:p>
        </p:txBody>
      </p:sp>
      <p:pic>
        <p:nvPicPr>
          <p:cNvPr id="695" name="Havanese_puppies_cd2.jpg" descr="Havanese_puppies_cd2.jpg"/>
          <p:cNvPicPr>
            <a:picLocks noChangeAspect="1"/>
          </p:cNvPicPr>
          <p:nvPr/>
        </p:nvPicPr>
        <p:blipFill>
          <a:blip r:embed="rId3">
            <a:alphaModFix amt="56195"/>
            <a:extLst/>
          </a:blip>
          <a:stretch>
            <a:fillRect/>
          </a:stretch>
        </p:blipFill>
        <p:spPr>
          <a:xfrm>
            <a:off x="0" y="715433"/>
            <a:ext cx="9448801" cy="6225833"/>
          </a:xfrm>
          <a:prstGeom prst="rect">
            <a:avLst/>
          </a:prstGeom>
          <a:ln w="12700">
            <a:miter lim="400000"/>
          </a:ln>
        </p:spPr>
      </p:pic>
      <p:sp>
        <p:nvSpPr>
          <p:cNvPr id="696" name="What is the problem…"/>
          <p:cNvSpPr txBox="1"/>
          <p:nvPr/>
        </p:nvSpPr>
        <p:spPr>
          <a:xfrm>
            <a:off x="257882" y="5281929"/>
            <a:ext cx="8628235" cy="11432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3600">
                <a:latin typeface="+mj-lt"/>
                <a:ea typeface="+mj-ea"/>
                <a:cs typeface="+mj-cs"/>
                <a:sym typeface="Helvetica"/>
              </a:defRPr>
            </a:pPr>
            <a:r>
              <a:rPr b="1">
                <a:latin typeface="Arial"/>
                <a:ea typeface="Arial"/>
                <a:cs typeface="Arial"/>
                <a:sym typeface="Arial"/>
              </a:rPr>
              <a:t>What is the problem </a:t>
            </a:r>
            <a:endParaRPr b="1">
              <a:latin typeface="Arial"/>
              <a:ea typeface="Arial"/>
              <a:cs typeface="Arial"/>
              <a:sym typeface="Arial"/>
            </a:endParaRPr>
          </a:p>
          <a:p>
            <a:pPr defTabSz="457200">
              <a:defRPr sz="3600">
                <a:latin typeface="+mj-lt"/>
                <a:ea typeface="+mj-ea"/>
                <a:cs typeface="+mj-cs"/>
                <a:sym typeface="Helvetica"/>
              </a:defRPr>
            </a:pPr>
            <a:r>
              <a:rPr b="1">
                <a:latin typeface="Arial"/>
                <a:ea typeface="Arial"/>
                <a:cs typeface="Arial"/>
                <a:sym typeface="Arial"/>
              </a:rPr>
              <a:t>that we need to solve?</a:t>
            </a:r>
          </a:p>
        </p:txBody>
      </p:sp>
      <p:sp>
        <p:nvSpPr>
          <p:cNvPr id="697"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1" name="Havanese_puppies_cd2.jpg" descr="Havanese_puppies_cd2.jpg"/>
          <p:cNvPicPr>
            <a:picLocks noChangeAspect="1"/>
          </p:cNvPicPr>
          <p:nvPr/>
        </p:nvPicPr>
        <p:blipFill>
          <a:blip r:embed="rId3">
            <a:alphaModFix amt="56083"/>
            <a:extLst/>
          </a:blip>
          <a:stretch>
            <a:fillRect/>
          </a:stretch>
        </p:blipFill>
        <p:spPr>
          <a:xfrm>
            <a:off x="-6906" y="927536"/>
            <a:ext cx="9290695" cy="6121657"/>
          </a:xfrm>
          <a:prstGeom prst="rect">
            <a:avLst/>
          </a:prstGeom>
          <a:ln w="12700">
            <a:miter lim="400000"/>
          </a:ln>
        </p:spPr>
      </p:pic>
      <p:sp>
        <p:nvSpPr>
          <p:cNvPr id="702" name="Forces and Interactions"/>
          <p:cNvSpPr txBox="1"/>
          <p:nvPr/>
        </p:nvSpPr>
        <p:spPr>
          <a:xfrm>
            <a:off x="2516204" y="208045"/>
            <a:ext cx="4906235"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Forces and Interactions</a:t>
            </a:r>
          </a:p>
        </p:txBody>
      </p:sp>
      <p:sp>
        <p:nvSpPr>
          <p:cNvPr id="703" name="Design a solution for her and her puppies!…"/>
          <p:cNvSpPr txBox="1"/>
          <p:nvPr/>
        </p:nvSpPr>
        <p:spPr>
          <a:xfrm>
            <a:off x="223415" y="2457445"/>
            <a:ext cx="7360345" cy="41725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a:latin typeface="Arial"/>
                <a:ea typeface="Arial"/>
                <a:cs typeface="Arial"/>
                <a:sym typeface="Arial"/>
              </a:defRPr>
            </a:pPr>
            <a:r>
              <a:t>Design a solution for her and her puppies!</a:t>
            </a:r>
          </a:p>
          <a:p>
            <a:pPr defTabSz="457200">
              <a:defRPr b="1">
                <a:latin typeface="Arial"/>
                <a:ea typeface="Arial"/>
                <a:cs typeface="Arial"/>
                <a:sym typeface="Arial"/>
              </a:defRPr>
            </a:pPr>
          </a:p>
          <a:p>
            <a:pPr defTabSz="457200">
              <a:defRPr b="1">
                <a:latin typeface="Arial"/>
                <a:ea typeface="Arial"/>
                <a:cs typeface="Arial"/>
                <a:sym typeface="Arial"/>
              </a:defRPr>
            </a:pPr>
            <a:r>
              <a:t>What will you design?  </a:t>
            </a:r>
          </a:p>
          <a:p>
            <a:pPr defTabSz="457200">
              <a:defRPr b="1">
                <a:latin typeface="Arial"/>
                <a:ea typeface="Arial"/>
                <a:cs typeface="Arial"/>
                <a:sym typeface="Arial"/>
              </a:defRPr>
            </a:pPr>
          </a:p>
          <a:p>
            <a:pPr defTabSz="457200">
              <a:defRPr b="1">
                <a:latin typeface="Arial"/>
                <a:ea typeface="Arial"/>
                <a:cs typeface="Arial"/>
                <a:sym typeface="Arial"/>
              </a:defRPr>
            </a:pPr>
            <a:r>
              <a:t>What materials will you use? </a:t>
            </a:r>
          </a:p>
          <a:p>
            <a:pPr defTabSz="457200">
              <a:defRPr b="1">
                <a:latin typeface="Arial"/>
                <a:ea typeface="Arial"/>
                <a:cs typeface="Arial"/>
                <a:sym typeface="Arial"/>
              </a:defRPr>
            </a:pPr>
          </a:p>
          <a:p>
            <a:pPr defTabSz="457200">
              <a:defRPr b="1">
                <a:latin typeface="Arial"/>
                <a:ea typeface="Arial"/>
                <a:cs typeface="Arial"/>
                <a:sym typeface="Arial"/>
              </a:defRPr>
            </a:pPr>
            <a:r>
              <a:t>How will your solution work?  </a:t>
            </a:r>
          </a:p>
          <a:p>
            <a:pPr defTabSz="457200">
              <a:defRPr b="1">
                <a:latin typeface="Arial"/>
                <a:ea typeface="Arial"/>
                <a:cs typeface="Arial"/>
                <a:sym typeface="Arial"/>
              </a:defRPr>
            </a:pPr>
          </a:p>
          <a:p>
            <a:pPr defTabSz="457200">
              <a:defRPr b="1">
                <a:latin typeface="Arial"/>
                <a:ea typeface="Arial"/>
                <a:cs typeface="Arial"/>
                <a:sym typeface="Arial"/>
              </a:defRPr>
            </a:pPr>
            <a:r>
              <a:t>What properties, forces and interactions in magnets will help you?  </a:t>
            </a:r>
          </a:p>
          <a:p>
            <a:pPr defTabSz="457200">
              <a:defRPr b="1">
                <a:latin typeface="Arial"/>
                <a:ea typeface="Arial"/>
                <a:cs typeface="Arial"/>
                <a:sym typeface="Arial"/>
              </a:defRPr>
            </a:pPr>
          </a:p>
          <a:p>
            <a:pPr defTabSz="457200">
              <a:defRPr b="1">
                <a:latin typeface="Arial"/>
                <a:ea typeface="Arial"/>
                <a:cs typeface="Arial"/>
                <a:sym typeface="Arial"/>
              </a:defRPr>
            </a:pPr>
            <a:r>
              <a:t>Sketch out and label your idea.  </a:t>
            </a:r>
          </a:p>
          <a:p>
            <a:pPr defTabSz="457200">
              <a:defRPr b="1">
                <a:latin typeface="Arial"/>
                <a:ea typeface="Arial"/>
                <a:cs typeface="Arial"/>
                <a:sym typeface="Arial"/>
              </a:defRPr>
            </a:pPr>
          </a:p>
          <a:p>
            <a:pPr defTabSz="457200">
              <a:defRPr b="1">
                <a:latin typeface="Arial"/>
                <a:ea typeface="Arial"/>
                <a:cs typeface="Arial"/>
                <a:sym typeface="Arial"/>
              </a:defRPr>
            </a:pPr>
            <a:r>
              <a:t>Share it with your class!</a:t>
            </a:r>
          </a:p>
        </p:txBody>
      </p:sp>
      <p:sp>
        <p:nvSpPr>
          <p:cNvPr id="704" name="Text"/>
          <p:cNvSpPr txBox="1"/>
          <p:nvPr/>
        </p:nvSpPr>
        <p:spPr>
          <a:xfrm>
            <a:off x="-245244" y="1104873"/>
            <a:ext cx="383640" cy="264256"/>
          </a:xfrm>
          <a:prstGeom prst="rect">
            <a:avLst/>
          </a:prstGeom>
          <a:ln w="12700">
            <a:miter lim="400000"/>
          </a:ln>
        </p:spPr>
        <p:txBody>
          <a:bodyPr wrap="none" lIns="45719" rIns="45719">
            <a:spAutoFit/>
          </a:bodyPr>
          <a:lstStyle/>
          <a:p>
            <a:pPr lvl="1" defTabSz="457200">
              <a:defRPr sz="1200">
                <a:latin typeface="Arial"/>
                <a:ea typeface="Arial"/>
                <a:cs typeface="Arial"/>
                <a:sym typeface="Arial"/>
              </a:defRPr>
            </a:pPr>
          </a:p>
        </p:txBody>
      </p:sp>
      <p:sp>
        <p:nvSpPr>
          <p:cNvPr id="705"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9" name="\"/>
          <p:cNvSpPr txBox="1"/>
          <p:nvPr>
            <p:ph type="title"/>
          </p:nvPr>
        </p:nvSpPr>
        <p:spPr>
          <a:prstGeom prst="rect">
            <a:avLst/>
          </a:prstGeom>
        </p:spPr>
        <p:txBody>
          <a:bodyPr/>
          <a:lstStyle/>
          <a:p>
            <a:pPr/>
            <a:r>
              <a:t>\</a:t>
            </a:r>
          </a:p>
        </p:txBody>
      </p:sp>
      <p:sp>
        <p:nvSpPr>
          <p:cNvPr id="710" name="Forces and Interactions"/>
          <p:cNvSpPr txBox="1"/>
          <p:nvPr/>
        </p:nvSpPr>
        <p:spPr>
          <a:xfrm>
            <a:off x="2125082" y="256798"/>
            <a:ext cx="5663377"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Forces and Interactions</a:t>
            </a:r>
          </a:p>
        </p:txBody>
      </p:sp>
      <p:sp>
        <p:nvSpPr>
          <p:cNvPr id="711" name="Hey there smart humans!…"/>
          <p:cNvSpPr txBox="1"/>
          <p:nvPr/>
        </p:nvSpPr>
        <p:spPr>
          <a:xfrm>
            <a:off x="78134" y="2536307"/>
            <a:ext cx="8987732" cy="3880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defRPr sz="1800"/>
            </a:pPr>
          </a:p>
          <a:p>
            <a:pPr marL="457200" indent="-457200" algn="ctr">
              <a:defRPr sz="2500">
                <a:latin typeface="Arial"/>
                <a:ea typeface="Arial"/>
                <a:cs typeface="Arial"/>
                <a:sym typeface="Arial"/>
              </a:defRPr>
            </a:pPr>
            <a:r>
              <a:rPr sz="1800"/>
              <a:t> </a:t>
            </a:r>
            <a:r>
              <a:rPr sz="2000"/>
              <a:t>   Hey there smart humans!  </a:t>
            </a:r>
            <a:endParaRPr sz="2000"/>
          </a:p>
          <a:p>
            <a:pPr marL="457200" indent="-457200" algn="ctr">
              <a:defRPr>
                <a:latin typeface="Arial"/>
                <a:ea typeface="Arial"/>
                <a:cs typeface="Arial"/>
                <a:sym typeface="Arial"/>
              </a:defRPr>
            </a:pPr>
            <a:r>
              <a:t> Thanks for using magnets to keep my puppy friends safe!</a:t>
            </a:r>
          </a:p>
        </p:txBody>
      </p:sp>
      <p:pic>
        <p:nvPicPr>
          <p:cNvPr id="712" name="655px-Papillon_Ears.jpg" descr="655px-Papillon_Ears.jpg"/>
          <p:cNvPicPr>
            <a:picLocks noChangeAspect="1"/>
          </p:cNvPicPr>
          <p:nvPr/>
        </p:nvPicPr>
        <p:blipFill>
          <a:blip r:embed="rId3">
            <a:extLst/>
          </a:blip>
          <a:stretch>
            <a:fillRect/>
          </a:stretch>
        </p:blipFill>
        <p:spPr>
          <a:xfrm>
            <a:off x="2273602" y="1081146"/>
            <a:ext cx="4596796" cy="4210806"/>
          </a:xfrm>
          <a:prstGeom prst="rect">
            <a:avLst/>
          </a:prstGeom>
          <a:ln w="12700">
            <a:miter lim="400000"/>
          </a:ln>
        </p:spPr>
      </p:pic>
      <p:sp>
        <p:nvSpPr>
          <p:cNvPr id="713"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7" name="Rectangle"/>
          <p:cNvSpPr/>
          <p:nvPr/>
        </p:nvSpPr>
        <p:spPr>
          <a:xfrm>
            <a:off x="3505200" y="2590800"/>
            <a:ext cx="4876800" cy="1600200"/>
          </a:xfrm>
          <a:prstGeom prst="rect">
            <a:avLst/>
          </a:prstGeom>
          <a:solidFill>
            <a:srgbClr val="FFFFFF"/>
          </a:solidFill>
          <a:ln w="12700">
            <a:miter lim="400000"/>
          </a:ln>
        </p:spPr>
        <p:txBody>
          <a:bodyPr lIns="45719" rIns="45719" anchor="ctr"/>
          <a:lstStyle/>
          <a:p>
            <a:pPr>
              <a:defRPr>
                <a:latin typeface="Arial"/>
                <a:ea typeface="Arial"/>
                <a:cs typeface="Arial"/>
                <a:sym typeface="Arial"/>
              </a:defRPr>
            </a:pPr>
          </a:p>
        </p:txBody>
      </p:sp>
      <p:sp>
        <p:nvSpPr>
          <p:cNvPr id="718"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pic>
        <p:nvPicPr>
          <p:cNvPr id="719" name="image4.png" descr="image4.png"/>
          <p:cNvPicPr>
            <a:picLocks noChangeAspect="1"/>
          </p:cNvPicPr>
          <p:nvPr/>
        </p:nvPicPr>
        <p:blipFill>
          <a:blip r:embed="rId2">
            <a:extLst/>
          </a:blip>
          <a:stretch>
            <a:fillRect/>
          </a:stretch>
        </p:blipFill>
        <p:spPr>
          <a:xfrm>
            <a:off x="2971800" y="1508125"/>
            <a:ext cx="5937250" cy="1463675"/>
          </a:xfrm>
          <a:prstGeom prst="rect">
            <a:avLst/>
          </a:prstGeom>
          <a:ln w="12700">
            <a:miter lim="400000"/>
          </a:ln>
        </p:spPr>
      </p:pic>
      <p:sp>
        <p:nvSpPr>
          <p:cNvPr id="720" name="Magnets…"/>
          <p:cNvSpPr txBox="1"/>
          <p:nvPr/>
        </p:nvSpPr>
        <p:spPr>
          <a:xfrm>
            <a:off x="2819400" y="3733800"/>
            <a:ext cx="6477000" cy="15792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3200"/>
              </a:spcBef>
              <a:defRPr sz="5400">
                <a:latin typeface="Arial"/>
                <a:ea typeface="Arial"/>
                <a:cs typeface="Arial"/>
                <a:sym typeface="Arial"/>
              </a:defRPr>
            </a:pPr>
            <a:r>
              <a:t>Magnets</a:t>
            </a:r>
          </a:p>
          <a:p>
            <a:pPr>
              <a:spcBef>
                <a:spcPts val="1900"/>
              </a:spcBef>
              <a:defRPr sz="3200">
                <a:latin typeface="Arial"/>
                <a:ea typeface="Arial"/>
                <a:cs typeface="Arial"/>
                <a:sym typeface="Arial"/>
              </a:defRPr>
            </a:pPr>
            <a:r>
              <a:t>Making and Applying Connections</a:t>
            </a:r>
          </a:p>
        </p:txBody>
      </p:sp>
      <p:grpSp>
        <p:nvGrpSpPr>
          <p:cNvPr id="723" name="Group"/>
          <p:cNvGrpSpPr/>
          <p:nvPr/>
        </p:nvGrpSpPr>
        <p:grpSpPr>
          <a:xfrm>
            <a:off x="187633" y="752618"/>
            <a:ext cx="2372033" cy="2372033"/>
            <a:chOff x="0" y="0"/>
            <a:chExt cx="2372032" cy="2372032"/>
          </a:xfrm>
        </p:grpSpPr>
        <p:pic>
          <p:nvPicPr>
            <p:cNvPr id="721" name="Magnets cover 2.jpg" descr="Magnets cover 2.jpg"/>
            <p:cNvPicPr>
              <a:picLocks noChangeAspect="1"/>
            </p:cNvPicPr>
            <p:nvPr/>
          </p:nvPicPr>
          <p:blipFill>
            <a:blip r:embed="rId3">
              <a:extLst/>
            </a:blip>
            <a:stretch>
              <a:fillRect/>
            </a:stretch>
          </p:blipFill>
          <p:spPr>
            <a:xfrm>
              <a:off x="0" y="0"/>
              <a:ext cx="2372033" cy="2372033"/>
            </a:xfrm>
            <a:prstGeom prst="rect">
              <a:avLst/>
            </a:prstGeom>
            <a:ln w="12700" cap="flat">
              <a:noFill/>
              <a:miter lim="400000"/>
            </a:ln>
            <a:effectLst>
              <a:outerShdw sx="100000" sy="100000" kx="0" ky="0" algn="b" rotWithShape="0" blurRad="228600" dist="127000" dir="5400000">
                <a:srgbClr val="000000">
                  <a:alpha val="34019"/>
                </a:srgbClr>
              </a:outerShdw>
            </a:effectLst>
          </p:spPr>
        </p:pic>
        <p:pic>
          <p:nvPicPr>
            <p:cNvPr id="722" name="LabLearner_Logo-black.png" descr="LabLearner_Logo-black.png"/>
            <p:cNvPicPr>
              <a:picLocks noChangeAspect="1"/>
            </p:cNvPicPr>
            <p:nvPr/>
          </p:nvPicPr>
          <p:blipFill>
            <a:blip r:embed="rId4">
              <a:extLst/>
            </a:blip>
            <a:stretch>
              <a:fillRect/>
            </a:stretch>
          </p:blipFill>
          <p:spPr>
            <a:xfrm>
              <a:off x="377977" y="1951502"/>
              <a:ext cx="1616079" cy="31117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5" name="Making and Applying Connections"/>
          <p:cNvSpPr txBox="1"/>
          <p:nvPr/>
        </p:nvSpPr>
        <p:spPr>
          <a:xfrm>
            <a:off x="990600" y="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726" name="1. Which of the following is MOST LIKELY to be attracted to  a magnet?"/>
          <p:cNvSpPr txBox="1"/>
          <p:nvPr/>
        </p:nvSpPr>
        <p:spPr>
          <a:xfrm>
            <a:off x="304800" y="1355725"/>
            <a:ext cx="8915400" cy="959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a:latin typeface="Arial"/>
                <a:ea typeface="Arial"/>
                <a:cs typeface="Arial"/>
                <a:sym typeface="Arial"/>
              </a:defRPr>
            </a:pPr>
            <a:r>
              <a:t>1.	Which of the following is MOST LIKELY to be attracted to </a:t>
            </a:r>
            <a:br/>
            <a:r>
              <a:t>a magnet? </a:t>
            </a:r>
          </a:p>
        </p:txBody>
      </p:sp>
      <p:grpSp>
        <p:nvGrpSpPr>
          <p:cNvPr id="740" name="Group"/>
          <p:cNvGrpSpPr/>
          <p:nvPr/>
        </p:nvGrpSpPr>
        <p:grpSpPr>
          <a:xfrm>
            <a:off x="838199" y="1981200"/>
            <a:ext cx="7239001" cy="2744582"/>
            <a:chOff x="0" y="0"/>
            <a:chExt cx="7239000" cy="2744581"/>
          </a:xfrm>
        </p:grpSpPr>
        <p:grpSp>
          <p:nvGrpSpPr>
            <p:cNvPr id="735" name="Group"/>
            <p:cNvGrpSpPr/>
            <p:nvPr/>
          </p:nvGrpSpPr>
          <p:grpSpPr>
            <a:xfrm>
              <a:off x="0" y="0"/>
              <a:ext cx="7239000" cy="2141604"/>
              <a:chOff x="0" y="0"/>
              <a:chExt cx="7239000" cy="2141604"/>
            </a:xfrm>
          </p:grpSpPr>
          <p:pic>
            <p:nvPicPr>
              <p:cNvPr id="727" name="metal screw" descr="metal screw"/>
              <p:cNvPicPr>
                <a:picLocks noChangeAspect="1"/>
              </p:cNvPicPr>
              <p:nvPr/>
            </p:nvPicPr>
            <p:blipFill>
              <a:blip r:embed="rId3">
                <a:extLst/>
              </a:blip>
              <a:stretch>
                <a:fillRect/>
              </a:stretch>
            </p:blipFill>
            <p:spPr>
              <a:xfrm rot="3910404">
                <a:off x="2358401" y="822676"/>
                <a:ext cx="805262" cy="942892"/>
              </a:xfrm>
              <a:prstGeom prst="rect">
                <a:avLst/>
              </a:prstGeom>
              <a:ln w="12700" cap="flat">
                <a:noFill/>
                <a:miter lim="400000"/>
              </a:ln>
              <a:effectLst/>
            </p:spPr>
          </p:pic>
          <p:pic>
            <p:nvPicPr>
              <p:cNvPr id="728" name="chalk 2" descr="chalk 2"/>
              <p:cNvPicPr>
                <a:picLocks noChangeAspect="1"/>
              </p:cNvPicPr>
              <p:nvPr/>
            </p:nvPicPr>
            <p:blipFill>
              <a:blip r:embed="rId4">
                <a:extLst/>
              </a:blip>
              <a:stretch>
                <a:fillRect/>
              </a:stretch>
            </p:blipFill>
            <p:spPr>
              <a:xfrm>
                <a:off x="5774315" y="1037420"/>
                <a:ext cx="1464685" cy="533304"/>
              </a:xfrm>
              <a:prstGeom prst="rect">
                <a:avLst/>
              </a:prstGeom>
              <a:ln w="12700" cap="flat">
                <a:noFill/>
                <a:miter lim="400000"/>
              </a:ln>
              <a:effectLst/>
            </p:spPr>
          </p:pic>
          <p:pic>
            <p:nvPicPr>
              <p:cNvPr id="729" name="tanktop" descr="tanktop"/>
              <p:cNvPicPr>
                <a:picLocks noChangeAspect="1"/>
              </p:cNvPicPr>
              <p:nvPr/>
            </p:nvPicPr>
            <p:blipFill>
              <a:blip r:embed="rId5">
                <a:extLst/>
              </a:blip>
              <a:stretch>
                <a:fillRect/>
              </a:stretch>
            </p:blipFill>
            <p:spPr>
              <a:xfrm>
                <a:off x="3952614" y="0"/>
                <a:ext cx="1294823" cy="1910339"/>
              </a:xfrm>
              <a:prstGeom prst="rect">
                <a:avLst/>
              </a:prstGeom>
              <a:ln w="12700" cap="flat">
                <a:noFill/>
                <a:miter lim="400000"/>
              </a:ln>
              <a:effectLst/>
            </p:spPr>
          </p:pic>
          <p:pic>
            <p:nvPicPr>
              <p:cNvPr id="730" name="ruler - 10 cm" descr="ruler - 10 cm"/>
              <p:cNvPicPr>
                <a:picLocks noChangeAspect="1"/>
              </p:cNvPicPr>
              <p:nvPr/>
            </p:nvPicPr>
            <p:blipFill>
              <a:blip r:embed="rId6">
                <a:extLst/>
              </a:blip>
              <a:stretch>
                <a:fillRect/>
              </a:stretch>
            </p:blipFill>
            <p:spPr>
              <a:xfrm>
                <a:off x="50857" y="965782"/>
                <a:ext cx="1464685" cy="622188"/>
              </a:xfrm>
              <a:prstGeom prst="rect">
                <a:avLst/>
              </a:prstGeom>
              <a:ln w="12700" cap="flat">
                <a:noFill/>
                <a:miter lim="400000"/>
              </a:ln>
              <a:effectLst/>
            </p:spPr>
          </p:pic>
          <p:sp>
            <p:nvSpPr>
              <p:cNvPr id="731" name="wood ruler"/>
              <p:cNvSpPr txBox="1"/>
              <p:nvPr/>
            </p:nvSpPr>
            <p:spPr>
              <a:xfrm>
                <a:off x="0" y="1790942"/>
                <a:ext cx="1669131"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800">
                    <a:latin typeface="Arial"/>
                    <a:ea typeface="Arial"/>
                    <a:cs typeface="Arial"/>
                    <a:sym typeface="Arial"/>
                  </a:defRPr>
                </a:lvl1pPr>
              </a:lstStyle>
              <a:p>
                <a:pPr/>
                <a:r>
                  <a:t>wood ruler</a:t>
                </a:r>
              </a:p>
            </p:txBody>
          </p:sp>
          <p:sp>
            <p:nvSpPr>
              <p:cNvPr id="732" name="metal screw"/>
              <p:cNvSpPr txBox="1"/>
              <p:nvPr/>
            </p:nvSpPr>
            <p:spPr>
              <a:xfrm>
                <a:off x="1894935" y="1752470"/>
                <a:ext cx="199359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800">
                    <a:latin typeface="Arial"/>
                    <a:ea typeface="Arial"/>
                    <a:cs typeface="Arial"/>
                    <a:sym typeface="Arial"/>
                  </a:defRPr>
                </a:lvl1pPr>
              </a:lstStyle>
              <a:p>
                <a:pPr/>
                <a:r>
                  <a:t>metal screw</a:t>
                </a:r>
              </a:p>
            </p:txBody>
          </p:sp>
          <p:sp>
            <p:nvSpPr>
              <p:cNvPr id="733" name="shirt"/>
              <p:cNvSpPr txBox="1"/>
              <p:nvPr/>
            </p:nvSpPr>
            <p:spPr>
              <a:xfrm>
                <a:off x="4097048" y="1773696"/>
                <a:ext cx="103850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800">
                    <a:latin typeface="Arial"/>
                    <a:ea typeface="Arial"/>
                    <a:cs typeface="Arial"/>
                    <a:sym typeface="Arial"/>
                  </a:defRPr>
                </a:lvl1pPr>
              </a:lstStyle>
              <a:p>
                <a:pPr/>
                <a:r>
                  <a:t>shirt</a:t>
                </a:r>
              </a:p>
            </p:txBody>
          </p:sp>
          <p:sp>
            <p:nvSpPr>
              <p:cNvPr id="734" name="chalk"/>
              <p:cNvSpPr txBox="1"/>
              <p:nvPr/>
            </p:nvSpPr>
            <p:spPr>
              <a:xfrm>
                <a:off x="6055046" y="1710018"/>
                <a:ext cx="115852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800">
                    <a:latin typeface="Arial"/>
                    <a:ea typeface="Arial"/>
                    <a:cs typeface="Arial"/>
                    <a:sym typeface="Arial"/>
                  </a:defRPr>
                </a:lvl1pPr>
              </a:lstStyle>
              <a:p>
                <a:pPr/>
                <a:r>
                  <a:t>chalk</a:t>
                </a:r>
              </a:p>
            </p:txBody>
          </p:sp>
        </p:grpSp>
        <p:sp>
          <p:nvSpPr>
            <p:cNvPr id="736" name="A"/>
            <p:cNvSpPr txBox="1"/>
            <p:nvPr/>
          </p:nvSpPr>
          <p:spPr>
            <a:xfrm>
              <a:off x="478056" y="2369350"/>
              <a:ext cx="596046"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atin typeface="Arial"/>
                  <a:ea typeface="Arial"/>
                  <a:cs typeface="Arial"/>
                  <a:sym typeface="Arial"/>
                </a:defRPr>
              </a:lvl1pPr>
            </a:lstStyle>
            <a:p>
              <a:pPr/>
              <a:r>
                <a:t>A</a:t>
              </a:r>
            </a:p>
          </p:txBody>
        </p:sp>
        <p:sp>
          <p:nvSpPr>
            <p:cNvPr id="737" name="B"/>
            <p:cNvSpPr txBox="1"/>
            <p:nvPr/>
          </p:nvSpPr>
          <p:spPr>
            <a:xfrm>
              <a:off x="2374009" y="2332205"/>
              <a:ext cx="596046"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atin typeface="Arial"/>
                  <a:ea typeface="Arial"/>
                  <a:cs typeface="Arial"/>
                  <a:sym typeface="Arial"/>
                </a:defRPr>
              </a:lvl1pPr>
            </a:lstStyle>
            <a:p>
              <a:pPr/>
              <a:r>
                <a:t>B</a:t>
              </a:r>
            </a:p>
          </p:txBody>
        </p:sp>
        <p:sp>
          <p:nvSpPr>
            <p:cNvPr id="738" name="C"/>
            <p:cNvSpPr txBox="1"/>
            <p:nvPr/>
          </p:nvSpPr>
          <p:spPr>
            <a:xfrm>
              <a:off x="4247585" y="2309652"/>
              <a:ext cx="596046"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atin typeface="Arial"/>
                  <a:ea typeface="Arial"/>
                  <a:cs typeface="Arial"/>
                  <a:sym typeface="Arial"/>
                </a:defRPr>
              </a:lvl1pPr>
            </a:lstStyle>
            <a:p>
              <a:pPr/>
              <a:r>
                <a:t>C</a:t>
              </a:r>
            </a:p>
          </p:txBody>
        </p:sp>
        <p:sp>
          <p:nvSpPr>
            <p:cNvPr id="739" name="D"/>
            <p:cNvSpPr txBox="1"/>
            <p:nvPr/>
          </p:nvSpPr>
          <p:spPr>
            <a:xfrm>
              <a:off x="6292040" y="2267200"/>
              <a:ext cx="596046"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atin typeface="Arial"/>
                  <a:ea typeface="Arial"/>
                  <a:cs typeface="Arial"/>
                  <a:sym typeface="Arial"/>
                </a:defRPr>
              </a:lvl1pPr>
            </a:lstStyle>
            <a:p>
              <a:pPr/>
              <a:r>
                <a:t>D</a:t>
              </a:r>
            </a:p>
          </p:txBody>
        </p:sp>
      </p:grpSp>
      <p:sp>
        <p:nvSpPr>
          <p:cNvPr id="741"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Making and Applying Connections"/>
          <p:cNvSpPr txBox="1"/>
          <p:nvPr/>
        </p:nvSpPr>
        <p:spPr>
          <a:xfrm>
            <a:off x="990600" y="27305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746" name="Madeline had four bags filled with different objects.  She  tested the objects in each bag to see if they were attracted to a magnet. The table below shows the number of objects that were attracted and were NOT attracted to the magnet.…"/>
          <p:cNvSpPr txBox="1"/>
          <p:nvPr/>
        </p:nvSpPr>
        <p:spPr>
          <a:xfrm>
            <a:off x="304800" y="1143000"/>
            <a:ext cx="8610600" cy="53790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AutoNum type="arabicPeriod" startAt="2"/>
              <a:defRPr>
                <a:latin typeface="Arial"/>
                <a:ea typeface="Arial"/>
                <a:cs typeface="Arial"/>
                <a:sym typeface="Arial"/>
              </a:defRPr>
            </a:pPr>
            <a:r>
              <a:t>Madeline had four bags filled with different objects.  She  tested the objects in each bag to see if they were attracted to a magnet. The table below shows the number of objects that were attracted and were NOT attracted to the magnet. </a:t>
            </a:r>
          </a:p>
          <a:p>
            <a:pPr marL="457200" indent="-457200">
              <a:defRPr>
                <a:latin typeface="Arial"/>
                <a:ea typeface="Arial"/>
                <a:cs typeface="Arial"/>
                <a:sym typeface="Arial"/>
              </a:defRPr>
            </a:pPr>
          </a:p>
          <a:p>
            <a:pPr marL="457200" indent="-457200">
              <a:spcBef>
                <a:spcPts val="1400"/>
              </a:spcBef>
              <a:defRPr>
                <a:latin typeface="Arial"/>
                <a:ea typeface="Arial"/>
                <a:cs typeface="Arial"/>
                <a:sym typeface="Arial"/>
              </a:defRPr>
            </a:pPr>
          </a:p>
          <a:p>
            <a:pPr marL="457200" indent="-457200">
              <a:spcBef>
                <a:spcPts val="1400"/>
              </a:spcBef>
              <a:defRPr>
                <a:latin typeface="Arial"/>
                <a:ea typeface="Arial"/>
                <a:cs typeface="Arial"/>
                <a:sym typeface="Arial"/>
              </a:defRPr>
            </a:pPr>
          </a:p>
          <a:p>
            <a:pPr marL="457200" indent="-457200">
              <a:spcBef>
                <a:spcPts val="1400"/>
              </a:spcBef>
              <a:defRPr>
                <a:latin typeface="Arial"/>
                <a:ea typeface="Arial"/>
                <a:cs typeface="Arial"/>
                <a:sym typeface="Arial"/>
              </a:defRPr>
            </a:pPr>
          </a:p>
          <a:p>
            <a:pPr marL="457200" indent="-457200">
              <a:spcBef>
                <a:spcPts val="1400"/>
              </a:spcBef>
              <a:defRPr>
                <a:latin typeface="Arial"/>
                <a:ea typeface="Arial"/>
                <a:cs typeface="Arial"/>
                <a:sym typeface="Arial"/>
              </a:defRPr>
            </a:pPr>
            <a:r>
              <a:t>	</a:t>
            </a:r>
          </a:p>
          <a:p>
            <a:pPr marL="457200" indent="-457200">
              <a:spcBef>
                <a:spcPts val="1400"/>
              </a:spcBef>
              <a:defRPr>
                <a:latin typeface="Arial"/>
                <a:ea typeface="Arial"/>
                <a:cs typeface="Arial"/>
                <a:sym typeface="Arial"/>
              </a:defRPr>
            </a:pPr>
            <a:r>
              <a:t>Which bag had the LEAST number of objects ATTRACTED the magnet and the GREATEST number of objects NOT ATTRACTED to the magnet?</a:t>
            </a:r>
          </a:p>
          <a:p>
            <a:pPr marL="457200" indent="-457200">
              <a:defRPr>
                <a:latin typeface="Arial"/>
                <a:ea typeface="Arial"/>
                <a:cs typeface="Arial"/>
                <a:sym typeface="Arial"/>
              </a:defRPr>
            </a:pPr>
            <a:r>
              <a:t>	A. Bag 1</a:t>
            </a:r>
          </a:p>
          <a:p>
            <a:pPr marL="457200" indent="-457200">
              <a:defRPr>
                <a:latin typeface="Arial"/>
                <a:ea typeface="Arial"/>
                <a:cs typeface="Arial"/>
                <a:sym typeface="Arial"/>
              </a:defRPr>
            </a:pPr>
            <a:r>
              <a:t>	B. Bag 2</a:t>
            </a:r>
          </a:p>
          <a:p>
            <a:pPr marL="457200" indent="-457200">
              <a:defRPr>
                <a:latin typeface="Arial"/>
                <a:ea typeface="Arial"/>
                <a:cs typeface="Arial"/>
                <a:sym typeface="Arial"/>
              </a:defRPr>
            </a:pPr>
            <a:r>
              <a:t>	C. Bag 3</a:t>
            </a:r>
          </a:p>
          <a:p>
            <a:pPr marL="457200" indent="-457200">
              <a:defRPr>
                <a:latin typeface="Arial"/>
                <a:ea typeface="Arial"/>
                <a:cs typeface="Arial"/>
                <a:sym typeface="Arial"/>
              </a:defRPr>
            </a:pPr>
            <a:r>
              <a:t>	D. Bag 4</a:t>
            </a:r>
          </a:p>
        </p:txBody>
      </p:sp>
      <p:pic>
        <p:nvPicPr>
          <p:cNvPr id="747" name="image27.pdf" descr="image27.pdf"/>
          <p:cNvPicPr>
            <a:picLocks noChangeAspect="1"/>
          </p:cNvPicPr>
          <p:nvPr/>
        </p:nvPicPr>
        <p:blipFill>
          <a:blip r:embed="rId3">
            <a:extLst/>
          </a:blip>
          <a:stretch>
            <a:fillRect/>
          </a:stretch>
        </p:blipFill>
        <p:spPr>
          <a:xfrm>
            <a:off x="1371600" y="2511425"/>
            <a:ext cx="7010400" cy="4575175"/>
          </a:xfrm>
          <a:prstGeom prst="rect">
            <a:avLst/>
          </a:prstGeom>
          <a:ln w="12700">
            <a:miter lim="400000"/>
          </a:ln>
        </p:spPr>
      </p:pic>
      <p:sp>
        <p:nvSpPr>
          <p:cNvPr id="748"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2" name="Juan found an object on his way home from school. He      wanted to know if it was magnetic.  What could he do to  find out?…"/>
          <p:cNvSpPr txBox="1"/>
          <p:nvPr/>
        </p:nvSpPr>
        <p:spPr>
          <a:xfrm>
            <a:off x="304800" y="762000"/>
            <a:ext cx="8382000" cy="53409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AutoNum type="arabicPeriod" startAt="3"/>
              <a:defRPr>
                <a:latin typeface="Arial"/>
                <a:ea typeface="Arial"/>
                <a:cs typeface="Arial"/>
                <a:sym typeface="Arial"/>
              </a:defRPr>
            </a:pPr>
            <a:r>
              <a:t>Juan found an object on his way home from school. He 	    wanted to know if it was magnetic.  What could he do to </a:t>
            </a:r>
            <a:br/>
            <a:r>
              <a:t>find out?</a:t>
            </a:r>
          </a:p>
          <a:p>
            <a:pPr marL="457200" indent="-457200">
              <a:defRPr>
                <a:latin typeface="Arial"/>
                <a:ea typeface="Arial"/>
                <a:cs typeface="Arial"/>
                <a:sym typeface="Arial"/>
              </a:defRPr>
            </a:pPr>
            <a:br/>
            <a:r>
              <a:t>A. 	See if it attracted both another magnet and metal </a:t>
            </a:r>
            <a:br/>
            <a:r>
              <a:t>       objects. </a:t>
            </a:r>
          </a:p>
          <a:p>
            <a:pPr marL="457200" indent="-457200">
              <a:defRPr>
                <a:latin typeface="Arial"/>
                <a:ea typeface="Arial"/>
                <a:cs typeface="Arial"/>
                <a:sym typeface="Arial"/>
              </a:defRPr>
            </a:pPr>
            <a:r>
              <a:t>     	B. 	See if it attracted both another magnet and plastic </a:t>
            </a:r>
            <a:br/>
            <a:r>
              <a:t>       objects. </a:t>
            </a:r>
          </a:p>
          <a:p>
            <a:pPr marL="457200" indent="-457200">
              <a:defRPr>
                <a:latin typeface="Arial"/>
                <a:ea typeface="Arial"/>
                <a:cs typeface="Arial"/>
                <a:sym typeface="Arial"/>
              </a:defRPr>
            </a:pPr>
            <a:r>
              <a:t>     	C. 	See if it attracted both another magnet and wood </a:t>
            </a:r>
            <a:br/>
            <a:r>
              <a:t>       objects.</a:t>
            </a:r>
          </a:p>
          <a:p>
            <a:pPr marL="457200" indent="-457200">
              <a:defRPr>
                <a:latin typeface="Arial"/>
                <a:ea typeface="Arial"/>
                <a:cs typeface="Arial"/>
                <a:sym typeface="Arial"/>
              </a:defRPr>
            </a:pPr>
            <a:r>
              <a:t>     	D. 	See if it attracted both wood and plastic objects.</a:t>
            </a:r>
          </a:p>
          <a:p>
            <a:pPr marL="457200" indent="-457200">
              <a:defRPr>
                <a:latin typeface="Arial"/>
                <a:ea typeface="Arial"/>
                <a:cs typeface="Arial"/>
                <a:sym typeface="Arial"/>
              </a:defRPr>
            </a:pPr>
          </a:p>
          <a:p>
            <a:pPr marL="457200" indent="-457200">
              <a:buSzPct val="100000"/>
              <a:buAutoNum type="arabicPeriod" startAt="4"/>
              <a:defRPr>
                <a:latin typeface="Arial"/>
                <a:ea typeface="Arial"/>
                <a:cs typeface="Arial"/>
                <a:sym typeface="Arial"/>
              </a:defRPr>
            </a:pPr>
            <a:r>
              <a:t>The Earth similar to a magnet because</a:t>
            </a:r>
          </a:p>
          <a:p>
            <a:pPr marL="457200" indent="-457200">
              <a:defRPr>
                <a:latin typeface="Arial"/>
                <a:ea typeface="Arial"/>
                <a:cs typeface="Arial"/>
                <a:sym typeface="Arial"/>
              </a:defRPr>
            </a:pPr>
          </a:p>
          <a:p>
            <a:pPr marL="457200" indent="-457200">
              <a:defRPr>
                <a:latin typeface="Arial"/>
                <a:ea typeface="Arial"/>
                <a:cs typeface="Arial"/>
                <a:sym typeface="Arial"/>
              </a:defRPr>
            </a:pPr>
            <a:r>
              <a:t>    	A.	It can attract metal objects.</a:t>
            </a:r>
          </a:p>
          <a:p>
            <a:pPr marL="457200" indent="-457200">
              <a:defRPr>
                <a:latin typeface="Arial"/>
                <a:ea typeface="Arial"/>
                <a:cs typeface="Arial"/>
                <a:sym typeface="Arial"/>
              </a:defRPr>
            </a:pPr>
            <a:r>
              <a:t>     	B.	It is shaped like a bar magnet.</a:t>
            </a:r>
          </a:p>
          <a:p>
            <a:pPr marL="457200" indent="-457200">
              <a:defRPr>
                <a:latin typeface="Arial"/>
                <a:ea typeface="Arial"/>
                <a:cs typeface="Arial"/>
                <a:sym typeface="Arial"/>
              </a:defRPr>
            </a:pPr>
            <a:r>
              <a:t>     	C.	It has two magnetic poles.</a:t>
            </a:r>
          </a:p>
          <a:p>
            <a:pPr marL="457200" indent="-457200">
              <a:defRPr>
                <a:latin typeface="Arial"/>
                <a:ea typeface="Arial"/>
                <a:cs typeface="Arial"/>
                <a:sym typeface="Arial"/>
              </a:defRPr>
            </a:pPr>
            <a:r>
              <a:t>     	D.	It can rotate.</a:t>
            </a:r>
          </a:p>
        </p:txBody>
      </p:sp>
      <p:sp>
        <p:nvSpPr>
          <p:cNvPr id="753" name="Making and Applying Connections"/>
          <p:cNvSpPr txBox="1"/>
          <p:nvPr/>
        </p:nvSpPr>
        <p:spPr>
          <a:xfrm>
            <a:off x="990600" y="7620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754"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Even after more than a thousand years, people were still interested in the rocks. Scientists like the ones who live today began to study the rocks.…"/>
          <p:cNvSpPr txBox="1"/>
          <p:nvPr/>
        </p:nvSpPr>
        <p:spPr>
          <a:xfrm>
            <a:off x="41268" y="1024514"/>
            <a:ext cx="8800689" cy="47151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50000"/>
              </a:lnSpc>
              <a:defRPr>
                <a:latin typeface="Arial"/>
                <a:ea typeface="Arial"/>
                <a:cs typeface="Arial"/>
                <a:sym typeface="Arial"/>
              </a:defRPr>
            </a:pPr>
            <a:r>
              <a:t>	Even after more than a thousand years, people were still interested in the rocks. Scientists like the ones who live today began to study the rocks.  </a:t>
            </a:r>
          </a:p>
          <a:p>
            <a:pPr marL="457200" indent="-457200">
              <a:lnSpc>
                <a:spcPct val="150000"/>
              </a:lnSpc>
              <a:defRPr>
                <a:latin typeface="Arial"/>
                <a:ea typeface="Arial"/>
                <a:cs typeface="Arial"/>
                <a:sym typeface="Arial"/>
              </a:defRPr>
            </a:pPr>
          </a:p>
          <a:p>
            <a:pPr lvl="1" marL="457200" indent="0">
              <a:lnSpc>
                <a:spcPct val="150000"/>
              </a:lnSpc>
              <a:defRPr>
                <a:latin typeface="Arial"/>
                <a:ea typeface="Arial"/>
                <a:cs typeface="Arial"/>
                <a:sym typeface="Arial"/>
              </a:defRPr>
            </a:pPr>
            <a:r>
              <a:t>They found that the rocks were made up of a special type of </a:t>
            </a:r>
            <a:r>
              <a:rPr b="1"/>
              <a:t>mineral.</a:t>
            </a:r>
            <a:endParaRPr b="1"/>
          </a:p>
          <a:p>
            <a:pPr lvl="1" marL="457200" indent="0">
              <a:lnSpc>
                <a:spcPct val="150000"/>
              </a:lnSpc>
              <a:defRPr>
                <a:latin typeface="Arial"/>
                <a:ea typeface="Arial"/>
                <a:cs typeface="Arial"/>
                <a:sym typeface="Arial"/>
              </a:defRPr>
            </a:pPr>
            <a:r>
              <a:t>They called the special mineral </a:t>
            </a:r>
            <a:r>
              <a:rPr b="1"/>
              <a:t>magnetite</a:t>
            </a:r>
            <a:r>
              <a:t> because the rocks were first</a:t>
            </a:r>
          </a:p>
          <a:p>
            <a:pPr lvl="1" marL="457200" indent="0">
              <a:lnSpc>
                <a:spcPct val="150000"/>
              </a:lnSpc>
              <a:defRPr>
                <a:latin typeface="Arial"/>
                <a:ea typeface="Arial"/>
                <a:cs typeface="Arial"/>
                <a:sym typeface="Arial"/>
              </a:defRPr>
            </a:pPr>
            <a:r>
              <a:t>found in </a:t>
            </a:r>
            <a:r>
              <a:rPr b="1"/>
              <a:t>Magnesia</a:t>
            </a:r>
            <a:r>
              <a:t>.   </a:t>
            </a:r>
          </a:p>
          <a:p>
            <a:pPr marL="457200" indent="-457200">
              <a:lnSpc>
                <a:spcPct val="150000"/>
              </a:lnSpc>
              <a:defRPr>
                <a:latin typeface="Arial"/>
                <a:ea typeface="Arial"/>
                <a:cs typeface="Arial"/>
                <a:sym typeface="Arial"/>
              </a:defRPr>
            </a:pPr>
            <a:r>
              <a:t>	</a:t>
            </a:r>
          </a:p>
          <a:p>
            <a:pPr lvl="1" marL="457200" indent="0">
              <a:lnSpc>
                <a:spcPct val="150000"/>
              </a:lnSpc>
              <a:defRPr>
                <a:latin typeface="Arial"/>
                <a:ea typeface="Arial"/>
                <a:cs typeface="Arial"/>
                <a:sym typeface="Arial"/>
              </a:defRPr>
            </a:pPr>
            <a:r>
              <a:t>They discovered that when lightning </a:t>
            </a:r>
          </a:p>
          <a:p>
            <a:pPr lvl="1" marL="457200" indent="0">
              <a:lnSpc>
                <a:spcPct val="150000"/>
              </a:lnSpc>
              <a:defRPr>
                <a:latin typeface="Arial"/>
                <a:ea typeface="Arial"/>
                <a:cs typeface="Arial"/>
                <a:sym typeface="Arial"/>
              </a:defRPr>
            </a:pPr>
            <a:r>
              <a:t>struck a rock made of </a:t>
            </a:r>
            <a:r>
              <a:rPr b="1"/>
              <a:t>magnetite</a:t>
            </a:r>
            <a:r>
              <a:t>,</a:t>
            </a:r>
          </a:p>
          <a:p>
            <a:pPr lvl="1" marL="457200" indent="0">
              <a:lnSpc>
                <a:spcPct val="150000"/>
              </a:lnSpc>
              <a:defRPr>
                <a:latin typeface="Arial"/>
                <a:ea typeface="Arial"/>
                <a:cs typeface="Arial"/>
                <a:sym typeface="Arial"/>
              </a:defRPr>
            </a:pPr>
            <a:r>
              <a:t>the </a:t>
            </a:r>
            <a:r>
              <a:rPr b="1"/>
              <a:t>properties</a:t>
            </a:r>
            <a:r>
              <a:t> of the rock changed. </a:t>
            </a:r>
          </a:p>
          <a:p>
            <a:pPr lvl="1" marL="457200" indent="0">
              <a:lnSpc>
                <a:spcPct val="150000"/>
              </a:lnSpc>
              <a:defRPr>
                <a:latin typeface="Arial"/>
                <a:ea typeface="Arial"/>
                <a:cs typeface="Arial"/>
                <a:sym typeface="Arial"/>
              </a:defRPr>
            </a:pPr>
            <a:r>
              <a:t>This was fascinating! </a:t>
            </a:r>
          </a:p>
        </p:txBody>
      </p:sp>
      <p:sp>
        <p:nvSpPr>
          <p:cNvPr id="147" name="Discovering Magnets"/>
          <p:cNvSpPr txBox="1"/>
          <p:nvPr/>
        </p:nvSpPr>
        <p:spPr>
          <a:xfrm>
            <a:off x="5244" y="247649"/>
            <a:ext cx="9144001"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Discovering Magnets</a:t>
            </a:r>
          </a:p>
        </p:txBody>
      </p:sp>
      <p:grpSp>
        <p:nvGrpSpPr>
          <p:cNvPr id="150" name="Group"/>
          <p:cNvGrpSpPr/>
          <p:nvPr/>
        </p:nvGrpSpPr>
        <p:grpSpPr>
          <a:xfrm>
            <a:off x="5399701" y="3659344"/>
            <a:ext cx="3352801" cy="2895601"/>
            <a:chOff x="0" y="0"/>
            <a:chExt cx="3352800" cy="2895600"/>
          </a:xfrm>
        </p:grpSpPr>
        <p:pic>
          <p:nvPicPr>
            <p:cNvPr id="148" name="rock" descr="rock"/>
            <p:cNvPicPr>
              <a:picLocks noChangeAspect="1"/>
            </p:cNvPicPr>
            <p:nvPr/>
          </p:nvPicPr>
          <p:blipFill>
            <a:blip r:embed="rId2">
              <a:extLst/>
            </a:blip>
            <a:stretch>
              <a:fillRect/>
            </a:stretch>
          </p:blipFill>
          <p:spPr>
            <a:xfrm>
              <a:off x="797352" y="892163"/>
              <a:ext cx="2555449" cy="2003438"/>
            </a:xfrm>
            <a:prstGeom prst="rect">
              <a:avLst/>
            </a:prstGeom>
            <a:ln w="12700" cap="flat">
              <a:noFill/>
              <a:miter lim="400000"/>
            </a:ln>
            <a:effectLst/>
          </p:spPr>
        </p:pic>
        <p:sp>
          <p:nvSpPr>
            <p:cNvPr id="149" name="Shape"/>
            <p:cNvSpPr/>
            <p:nvPr/>
          </p:nvSpPr>
          <p:spPr>
            <a:xfrm>
              <a:off x="-1" y="-1"/>
              <a:ext cx="1307136" cy="1348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151"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8" name="Making and Applying Connections"/>
          <p:cNvSpPr txBox="1"/>
          <p:nvPr/>
        </p:nvSpPr>
        <p:spPr>
          <a:xfrm>
            <a:off x="990600" y="27305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759" name="The needle of a compass points to…"/>
          <p:cNvSpPr txBox="1"/>
          <p:nvPr/>
        </p:nvSpPr>
        <p:spPr>
          <a:xfrm>
            <a:off x="685800" y="1143000"/>
            <a:ext cx="7848600" cy="27120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AutoNum type="arabicPeriod" startAt="5"/>
              <a:defRPr>
                <a:latin typeface="Arial"/>
                <a:ea typeface="Arial"/>
                <a:cs typeface="Arial"/>
                <a:sym typeface="Arial"/>
              </a:defRPr>
            </a:pPr>
            <a:r>
              <a:t>The needle of a compass points to </a:t>
            </a:r>
          </a:p>
          <a:p>
            <a:pPr marL="457200" indent="-457200">
              <a:defRPr>
                <a:latin typeface="Arial"/>
                <a:ea typeface="Arial"/>
                <a:cs typeface="Arial"/>
                <a:sym typeface="Arial"/>
              </a:defRPr>
            </a:pPr>
            <a:br/>
            <a:r>
              <a:t>A.	the magnetic pole at the top of the northern hemisphere.</a:t>
            </a:r>
          </a:p>
          <a:p>
            <a:pPr marL="457200" indent="-457200">
              <a:defRPr>
                <a:latin typeface="Arial"/>
                <a:ea typeface="Arial"/>
                <a:cs typeface="Arial"/>
                <a:sym typeface="Arial"/>
              </a:defRPr>
            </a:pPr>
          </a:p>
          <a:p>
            <a:pPr marL="457200" indent="-457200">
              <a:defRPr>
                <a:latin typeface="Arial"/>
                <a:ea typeface="Arial"/>
                <a:cs typeface="Arial"/>
                <a:sym typeface="Arial"/>
              </a:defRPr>
            </a:pPr>
            <a:r>
              <a:t>     	B. 	the magnetic pole at the equator.</a:t>
            </a:r>
          </a:p>
          <a:p>
            <a:pPr marL="457200" indent="-457200">
              <a:defRPr>
                <a:latin typeface="Arial"/>
                <a:ea typeface="Arial"/>
                <a:cs typeface="Arial"/>
                <a:sym typeface="Arial"/>
              </a:defRPr>
            </a:pPr>
          </a:p>
          <a:p>
            <a:pPr marL="457200" indent="-457200">
              <a:defRPr>
                <a:latin typeface="Arial"/>
                <a:ea typeface="Arial"/>
                <a:cs typeface="Arial"/>
                <a:sym typeface="Arial"/>
              </a:defRPr>
            </a:pPr>
            <a:r>
              <a:t>     	C. 	the magnetic pole at the top of the southern hemisphere.</a:t>
            </a:r>
          </a:p>
          <a:p>
            <a:pPr marL="457200" indent="-457200">
              <a:defRPr>
                <a:latin typeface="Arial"/>
                <a:ea typeface="Arial"/>
                <a:cs typeface="Arial"/>
                <a:sym typeface="Arial"/>
              </a:defRPr>
            </a:pPr>
          </a:p>
          <a:p>
            <a:pPr marL="457200" indent="-457200">
              <a:defRPr>
                <a:latin typeface="Arial"/>
                <a:ea typeface="Arial"/>
                <a:cs typeface="Arial"/>
                <a:sym typeface="Arial"/>
              </a:defRPr>
            </a:pPr>
            <a:r>
              <a:t>     	D. 	the magnetic pole of the moon.</a:t>
            </a:r>
          </a:p>
        </p:txBody>
      </p:sp>
      <p:sp>
        <p:nvSpPr>
          <p:cNvPr id="760"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Making and Applying Connections"/>
          <p:cNvSpPr txBox="1"/>
          <p:nvPr/>
        </p:nvSpPr>
        <p:spPr>
          <a:xfrm>
            <a:off x="990600" y="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765" name="Your friend has two magnets. Magnet X and Magnet Y.…"/>
          <p:cNvSpPr txBox="1"/>
          <p:nvPr/>
        </p:nvSpPr>
        <p:spPr>
          <a:xfrm>
            <a:off x="152400" y="685800"/>
            <a:ext cx="8534400" cy="5710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AutoNum type="arabicPeriod" startAt="6"/>
              <a:defRPr>
                <a:latin typeface="Arial"/>
                <a:ea typeface="Arial"/>
                <a:cs typeface="Arial"/>
                <a:sym typeface="Arial"/>
              </a:defRPr>
            </a:pPr>
            <a:r>
              <a:t>Your friend has two magnets. Magnet X and Magnet Y.</a:t>
            </a: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r>
              <a:t>	She thinks that Magnet X is stronger than Magnet Y.  She decides to count the number of paperclips, metal cubes and metal screws that each magnet can hold.  She makes the following table to record her data. </a:t>
            </a: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p>
          <a:p>
            <a:pPr marL="457200" indent="-457200">
              <a:defRPr sz="1800">
                <a:latin typeface="Arial"/>
                <a:ea typeface="Arial"/>
                <a:cs typeface="Arial"/>
                <a:sym typeface="Arial"/>
              </a:defRPr>
            </a:pPr>
            <a:r>
              <a:t>	Which of the two words below should she write in the shaded parts of the table? </a:t>
            </a:r>
          </a:p>
          <a:p>
            <a:pPr marL="457200" indent="-457200">
              <a:defRPr sz="1800">
                <a:latin typeface="Arial"/>
                <a:ea typeface="Arial"/>
                <a:cs typeface="Arial"/>
                <a:sym typeface="Arial"/>
              </a:defRPr>
            </a:pPr>
            <a:r>
              <a:t> 	A. 	Magnet X, South magnetic pole</a:t>
            </a:r>
          </a:p>
          <a:p>
            <a:pPr marL="457200" indent="-457200">
              <a:defRPr sz="1800">
                <a:latin typeface="Arial"/>
                <a:ea typeface="Arial"/>
                <a:cs typeface="Arial"/>
                <a:sym typeface="Arial"/>
              </a:defRPr>
            </a:pPr>
            <a:r>
              <a:t> 	B. 	Magnet Y, South magnetic pole</a:t>
            </a:r>
          </a:p>
          <a:p>
            <a:pPr marL="457200" indent="-457200">
              <a:defRPr sz="1800">
                <a:latin typeface="Arial"/>
                <a:ea typeface="Arial"/>
                <a:cs typeface="Arial"/>
                <a:sym typeface="Arial"/>
              </a:defRPr>
            </a:pPr>
            <a:r>
              <a:t> 	C. 	Magnet X, Magnet Y</a:t>
            </a:r>
          </a:p>
          <a:p>
            <a:pPr marL="457200" indent="-457200">
              <a:defRPr sz="1800">
                <a:latin typeface="Arial"/>
                <a:ea typeface="Arial"/>
                <a:cs typeface="Arial"/>
                <a:sym typeface="Arial"/>
              </a:defRPr>
            </a:pPr>
            <a:r>
              <a:t> 	D. 	North magnetic pole, South magnetic pole </a:t>
            </a:r>
          </a:p>
        </p:txBody>
      </p:sp>
      <p:grpSp>
        <p:nvGrpSpPr>
          <p:cNvPr id="775" name="Group"/>
          <p:cNvGrpSpPr/>
          <p:nvPr/>
        </p:nvGrpSpPr>
        <p:grpSpPr>
          <a:xfrm>
            <a:off x="1482725" y="1066799"/>
            <a:ext cx="2195514" cy="827109"/>
            <a:chOff x="0" y="0"/>
            <a:chExt cx="2195513" cy="827107"/>
          </a:xfrm>
        </p:grpSpPr>
        <p:grpSp>
          <p:nvGrpSpPr>
            <p:cNvPr id="772" name="Group"/>
            <p:cNvGrpSpPr/>
            <p:nvPr/>
          </p:nvGrpSpPr>
          <p:grpSpPr>
            <a:xfrm>
              <a:off x="0" y="-1"/>
              <a:ext cx="2195514" cy="827109"/>
              <a:chOff x="0" y="0"/>
              <a:chExt cx="2195513" cy="827107"/>
            </a:xfrm>
          </p:grpSpPr>
          <p:sp>
            <p:nvSpPr>
              <p:cNvPr id="766" name="Magnet X"/>
              <p:cNvSpPr txBox="1"/>
              <p:nvPr/>
            </p:nvSpPr>
            <p:spPr>
              <a:xfrm>
                <a:off x="330343" y="513715"/>
                <a:ext cx="1425559"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600">
                    <a:latin typeface="Arial"/>
                    <a:ea typeface="Arial"/>
                    <a:cs typeface="Arial"/>
                    <a:sym typeface="Arial"/>
                  </a:defRPr>
                </a:lvl1pPr>
              </a:lstStyle>
              <a:p>
                <a:pPr/>
                <a:r>
                  <a:t>Magnet X</a:t>
                </a:r>
              </a:p>
            </p:txBody>
          </p:sp>
          <p:grpSp>
            <p:nvGrpSpPr>
              <p:cNvPr id="771" name="Group"/>
              <p:cNvGrpSpPr/>
              <p:nvPr/>
            </p:nvGrpSpPr>
            <p:grpSpPr>
              <a:xfrm>
                <a:off x="0" y="0"/>
                <a:ext cx="2195514" cy="445771"/>
                <a:chOff x="0" y="0"/>
                <a:chExt cx="2195513" cy="445770"/>
              </a:xfrm>
            </p:grpSpPr>
            <p:sp>
              <p:nvSpPr>
                <p:cNvPr id="767" name="Shape"/>
                <p:cNvSpPr/>
                <p:nvPr/>
              </p:nvSpPr>
              <p:spPr>
                <a:xfrm>
                  <a:off x="-1" y="-1"/>
                  <a:ext cx="2195515"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6" y="0"/>
                      </a:lnTo>
                      <a:lnTo>
                        <a:pt x="21600" y="0"/>
                      </a:lnTo>
                      <a:lnTo>
                        <a:pt x="21600" y="16200"/>
                      </a:lnTo>
                      <a:lnTo>
                        <a:pt x="20504"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68" name="Shape"/>
                <p:cNvSpPr/>
                <p:nvPr/>
              </p:nvSpPr>
              <p:spPr>
                <a:xfrm>
                  <a:off x="2084071" y="-1"/>
                  <a:ext cx="111443"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69" name="Shape"/>
                <p:cNvSpPr/>
                <p:nvPr/>
              </p:nvSpPr>
              <p:spPr>
                <a:xfrm>
                  <a:off x="-1" y="-1"/>
                  <a:ext cx="2195515" cy="111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6" y="0"/>
                      </a:lnTo>
                      <a:lnTo>
                        <a:pt x="21600" y="0"/>
                      </a:lnTo>
                      <a:lnTo>
                        <a:pt x="20504"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70" name="Shape"/>
                <p:cNvSpPr/>
                <p:nvPr/>
              </p:nvSpPr>
              <p:spPr>
                <a:xfrm>
                  <a:off x="-1" y="-1"/>
                  <a:ext cx="2195515"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6" y="0"/>
                      </a:lnTo>
                      <a:lnTo>
                        <a:pt x="21600" y="0"/>
                      </a:lnTo>
                      <a:lnTo>
                        <a:pt x="21600" y="16200"/>
                      </a:lnTo>
                      <a:lnTo>
                        <a:pt x="20504" y="21600"/>
                      </a:lnTo>
                      <a:lnTo>
                        <a:pt x="0" y="21600"/>
                      </a:lnTo>
                      <a:close/>
                      <a:moveTo>
                        <a:pt x="0" y="5400"/>
                      </a:moveTo>
                      <a:lnTo>
                        <a:pt x="20504" y="5400"/>
                      </a:lnTo>
                      <a:lnTo>
                        <a:pt x="21600" y="0"/>
                      </a:lnTo>
                      <a:moveTo>
                        <a:pt x="20504" y="5400"/>
                      </a:moveTo>
                      <a:lnTo>
                        <a:pt x="20504"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773" name="N"/>
            <p:cNvSpPr txBox="1"/>
            <p:nvPr/>
          </p:nvSpPr>
          <p:spPr>
            <a:xfrm>
              <a:off x="1664422" y="128270"/>
              <a:ext cx="393872"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N</a:t>
              </a:r>
            </a:p>
          </p:txBody>
        </p:sp>
        <p:sp>
          <p:nvSpPr>
            <p:cNvPr id="774" name="S"/>
            <p:cNvSpPr txBox="1"/>
            <p:nvPr/>
          </p:nvSpPr>
          <p:spPr>
            <a:xfrm>
              <a:off x="61621" y="131445"/>
              <a:ext cx="393872"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S</a:t>
              </a:r>
            </a:p>
          </p:txBody>
        </p:sp>
      </p:grpSp>
      <p:grpSp>
        <p:nvGrpSpPr>
          <p:cNvPr id="785" name="Group"/>
          <p:cNvGrpSpPr/>
          <p:nvPr/>
        </p:nvGrpSpPr>
        <p:grpSpPr>
          <a:xfrm>
            <a:off x="4287837" y="1108075"/>
            <a:ext cx="1570038" cy="657082"/>
            <a:chOff x="0" y="0"/>
            <a:chExt cx="1570036" cy="657081"/>
          </a:xfrm>
        </p:grpSpPr>
        <p:grpSp>
          <p:nvGrpSpPr>
            <p:cNvPr id="782" name="Group"/>
            <p:cNvGrpSpPr/>
            <p:nvPr/>
          </p:nvGrpSpPr>
          <p:grpSpPr>
            <a:xfrm>
              <a:off x="15884" y="0"/>
              <a:ext cx="1554153" cy="657082"/>
              <a:chOff x="0" y="0"/>
              <a:chExt cx="1554151" cy="657081"/>
            </a:xfrm>
          </p:grpSpPr>
          <p:sp>
            <p:nvSpPr>
              <p:cNvPr id="776" name="Magnet Y"/>
              <p:cNvSpPr txBox="1"/>
              <p:nvPr/>
            </p:nvSpPr>
            <p:spPr>
              <a:xfrm>
                <a:off x="128347" y="343688"/>
                <a:ext cx="1425805" cy="3133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600">
                    <a:latin typeface="Arial"/>
                    <a:ea typeface="Arial"/>
                    <a:cs typeface="Arial"/>
                    <a:sym typeface="Arial"/>
                  </a:defRPr>
                </a:lvl1pPr>
              </a:lstStyle>
              <a:p>
                <a:pPr/>
                <a:r>
                  <a:t>Magnet Y</a:t>
                </a:r>
              </a:p>
            </p:txBody>
          </p:sp>
          <p:grpSp>
            <p:nvGrpSpPr>
              <p:cNvPr id="781" name="Group"/>
              <p:cNvGrpSpPr/>
              <p:nvPr/>
            </p:nvGrpSpPr>
            <p:grpSpPr>
              <a:xfrm>
                <a:off x="0" y="0"/>
                <a:ext cx="1357819" cy="275713"/>
                <a:chOff x="0" y="0"/>
                <a:chExt cx="1357818" cy="275712"/>
              </a:xfrm>
            </p:grpSpPr>
            <p:sp>
              <p:nvSpPr>
                <p:cNvPr id="777" name="Shape"/>
                <p:cNvSpPr/>
                <p:nvPr/>
              </p:nvSpPr>
              <p:spPr>
                <a:xfrm>
                  <a:off x="0" y="0"/>
                  <a:ext cx="1357818" cy="275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6" y="0"/>
                      </a:lnTo>
                      <a:lnTo>
                        <a:pt x="21600" y="0"/>
                      </a:lnTo>
                      <a:lnTo>
                        <a:pt x="21600" y="16200"/>
                      </a:lnTo>
                      <a:lnTo>
                        <a:pt x="20504"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78" name="Shape"/>
                <p:cNvSpPr/>
                <p:nvPr/>
              </p:nvSpPr>
              <p:spPr>
                <a:xfrm>
                  <a:off x="1288890" y="0"/>
                  <a:ext cx="68929" cy="275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79" name="Shape"/>
                <p:cNvSpPr/>
                <p:nvPr/>
              </p:nvSpPr>
              <p:spPr>
                <a:xfrm>
                  <a:off x="0" y="0"/>
                  <a:ext cx="1357818" cy="689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6" y="0"/>
                      </a:lnTo>
                      <a:lnTo>
                        <a:pt x="21600" y="0"/>
                      </a:lnTo>
                      <a:lnTo>
                        <a:pt x="20504"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80" name="Shape"/>
                <p:cNvSpPr/>
                <p:nvPr/>
              </p:nvSpPr>
              <p:spPr>
                <a:xfrm>
                  <a:off x="0" y="0"/>
                  <a:ext cx="1357818" cy="275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6" y="0"/>
                      </a:lnTo>
                      <a:lnTo>
                        <a:pt x="21600" y="0"/>
                      </a:lnTo>
                      <a:lnTo>
                        <a:pt x="21600" y="16200"/>
                      </a:lnTo>
                      <a:lnTo>
                        <a:pt x="20504" y="21600"/>
                      </a:lnTo>
                      <a:lnTo>
                        <a:pt x="0" y="21600"/>
                      </a:lnTo>
                      <a:close/>
                      <a:moveTo>
                        <a:pt x="0" y="5400"/>
                      </a:moveTo>
                      <a:lnTo>
                        <a:pt x="20504" y="5400"/>
                      </a:lnTo>
                      <a:lnTo>
                        <a:pt x="21600" y="0"/>
                      </a:lnTo>
                      <a:moveTo>
                        <a:pt x="20504" y="5400"/>
                      </a:moveTo>
                      <a:lnTo>
                        <a:pt x="20504"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783" name="N"/>
            <p:cNvSpPr txBox="1"/>
            <p:nvPr/>
          </p:nvSpPr>
          <p:spPr>
            <a:xfrm>
              <a:off x="991201" y="22234"/>
              <a:ext cx="393939" cy="264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N</a:t>
              </a:r>
            </a:p>
          </p:txBody>
        </p:sp>
        <p:sp>
          <p:nvSpPr>
            <p:cNvPr id="784" name="S"/>
            <p:cNvSpPr txBox="1"/>
            <p:nvPr/>
          </p:nvSpPr>
          <p:spPr>
            <a:xfrm>
              <a:off x="0" y="31764"/>
              <a:ext cx="393938"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S</a:t>
              </a:r>
            </a:p>
          </p:txBody>
        </p:sp>
      </p:grpSp>
      <p:pic>
        <p:nvPicPr>
          <p:cNvPr id="786" name="image28.pdf" descr="image28.pdf"/>
          <p:cNvPicPr>
            <a:picLocks noChangeAspect="1"/>
          </p:cNvPicPr>
          <p:nvPr/>
        </p:nvPicPr>
        <p:blipFill>
          <a:blip r:embed="rId3">
            <a:extLst/>
          </a:blip>
          <a:stretch>
            <a:fillRect/>
          </a:stretch>
        </p:blipFill>
        <p:spPr>
          <a:xfrm>
            <a:off x="1371600" y="3048000"/>
            <a:ext cx="6223000" cy="4060825"/>
          </a:xfrm>
          <a:prstGeom prst="rect">
            <a:avLst/>
          </a:prstGeom>
          <a:ln w="12700">
            <a:miter lim="400000"/>
          </a:ln>
        </p:spPr>
      </p:pic>
      <p:sp>
        <p:nvSpPr>
          <p:cNvPr id="787"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1" name="Making and Applying Connections"/>
          <p:cNvSpPr txBox="1"/>
          <p:nvPr/>
        </p:nvSpPr>
        <p:spPr>
          <a:xfrm>
            <a:off x="990600" y="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792" name="Which of the following pairs of magnets would be ATTRACTED to each other?"/>
          <p:cNvSpPr txBox="1"/>
          <p:nvPr/>
        </p:nvSpPr>
        <p:spPr>
          <a:xfrm>
            <a:off x="304800" y="990600"/>
            <a:ext cx="8839200"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AutoNum type="arabicPeriod" startAt="7"/>
              <a:defRPr>
                <a:latin typeface="Arial"/>
                <a:ea typeface="Arial"/>
                <a:cs typeface="Arial"/>
                <a:sym typeface="Arial"/>
              </a:defRPr>
            </a:lvl1pPr>
          </a:lstStyle>
          <a:p>
            <a:pPr/>
            <a:r>
              <a:t>Which of the following pairs of magnets would be ATTRACTED to each other?</a:t>
            </a:r>
          </a:p>
        </p:txBody>
      </p:sp>
      <p:grpSp>
        <p:nvGrpSpPr>
          <p:cNvPr id="865" name="Group"/>
          <p:cNvGrpSpPr/>
          <p:nvPr/>
        </p:nvGrpSpPr>
        <p:grpSpPr>
          <a:xfrm>
            <a:off x="1485899" y="2225674"/>
            <a:ext cx="4119564" cy="3652604"/>
            <a:chOff x="0" y="0"/>
            <a:chExt cx="4119562" cy="3652602"/>
          </a:xfrm>
        </p:grpSpPr>
        <p:grpSp>
          <p:nvGrpSpPr>
            <p:cNvPr id="809" name="Group"/>
            <p:cNvGrpSpPr/>
            <p:nvPr/>
          </p:nvGrpSpPr>
          <p:grpSpPr>
            <a:xfrm>
              <a:off x="482562" y="0"/>
              <a:ext cx="3563982" cy="400836"/>
              <a:chOff x="0" y="0"/>
              <a:chExt cx="3563980" cy="400835"/>
            </a:xfrm>
          </p:grpSpPr>
          <p:grpSp>
            <p:nvGrpSpPr>
              <p:cNvPr id="800" name="Group"/>
              <p:cNvGrpSpPr/>
              <p:nvPr/>
            </p:nvGrpSpPr>
            <p:grpSpPr>
              <a:xfrm>
                <a:off x="0" y="8891"/>
                <a:ext cx="1647698" cy="391945"/>
                <a:chOff x="0" y="0"/>
                <a:chExt cx="1647697" cy="391943"/>
              </a:xfrm>
            </p:grpSpPr>
            <p:grpSp>
              <p:nvGrpSpPr>
                <p:cNvPr id="797" name="Group"/>
                <p:cNvGrpSpPr/>
                <p:nvPr/>
              </p:nvGrpSpPr>
              <p:grpSpPr>
                <a:xfrm>
                  <a:off x="81908" y="0"/>
                  <a:ext cx="1565790" cy="318190"/>
                  <a:chOff x="0" y="0"/>
                  <a:chExt cx="1565789" cy="318189"/>
                </a:xfrm>
              </p:grpSpPr>
              <p:sp>
                <p:nvSpPr>
                  <p:cNvPr id="793"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94" name="Shape"/>
                  <p:cNvSpPr/>
                  <p:nvPr/>
                </p:nvSpPr>
                <p:spPr>
                  <a:xfrm>
                    <a:off x="1486242" y="0"/>
                    <a:ext cx="79548"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95" name="Shape"/>
                  <p:cNvSpPr/>
                  <p:nvPr/>
                </p:nvSpPr>
                <p:spPr>
                  <a:xfrm>
                    <a:off x="-1" y="0"/>
                    <a:ext cx="1565791" cy="7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796"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798" name="N"/>
                <p:cNvSpPr txBox="1"/>
                <p:nvPr/>
              </p:nvSpPr>
              <p:spPr>
                <a:xfrm>
                  <a:off x="1189263" y="33025"/>
                  <a:ext cx="43113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799" name="S"/>
                <p:cNvSpPr txBox="1"/>
                <p:nvPr/>
              </p:nvSpPr>
              <p:spPr>
                <a:xfrm>
                  <a:off x="0" y="41282"/>
                  <a:ext cx="43113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808" name="Group"/>
              <p:cNvGrpSpPr/>
              <p:nvPr/>
            </p:nvGrpSpPr>
            <p:grpSpPr>
              <a:xfrm>
                <a:off x="1916282" y="0"/>
                <a:ext cx="1647699" cy="391944"/>
                <a:chOff x="0" y="0"/>
                <a:chExt cx="1647697" cy="391943"/>
              </a:xfrm>
            </p:grpSpPr>
            <p:grpSp>
              <p:nvGrpSpPr>
                <p:cNvPr id="805" name="Group"/>
                <p:cNvGrpSpPr/>
                <p:nvPr/>
              </p:nvGrpSpPr>
              <p:grpSpPr>
                <a:xfrm>
                  <a:off x="81908" y="0"/>
                  <a:ext cx="1565790" cy="318190"/>
                  <a:chOff x="0" y="0"/>
                  <a:chExt cx="1565789" cy="318189"/>
                </a:xfrm>
              </p:grpSpPr>
              <p:sp>
                <p:nvSpPr>
                  <p:cNvPr id="801"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02" name="Shape"/>
                  <p:cNvSpPr/>
                  <p:nvPr/>
                </p:nvSpPr>
                <p:spPr>
                  <a:xfrm>
                    <a:off x="1486242" y="0"/>
                    <a:ext cx="79548"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03" name="Shape"/>
                  <p:cNvSpPr/>
                  <p:nvPr/>
                </p:nvSpPr>
                <p:spPr>
                  <a:xfrm>
                    <a:off x="-1" y="0"/>
                    <a:ext cx="1565791" cy="7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04"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06" name="S"/>
                <p:cNvSpPr txBox="1"/>
                <p:nvPr/>
              </p:nvSpPr>
              <p:spPr>
                <a:xfrm>
                  <a:off x="1189263" y="33025"/>
                  <a:ext cx="43113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807" name="N"/>
                <p:cNvSpPr txBox="1"/>
                <p:nvPr/>
              </p:nvSpPr>
              <p:spPr>
                <a:xfrm>
                  <a:off x="0" y="41282"/>
                  <a:ext cx="43113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sp>
          <p:nvSpPr>
            <p:cNvPr id="810" name="A"/>
            <p:cNvSpPr txBox="1"/>
            <p:nvPr/>
          </p:nvSpPr>
          <p:spPr>
            <a:xfrm>
              <a:off x="24763" y="9526"/>
              <a:ext cx="403829"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A</a:t>
              </a:r>
            </a:p>
          </p:txBody>
        </p:sp>
        <p:sp>
          <p:nvSpPr>
            <p:cNvPr id="811" name="B"/>
            <p:cNvSpPr txBox="1"/>
            <p:nvPr/>
          </p:nvSpPr>
          <p:spPr>
            <a:xfrm>
              <a:off x="29207" y="1022528"/>
              <a:ext cx="40382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B</a:t>
              </a:r>
            </a:p>
          </p:txBody>
        </p:sp>
        <p:sp>
          <p:nvSpPr>
            <p:cNvPr id="812" name="C"/>
            <p:cNvSpPr txBox="1"/>
            <p:nvPr/>
          </p:nvSpPr>
          <p:spPr>
            <a:xfrm>
              <a:off x="38732" y="2130796"/>
              <a:ext cx="403829"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C</a:t>
              </a:r>
            </a:p>
          </p:txBody>
        </p:sp>
        <p:grpSp>
          <p:nvGrpSpPr>
            <p:cNvPr id="829" name="Group"/>
            <p:cNvGrpSpPr/>
            <p:nvPr/>
          </p:nvGrpSpPr>
          <p:grpSpPr>
            <a:xfrm>
              <a:off x="511770" y="1900886"/>
              <a:ext cx="1681351" cy="907654"/>
              <a:chOff x="0" y="0"/>
              <a:chExt cx="1681350" cy="907653"/>
            </a:xfrm>
          </p:grpSpPr>
          <p:grpSp>
            <p:nvGrpSpPr>
              <p:cNvPr id="820" name="Group"/>
              <p:cNvGrpSpPr/>
              <p:nvPr/>
            </p:nvGrpSpPr>
            <p:grpSpPr>
              <a:xfrm>
                <a:off x="0" y="515709"/>
                <a:ext cx="1647698" cy="391945"/>
                <a:chOff x="0" y="0"/>
                <a:chExt cx="1647697" cy="391943"/>
              </a:xfrm>
            </p:grpSpPr>
            <p:grpSp>
              <p:nvGrpSpPr>
                <p:cNvPr id="817" name="Group"/>
                <p:cNvGrpSpPr/>
                <p:nvPr/>
              </p:nvGrpSpPr>
              <p:grpSpPr>
                <a:xfrm>
                  <a:off x="81908" y="0"/>
                  <a:ext cx="1565790" cy="318191"/>
                  <a:chOff x="0" y="0"/>
                  <a:chExt cx="1565789" cy="318190"/>
                </a:xfrm>
              </p:grpSpPr>
              <p:sp>
                <p:nvSpPr>
                  <p:cNvPr id="813" name="Shape"/>
                  <p:cNvSpPr/>
                  <p:nvPr/>
                </p:nvSpPr>
                <p:spPr>
                  <a:xfrm>
                    <a:off x="-1" y="-1"/>
                    <a:ext cx="1565791" cy="318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14" name="Shape"/>
                  <p:cNvSpPr/>
                  <p:nvPr/>
                </p:nvSpPr>
                <p:spPr>
                  <a:xfrm>
                    <a:off x="1486242" y="-1"/>
                    <a:ext cx="79548" cy="318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15" name="Shape"/>
                  <p:cNvSpPr/>
                  <p:nvPr/>
                </p:nvSpPr>
                <p:spPr>
                  <a:xfrm>
                    <a:off x="-1" y="-1"/>
                    <a:ext cx="1565791" cy="7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16" name="Shape"/>
                  <p:cNvSpPr/>
                  <p:nvPr/>
                </p:nvSpPr>
                <p:spPr>
                  <a:xfrm>
                    <a:off x="-1" y="-1"/>
                    <a:ext cx="1565791" cy="318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18" name="N"/>
                <p:cNvSpPr txBox="1"/>
                <p:nvPr/>
              </p:nvSpPr>
              <p:spPr>
                <a:xfrm>
                  <a:off x="1189263" y="33025"/>
                  <a:ext cx="43113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819" name="S"/>
                <p:cNvSpPr txBox="1"/>
                <p:nvPr/>
              </p:nvSpPr>
              <p:spPr>
                <a:xfrm>
                  <a:off x="0" y="41282"/>
                  <a:ext cx="43113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828" name="Group"/>
              <p:cNvGrpSpPr/>
              <p:nvPr/>
            </p:nvGrpSpPr>
            <p:grpSpPr>
              <a:xfrm>
                <a:off x="33652" y="-1"/>
                <a:ext cx="1647699" cy="391945"/>
                <a:chOff x="0" y="0"/>
                <a:chExt cx="1647697" cy="391943"/>
              </a:xfrm>
            </p:grpSpPr>
            <p:grpSp>
              <p:nvGrpSpPr>
                <p:cNvPr id="825" name="Group"/>
                <p:cNvGrpSpPr/>
                <p:nvPr/>
              </p:nvGrpSpPr>
              <p:grpSpPr>
                <a:xfrm>
                  <a:off x="81908" y="0"/>
                  <a:ext cx="1565790" cy="318191"/>
                  <a:chOff x="0" y="0"/>
                  <a:chExt cx="1565789" cy="318190"/>
                </a:xfrm>
              </p:grpSpPr>
              <p:sp>
                <p:nvSpPr>
                  <p:cNvPr id="821" name="Shape"/>
                  <p:cNvSpPr/>
                  <p:nvPr/>
                </p:nvSpPr>
                <p:spPr>
                  <a:xfrm>
                    <a:off x="-1" y="-1"/>
                    <a:ext cx="1565791" cy="318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22" name="Shape"/>
                  <p:cNvSpPr/>
                  <p:nvPr/>
                </p:nvSpPr>
                <p:spPr>
                  <a:xfrm>
                    <a:off x="1486242" y="-1"/>
                    <a:ext cx="79548" cy="318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23" name="Shape"/>
                  <p:cNvSpPr/>
                  <p:nvPr/>
                </p:nvSpPr>
                <p:spPr>
                  <a:xfrm>
                    <a:off x="-1" y="-1"/>
                    <a:ext cx="1565791" cy="7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24" name="Shape"/>
                  <p:cNvSpPr/>
                  <p:nvPr/>
                </p:nvSpPr>
                <p:spPr>
                  <a:xfrm>
                    <a:off x="-1" y="-1"/>
                    <a:ext cx="1565791" cy="318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26" name="N"/>
                <p:cNvSpPr txBox="1"/>
                <p:nvPr/>
              </p:nvSpPr>
              <p:spPr>
                <a:xfrm>
                  <a:off x="1189263" y="33025"/>
                  <a:ext cx="43113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827" name="S"/>
                <p:cNvSpPr txBox="1"/>
                <p:nvPr/>
              </p:nvSpPr>
              <p:spPr>
                <a:xfrm>
                  <a:off x="0" y="41282"/>
                  <a:ext cx="43113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grpSp>
          <p:nvGrpSpPr>
            <p:cNvPr id="846" name="Group"/>
            <p:cNvGrpSpPr/>
            <p:nvPr/>
          </p:nvGrpSpPr>
          <p:grpSpPr>
            <a:xfrm>
              <a:off x="470498" y="1014271"/>
              <a:ext cx="3649065" cy="400201"/>
              <a:chOff x="0" y="0"/>
              <a:chExt cx="3649063" cy="400200"/>
            </a:xfrm>
          </p:grpSpPr>
          <p:grpSp>
            <p:nvGrpSpPr>
              <p:cNvPr id="837" name="Group"/>
              <p:cNvGrpSpPr/>
              <p:nvPr/>
            </p:nvGrpSpPr>
            <p:grpSpPr>
              <a:xfrm>
                <a:off x="2001366" y="8256"/>
                <a:ext cx="1647698" cy="391945"/>
                <a:chOff x="0" y="0"/>
                <a:chExt cx="1647697" cy="391943"/>
              </a:xfrm>
            </p:grpSpPr>
            <p:grpSp>
              <p:nvGrpSpPr>
                <p:cNvPr id="834" name="Group"/>
                <p:cNvGrpSpPr/>
                <p:nvPr/>
              </p:nvGrpSpPr>
              <p:grpSpPr>
                <a:xfrm>
                  <a:off x="81908" y="0"/>
                  <a:ext cx="1565790" cy="318190"/>
                  <a:chOff x="0" y="0"/>
                  <a:chExt cx="1565789" cy="318189"/>
                </a:xfrm>
              </p:grpSpPr>
              <p:sp>
                <p:nvSpPr>
                  <p:cNvPr id="830"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31" name="Shape"/>
                  <p:cNvSpPr/>
                  <p:nvPr/>
                </p:nvSpPr>
                <p:spPr>
                  <a:xfrm>
                    <a:off x="1486242" y="0"/>
                    <a:ext cx="79548"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32" name="Shape"/>
                  <p:cNvSpPr/>
                  <p:nvPr/>
                </p:nvSpPr>
                <p:spPr>
                  <a:xfrm>
                    <a:off x="-1" y="0"/>
                    <a:ext cx="1565791" cy="7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33"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35" name="N"/>
                <p:cNvSpPr txBox="1"/>
                <p:nvPr/>
              </p:nvSpPr>
              <p:spPr>
                <a:xfrm>
                  <a:off x="1189263" y="33025"/>
                  <a:ext cx="43113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836" name="S"/>
                <p:cNvSpPr txBox="1"/>
                <p:nvPr/>
              </p:nvSpPr>
              <p:spPr>
                <a:xfrm>
                  <a:off x="0" y="41282"/>
                  <a:ext cx="43113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845" name="Group"/>
              <p:cNvGrpSpPr/>
              <p:nvPr/>
            </p:nvGrpSpPr>
            <p:grpSpPr>
              <a:xfrm>
                <a:off x="0" y="0"/>
                <a:ext cx="1647698" cy="391944"/>
                <a:chOff x="0" y="0"/>
                <a:chExt cx="1647697" cy="391943"/>
              </a:xfrm>
            </p:grpSpPr>
            <p:grpSp>
              <p:nvGrpSpPr>
                <p:cNvPr id="842" name="Group"/>
                <p:cNvGrpSpPr/>
                <p:nvPr/>
              </p:nvGrpSpPr>
              <p:grpSpPr>
                <a:xfrm>
                  <a:off x="81908" y="0"/>
                  <a:ext cx="1565790" cy="318190"/>
                  <a:chOff x="0" y="0"/>
                  <a:chExt cx="1565789" cy="318189"/>
                </a:xfrm>
              </p:grpSpPr>
              <p:sp>
                <p:nvSpPr>
                  <p:cNvPr id="838"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39" name="Shape"/>
                  <p:cNvSpPr/>
                  <p:nvPr/>
                </p:nvSpPr>
                <p:spPr>
                  <a:xfrm>
                    <a:off x="1486242" y="0"/>
                    <a:ext cx="79548"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40" name="Shape"/>
                  <p:cNvSpPr/>
                  <p:nvPr/>
                </p:nvSpPr>
                <p:spPr>
                  <a:xfrm>
                    <a:off x="-1" y="0"/>
                    <a:ext cx="1565791" cy="7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41"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43" name="S"/>
                <p:cNvSpPr txBox="1"/>
                <p:nvPr/>
              </p:nvSpPr>
              <p:spPr>
                <a:xfrm>
                  <a:off x="1189263" y="33025"/>
                  <a:ext cx="43113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844" name="N"/>
                <p:cNvSpPr txBox="1"/>
                <p:nvPr/>
              </p:nvSpPr>
              <p:spPr>
                <a:xfrm>
                  <a:off x="0" y="41282"/>
                  <a:ext cx="43113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sp>
          <p:nvSpPr>
            <p:cNvPr id="847" name="D"/>
            <p:cNvSpPr txBox="1"/>
            <p:nvPr/>
          </p:nvSpPr>
          <p:spPr>
            <a:xfrm>
              <a:off x="0" y="3230173"/>
              <a:ext cx="40382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D</a:t>
              </a:r>
            </a:p>
          </p:txBody>
        </p:sp>
        <p:grpSp>
          <p:nvGrpSpPr>
            <p:cNvPr id="864" name="Group"/>
            <p:cNvGrpSpPr/>
            <p:nvPr/>
          </p:nvGrpSpPr>
          <p:grpSpPr>
            <a:xfrm>
              <a:off x="503516" y="3253672"/>
              <a:ext cx="3610967" cy="398931"/>
              <a:chOff x="0" y="0"/>
              <a:chExt cx="3610966" cy="398929"/>
            </a:xfrm>
          </p:grpSpPr>
          <p:grpSp>
            <p:nvGrpSpPr>
              <p:cNvPr id="855" name="Group"/>
              <p:cNvGrpSpPr/>
              <p:nvPr/>
            </p:nvGrpSpPr>
            <p:grpSpPr>
              <a:xfrm>
                <a:off x="0" y="0"/>
                <a:ext cx="1647698" cy="391944"/>
                <a:chOff x="0" y="0"/>
                <a:chExt cx="1647697" cy="391943"/>
              </a:xfrm>
            </p:grpSpPr>
            <p:grpSp>
              <p:nvGrpSpPr>
                <p:cNvPr id="852" name="Group"/>
                <p:cNvGrpSpPr/>
                <p:nvPr/>
              </p:nvGrpSpPr>
              <p:grpSpPr>
                <a:xfrm>
                  <a:off x="81908" y="0"/>
                  <a:ext cx="1565790" cy="318190"/>
                  <a:chOff x="0" y="0"/>
                  <a:chExt cx="1565789" cy="318189"/>
                </a:xfrm>
              </p:grpSpPr>
              <p:sp>
                <p:nvSpPr>
                  <p:cNvPr id="848"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49" name="Shape"/>
                  <p:cNvSpPr/>
                  <p:nvPr/>
                </p:nvSpPr>
                <p:spPr>
                  <a:xfrm>
                    <a:off x="1486242" y="0"/>
                    <a:ext cx="79548"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50" name="Shape"/>
                  <p:cNvSpPr/>
                  <p:nvPr/>
                </p:nvSpPr>
                <p:spPr>
                  <a:xfrm>
                    <a:off x="-1" y="0"/>
                    <a:ext cx="1565791" cy="7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51"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53" name="N"/>
                <p:cNvSpPr txBox="1"/>
                <p:nvPr/>
              </p:nvSpPr>
              <p:spPr>
                <a:xfrm>
                  <a:off x="1189263" y="33025"/>
                  <a:ext cx="43113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854" name="S"/>
                <p:cNvSpPr txBox="1"/>
                <p:nvPr/>
              </p:nvSpPr>
              <p:spPr>
                <a:xfrm>
                  <a:off x="0" y="41282"/>
                  <a:ext cx="43113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863" name="Group"/>
              <p:cNvGrpSpPr/>
              <p:nvPr/>
            </p:nvGrpSpPr>
            <p:grpSpPr>
              <a:xfrm>
                <a:off x="1963268" y="6986"/>
                <a:ext cx="1647699" cy="391944"/>
                <a:chOff x="0" y="0"/>
                <a:chExt cx="1647697" cy="391943"/>
              </a:xfrm>
            </p:grpSpPr>
            <p:grpSp>
              <p:nvGrpSpPr>
                <p:cNvPr id="860" name="Group"/>
                <p:cNvGrpSpPr/>
                <p:nvPr/>
              </p:nvGrpSpPr>
              <p:grpSpPr>
                <a:xfrm>
                  <a:off x="81908" y="0"/>
                  <a:ext cx="1565790" cy="318190"/>
                  <a:chOff x="0" y="0"/>
                  <a:chExt cx="1565789" cy="318189"/>
                </a:xfrm>
              </p:grpSpPr>
              <p:sp>
                <p:nvSpPr>
                  <p:cNvPr id="856"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57" name="Shape"/>
                  <p:cNvSpPr/>
                  <p:nvPr/>
                </p:nvSpPr>
                <p:spPr>
                  <a:xfrm>
                    <a:off x="1486242" y="0"/>
                    <a:ext cx="79548"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58" name="Shape"/>
                  <p:cNvSpPr/>
                  <p:nvPr/>
                </p:nvSpPr>
                <p:spPr>
                  <a:xfrm>
                    <a:off x="-1" y="0"/>
                    <a:ext cx="1565791" cy="79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59" name="Shape"/>
                  <p:cNvSpPr/>
                  <p:nvPr/>
                </p:nvSpPr>
                <p:spPr>
                  <a:xfrm>
                    <a:off x="-1" y="0"/>
                    <a:ext cx="1565791" cy="318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61" name="N"/>
                <p:cNvSpPr txBox="1"/>
                <p:nvPr/>
              </p:nvSpPr>
              <p:spPr>
                <a:xfrm>
                  <a:off x="1189263" y="33025"/>
                  <a:ext cx="43113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862" name="S"/>
                <p:cNvSpPr txBox="1"/>
                <p:nvPr/>
              </p:nvSpPr>
              <p:spPr>
                <a:xfrm>
                  <a:off x="0" y="41282"/>
                  <a:ext cx="43113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grpSp>
      <p:sp>
        <p:nvSpPr>
          <p:cNvPr id="866"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0" name="Making and Applying Connections"/>
          <p:cNvSpPr txBox="1"/>
          <p:nvPr/>
        </p:nvSpPr>
        <p:spPr>
          <a:xfrm>
            <a:off x="990600" y="27305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871" name="Which picture shows magnets that would REPEL each other?"/>
          <p:cNvSpPr txBox="1"/>
          <p:nvPr/>
        </p:nvSpPr>
        <p:spPr>
          <a:xfrm>
            <a:off x="304800" y="1127125"/>
            <a:ext cx="88392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AutoNum type="arabicPeriod" startAt="8"/>
              <a:defRPr>
                <a:latin typeface="Arial"/>
                <a:ea typeface="Arial"/>
                <a:cs typeface="Arial"/>
                <a:sym typeface="Arial"/>
              </a:defRPr>
            </a:lvl1pPr>
          </a:lstStyle>
          <a:p>
            <a:pPr/>
            <a:r>
              <a:t>Which picture shows magnets that would REPEL each other? </a:t>
            </a:r>
          </a:p>
        </p:txBody>
      </p:sp>
      <p:grpSp>
        <p:nvGrpSpPr>
          <p:cNvPr id="944" name="Group"/>
          <p:cNvGrpSpPr/>
          <p:nvPr/>
        </p:nvGrpSpPr>
        <p:grpSpPr>
          <a:xfrm>
            <a:off x="1371600" y="1981200"/>
            <a:ext cx="5322888" cy="3867488"/>
            <a:chOff x="0" y="0"/>
            <a:chExt cx="5322887" cy="3867487"/>
          </a:xfrm>
        </p:grpSpPr>
        <p:grpSp>
          <p:nvGrpSpPr>
            <p:cNvPr id="888" name="Group"/>
            <p:cNvGrpSpPr/>
            <p:nvPr/>
          </p:nvGrpSpPr>
          <p:grpSpPr>
            <a:xfrm>
              <a:off x="725956" y="1859573"/>
              <a:ext cx="2126300" cy="985149"/>
              <a:chOff x="0" y="0"/>
              <a:chExt cx="2126298" cy="985147"/>
            </a:xfrm>
          </p:grpSpPr>
          <p:grpSp>
            <p:nvGrpSpPr>
              <p:cNvPr id="879" name="Group"/>
              <p:cNvGrpSpPr/>
              <p:nvPr/>
            </p:nvGrpSpPr>
            <p:grpSpPr>
              <a:xfrm>
                <a:off x="67438" y="-1"/>
                <a:ext cx="2058861" cy="399012"/>
                <a:chOff x="0" y="0"/>
                <a:chExt cx="2058860" cy="399010"/>
              </a:xfrm>
            </p:grpSpPr>
            <p:grpSp>
              <p:nvGrpSpPr>
                <p:cNvPr id="876" name="Group"/>
                <p:cNvGrpSpPr/>
                <p:nvPr/>
              </p:nvGrpSpPr>
              <p:grpSpPr>
                <a:xfrm>
                  <a:off x="102347" y="0"/>
                  <a:ext cx="1956514" cy="372658"/>
                  <a:chOff x="0" y="0"/>
                  <a:chExt cx="1956512" cy="372658"/>
                </a:xfrm>
              </p:grpSpPr>
              <p:sp>
                <p:nvSpPr>
                  <p:cNvPr id="872"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73" name="Shape"/>
                  <p:cNvSpPr/>
                  <p:nvPr/>
                </p:nvSpPr>
                <p:spPr>
                  <a:xfrm>
                    <a:off x="1863348" y="0"/>
                    <a:ext cx="93165"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74" name="Shape"/>
                  <p:cNvSpPr/>
                  <p:nvPr/>
                </p:nvSpPr>
                <p:spPr>
                  <a:xfrm>
                    <a:off x="0" y="-1"/>
                    <a:ext cx="1956512" cy="93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29" y="0"/>
                        </a:lnTo>
                        <a:lnTo>
                          <a:pt x="21600" y="0"/>
                        </a:lnTo>
                        <a:lnTo>
                          <a:pt x="2057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75"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moveTo>
                          <a:pt x="0" y="5400"/>
                        </a:moveTo>
                        <a:lnTo>
                          <a:pt x="20571" y="5400"/>
                        </a:lnTo>
                        <a:lnTo>
                          <a:pt x="21600" y="0"/>
                        </a:lnTo>
                        <a:moveTo>
                          <a:pt x="20571" y="5400"/>
                        </a:moveTo>
                        <a:lnTo>
                          <a:pt x="2057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77" name="N"/>
                <p:cNvSpPr txBox="1"/>
                <p:nvPr/>
              </p:nvSpPr>
              <p:spPr>
                <a:xfrm>
                  <a:off x="1486029" y="38679"/>
                  <a:ext cx="5387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878" name="S"/>
                <p:cNvSpPr txBox="1"/>
                <p:nvPr/>
              </p:nvSpPr>
              <p:spPr>
                <a:xfrm>
                  <a:off x="0" y="48348"/>
                  <a:ext cx="5387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887" name="Group"/>
              <p:cNvGrpSpPr/>
              <p:nvPr/>
            </p:nvGrpSpPr>
            <p:grpSpPr>
              <a:xfrm>
                <a:off x="-1" y="586137"/>
                <a:ext cx="2058862" cy="399011"/>
                <a:chOff x="0" y="0"/>
                <a:chExt cx="2058860" cy="399010"/>
              </a:xfrm>
            </p:grpSpPr>
            <p:grpSp>
              <p:nvGrpSpPr>
                <p:cNvPr id="884" name="Group"/>
                <p:cNvGrpSpPr/>
                <p:nvPr/>
              </p:nvGrpSpPr>
              <p:grpSpPr>
                <a:xfrm>
                  <a:off x="102347" y="0"/>
                  <a:ext cx="1956514" cy="372658"/>
                  <a:chOff x="0" y="0"/>
                  <a:chExt cx="1956512" cy="372658"/>
                </a:xfrm>
              </p:grpSpPr>
              <p:sp>
                <p:nvSpPr>
                  <p:cNvPr id="880"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81" name="Shape"/>
                  <p:cNvSpPr/>
                  <p:nvPr/>
                </p:nvSpPr>
                <p:spPr>
                  <a:xfrm>
                    <a:off x="1863348" y="0"/>
                    <a:ext cx="93165"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82" name="Shape"/>
                  <p:cNvSpPr/>
                  <p:nvPr/>
                </p:nvSpPr>
                <p:spPr>
                  <a:xfrm>
                    <a:off x="0" y="-1"/>
                    <a:ext cx="1956512" cy="93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29" y="0"/>
                        </a:lnTo>
                        <a:lnTo>
                          <a:pt x="21600" y="0"/>
                        </a:lnTo>
                        <a:lnTo>
                          <a:pt x="2057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83"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moveTo>
                          <a:pt x="0" y="5400"/>
                        </a:moveTo>
                        <a:lnTo>
                          <a:pt x="20571" y="5400"/>
                        </a:lnTo>
                        <a:lnTo>
                          <a:pt x="21600" y="0"/>
                        </a:lnTo>
                        <a:moveTo>
                          <a:pt x="20571" y="5400"/>
                        </a:moveTo>
                        <a:lnTo>
                          <a:pt x="2057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85" name="S"/>
                <p:cNvSpPr txBox="1"/>
                <p:nvPr/>
              </p:nvSpPr>
              <p:spPr>
                <a:xfrm>
                  <a:off x="1486029" y="38679"/>
                  <a:ext cx="5387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886" name="N"/>
                <p:cNvSpPr txBox="1"/>
                <p:nvPr/>
              </p:nvSpPr>
              <p:spPr>
                <a:xfrm>
                  <a:off x="0" y="48348"/>
                  <a:ext cx="5387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grpSp>
          <p:nvGrpSpPr>
            <p:cNvPr id="905" name="Group"/>
            <p:cNvGrpSpPr/>
            <p:nvPr/>
          </p:nvGrpSpPr>
          <p:grpSpPr>
            <a:xfrm>
              <a:off x="810849" y="-1"/>
              <a:ext cx="4512039" cy="407194"/>
              <a:chOff x="0" y="0"/>
              <a:chExt cx="4512037" cy="407192"/>
            </a:xfrm>
          </p:grpSpPr>
          <p:grpSp>
            <p:nvGrpSpPr>
              <p:cNvPr id="896" name="Group"/>
              <p:cNvGrpSpPr/>
              <p:nvPr/>
            </p:nvGrpSpPr>
            <p:grpSpPr>
              <a:xfrm>
                <a:off x="-1" y="-1"/>
                <a:ext cx="2058862" cy="399012"/>
                <a:chOff x="0" y="0"/>
                <a:chExt cx="2058860" cy="399010"/>
              </a:xfrm>
            </p:grpSpPr>
            <p:grpSp>
              <p:nvGrpSpPr>
                <p:cNvPr id="893" name="Group"/>
                <p:cNvGrpSpPr/>
                <p:nvPr/>
              </p:nvGrpSpPr>
              <p:grpSpPr>
                <a:xfrm>
                  <a:off x="102347" y="0"/>
                  <a:ext cx="1956514" cy="372658"/>
                  <a:chOff x="0" y="0"/>
                  <a:chExt cx="1956512" cy="372658"/>
                </a:xfrm>
              </p:grpSpPr>
              <p:sp>
                <p:nvSpPr>
                  <p:cNvPr id="889"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90" name="Shape"/>
                  <p:cNvSpPr/>
                  <p:nvPr/>
                </p:nvSpPr>
                <p:spPr>
                  <a:xfrm>
                    <a:off x="1863348" y="0"/>
                    <a:ext cx="93165"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91" name="Shape"/>
                  <p:cNvSpPr/>
                  <p:nvPr/>
                </p:nvSpPr>
                <p:spPr>
                  <a:xfrm>
                    <a:off x="0" y="-1"/>
                    <a:ext cx="1956512" cy="93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29" y="0"/>
                        </a:lnTo>
                        <a:lnTo>
                          <a:pt x="21600" y="0"/>
                        </a:lnTo>
                        <a:lnTo>
                          <a:pt x="2057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92"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moveTo>
                          <a:pt x="0" y="5400"/>
                        </a:moveTo>
                        <a:lnTo>
                          <a:pt x="20571" y="5400"/>
                        </a:lnTo>
                        <a:lnTo>
                          <a:pt x="21600" y="0"/>
                        </a:lnTo>
                        <a:moveTo>
                          <a:pt x="20571" y="5400"/>
                        </a:moveTo>
                        <a:lnTo>
                          <a:pt x="2057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894" name="N"/>
                <p:cNvSpPr txBox="1"/>
                <p:nvPr/>
              </p:nvSpPr>
              <p:spPr>
                <a:xfrm>
                  <a:off x="1486029" y="38679"/>
                  <a:ext cx="5387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895" name="S"/>
                <p:cNvSpPr txBox="1"/>
                <p:nvPr/>
              </p:nvSpPr>
              <p:spPr>
                <a:xfrm>
                  <a:off x="0" y="48348"/>
                  <a:ext cx="5387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904" name="Group"/>
              <p:cNvGrpSpPr/>
              <p:nvPr/>
            </p:nvGrpSpPr>
            <p:grpSpPr>
              <a:xfrm>
                <a:off x="2453177" y="8182"/>
                <a:ext cx="2058861" cy="399011"/>
                <a:chOff x="0" y="0"/>
                <a:chExt cx="2058860" cy="399010"/>
              </a:xfrm>
            </p:grpSpPr>
            <p:grpSp>
              <p:nvGrpSpPr>
                <p:cNvPr id="901" name="Group"/>
                <p:cNvGrpSpPr/>
                <p:nvPr/>
              </p:nvGrpSpPr>
              <p:grpSpPr>
                <a:xfrm>
                  <a:off x="102347" y="0"/>
                  <a:ext cx="1956514" cy="372658"/>
                  <a:chOff x="0" y="0"/>
                  <a:chExt cx="1956512" cy="372658"/>
                </a:xfrm>
              </p:grpSpPr>
              <p:sp>
                <p:nvSpPr>
                  <p:cNvPr id="897"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98" name="Shape"/>
                  <p:cNvSpPr/>
                  <p:nvPr/>
                </p:nvSpPr>
                <p:spPr>
                  <a:xfrm>
                    <a:off x="1863348" y="0"/>
                    <a:ext cx="93165"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899" name="Shape"/>
                  <p:cNvSpPr/>
                  <p:nvPr/>
                </p:nvSpPr>
                <p:spPr>
                  <a:xfrm>
                    <a:off x="0" y="-1"/>
                    <a:ext cx="1956512" cy="93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29" y="0"/>
                        </a:lnTo>
                        <a:lnTo>
                          <a:pt x="21600" y="0"/>
                        </a:lnTo>
                        <a:lnTo>
                          <a:pt x="2057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00"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moveTo>
                          <a:pt x="0" y="5400"/>
                        </a:moveTo>
                        <a:lnTo>
                          <a:pt x="20571" y="5400"/>
                        </a:lnTo>
                        <a:lnTo>
                          <a:pt x="21600" y="0"/>
                        </a:lnTo>
                        <a:moveTo>
                          <a:pt x="20571" y="5400"/>
                        </a:moveTo>
                        <a:lnTo>
                          <a:pt x="2057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902" name="N"/>
                <p:cNvSpPr txBox="1"/>
                <p:nvPr/>
              </p:nvSpPr>
              <p:spPr>
                <a:xfrm>
                  <a:off x="1486029" y="38679"/>
                  <a:ext cx="5387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903" name="S"/>
                <p:cNvSpPr txBox="1"/>
                <p:nvPr/>
              </p:nvSpPr>
              <p:spPr>
                <a:xfrm>
                  <a:off x="0" y="48348"/>
                  <a:ext cx="5387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grpSp>
          <p:nvGrpSpPr>
            <p:cNvPr id="922" name="Group"/>
            <p:cNvGrpSpPr/>
            <p:nvPr/>
          </p:nvGrpSpPr>
          <p:grpSpPr>
            <a:xfrm>
              <a:off x="766419" y="946151"/>
              <a:ext cx="4470783" cy="416863"/>
              <a:chOff x="0" y="0"/>
              <a:chExt cx="4470781" cy="416862"/>
            </a:xfrm>
          </p:grpSpPr>
          <p:grpSp>
            <p:nvGrpSpPr>
              <p:cNvPr id="913" name="Group"/>
              <p:cNvGrpSpPr/>
              <p:nvPr/>
            </p:nvGrpSpPr>
            <p:grpSpPr>
              <a:xfrm>
                <a:off x="-1" y="-1"/>
                <a:ext cx="2058862" cy="399012"/>
                <a:chOff x="0" y="0"/>
                <a:chExt cx="2058860" cy="399010"/>
              </a:xfrm>
            </p:grpSpPr>
            <p:grpSp>
              <p:nvGrpSpPr>
                <p:cNvPr id="910" name="Group"/>
                <p:cNvGrpSpPr/>
                <p:nvPr/>
              </p:nvGrpSpPr>
              <p:grpSpPr>
                <a:xfrm>
                  <a:off x="102347" y="0"/>
                  <a:ext cx="1956514" cy="372658"/>
                  <a:chOff x="0" y="0"/>
                  <a:chExt cx="1956512" cy="372658"/>
                </a:xfrm>
              </p:grpSpPr>
              <p:sp>
                <p:nvSpPr>
                  <p:cNvPr id="906"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07" name="Shape"/>
                  <p:cNvSpPr/>
                  <p:nvPr/>
                </p:nvSpPr>
                <p:spPr>
                  <a:xfrm>
                    <a:off x="1863348" y="0"/>
                    <a:ext cx="93165"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08" name="Shape"/>
                  <p:cNvSpPr/>
                  <p:nvPr/>
                </p:nvSpPr>
                <p:spPr>
                  <a:xfrm>
                    <a:off x="0" y="-1"/>
                    <a:ext cx="1956512" cy="93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29" y="0"/>
                        </a:lnTo>
                        <a:lnTo>
                          <a:pt x="21600" y="0"/>
                        </a:lnTo>
                        <a:lnTo>
                          <a:pt x="2057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09"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moveTo>
                          <a:pt x="0" y="5400"/>
                        </a:moveTo>
                        <a:lnTo>
                          <a:pt x="20571" y="5400"/>
                        </a:lnTo>
                        <a:lnTo>
                          <a:pt x="21600" y="0"/>
                        </a:lnTo>
                        <a:moveTo>
                          <a:pt x="20571" y="5400"/>
                        </a:moveTo>
                        <a:lnTo>
                          <a:pt x="2057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911" name="S"/>
                <p:cNvSpPr txBox="1"/>
                <p:nvPr/>
              </p:nvSpPr>
              <p:spPr>
                <a:xfrm>
                  <a:off x="1486029" y="38679"/>
                  <a:ext cx="5387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912" name="N"/>
                <p:cNvSpPr txBox="1"/>
                <p:nvPr/>
              </p:nvSpPr>
              <p:spPr>
                <a:xfrm>
                  <a:off x="0" y="48348"/>
                  <a:ext cx="5387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nvGrpSpPr>
              <p:cNvPr id="921" name="Group"/>
              <p:cNvGrpSpPr/>
              <p:nvPr/>
            </p:nvGrpSpPr>
            <p:grpSpPr>
              <a:xfrm>
                <a:off x="2411921" y="17851"/>
                <a:ext cx="2058861" cy="399012"/>
                <a:chOff x="0" y="0"/>
                <a:chExt cx="2058860" cy="399010"/>
              </a:xfrm>
            </p:grpSpPr>
            <p:grpSp>
              <p:nvGrpSpPr>
                <p:cNvPr id="918" name="Group"/>
                <p:cNvGrpSpPr/>
                <p:nvPr/>
              </p:nvGrpSpPr>
              <p:grpSpPr>
                <a:xfrm>
                  <a:off x="102347" y="0"/>
                  <a:ext cx="1956514" cy="372658"/>
                  <a:chOff x="0" y="0"/>
                  <a:chExt cx="1956512" cy="372658"/>
                </a:xfrm>
              </p:grpSpPr>
              <p:sp>
                <p:nvSpPr>
                  <p:cNvPr id="914"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15" name="Shape"/>
                  <p:cNvSpPr/>
                  <p:nvPr/>
                </p:nvSpPr>
                <p:spPr>
                  <a:xfrm>
                    <a:off x="1863348" y="0"/>
                    <a:ext cx="93165"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16" name="Shape"/>
                  <p:cNvSpPr/>
                  <p:nvPr/>
                </p:nvSpPr>
                <p:spPr>
                  <a:xfrm>
                    <a:off x="0" y="-1"/>
                    <a:ext cx="1956512" cy="93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29" y="0"/>
                        </a:lnTo>
                        <a:lnTo>
                          <a:pt x="21600" y="0"/>
                        </a:lnTo>
                        <a:lnTo>
                          <a:pt x="2057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17"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moveTo>
                          <a:pt x="0" y="5400"/>
                        </a:moveTo>
                        <a:lnTo>
                          <a:pt x="20571" y="5400"/>
                        </a:lnTo>
                        <a:lnTo>
                          <a:pt x="21600" y="0"/>
                        </a:lnTo>
                        <a:moveTo>
                          <a:pt x="20571" y="5400"/>
                        </a:moveTo>
                        <a:lnTo>
                          <a:pt x="2057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919" name="S"/>
                <p:cNvSpPr txBox="1"/>
                <p:nvPr/>
              </p:nvSpPr>
              <p:spPr>
                <a:xfrm>
                  <a:off x="1486029" y="38679"/>
                  <a:ext cx="5387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920" name="N"/>
                <p:cNvSpPr txBox="1"/>
                <p:nvPr/>
              </p:nvSpPr>
              <p:spPr>
                <a:xfrm>
                  <a:off x="0" y="48348"/>
                  <a:ext cx="5387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grpSp>
          <p:nvGrpSpPr>
            <p:cNvPr id="939" name="Group"/>
            <p:cNvGrpSpPr/>
            <p:nvPr/>
          </p:nvGrpSpPr>
          <p:grpSpPr>
            <a:xfrm>
              <a:off x="621228" y="3457319"/>
              <a:ext cx="4463642" cy="410169"/>
              <a:chOff x="0" y="0"/>
              <a:chExt cx="4463640" cy="410167"/>
            </a:xfrm>
          </p:grpSpPr>
          <p:grpSp>
            <p:nvGrpSpPr>
              <p:cNvPr id="930" name="Group"/>
              <p:cNvGrpSpPr/>
              <p:nvPr/>
            </p:nvGrpSpPr>
            <p:grpSpPr>
              <a:xfrm>
                <a:off x="2404780" y="11157"/>
                <a:ext cx="2058861" cy="399011"/>
                <a:chOff x="0" y="0"/>
                <a:chExt cx="2058860" cy="399010"/>
              </a:xfrm>
            </p:grpSpPr>
            <p:grpSp>
              <p:nvGrpSpPr>
                <p:cNvPr id="927" name="Group"/>
                <p:cNvGrpSpPr/>
                <p:nvPr/>
              </p:nvGrpSpPr>
              <p:grpSpPr>
                <a:xfrm>
                  <a:off x="102347" y="0"/>
                  <a:ext cx="1956514" cy="372658"/>
                  <a:chOff x="0" y="0"/>
                  <a:chExt cx="1956512" cy="372658"/>
                </a:xfrm>
              </p:grpSpPr>
              <p:sp>
                <p:nvSpPr>
                  <p:cNvPr id="923"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24" name="Shape"/>
                  <p:cNvSpPr/>
                  <p:nvPr/>
                </p:nvSpPr>
                <p:spPr>
                  <a:xfrm>
                    <a:off x="1863348" y="0"/>
                    <a:ext cx="93165"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25" name="Shape"/>
                  <p:cNvSpPr/>
                  <p:nvPr/>
                </p:nvSpPr>
                <p:spPr>
                  <a:xfrm>
                    <a:off x="0" y="-1"/>
                    <a:ext cx="1956512" cy="93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29" y="0"/>
                        </a:lnTo>
                        <a:lnTo>
                          <a:pt x="21600" y="0"/>
                        </a:lnTo>
                        <a:lnTo>
                          <a:pt x="2057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26"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moveTo>
                          <a:pt x="0" y="5400"/>
                        </a:moveTo>
                        <a:lnTo>
                          <a:pt x="20571" y="5400"/>
                        </a:lnTo>
                        <a:lnTo>
                          <a:pt x="21600" y="0"/>
                        </a:lnTo>
                        <a:moveTo>
                          <a:pt x="20571" y="5400"/>
                        </a:moveTo>
                        <a:lnTo>
                          <a:pt x="2057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928" name="N"/>
                <p:cNvSpPr txBox="1"/>
                <p:nvPr/>
              </p:nvSpPr>
              <p:spPr>
                <a:xfrm>
                  <a:off x="1486029" y="38679"/>
                  <a:ext cx="5387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sp>
              <p:nvSpPr>
                <p:cNvPr id="929" name="S"/>
                <p:cNvSpPr txBox="1"/>
                <p:nvPr/>
              </p:nvSpPr>
              <p:spPr>
                <a:xfrm>
                  <a:off x="0" y="48348"/>
                  <a:ext cx="5387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grpSp>
          <p:grpSp>
            <p:nvGrpSpPr>
              <p:cNvPr id="938" name="Group"/>
              <p:cNvGrpSpPr/>
              <p:nvPr/>
            </p:nvGrpSpPr>
            <p:grpSpPr>
              <a:xfrm>
                <a:off x="-1" y="-1"/>
                <a:ext cx="2058862" cy="399012"/>
                <a:chOff x="0" y="0"/>
                <a:chExt cx="2058860" cy="399010"/>
              </a:xfrm>
            </p:grpSpPr>
            <p:grpSp>
              <p:nvGrpSpPr>
                <p:cNvPr id="935" name="Group"/>
                <p:cNvGrpSpPr/>
                <p:nvPr/>
              </p:nvGrpSpPr>
              <p:grpSpPr>
                <a:xfrm>
                  <a:off x="102347" y="0"/>
                  <a:ext cx="1956514" cy="372658"/>
                  <a:chOff x="0" y="0"/>
                  <a:chExt cx="1956512" cy="372658"/>
                </a:xfrm>
              </p:grpSpPr>
              <p:sp>
                <p:nvSpPr>
                  <p:cNvPr id="931"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32" name="Shape"/>
                  <p:cNvSpPr/>
                  <p:nvPr/>
                </p:nvSpPr>
                <p:spPr>
                  <a:xfrm>
                    <a:off x="1863348" y="0"/>
                    <a:ext cx="93165"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33" name="Shape"/>
                  <p:cNvSpPr/>
                  <p:nvPr/>
                </p:nvSpPr>
                <p:spPr>
                  <a:xfrm>
                    <a:off x="0" y="-1"/>
                    <a:ext cx="1956512" cy="93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29" y="0"/>
                        </a:lnTo>
                        <a:lnTo>
                          <a:pt x="21600" y="0"/>
                        </a:lnTo>
                        <a:lnTo>
                          <a:pt x="2057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34" name="Shape"/>
                  <p:cNvSpPr/>
                  <p:nvPr/>
                </p:nvSpPr>
                <p:spPr>
                  <a:xfrm>
                    <a:off x="0" y="0"/>
                    <a:ext cx="1956512" cy="372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29" y="0"/>
                        </a:lnTo>
                        <a:lnTo>
                          <a:pt x="21600" y="0"/>
                        </a:lnTo>
                        <a:lnTo>
                          <a:pt x="21600" y="16200"/>
                        </a:lnTo>
                        <a:lnTo>
                          <a:pt x="20571" y="21600"/>
                        </a:lnTo>
                        <a:lnTo>
                          <a:pt x="0" y="21600"/>
                        </a:lnTo>
                        <a:close/>
                        <a:moveTo>
                          <a:pt x="0" y="5400"/>
                        </a:moveTo>
                        <a:lnTo>
                          <a:pt x="20571" y="5400"/>
                        </a:lnTo>
                        <a:lnTo>
                          <a:pt x="21600" y="0"/>
                        </a:lnTo>
                        <a:moveTo>
                          <a:pt x="20571" y="5400"/>
                        </a:moveTo>
                        <a:lnTo>
                          <a:pt x="2057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936" name="S"/>
                <p:cNvSpPr txBox="1"/>
                <p:nvPr/>
              </p:nvSpPr>
              <p:spPr>
                <a:xfrm>
                  <a:off x="1486029" y="38679"/>
                  <a:ext cx="5387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S</a:t>
                  </a:r>
                </a:p>
              </p:txBody>
            </p:sp>
            <p:sp>
              <p:nvSpPr>
                <p:cNvPr id="937" name="N"/>
                <p:cNvSpPr txBox="1"/>
                <p:nvPr/>
              </p:nvSpPr>
              <p:spPr>
                <a:xfrm>
                  <a:off x="0" y="48348"/>
                  <a:ext cx="5387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800">
                      <a:latin typeface="Arial"/>
                      <a:ea typeface="Arial"/>
                      <a:cs typeface="Arial"/>
                      <a:sym typeface="Arial"/>
                    </a:defRPr>
                  </a:lvl1pPr>
                </a:lstStyle>
                <a:p>
                  <a:pPr/>
                  <a:r>
                    <a:t>N</a:t>
                  </a:r>
                </a:p>
              </p:txBody>
            </p:sp>
          </p:grpSp>
        </p:grpSp>
        <p:sp>
          <p:nvSpPr>
            <p:cNvPr id="940" name="A"/>
            <p:cNvSpPr txBox="1"/>
            <p:nvPr/>
          </p:nvSpPr>
          <p:spPr>
            <a:xfrm>
              <a:off x="0" y="19339"/>
              <a:ext cx="62440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A</a:t>
              </a:r>
            </a:p>
          </p:txBody>
        </p:sp>
        <p:sp>
          <p:nvSpPr>
            <p:cNvPr id="941" name="B"/>
            <p:cNvSpPr txBox="1"/>
            <p:nvPr/>
          </p:nvSpPr>
          <p:spPr>
            <a:xfrm>
              <a:off x="6347" y="870280"/>
              <a:ext cx="62440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B</a:t>
              </a:r>
            </a:p>
          </p:txBody>
        </p:sp>
        <p:sp>
          <p:nvSpPr>
            <p:cNvPr id="942" name="C"/>
            <p:cNvSpPr txBox="1"/>
            <p:nvPr/>
          </p:nvSpPr>
          <p:spPr>
            <a:xfrm>
              <a:off x="17454" y="2079003"/>
              <a:ext cx="62440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C</a:t>
              </a:r>
            </a:p>
          </p:txBody>
        </p:sp>
        <p:sp>
          <p:nvSpPr>
            <p:cNvPr id="943" name="D"/>
            <p:cNvSpPr txBox="1"/>
            <p:nvPr/>
          </p:nvSpPr>
          <p:spPr>
            <a:xfrm>
              <a:off x="4760" y="3423103"/>
              <a:ext cx="62440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800">
                  <a:latin typeface="Arial"/>
                  <a:ea typeface="Arial"/>
                  <a:cs typeface="Arial"/>
                  <a:sym typeface="Arial"/>
                </a:defRPr>
              </a:lvl1pPr>
            </a:lstStyle>
            <a:p>
              <a:pPr/>
              <a:r>
                <a:t>D</a:t>
              </a:r>
            </a:p>
          </p:txBody>
        </p:sp>
      </p:grpSp>
      <p:sp>
        <p:nvSpPr>
          <p:cNvPr id="945"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9" name="Making and Applying Connections"/>
          <p:cNvSpPr txBox="1"/>
          <p:nvPr/>
        </p:nvSpPr>
        <p:spPr>
          <a:xfrm>
            <a:off x="990600" y="7620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950" name="The table below shows three of four objects that were put next to one pole of a bar magnet.…"/>
          <p:cNvSpPr txBox="1"/>
          <p:nvPr/>
        </p:nvSpPr>
        <p:spPr>
          <a:xfrm>
            <a:off x="228600" y="990600"/>
            <a:ext cx="8915400" cy="5531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SzPct val="100000"/>
              <a:buAutoNum type="arabicPeriod" startAt="9"/>
              <a:defRPr>
                <a:latin typeface="Arial"/>
                <a:ea typeface="Arial"/>
                <a:cs typeface="Arial"/>
                <a:sym typeface="Arial"/>
              </a:defRPr>
            </a:pPr>
            <a:r>
              <a:t>The table below shows three of four objects that were put next to one pole of a bar magnet.</a:t>
            </a:r>
          </a:p>
          <a:p>
            <a:pPr marL="457200" indent="-457200">
              <a:spcBef>
                <a:spcPts val="1200"/>
              </a:spcBef>
              <a:buSzPct val="100000"/>
              <a:buAutoNum type="arabicPeriod" startAt="9"/>
              <a:defRPr>
                <a:latin typeface="Arial"/>
                <a:ea typeface="Arial"/>
                <a:cs typeface="Arial"/>
                <a:sym typeface="Arial"/>
              </a:defRPr>
            </a:pPr>
          </a:p>
          <a:p>
            <a:pPr marL="457200" indent="-457200">
              <a:spcBef>
                <a:spcPts val="1200"/>
              </a:spcBef>
              <a:buSzPct val="100000"/>
              <a:buAutoNum type="arabicPeriod" startAt="11"/>
              <a:defRPr>
                <a:latin typeface="Arial"/>
                <a:ea typeface="Arial"/>
                <a:cs typeface="Arial"/>
                <a:sym typeface="Arial"/>
              </a:defRPr>
            </a:pPr>
          </a:p>
          <a:p>
            <a:pPr marL="457200" indent="-457200">
              <a:spcBef>
                <a:spcPts val="1200"/>
              </a:spcBef>
              <a:buSzPct val="100000"/>
              <a:buAutoNum type="arabicPeriod" startAt="12"/>
              <a:defRPr>
                <a:latin typeface="Arial"/>
                <a:ea typeface="Arial"/>
                <a:cs typeface="Arial"/>
                <a:sym typeface="Arial"/>
              </a:defRPr>
            </a:pPr>
          </a:p>
          <a:p>
            <a:pPr marL="457200" indent="-457200">
              <a:spcBef>
                <a:spcPts val="1200"/>
              </a:spcBef>
              <a:defRPr>
                <a:latin typeface="Arial"/>
                <a:ea typeface="Arial"/>
                <a:cs typeface="Arial"/>
                <a:sym typeface="Arial"/>
              </a:defRPr>
            </a:pPr>
          </a:p>
          <a:p>
            <a:pPr marL="457200" indent="-457200">
              <a:spcBef>
                <a:spcPts val="1200"/>
              </a:spcBef>
              <a:defRPr>
                <a:latin typeface="Arial"/>
                <a:ea typeface="Arial"/>
                <a:cs typeface="Arial"/>
                <a:sym typeface="Arial"/>
              </a:defRPr>
            </a:pPr>
          </a:p>
          <a:p>
            <a:pPr marL="457200" indent="-457200">
              <a:spcBef>
                <a:spcPts val="1200"/>
              </a:spcBef>
              <a:defRPr>
                <a:latin typeface="Arial"/>
                <a:ea typeface="Arial"/>
                <a:cs typeface="Arial"/>
                <a:sym typeface="Arial"/>
              </a:defRPr>
            </a:pPr>
          </a:p>
          <a:p>
            <a:pPr marL="457200" indent="-457200">
              <a:spcBef>
                <a:spcPts val="1200"/>
              </a:spcBef>
              <a:defRPr>
                <a:latin typeface="Arial"/>
                <a:ea typeface="Arial"/>
                <a:cs typeface="Arial"/>
                <a:sym typeface="Arial"/>
              </a:defRPr>
            </a:pPr>
          </a:p>
          <a:p>
            <a:pPr marL="457200" indent="-457200">
              <a:defRPr>
                <a:latin typeface="Arial"/>
                <a:ea typeface="Arial"/>
                <a:cs typeface="Arial"/>
                <a:sym typeface="Arial"/>
              </a:defRPr>
            </a:pPr>
            <a:r>
              <a:t>	What was the fourth object that was tested?</a:t>
            </a:r>
          </a:p>
          <a:p>
            <a:pPr marL="457200" indent="-457200">
              <a:defRPr>
                <a:latin typeface="Arial"/>
                <a:ea typeface="Arial"/>
                <a:cs typeface="Arial"/>
                <a:sym typeface="Arial"/>
              </a:defRPr>
            </a:pPr>
          </a:p>
          <a:p>
            <a:pPr marL="457200" indent="-457200">
              <a:defRPr>
                <a:latin typeface="Arial"/>
                <a:ea typeface="Arial"/>
                <a:cs typeface="Arial"/>
                <a:sym typeface="Arial"/>
              </a:defRPr>
            </a:pPr>
            <a:r>
              <a:t>	A. 	South pole of bar magnet</a:t>
            </a:r>
          </a:p>
          <a:p>
            <a:pPr marL="457200" indent="-457200">
              <a:defRPr>
                <a:latin typeface="Arial"/>
                <a:ea typeface="Arial"/>
                <a:cs typeface="Arial"/>
                <a:sym typeface="Arial"/>
              </a:defRPr>
            </a:pPr>
            <a:r>
              <a:t>	B. 	North pole of bar magnet</a:t>
            </a:r>
          </a:p>
          <a:p>
            <a:pPr marL="457200" indent="-457200">
              <a:defRPr>
                <a:latin typeface="Arial"/>
                <a:ea typeface="Arial"/>
                <a:cs typeface="Arial"/>
                <a:sym typeface="Arial"/>
              </a:defRPr>
            </a:pPr>
            <a:r>
              <a:t>	C. 	Metal picture frame</a:t>
            </a:r>
          </a:p>
          <a:p>
            <a:pPr marL="457200" indent="-457200">
              <a:defRPr>
                <a:latin typeface="Arial"/>
                <a:ea typeface="Arial"/>
                <a:cs typeface="Arial"/>
                <a:sym typeface="Arial"/>
              </a:defRPr>
            </a:pPr>
            <a:r>
              <a:t>	D. 	Iron hook </a:t>
            </a:r>
          </a:p>
        </p:txBody>
      </p:sp>
      <p:grpSp>
        <p:nvGrpSpPr>
          <p:cNvPr id="955" name="Group"/>
          <p:cNvGrpSpPr/>
          <p:nvPr/>
        </p:nvGrpSpPr>
        <p:grpSpPr>
          <a:xfrm>
            <a:off x="1872614" y="1752599"/>
            <a:ext cx="1565911" cy="318137"/>
            <a:chOff x="0" y="0"/>
            <a:chExt cx="1565910" cy="318135"/>
          </a:xfrm>
        </p:grpSpPr>
        <p:sp>
          <p:nvSpPr>
            <p:cNvPr id="951"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52" name="Shape"/>
            <p:cNvSpPr/>
            <p:nvPr/>
          </p:nvSpPr>
          <p:spPr>
            <a:xfrm>
              <a:off x="1486376" y="-1"/>
              <a:ext cx="79535"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53" name="Shape"/>
            <p:cNvSpPr/>
            <p:nvPr/>
          </p:nvSpPr>
          <p:spPr>
            <a:xfrm>
              <a:off x="-1" y="-1"/>
              <a:ext cx="1565912" cy="79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54" name="Shape"/>
            <p:cNvSpPr/>
            <p:nvPr/>
          </p:nvSpPr>
          <p:spPr>
            <a:xfrm>
              <a:off x="-1" y="-1"/>
              <a:ext cx="1565912" cy="31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956" name="Line"/>
          <p:cNvSpPr/>
          <p:nvPr/>
        </p:nvSpPr>
        <p:spPr>
          <a:xfrm flipH="1">
            <a:off x="3554412" y="1881188"/>
            <a:ext cx="723901" cy="1"/>
          </a:xfrm>
          <a:prstGeom prst="line">
            <a:avLst/>
          </a:prstGeom>
          <a:ln>
            <a:solidFill>
              <a:srgbClr val="000000"/>
            </a:solidFill>
            <a:tailEnd type="triangle"/>
          </a:ln>
        </p:spPr>
        <p:txBody>
          <a:bodyPr lIns="45719" rIns="45719"/>
          <a:lstStyle/>
          <a:p>
            <a:pPr/>
          </a:p>
        </p:txBody>
      </p:sp>
      <p:sp>
        <p:nvSpPr>
          <p:cNvPr id="957" name="Objects put next to this pole"/>
          <p:cNvSpPr txBox="1"/>
          <p:nvPr/>
        </p:nvSpPr>
        <p:spPr>
          <a:xfrm>
            <a:off x="4500562" y="1763713"/>
            <a:ext cx="327183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latin typeface="Arial"/>
                <a:ea typeface="Arial"/>
                <a:cs typeface="Arial"/>
                <a:sym typeface="Arial"/>
              </a:defRPr>
            </a:lvl1pPr>
          </a:lstStyle>
          <a:p>
            <a:pPr/>
            <a:r>
              <a:t>Objects put next to this pole</a:t>
            </a:r>
          </a:p>
        </p:txBody>
      </p:sp>
      <p:pic>
        <p:nvPicPr>
          <p:cNvPr id="958" name="image29.pdf" descr="image29.pdf"/>
          <p:cNvPicPr>
            <a:picLocks noChangeAspect="1"/>
          </p:cNvPicPr>
          <p:nvPr/>
        </p:nvPicPr>
        <p:blipFill>
          <a:blip r:embed="rId3">
            <a:extLst/>
          </a:blip>
          <a:stretch>
            <a:fillRect/>
          </a:stretch>
        </p:blipFill>
        <p:spPr>
          <a:xfrm>
            <a:off x="1524000" y="2362200"/>
            <a:ext cx="6223000" cy="4060825"/>
          </a:xfrm>
          <a:prstGeom prst="rect">
            <a:avLst/>
          </a:prstGeom>
          <a:ln w="12700">
            <a:miter lim="400000"/>
          </a:ln>
        </p:spPr>
      </p:pic>
      <p:sp>
        <p:nvSpPr>
          <p:cNvPr id="959"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3" name="Making and Applying Connections"/>
          <p:cNvSpPr txBox="1"/>
          <p:nvPr/>
        </p:nvSpPr>
        <p:spPr>
          <a:xfrm>
            <a:off x="990600" y="0"/>
            <a:ext cx="71628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Making and Applying Connections</a:t>
            </a:r>
          </a:p>
        </p:txBody>
      </p:sp>
      <p:sp>
        <p:nvSpPr>
          <p:cNvPr id="964" name="10.  Carlos is standing on the top of a mountain looking down at a valley.  The diagram below shows what his compass looks like now.  What should his compass look like if he wants to find the direction of north?"/>
          <p:cNvSpPr txBox="1"/>
          <p:nvPr/>
        </p:nvSpPr>
        <p:spPr>
          <a:xfrm>
            <a:off x="381000" y="685800"/>
            <a:ext cx="838200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b="1" sz="1800">
                <a:latin typeface="Arial"/>
                <a:ea typeface="Arial"/>
                <a:cs typeface="Arial"/>
                <a:sym typeface="Arial"/>
              </a:defRPr>
            </a:pPr>
            <a:r>
              <a:t>10. 	Carlos is standing on the top of a mountain looking down at a valley.  The diagram below shows what his compass looks like now.  What should his compass look like if he wants to find the direction of north?</a:t>
            </a:r>
            <a:r>
              <a:rPr sz="1600"/>
              <a:t> </a:t>
            </a:r>
          </a:p>
        </p:txBody>
      </p:sp>
      <p:grpSp>
        <p:nvGrpSpPr>
          <p:cNvPr id="983" name="Group"/>
          <p:cNvGrpSpPr/>
          <p:nvPr/>
        </p:nvGrpSpPr>
        <p:grpSpPr>
          <a:xfrm>
            <a:off x="1663700" y="1804988"/>
            <a:ext cx="5422900" cy="2614613"/>
            <a:chOff x="0" y="0"/>
            <a:chExt cx="5422900" cy="2614612"/>
          </a:xfrm>
        </p:grpSpPr>
        <p:grpSp>
          <p:nvGrpSpPr>
            <p:cNvPr id="967" name="Group"/>
            <p:cNvGrpSpPr/>
            <p:nvPr/>
          </p:nvGrpSpPr>
          <p:grpSpPr>
            <a:xfrm>
              <a:off x="2547330" y="221534"/>
              <a:ext cx="2713639" cy="2299527"/>
              <a:chOff x="0" y="0"/>
              <a:chExt cx="2713637" cy="2299526"/>
            </a:xfrm>
          </p:grpSpPr>
          <p:pic>
            <p:nvPicPr>
              <p:cNvPr id="965" name="boy in t-shirt and jeans" descr="boy in t-shirt and jeans"/>
              <p:cNvPicPr>
                <a:picLocks noChangeAspect="1"/>
              </p:cNvPicPr>
              <p:nvPr/>
            </p:nvPicPr>
            <p:blipFill>
              <a:blip r:embed="rId3">
                <a:extLst/>
              </a:blip>
              <a:stretch>
                <a:fillRect/>
              </a:stretch>
            </p:blipFill>
            <p:spPr>
              <a:xfrm>
                <a:off x="1123765" y="0"/>
                <a:ext cx="411483" cy="1088596"/>
              </a:xfrm>
              <a:prstGeom prst="rect">
                <a:avLst/>
              </a:prstGeom>
              <a:ln w="12700" cap="flat">
                <a:noFill/>
                <a:miter lim="400000"/>
              </a:ln>
              <a:effectLst/>
            </p:spPr>
          </p:pic>
          <p:sp>
            <p:nvSpPr>
              <p:cNvPr id="966" name="Newsprint"/>
              <p:cNvSpPr/>
              <p:nvPr/>
            </p:nvSpPr>
            <p:spPr>
              <a:xfrm rot="21432023">
                <a:off x="28217" y="1015000"/>
                <a:ext cx="2657204" cy="1220362"/>
              </a:xfrm>
              <a:custGeom>
                <a:avLst/>
                <a:gdLst/>
                <a:ahLst/>
                <a:cxnLst>
                  <a:cxn ang="0">
                    <a:pos x="wd2" y="hd2"/>
                  </a:cxn>
                  <a:cxn ang="5400000">
                    <a:pos x="wd2" y="hd2"/>
                  </a:cxn>
                  <a:cxn ang="10800000">
                    <a:pos x="wd2" y="hd2"/>
                  </a:cxn>
                  <a:cxn ang="16200000">
                    <a:pos x="wd2" y="hd2"/>
                  </a:cxn>
                </a:cxnLst>
                <a:rect l="0" t="0" r="r" b="b"/>
                <a:pathLst>
                  <a:path w="20829" h="21401" fill="norm" stroke="1" extrusionOk="0">
                    <a:moveTo>
                      <a:pt x="0" y="21018"/>
                    </a:moveTo>
                    <a:cubicBezTo>
                      <a:pt x="165" y="20658"/>
                      <a:pt x="308" y="20245"/>
                      <a:pt x="497" y="19947"/>
                    </a:cubicBezTo>
                    <a:cubicBezTo>
                      <a:pt x="592" y="19786"/>
                      <a:pt x="700" y="19648"/>
                      <a:pt x="788" y="19480"/>
                    </a:cubicBezTo>
                    <a:cubicBezTo>
                      <a:pt x="1154" y="18807"/>
                      <a:pt x="1451" y="17950"/>
                      <a:pt x="1875" y="17491"/>
                    </a:cubicBezTo>
                    <a:cubicBezTo>
                      <a:pt x="2159" y="16626"/>
                      <a:pt x="2406" y="15463"/>
                      <a:pt x="2849" y="14981"/>
                    </a:cubicBezTo>
                    <a:cubicBezTo>
                      <a:pt x="2829" y="13841"/>
                      <a:pt x="2741" y="12762"/>
                      <a:pt x="3049" y="11806"/>
                    </a:cubicBezTo>
                    <a:cubicBezTo>
                      <a:pt x="3096" y="11209"/>
                      <a:pt x="3151" y="10559"/>
                      <a:pt x="3171" y="9946"/>
                    </a:cubicBezTo>
                    <a:cubicBezTo>
                      <a:pt x="3215" y="8577"/>
                      <a:pt x="3073" y="9174"/>
                      <a:pt x="3323" y="8439"/>
                    </a:cubicBezTo>
                    <a:cubicBezTo>
                      <a:pt x="3435" y="6901"/>
                      <a:pt x="3262" y="8722"/>
                      <a:pt x="3503" y="7460"/>
                    </a:cubicBezTo>
                    <a:cubicBezTo>
                      <a:pt x="3533" y="7284"/>
                      <a:pt x="3509" y="7062"/>
                      <a:pt x="3547" y="6901"/>
                    </a:cubicBezTo>
                    <a:cubicBezTo>
                      <a:pt x="3712" y="6197"/>
                      <a:pt x="3956" y="5731"/>
                      <a:pt x="4257" y="5386"/>
                    </a:cubicBezTo>
                    <a:cubicBezTo>
                      <a:pt x="4623" y="4315"/>
                      <a:pt x="5706" y="4085"/>
                      <a:pt x="6183" y="3856"/>
                    </a:cubicBezTo>
                    <a:cubicBezTo>
                      <a:pt x="6318" y="3443"/>
                      <a:pt x="6447" y="3037"/>
                      <a:pt x="6586" y="2624"/>
                    </a:cubicBezTo>
                    <a:cubicBezTo>
                      <a:pt x="6630" y="2494"/>
                      <a:pt x="6654" y="2295"/>
                      <a:pt x="6725" y="2219"/>
                    </a:cubicBezTo>
                    <a:cubicBezTo>
                      <a:pt x="7574" y="1247"/>
                      <a:pt x="8522" y="1071"/>
                      <a:pt x="9446" y="612"/>
                    </a:cubicBezTo>
                    <a:cubicBezTo>
                      <a:pt x="10644" y="382"/>
                      <a:pt x="11839" y="199"/>
                      <a:pt x="13037" y="0"/>
                    </a:cubicBezTo>
                    <a:cubicBezTo>
                      <a:pt x="13121" y="38"/>
                      <a:pt x="13230" y="-31"/>
                      <a:pt x="13284" y="107"/>
                    </a:cubicBezTo>
                    <a:cubicBezTo>
                      <a:pt x="13409" y="390"/>
                      <a:pt x="13443" y="1285"/>
                      <a:pt x="13690" y="1438"/>
                    </a:cubicBezTo>
                    <a:cubicBezTo>
                      <a:pt x="13822" y="1507"/>
                      <a:pt x="13961" y="1461"/>
                      <a:pt x="14099" y="1476"/>
                    </a:cubicBezTo>
                    <a:cubicBezTo>
                      <a:pt x="14891" y="2823"/>
                      <a:pt x="13653" y="627"/>
                      <a:pt x="14391" y="2303"/>
                    </a:cubicBezTo>
                    <a:cubicBezTo>
                      <a:pt x="14472" y="2471"/>
                      <a:pt x="14864" y="3098"/>
                      <a:pt x="15030" y="3366"/>
                    </a:cubicBezTo>
                    <a:cubicBezTo>
                      <a:pt x="15440" y="4070"/>
                      <a:pt x="16032" y="5241"/>
                      <a:pt x="16530" y="5455"/>
                    </a:cubicBezTo>
                    <a:cubicBezTo>
                      <a:pt x="16953" y="6182"/>
                      <a:pt x="16743" y="6006"/>
                      <a:pt x="17139" y="6174"/>
                    </a:cubicBezTo>
                    <a:cubicBezTo>
                      <a:pt x="17558" y="6886"/>
                      <a:pt x="17376" y="6587"/>
                      <a:pt x="17680" y="7092"/>
                    </a:cubicBezTo>
                    <a:cubicBezTo>
                      <a:pt x="17758" y="7223"/>
                      <a:pt x="17805" y="7421"/>
                      <a:pt x="17873" y="7567"/>
                    </a:cubicBezTo>
                    <a:cubicBezTo>
                      <a:pt x="18022" y="7888"/>
                      <a:pt x="18178" y="8210"/>
                      <a:pt x="18337" y="8523"/>
                    </a:cubicBezTo>
                    <a:cubicBezTo>
                      <a:pt x="18452" y="8753"/>
                      <a:pt x="18581" y="8936"/>
                      <a:pt x="18699" y="9143"/>
                    </a:cubicBezTo>
                    <a:cubicBezTo>
                      <a:pt x="18757" y="9235"/>
                      <a:pt x="18882" y="9434"/>
                      <a:pt x="18882" y="9434"/>
                    </a:cubicBezTo>
                    <a:cubicBezTo>
                      <a:pt x="19136" y="10620"/>
                      <a:pt x="18824" y="9373"/>
                      <a:pt x="19173" y="10260"/>
                    </a:cubicBezTo>
                    <a:cubicBezTo>
                      <a:pt x="19305" y="10597"/>
                      <a:pt x="19345" y="11109"/>
                      <a:pt x="19491" y="11439"/>
                    </a:cubicBezTo>
                    <a:cubicBezTo>
                      <a:pt x="19853" y="12257"/>
                      <a:pt x="19829" y="12158"/>
                      <a:pt x="20188" y="12318"/>
                    </a:cubicBezTo>
                    <a:cubicBezTo>
                      <a:pt x="20232" y="12487"/>
                      <a:pt x="20290" y="12632"/>
                      <a:pt x="20303" y="12823"/>
                    </a:cubicBezTo>
                    <a:cubicBezTo>
                      <a:pt x="20523" y="16320"/>
                      <a:pt x="21586" y="17751"/>
                      <a:pt x="19860" y="18516"/>
                    </a:cubicBezTo>
                    <a:cubicBezTo>
                      <a:pt x="19068" y="20314"/>
                      <a:pt x="17308" y="18769"/>
                      <a:pt x="16343" y="19281"/>
                    </a:cubicBezTo>
                    <a:cubicBezTo>
                      <a:pt x="15582" y="19587"/>
                      <a:pt x="14550" y="19189"/>
                      <a:pt x="13795" y="19541"/>
                    </a:cubicBezTo>
                    <a:cubicBezTo>
                      <a:pt x="13602" y="19626"/>
                      <a:pt x="12796" y="19855"/>
                      <a:pt x="12603" y="19924"/>
                    </a:cubicBezTo>
                    <a:cubicBezTo>
                      <a:pt x="11162" y="20498"/>
                      <a:pt x="9916" y="19534"/>
                      <a:pt x="8468" y="20054"/>
                    </a:cubicBezTo>
                    <a:cubicBezTo>
                      <a:pt x="8322" y="20215"/>
                      <a:pt x="8207" y="19342"/>
                      <a:pt x="8055" y="19518"/>
                    </a:cubicBezTo>
                    <a:cubicBezTo>
                      <a:pt x="7980" y="19603"/>
                      <a:pt x="7845" y="19924"/>
                      <a:pt x="7845" y="19924"/>
                    </a:cubicBezTo>
                    <a:cubicBezTo>
                      <a:pt x="3736" y="21118"/>
                      <a:pt x="3316" y="21263"/>
                      <a:pt x="507" y="21401"/>
                    </a:cubicBezTo>
                    <a:cubicBezTo>
                      <a:pt x="-14" y="21179"/>
                      <a:pt x="33" y="21569"/>
                      <a:pt x="0" y="21018"/>
                    </a:cubicBezTo>
                    <a:close/>
                  </a:path>
                </a:pathLst>
              </a:custGeom>
              <a:blipFill rotWithShape="1">
                <a:blip r:embed="rId4"/>
                <a:srcRect l="0" t="0" r="0" b="0"/>
                <a:tile tx="0" ty="0" sx="100000" sy="100000" flip="none" algn="tl"/>
              </a:blipFill>
              <a:ln w="9525"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981" name="Group"/>
            <p:cNvGrpSpPr/>
            <p:nvPr/>
          </p:nvGrpSpPr>
          <p:grpSpPr>
            <a:xfrm>
              <a:off x="129895" y="188927"/>
              <a:ext cx="2231947" cy="2129065"/>
              <a:chOff x="0" y="0"/>
              <a:chExt cx="2231945" cy="2129064"/>
            </a:xfrm>
          </p:grpSpPr>
          <p:grpSp>
            <p:nvGrpSpPr>
              <p:cNvPr id="979" name="Group"/>
              <p:cNvGrpSpPr/>
              <p:nvPr/>
            </p:nvGrpSpPr>
            <p:grpSpPr>
              <a:xfrm>
                <a:off x="-1" y="-1"/>
                <a:ext cx="2040450" cy="1911757"/>
                <a:chOff x="0" y="0"/>
                <a:chExt cx="2040448" cy="1911755"/>
              </a:xfrm>
            </p:grpSpPr>
            <p:grpSp>
              <p:nvGrpSpPr>
                <p:cNvPr id="970" name="Group"/>
                <p:cNvGrpSpPr/>
                <p:nvPr/>
              </p:nvGrpSpPr>
              <p:grpSpPr>
                <a:xfrm>
                  <a:off x="-1" y="-1"/>
                  <a:ext cx="2040450" cy="1911757"/>
                  <a:chOff x="0" y="0"/>
                  <a:chExt cx="2040448" cy="1911755"/>
                </a:xfrm>
              </p:grpSpPr>
              <p:pic>
                <p:nvPicPr>
                  <p:cNvPr id="968" name="compass" descr="compass"/>
                  <p:cNvPicPr>
                    <a:picLocks noChangeAspect="1"/>
                  </p:cNvPicPr>
                  <p:nvPr/>
                </p:nvPicPr>
                <p:blipFill>
                  <a:blip r:embed="rId5">
                    <a:extLst/>
                  </a:blip>
                  <a:stretch>
                    <a:fillRect/>
                  </a:stretch>
                </p:blipFill>
                <p:spPr>
                  <a:xfrm rot="21475525">
                    <a:off x="32683" y="35145"/>
                    <a:ext cx="1975082" cy="1841465"/>
                  </a:xfrm>
                  <a:prstGeom prst="rect">
                    <a:avLst/>
                  </a:prstGeom>
                  <a:ln w="12700" cap="flat">
                    <a:noFill/>
                    <a:miter lim="400000"/>
                  </a:ln>
                  <a:effectLst/>
                </p:spPr>
              </p:pic>
              <p:sp>
                <p:nvSpPr>
                  <p:cNvPr id="969" name="Oval"/>
                  <p:cNvSpPr/>
                  <p:nvPr/>
                </p:nvSpPr>
                <p:spPr>
                  <a:xfrm rot="2707328">
                    <a:off x="442014" y="802806"/>
                    <a:ext cx="1162771" cy="312759"/>
                  </a:xfrm>
                  <a:prstGeom prst="ellipse">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978" name="Group"/>
                <p:cNvGrpSpPr/>
                <p:nvPr/>
              </p:nvGrpSpPr>
              <p:grpSpPr>
                <a:xfrm>
                  <a:off x="496084" y="846005"/>
                  <a:ext cx="1104733" cy="230976"/>
                  <a:chOff x="0" y="0"/>
                  <a:chExt cx="1104732" cy="230975"/>
                </a:xfrm>
              </p:grpSpPr>
              <p:grpSp>
                <p:nvGrpSpPr>
                  <p:cNvPr id="973" name="Group"/>
                  <p:cNvGrpSpPr/>
                  <p:nvPr/>
                </p:nvGrpSpPr>
                <p:grpSpPr>
                  <a:xfrm>
                    <a:off x="506264" y="80300"/>
                    <a:ext cx="598469" cy="72755"/>
                    <a:chOff x="0" y="5625"/>
                    <a:chExt cx="598468" cy="72754"/>
                  </a:xfrm>
                </p:grpSpPr>
                <p:sp>
                  <p:nvSpPr>
                    <p:cNvPr id="971" name="Rectangle"/>
                    <p:cNvSpPr/>
                    <p:nvPr/>
                  </p:nvSpPr>
                  <p:spPr>
                    <a:xfrm rot="21578005">
                      <a:off x="175" y="15528"/>
                      <a:ext cx="515770" cy="56450"/>
                    </a:xfrm>
                    <a:prstGeom prst="rect">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72" name="Triangle"/>
                    <p:cNvSpPr/>
                    <p:nvPr/>
                  </p:nvSpPr>
                  <p:spPr>
                    <a:xfrm rot="5398638">
                      <a:off x="522163" y="2073"/>
                      <a:ext cx="72724" cy="79859"/>
                    </a:xfrm>
                    <a:prstGeom prst="triangle">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976" name="Group"/>
                  <p:cNvGrpSpPr/>
                  <p:nvPr/>
                </p:nvGrpSpPr>
                <p:grpSpPr>
                  <a:xfrm>
                    <a:off x="0" y="83923"/>
                    <a:ext cx="598452" cy="72733"/>
                    <a:chOff x="0" y="5628"/>
                    <a:chExt cx="598450" cy="72731"/>
                  </a:xfrm>
                </p:grpSpPr>
                <p:sp>
                  <p:nvSpPr>
                    <p:cNvPr id="974" name="Rectangle"/>
                    <p:cNvSpPr/>
                    <p:nvPr/>
                  </p:nvSpPr>
                  <p:spPr>
                    <a:xfrm rot="10778983">
                      <a:off x="82514" y="12103"/>
                      <a:ext cx="515770" cy="56450"/>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75" name="Triangle"/>
                    <p:cNvSpPr/>
                    <p:nvPr/>
                  </p:nvSpPr>
                  <p:spPr>
                    <a:xfrm rot="16199615">
                      <a:off x="3572" y="2065"/>
                      <a:ext cx="72723" cy="79858"/>
                    </a:xfrm>
                    <a:prstGeom prst="triangle">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977" name="Circle"/>
                  <p:cNvSpPr/>
                  <p:nvPr/>
                </p:nvSpPr>
                <p:spPr>
                  <a:xfrm rot="19416597">
                    <a:off x="482253" y="34627"/>
                    <a:ext cx="169889" cy="161721"/>
                  </a:xfrm>
                  <a:prstGeom prst="ellipse">
                    <a:avLst/>
                  </a:prstGeom>
                  <a:solidFill>
                    <a:srgbClr val="FFFFFF"/>
                  </a:solidFill>
                  <a:ln w="25400"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980" name="Carlos’s compass"/>
              <p:cNvSpPr txBox="1"/>
              <p:nvPr/>
            </p:nvSpPr>
            <p:spPr>
              <a:xfrm>
                <a:off x="51735" y="1815671"/>
                <a:ext cx="2180211" cy="3133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600">
                    <a:latin typeface="Arial"/>
                    <a:ea typeface="Arial"/>
                    <a:cs typeface="Arial"/>
                    <a:sym typeface="Arial"/>
                  </a:defRPr>
                </a:lvl1pPr>
              </a:lstStyle>
              <a:p>
                <a:pPr/>
                <a:r>
                  <a:t>Carlos’s compass</a:t>
                </a:r>
              </a:p>
            </p:txBody>
          </p:sp>
        </p:grpSp>
        <p:sp>
          <p:nvSpPr>
            <p:cNvPr id="982" name="Rectangle"/>
            <p:cNvSpPr/>
            <p:nvPr/>
          </p:nvSpPr>
          <p:spPr>
            <a:xfrm>
              <a:off x="0" y="-1"/>
              <a:ext cx="5422900" cy="2614614"/>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997" name="Group"/>
          <p:cNvGrpSpPr/>
          <p:nvPr/>
        </p:nvGrpSpPr>
        <p:grpSpPr>
          <a:xfrm>
            <a:off x="814899" y="4397290"/>
            <a:ext cx="1660137" cy="1912091"/>
            <a:chOff x="0" y="0"/>
            <a:chExt cx="1660136" cy="1912089"/>
          </a:xfrm>
        </p:grpSpPr>
        <p:grpSp>
          <p:nvGrpSpPr>
            <p:cNvPr id="995" name="Group"/>
            <p:cNvGrpSpPr/>
            <p:nvPr/>
          </p:nvGrpSpPr>
          <p:grpSpPr>
            <a:xfrm>
              <a:off x="-1" y="-1"/>
              <a:ext cx="1660137" cy="1772773"/>
              <a:chOff x="0" y="0"/>
              <a:chExt cx="1660136" cy="1772771"/>
            </a:xfrm>
          </p:grpSpPr>
          <p:grpSp>
            <p:nvGrpSpPr>
              <p:cNvPr id="986" name="Group"/>
              <p:cNvGrpSpPr/>
              <p:nvPr/>
            </p:nvGrpSpPr>
            <p:grpSpPr>
              <a:xfrm>
                <a:off x="-1" y="-1"/>
                <a:ext cx="1660137" cy="1772773"/>
                <a:chOff x="0" y="0"/>
                <a:chExt cx="1660136" cy="1772771"/>
              </a:xfrm>
            </p:grpSpPr>
            <p:pic>
              <p:nvPicPr>
                <p:cNvPr id="984" name="compass" descr="compass"/>
                <p:cNvPicPr>
                  <a:picLocks noChangeAspect="1"/>
                </p:cNvPicPr>
                <p:nvPr/>
              </p:nvPicPr>
              <p:blipFill>
                <a:blip r:embed="rId5">
                  <a:extLst/>
                </a:blip>
                <a:stretch>
                  <a:fillRect/>
                </a:stretch>
              </p:blipFill>
              <p:spPr>
                <a:xfrm rot="16295171">
                  <a:off x="-34327" y="79935"/>
                  <a:ext cx="1728789" cy="1612901"/>
                </a:xfrm>
                <a:prstGeom prst="rect">
                  <a:avLst/>
                </a:prstGeom>
                <a:ln w="12700" cap="flat">
                  <a:noFill/>
                  <a:miter lim="400000"/>
                </a:ln>
                <a:effectLst/>
              </p:spPr>
            </p:pic>
            <p:sp>
              <p:nvSpPr>
                <p:cNvPr id="985" name="Oval"/>
                <p:cNvSpPr/>
                <p:nvPr/>
              </p:nvSpPr>
              <p:spPr>
                <a:xfrm rot="19126974">
                  <a:off x="324250" y="746828"/>
                  <a:ext cx="1017773" cy="273941"/>
                </a:xfrm>
                <a:prstGeom prst="ellipse">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994" name="Group"/>
              <p:cNvGrpSpPr/>
              <p:nvPr/>
            </p:nvGrpSpPr>
            <p:grpSpPr>
              <a:xfrm>
                <a:off x="515444" y="461994"/>
                <a:ext cx="646995" cy="799927"/>
                <a:chOff x="3883" y="3030"/>
                <a:chExt cx="646993" cy="799925"/>
              </a:xfrm>
            </p:grpSpPr>
            <p:grpSp>
              <p:nvGrpSpPr>
                <p:cNvPr id="989" name="Group"/>
                <p:cNvGrpSpPr/>
                <p:nvPr/>
              </p:nvGrpSpPr>
              <p:grpSpPr>
                <a:xfrm>
                  <a:off x="3883" y="3030"/>
                  <a:ext cx="368716" cy="446037"/>
                  <a:chOff x="3883" y="3030"/>
                  <a:chExt cx="368715" cy="446036"/>
                </a:xfrm>
              </p:grpSpPr>
              <p:sp>
                <p:nvSpPr>
                  <p:cNvPr id="987" name="Rectangle"/>
                  <p:cNvSpPr/>
                  <p:nvPr/>
                </p:nvSpPr>
                <p:spPr>
                  <a:xfrm rot="13901508">
                    <a:off x="-12348" y="231953"/>
                    <a:ext cx="451330" cy="49432"/>
                  </a:xfrm>
                  <a:prstGeom prst="rect">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88" name="Triangle"/>
                  <p:cNvSpPr/>
                  <p:nvPr/>
                </p:nvSpPr>
                <p:spPr>
                  <a:xfrm rot="19322141">
                    <a:off x="18639" y="15224"/>
                    <a:ext cx="63683" cy="69881"/>
                  </a:xfrm>
                  <a:prstGeom prst="triangle">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992" name="Group"/>
                <p:cNvGrpSpPr/>
                <p:nvPr/>
              </p:nvGrpSpPr>
              <p:grpSpPr>
                <a:xfrm>
                  <a:off x="282268" y="356840"/>
                  <a:ext cx="368610" cy="446116"/>
                  <a:chOff x="0" y="0"/>
                  <a:chExt cx="368608" cy="446115"/>
                </a:xfrm>
              </p:grpSpPr>
              <p:sp>
                <p:nvSpPr>
                  <p:cNvPr id="990" name="Rectangle"/>
                  <p:cNvSpPr/>
                  <p:nvPr/>
                </p:nvSpPr>
                <p:spPr>
                  <a:xfrm rot="3102486">
                    <a:off x="-66430" y="167715"/>
                    <a:ext cx="451330" cy="49432"/>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991" name="Triangle"/>
                  <p:cNvSpPr/>
                  <p:nvPr/>
                </p:nvSpPr>
                <p:spPr>
                  <a:xfrm rot="8523118">
                    <a:off x="290172" y="364042"/>
                    <a:ext cx="63683" cy="69881"/>
                  </a:xfrm>
                  <a:prstGeom prst="triangle">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993" name="Oval"/>
                <p:cNvSpPr/>
                <p:nvPr/>
              </p:nvSpPr>
              <p:spPr>
                <a:xfrm rot="11740100">
                  <a:off x="243001" y="323557"/>
                  <a:ext cx="148663" cy="141615"/>
                </a:xfrm>
                <a:prstGeom prst="ellipse">
                  <a:avLst/>
                </a:prstGeom>
                <a:solidFill>
                  <a:srgbClr val="FFFFFF"/>
                </a:solidFill>
                <a:ln w="25400"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996" name="A"/>
            <p:cNvSpPr txBox="1"/>
            <p:nvPr/>
          </p:nvSpPr>
          <p:spPr>
            <a:xfrm>
              <a:off x="663062" y="1598697"/>
              <a:ext cx="371476"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600">
                  <a:latin typeface="Arial"/>
                  <a:ea typeface="Arial"/>
                  <a:cs typeface="Arial"/>
                  <a:sym typeface="Arial"/>
                </a:defRPr>
              </a:lvl1pPr>
            </a:lstStyle>
            <a:p>
              <a:pPr/>
              <a:r>
                <a:t>A</a:t>
              </a:r>
            </a:p>
          </p:txBody>
        </p:sp>
      </p:grpSp>
      <p:grpSp>
        <p:nvGrpSpPr>
          <p:cNvPr id="1011" name="Group"/>
          <p:cNvGrpSpPr/>
          <p:nvPr/>
        </p:nvGrpSpPr>
        <p:grpSpPr>
          <a:xfrm>
            <a:off x="2796098" y="4451287"/>
            <a:ext cx="1658551" cy="1900956"/>
            <a:chOff x="0" y="0"/>
            <a:chExt cx="1658549" cy="1900954"/>
          </a:xfrm>
        </p:grpSpPr>
        <p:grpSp>
          <p:nvGrpSpPr>
            <p:cNvPr id="1009" name="Group"/>
            <p:cNvGrpSpPr/>
            <p:nvPr/>
          </p:nvGrpSpPr>
          <p:grpSpPr>
            <a:xfrm>
              <a:off x="-1" y="-1"/>
              <a:ext cx="1658551" cy="1772729"/>
              <a:chOff x="0" y="0"/>
              <a:chExt cx="1658549" cy="1772727"/>
            </a:xfrm>
          </p:grpSpPr>
          <p:grpSp>
            <p:nvGrpSpPr>
              <p:cNvPr id="1000" name="Group"/>
              <p:cNvGrpSpPr/>
              <p:nvPr/>
            </p:nvGrpSpPr>
            <p:grpSpPr>
              <a:xfrm>
                <a:off x="-1" y="-1"/>
                <a:ext cx="1658551" cy="1772729"/>
                <a:chOff x="0" y="0"/>
                <a:chExt cx="1658549" cy="1772727"/>
              </a:xfrm>
            </p:grpSpPr>
            <p:pic>
              <p:nvPicPr>
                <p:cNvPr id="998" name="compass" descr="compass"/>
                <p:cNvPicPr>
                  <a:picLocks noChangeAspect="1"/>
                </p:cNvPicPr>
                <p:nvPr/>
              </p:nvPicPr>
              <p:blipFill>
                <a:blip r:embed="rId5">
                  <a:extLst/>
                </a:blip>
                <a:stretch>
                  <a:fillRect/>
                </a:stretch>
              </p:blipFill>
              <p:spPr>
                <a:xfrm rot="16295171">
                  <a:off x="-35120" y="80707"/>
                  <a:ext cx="1728789" cy="1611314"/>
                </a:xfrm>
                <a:prstGeom prst="rect">
                  <a:avLst/>
                </a:prstGeom>
                <a:ln w="12700" cap="flat">
                  <a:noFill/>
                  <a:miter lim="400000"/>
                </a:ln>
                <a:effectLst/>
              </p:spPr>
            </p:pic>
            <p:sp>
              <p:nvSpPr>
                <p:cNvPr id="999" name="Oval"/>
                <p:cNvSpPr/>
                <p:nvPr/>
              </p:nvSpPr>
              <p:spPr>
                <a:xfrm rot="19126974">
                  <a:off x="323455" y="746940"/>
                  <a:ext cx="1017773" cy="273671"/>
                </a:xfrm>
                <a:prstGeom prst="ellipse">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1008" name="Group"/>
              <p:cNvGrpSpPr/>
              <p:nvPr/>
            </p:nvGrpSpPr>
            <p:grpSpPr>
              <a:xfrm>
                <a:off x="734547" y="378576"/>
                <a:ext cx="201993" cy="966695"/>
                <a:chOff x="0" y="11"/>
                <a:chExt cx="201991" cy="966693"/>
              </a:xfrm>
            </p:grpSpPr>
            <p:grpSp>
              <p:nvGrpSpPr>
                <p:cNvPr id="1003" name="Group"/>
                <p:cNvGrpSpPr/>
                <p:nvPr/>
              </p:nvGrpSpPr>
              <p:grpSpPr>
                <a:xfrm>
                  <a:off x="71364" y="11"/>
                  <a:ext cx="63797" cy="523598"/>
                  <a:chOff x="4976" y="11"/>
                  <a:chExt cx="63796" cy="523596"/>
                </a:xfrm>
              </p:grpSpPr>
              <p:sp>
                <p:nvSpPr>
                  <p:cNvPr id="1001" name="Rectangle"/>
                  <p:cNvSpPr/>
                  <p:nvPr/>
                </p:nvSpPr>
                <p:spPr>
                  <a:xfrm rot="16187444">
                    <a:off x="-187950" y="273206"/>
                    <a:ext cx="451235" cy="49394"/>
                  </a:xfrm>
                  <a:prstGeom prst="rect">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002" name="Triangle"/>
                  <p:cNvSpPr/>
                  <p:nvPr/>
                </p:nvSpPr>
                <p:spPr>
                  <a:xfrm rot="8077">
                    <a:off x="5058" y="86"/>
                    <a:ext cx="63634" cy="69866"/>
                  </a:xfrm>
                  <a:prstGeom prst="triangle">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1006" name="Group"/>
                <p:cNvGrpSpPr/>
                <p:nvPr/>
              </p:nvGrpSpPr>
              <p:grpSpPr>
                <a:xfrm>
                  <a:off x="71992" y="443105"/>
                  <a:ext cx="63817" cy="523601"/>
                  <a:chOff x="4921" y="0"/>
                  <a:chExt cx="63816" cy="523599"/>
                </a:xfrm>
              </p:grpSpPr>
              <p:sp>
                <p:nvSpPr>
                  <p:cNvPr id="1004" name="Rectangle"/>
                  <p:cNvSpPr/>
                  <p:nvPr/>
                </p:nvSpPr>
                <p:spPr>
                  <a:xfrm rot="5388422">
                    <a:off x="-189505" y="201002"/>
                    <a:ext cx="451235" cy="49394"/>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005" name="Triangle"/>
                  <p:cNvSpPr/>
                  <p:nvPr/>
                </p:nvSpPr>
                <p:spPr>
                  <a:xfrm rot="10809055">
                    <a:off x="5013" y="453650"/>
                    <a:ext cx="63634" cy="69866"/>
                  </a:xfrm>
                  <a:prstGeom prst="triangle">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1007" name="Oval"/>
                <p:cNvSpPr/>
                <p:nvPr/>
              </p:nvSpPr>
              <p:spPr>
                <a:xfrm rot="14026036">
                  <a:off x="26679" y="399614"/>
                  <a:ext cx="148633" cy="141505"/>
                </a:xfrm>
                <a:prstGeom prst="ellipse">
                  <a:avLst/>
                </a:prstGeom>
                <a:solidFill>
                  <a:srgbClr val="FFFFFF"/>
                </a:solidFill>
                <a:ln w="25400"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1010" name="B"/>
            <p:cNvSpPr txBox="1"/>
            <p:nvPr/>
          </p:nvSpPr>
          <p:spPr>
            <a:xfrm>
              <a:off x="651951" y="1587562"/>
              <a:ext cx="371476"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600">
                  <a:latin typeface="Arial"/>
                  <a:ea typeface="Arial"/>
                  <a:cs typeface="Arial"/>
                  <a:sym typeface="Arial"/>
                </a:defRPr>
              </a:lvl1pPr>
            </a:lstStyle>
            <a:p>
              <a:pPr/>
              <a:r>
                <a:t>B</a:t>
              </a:r>
            </a:p>
          </p:txBody>
        </p:sp>
      </p:grpSp>
      <p:grpSp>
        <p:nvGrpSpPr>
          <p:cNvPr id="1025" name="Group"/>
          <p:cNvGrpSpPr/>
          <p:nvPr/>
        </p:nvGrpSpPr>
        <p:grpSpPr>
          <a:xfrm>
            <a:off x="4766186" y="4444937"/>
            <a:ext cx="1658550" cy="1907306"/>
            <a:chOff x="0" y="0"/>
            <a:chExt cx="1658548" cy="1907304"/>
          </a:xfrm>
        </p:grpSpPr>
        <p:grpSp>
          <p:nvGrpSpPr>
            <p:cNvPr id="1023" name="Group"/>
            <p:cNvGrpSpPr/>
            <p:nvPr/>
          </p:nvGrpSpPr>
          <p:grpSpPr>
            <a:xfrm>
              <a:off x="-1" y="-1"/>
              <a:ext cx="1658550" cy="1772729"/>
              <a:chOff x="0" y="0"/>
              <a:chExt cx="1658548" cy="1772727"/>
            </a:xfrm>
          </p:grpSpPr>
          <p:grpSp>
            <p:nvGrpSpPr>
              <p:cNvPr id="1014" name="Group"/>
              <p:cNvGrpSpPr/>
              <p:nvPr/>
            </p:nvGrpSpPr>
            <p:grpSpPr>
              <a:xfrm>
                <a:off x="-1" y="-1"/>
                <a:ext cx="1658550" cy="1772729"/>
                <a:chOff x="0" y="0"/>
                <a:chExt cx="1658548" cy="1772727"/>
              </a:xfrm>
            </p:grpSpPr>
            <p:pic>
              <p:nvPicPr>
                <p:cNvPr id="1012" name="compass" descr="compass"/>
                <p:cNvPicPr>
                  <a:picLocks noChangeAspect="1"/>
                </p:cNvPicPr>
                <p:nvPr/>
              </p:nvPicPr>
              <p:blipFill>
                <a:blip r:embed="rId5">
                  <a:extLst/>
                </a:blip>
                <a:stretch>
                  <a:fillRect/>
                </a:stretch>
              </p:blipFill>
              <p:spPr>
                <a:xfrm rot="16295171">
                  <a:off x="-35120" y="80707"/>
                  <a:ext cx="1728788" cy="1611313"/>
                </a:xfrm>
                <a:prstGeom prst="rect">
                  <a:avLst/>
                </a:prstGeom>
                <a:ln w="12700" cap="flat">
                  <a:noFill/>
                  <a:miter lim="400000"/>
                </a:ln>
                <a:effectLst/>
              </p:spPr>
            </p:pic>
            <p:sp>
              <p:nvSpPr>
                <p:cNvPr id="1013" name="Oval"/>
                <p:cNvSpPr/>
                <p:nvPr/>
              </p:nvSpPr>
              <p:spPr>
                <a:xfrm rot="19126974">
                  <a:off x="323454" y="746940"/>
                  <a:ext cx="1017773" cy="273671"/>
                </a:xfrm>
                <a:prstGeom prst="ellipse">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1022" name="Group"/>
              <p:cNvGrpSpPr/>
              <p:nvPr/>
            </p:nvGrpSpPr>
            <p:grpSpPr>
              <a:xfrm>
                <a:off x="527116" y="453101"/>
                <a:ext cx="622146" cy="817643"/>
                <a:chOff x="3963" y="2919"/>
                <a:chExt cx="622145" cy="817642"/>
              </a:xfrm>
            </p:grpSpPr>
            <p:grpSp>
              <p:nvGrpSpPr>
                <p:cNvPr id="1017" name="Group"/>
                <p:cNvGrpSpPr/>
                <p:nvPr/>
              </p:nvGrpSpPr>
              <p:grpSpPr>
                <a:xfrm>
                  <a:off x="3963" y="364052"/>
                  <a:ext cx="353739" cy="456510"/>
                  <a:chOff x="3963" y="0"/>
                  <a:chExt cx="353738" cy="456509"/>
                </a:xfrm>
              </p:grpSpPr>
              <p:sp>
                <p:nvSpPr>
                  <p:cNvPr id="1015" name="Rectangle"/>
                  <p:cNvSpPr/>
                  <p:nvPr/>
                </p:nvSpPr>
                <p:spPr>
                  <a:xfrm rot="7561408">
                    <a:off x="-20579" y="172301"/>
                    <a:ext cx="451235" cy="49394"/>
                  </a:xfrm>
                  <a:prstGeom prst="rect">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016" name="Triangle"/>
                  <p:cNvSpPr/>
                  <p:nvPr/>
                </p:nvSpPr>
                <p:spPr>
                  <a:xfrm rot="12982040">
                    <a:off x="18480" y="374582"/>
                    <a:ext cx="63633" cy="69866"/>
                  </a:xfrm>
                  <a:prstGeom prst="triangle">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1020" name="Group"/>
                <p:cNvGrpSpPr/>
                <p:nvPr/>
              </p:nvGrpSpPr>
              <p:grpSpPr>
                <a:xfrm>
                  <a:off x="272259" y="2919"/>
                  <a:ext cx="353850" cy="456436"/>
                  <a:chOff x="0" y="2919"/>
                  <a:chExt cx="353849" cy="456434"/>
                </a:xfrm>
              </p:grpSpPr>
              <p:sp>
                <p:nvSpPr>
                  <p:cNvPr id="1018" name="Rectangle"/>
                  <p:cNvSpPr/>
                  <p:nvPr/>
                </p:nvSpPr>
                <p:spPr>
                  <a:xfrm rot="18362386">
                    <a:off x="-72907" y="237692"/>
                    <a:ext cx="451235" cy="49394"/>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019" name="Triangle"/>
                  <p:cNvSpPr/>
                  <p:nvPr/>
                </p:nvSpPr>
                <p:spPr>
                  <a:xfrm rot="2183018">
                    <a:off x="275697" y="14983"/>
                    <a:ext cx="63633" cy="69866"/>
                  </a:xfrm>
                  <a:prstGeom prst="triangle">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1021" name="Oval"/>
                <p:cNvSpPr/>
                <p:nvPr/>
              </p:nvSpPr>
              <p:spPr>
                <a:xfrm rot="5400000">
                  <a:off x="235128" y="352993"/>
                  <a:ext cx="148633" cy="141505"/>
                </a:xfrm>
                <a:prstGeom prst="ellipse">
                  <a:avLst/>
                </a:prstGeom>
                <a:solidFill>
                  <a:srgbClr val="FFFFFF"/>
                </a:solidFill>
                <a:ln w="25400"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1024" name="C"/>
            <p:cNvSpPr txBox="1"/>
            <p:nvPr/>
          </p:nvSpPr>
          <p:spPr>
            <a:xfrm>
              <a:off x="640838" y="1593912"/>
              <a:ext cx="373063"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600">
                  <a:latin typeface="Arial"/>
                  <a:ea typeface="Arial"/>
                  <a:cs typeface="Arial"/>
                  <a:sym typeface="Arial"/>
                </a:defRPr>
              </a:lvl1pPr>
            </a:lstStyle>
            <a:p>
              <a:pPr/>
              <a:r>
                <a:t>C</a:t>
              </a:r>
            </a:p>
          </p:txBody>
        </p:sp>
      </p:grpSp>
      <p:grpSp>
        <p:nvGrpSpPr>
          <p:cNvPr id="1039" name="Group"/>
          <p:cNvGrpSpPr/>
          <p:nvPr/>
        </p:nvGrpSpPr>
        <p:grpSpPr>
          <a:xfrm>
            <a:off x="6604988" y="4446026"/>
            <a:ext cx="1660137" cy="1906217"/>
            <a:chOff x="0" y="0"/>
            <a:chExt cx="1660135" cy="1906215"/>
          </a:xfrm>
        </p:grpSpPr>
        <p:grpSp>
          <p:nvGrpSpPr>
            <p:cNvPr id="1037" name="Group"/>
            <p:cNvGrpSpPr/>
            <p:nvPr/>
          </p:nvGrpSpPr>
          <p:grpSpPr>
            <a:xfrm>
              <a:off x="-1" y="-1"/>
              <a:ext cx="1660137" cy="1772773"/>
              <a:chOff x="0" y="0"/>
              <a:chExt cx="1660135" cy="1772771"/>
            </a:xfrm>
          </p:grpSpPr>
          <p:grpSp>
            <p:nvGrpSpPr>
              <p:cNvPr id="1028" name="Group"/>
              <p:cNvGrpSpPr/>
              <p:nvPr/>
            </p:nvGrpSpPr>
            <p:grpSpPr>
              <a:xfrm>
                <a:off x="-1" y="-1"/>
                <a:ext cx="1660137" cy="1772773"/>
                <a:chOff x="0" y="0"/>
                <a:chExt cx="1660135" cy="1772771"/>
              </a:xfrm>
            </p:grpSpPr>
            <p:pic>
              <p:nvPicPr>
                <p:cNvPr id="1026" name="compass" descr="compass"/>
                <p:cNvPicPr>
                  <a:picLocks noChangeAspect="1"/>
                </p:cNvPicPr>
                <p:nvPr/>
              </p:nvPicPr>
              <p:blipFill>
                <a:blip r:embed="rId5">
                  <a:extLst/>
                </a:blip>
                <a:stretch>
                  <a:fillRect/>
                </a:stretch>
              </p:blipFill>
              <p:spPr>
                <a:xfrm rot="16295171">
                  <a:off x="-34326" y="79935"/>
                  <a:ext cx="1728788" cy="1612901"/>
                </a:xfrm>
                <a:prstGeom prst="rect">
                  <a:avLst/>
                </a:prstGeom>
                <a:ln w="12700" cap="flat">
                  <a:noFill/>
                  <a:miter lim="400000"/>
                </a:ln>
                <a:effectLst/>
              </p:spPr>
            </p:pic>
            <p:sp>
              <p:nvSpPr>
                <p:cNvPr id="1027" name="Oval"/>
                <p:cNvSpPr/>
                <p:nvPr/>
              </p:nvSpPr>
              <p:spPr>
                <a:xfrm rot="19126974">
                  <a:off x="324250" y="746828"/>
                  <a:ext cx="1017773" cy="273941"/>
                </a:xfrm>
                <a:prstGeom prst="ellipse">
                  <a:avLst/>
                </a:prstGeom>
                <a:solidFill>
                  <a:srgbClr val="FFFFFF"/>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1036" name="Group"/>
              <p:cNvGrpSpPr/>
              <p:nvPr/>
            </p:nvGrpSpPr>
            <p:grpSpPr>
              <a:xfrm>
                <a:off x="355482" y="763591"/>
                <a:ext cx="967967" cy="201732"/>
                <a:chOff x="66" y="0"/>
                <a:chExt cx="967966" cy="201731"/>
              </a:xfrm>
            </p:grpSpPr>
            <p:grpSp>
              <p:nvGrpSpPr>
                <p:cNvPr id="1031" name="Group"/>
                <p:cNvGrpSpPr/>
                <p:nvPr/>
              </p:nvGrpSpPr>
              <p:grpSpPr>
                <a:xfrm>
                  <a:off x="66" y="61303"/>
                  <a:ext cx="524327" cy="64638"/>
                  <a:chOff x="66" y="4926"/>
                  <a:chExt cx="524325" cy="64636"/>
                </a:xfrm>
              </p:grpSpPr>
              <p:sp>
                <p:nvSpPr>
                  <p:cNvPr id="1029" name="Rectangle"/>
                  <p:cNvSpPr/>
                  <p:nvPr/>
                </p:nvSpPr>
                <p:spPr>
                  <a:xfrm rot="10825897">
                    <a:off x="72760" y="14734"/>
                    <a:ext cx="451453" cy="49443"/>
                  </a:xfrm>
                  <a:prstGeom prst="rect">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030" name="Triangle"/>
                  <p:cNvSpPr/>
                  <p:nvPr/>
                </p:nvSpPr>
                <p:spPr>
                  <a:xfrm rot="16246529">
                    <a:off x="3595" y="2295"/>
                    <a:ext cx="63698" cy="69900"/>
                  </a:xfrm>
                  <a:prstGeom prst="triangle">
                    <a:avLst/>
                  </a:prstGeom>
                  <a:solidFill>
                    <a:srgbClr val="969696"/>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1034" name="Group"/>
                <p:cNvGrpSpPr/>
                <p:nvPr/>
              </p:nvGrpSpPr>
              <p:grpSpPr>
                <a:xfrm>
                  <a:off x="443692" y="70903"/>
                  <a:ext cx="524342" cy="64657"/>
                  <a:chOff x="0" y="5248"/>
                  <a:chExt cx="524340" cy="64655"/>
                </a:xfrm>
              </p:grpSpPr>
              <p:sp>
                <p:nvSpPr>
                  <p:cNvPr id="1032" name="Rectangle"/>
                  <p:cNvSpPr/>
                  <p:nvPr/>
                </p:nvSpPr>
                <p:spPr>
                  <a:xfrm rot="26874">
                    <a:off x="186" y="10569"/>
                    <a:ext cx="451453" cy="49443"/>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033" name="Triangle"/>
                  <p:cNvSpPr/>
                  <p:nvPr/>
                </p:nvSpPr>
                <p:spPr>
                  <a:xfrm rot="5447507">
                    <a:off x="457105" y="2626"/>
                    <a:ext cx="63697" cy="69900"/>
                  </a:xfrm>
                  <a:prstGeom prst="triangle">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1035" name="Oval"/>
                <p:cNvSpPr/>
                <p:nvPr/>
              </p:nvSpPr>
              <p:spPr>
                <a:xfrm rot="8664489">
                  <a:off x="396670" y="30042"/>
                  <a:ext cx="148705" cy="141647"/>
                </a:xfrm>
                <a:prstGeom prst="ellipse">
                  <a:avLst/>
                </a:prstGeom>
                <a:solidFill>
                  <a:srgbClr val="FFFFFF"/>
                </a:solidFill>
                <a:ln w="25400"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1038" name="D"/>
            <p:cNvSpPr txBox="1"/>
            <p:nvPr/>
          </p:nvSpPr>
          <p:spPr>
            <a:xfrm>
              <a:off x="664174" y="1592823"/>
              <a:ext cx="371476"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600">
                  <a:latin typeface="Arial"/>
                  <a:ea typeface="Arial"/>
                  <a:cs typeface="Arial"/>
                  <a:sym typeface="Arial"/>
                </a:defRPr>
              </a:lvl1pPr>
            </a:lstStyle>
            <a:p>
              <a:pPr/>
              <a:r>
                <a:t>D</a:t>
              </a:r>
            </a:p>
          </p:txBody>
        </p:sp>
      </p:grpSp>
      <p:sp>
        <p:nvSpPr>
          <p:cNvPr id="1040"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he rock now attracted iron and other metals. They also discovered that if they touched a piece of iron to the rock, the iron would have the same properties as the rock. It would attract other pieces of metal!…"/>
          <p:cNvSpPr txBox="1"/>
          <p:nvPr/>
        </p:nvSpPr>
        <p:spPr>
          <a:xfrm>
            <a:off x="725" y="1205768"/>
            <a:ext cx="9142550" cy="42811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150000"/>
              </a:lnSpc>
              <a:defRPr>
                <a:latin typeface="Arial"/>
                <a:ea typeface="Arial"/>
                <a:cs typeface="Arial"/>
                <a:sym typeface="Arial"/>
              </a:defRPr>
            </a:pPr>
            <a:r>
              <a:t>	The rock now </a:t>
            </a:r>
            <a:r>
              <a:rPr b="1"/>
              <a:t>attracted iron and other metals.</a:t>
            </a:r>
            <a:r>
              <a:t> They also discovered that if they touched a piece of iron to the rock, the iron would have the same </a:t>
            </a:r>
            <a:r>
              <a:rPr b="1"/>
              <a:t>properties</a:t>
            </a:r>
            <a:r>
              <a:t> as the rock. It would </a:t>
            </a:r>
            <a:r>
              <a:rPr b="1"/>
              <a:t>attract</a:t>
            </a:r>
            <a:r>
              <a:t> other pieces of </a:t>
            </a:r>
            <a:r>
              <a:rPr b="1"/>
              <a:t>metal</a:t>
            </a:r>
            <a:r>
              <a:t>!</a:t>
            </a:r>
          </a:p>
          <a:p>
            <a:pPr marL="457200" indent="-457200">
              <a:lnSpc>
                <a:spcPct val="150000"/>
              </a:lnSpc>
              <a:defRPr>
                <a:latin typeface="Arial"/>
                <a:ea typeface="Arial"/>
                <a:cs typeface="Arial"/>
                <a:sym typeface="Arial"/>
              </a:defRPr>
            </a:pPr>
          </a:p>
          <a:p>
            <a:pPr marL="457200" indent="-457200">
              <a:lnSpc>
                <a:spcPct val="150000"/>
              </a:lnSpc>
              <a:defRPr>
                <a:latin typeface="Arial"/>
                <a:ea typeface="Arial"/>
                <a:cs typeface="Arial"/>
                <a:sym typeface="Arial"/>
              </a:defRPr>
            </a:pPr>
            <a:r>
              <a:t>	They began to call the iron and the rock </a:t>
            </a:r>
            <a:r>
              <a:rPr b="1"/>
              <a:t>magnets</a:t>
            </a:r>
            <a:r>
              <a:t>. They used the word </a:t>
            </a:r>
            <a:r>
              <a:rPr b="1"/>
              <a:t>magnet</a:t>
            </a:r>
            <a:r>
              <a:t> because the rock was first found in </a:t>
            </a:r>
            <a:r>
              <a:rPr b="1"/>
              <a:t>Magnesia.</a:t>
            </a:r>
            <a:r>
              <a:t> The rock made of </a:t>
            </a:r>
            <a:r>
              <a:rPr b="1"/>
              <a:t>magnetite </a:t>
            </a:r>
            <a:r>
              <a:t>was called a natural </a:t>
            </a:r>
            <a:r>
              <a:rPr b="1"/>
              <a:t>magnet</a:t>
            </a:r>
            <a:r>
              <a:t> because it was found in nature.</a:t>
            </a:r>
            <a:r>
              <a:rPr b="1"/>
              <a:t> </a:t>
            </a:r>
            <a:r>
              <a:t> </a:t>
            </a:r>
          </a:p>
          <a:p>
            <a:pPr marL="457200" indent="-457200">
              <a:lnSpc>
                <a:spcPct val="150000"/>
              </a:lnSpc>
              <a:defRPr>
                <a:latin typeface="Arial"/>
                <a:ea typeface="Arial"/>
                <a:cs typeface="Arial"/>
                <a:sym typeface="Arial"/>
              </a:defRPr>
            </a:pPr>
          </a:p>
          <a:p>
            <a:pPr lvl="1" marL="457200" indent="0">
              <a:lnSpc>
                <a:spcPct val="150000"/>
              </a:lnSpc>
              <a:defRPr>
                <a:latin typeface="Arial"/>
                <a:ea typeface="Arial"/>
                <a:cs typeface="Arial"/>
                <a:sym typeface="Arial"/>
              </a:defRPr>
            </a:pPr>
            <a:r>
              <a:t>The iron was called a man-made magnet. It became a magnet only after it</a:t>
            </a:r>
          </a:p>
          <a:p>
            <a:pPr lvl="1" marL="457200" indent="0">
              <a:lnSpc>
                <a:spcPct val="150000"/>
              </a:lnSpc>
              <a:defRPr>
                <a:latin typeface="Arial"/>
                <a:ea typeface="Arial"/>
                <a:cs typeface="Arial"/>
                <a:sym typeface="Arial"/>
              </a:defRPr>
            </a:pPr>
            <a:r>
              <a:t>was rubbed against the magnetite rock</a:t>
            </a:r>
            <a:r>
              <a:t>.</a:t>
            </a:r>
            <a:r>
              <a:t> </a:t>
            </a:r>
          </a:p>
        </p:txBody>
      </p:sp>
      <p:sp>
        <p:nvSpPr>
          <p:cNvPr id="154" name="Discovering Magnets"/>
          <p:cNvSpPr txBox="1"/>
          <p:nvPr/>
        </p:nvSpPr>
        <p:spPr>
          <a:xfrm>
            <a:off x="-20808" y="331421"/>
            <a:ext cx="9185616"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Discovering Magnets</a:t>
            </a:r>
          </a:p>
        </p:txBody>
      </p:sp>
      <p:sp>
        <p:nvSpPr>
          <p:cNvPr id="155"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ypes of Magnets"/>
          <p:cNvSpPr txBox="1"/>
          <p:nvPr/>
        </p:nvSpPr>
        <p:spPr>
          <a:xfrm>
            <a:off x="-14970" y="228599"/>
            <a:ext cx="9144001"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Types of Magnets</a:t>
            </a:r>
          </a:p>
        </p:txBody>
      </p:sp>
      <p:sp>
        <p:nvSpPr>
          <p:cNvPr id="160" name="All magnets do not look the same. There are different types of magnets.…"/>
          <p:cNvSpPr txBox="1"/>
          <p:nvPr/>
        </p:nvSpPr>
        <p:spPr>
          <a:xfrm>
            <a:off x="342900" y="956164"/>
            <a:ext cx="8428261" cy="44646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a:latin typeface="Arial"/>
                <a:ea typeface="Arial"/>
                <a:cs typeface="Arial"/>
                <a:sym typeface="Arial"/>
              </a:defRPr>
            </a:pPr>
            <a:r>
              <a:t>All magnets do not look the same. There are different types of magnets. </a:t>
            </a:r>
          </a:p>
          <a:p>
            <a:pPr marL="457200" indent="-457200">
              <a:defRPr>
                <a:latin typeface="Arial"/>
                <a:ea typeface="Arial"/>
                <a:cs typeface="Arial"/>
                <a:sym typeface="Arial"/>
              </a:defRPr>
            </a:pPr>
          </a:p>
          <a:p>
            <a:pPr marL="457200" indent="-457200">
              <a:defRPr>
                <a:latin typeface="Arial"/>
                <a:ea typeface="Arial"/>
                <a:cs typeface="Arial"/>
                <a:sym typeface="Arial"/>
              </a:defRPr>
            </a:pPr>
            <a:r>
              <a:t>The rock from the story was made </a:t>
            </a:r>
          </a:p>
          <a:p>
            <a:pPr marL="457200" indent="-457200">
              <a:defRPr>
                <a:latin typeface="Arial"/>
                <a:ea typeface="Arial"/>
                <a:cs typeface="Arial"/>
                <a:sym typeface="Arial"/>
              </a:defRPr>
            </a:pPr>
            <a:r>
              <a:t>from magnetite. It was a naturally </a:t>
            </a:r>
          </a:p>
          <a:p>
            <a:pPr marL="457200" indent="-457200">
              <a:defRPr>
                <a:latin typeface="Arial"/>
                <a:ea typeface="Arial"/>
                <a:cs typeface="Arial"/>
                <a:sym typeface="Arial"/>
              </a:defRPr>
            </a:pPr>
            <a:r>
              <a:t>occurring magnet. It looked like this. </a:t>
            </a:r>
          </a:p>
          <a:p>
            <a:pPr marL="457200" indent="-457200">
              <a:defRPr>
                <a:latin typeface="Arial"/>
                <a:ea typeface="Arial"/>
                <a:cs typeface="Arial"/>
                <a:sym typeface="Arial"/>
              </a:defRPr>
            </a:pPr>
          </a:p>
          <a:p>
            <a:pPr marL="457200" indent="-457200">
              <a:defRPr>
                <a:latin typeface="Arial"/>
                <a:ea typeface="Arial"/>
                <a:cs typeface="Arial"/>
                <a:sym typeface="Arial"/>
              </a:defRPr>
            </a:pPr>
          </a:p>
          <a:p>
            <a:pPr marL="457200" indent="-457200">
              <a:defRPr>
                <a:latin typeface="Arial"/>
                <a:ea typeface="Arial"/>
                <a:cs typeface="Arial"/>
                <a:sym typeface="Arial"/>
              </a:defRPr>
            </a:pPr>
          </a:p>
          <a:p>
            <a:pPr marL="457200" indent="-457200">
              <a:defRPr>
                <a:latin typeface="Arial"/>
                <a:ea typeface="Arial"/>
                <a:cs typeface="Arial"/>
                <a:sym typeface="Arial"/>
              </a:defRPr>
            </a:pPr>
          </a:p>
          <a:p>
            <a:pPr marL="457200" indent="-457200">
              <a:defRPr>
                <a:latin typeface="Arial"/>
                <a:ea typeface="Arial"/>
                <a:cs typeface="Arial"/>
                <a:sym typeface="Arial"/>
              </a:defRPr>
            </a:pPr>
            <a:r>
              <a:t>There are different types of man-made magnets. </a:t>
            </a:r>
          </a:p>
          <a:p>
            <a:pPr marL="457200" indent="-457200">
              <a:defRPr>
                <a:latin typeface="Arial"/>
                <a:ea typeface="Arial"/>
                <a:cs typeface="Arial"/>
                <a:sym typeface="Arial"/>
              </a:defRPr>
            </a:pPr>
            <a:r>
              <a:t>They can be made of iron, a mixture of </a:t>
            </a:r>
          </a:p>
          <a:p>
            <a:pPr marL="457200" indent="-457200">
              <a:defRPr>
                <a:latin typeface="Arial"/>
                <a:ea typeface="Arial"/>
                <a:cs typeface="Arial"/>
                <a:sym typeface="Arial"/>
              </a:defRPr>
            </a:pPr>
            <a:r>
              <a:t>aluminum, cobalt and nickel, and other </a:t>
            </a:r>
          </a:p>
          <a:p>
            <a:pPr marL="457200" indent="-457200">
              <a:defRPr>
                <a:latin typeface="Arial"/>
                <a:ea typeface="Arial"/>
                <a:cs typeface="Arial"/>
                <a:sym typeface="Arial"/>
              </a:defRPr>
            </a:pPr>
            <a:r>
              <a:t>type of minerals.</a:t>
            </a:r>
          </a:p>
          <a:p>
            <a:pPr marL="457200" indent="-457200">
              <a:defRPr>
                <a:latin typeface="Arial"/>
                <a:ea typeface="Arial"/>
                <a:cs typeface="Arial"/>
                <a:sym typeface="Arial"/>
              </a:defRPr>
            </a:pPr>
          </a:p>
          <a:p>
            <a:pPr marL="457200" indent="-457200">
              <a:defRPr>
                <a:latin typeface="Arial"/>
                <a:ea typeface="Arial"/>
                <a:cs typeface="Arial"/>
                <a:sym typeface="Arial"/>
              </a:defRPr>
            </a:pPr>
            <a:r>
              <a:t>Look at the two types to the right. </a:t>
            </a:r>
          </a:p>
        </p:txBody>
      </p:sp>
      <p:pic>
        <p:nvPicPr>
          <p:cNvPr id="161" name="rock" descr="rock"/>
          <p:cNvPicPr>
            <a:picLocks noChangeAspect="1"/>
          </p:cNvPicPr>
          <p:nvPr/>
        </p:nvPicPr>
        <p:blipFill>
          <a:blip r:embed="rId3">
            <a:extLst/>
          </a:blip>
          <a:stretch>
            <a:fillRect/>
          </a:stretch>
        </p:blipFill>
        <p:spPr>
          <a:xfrm>
            <a:off x="5626851" y="1479295"/>
            <a:ext cx="2057401" cy="1339851"/>
          </a:xfrm>
          <a:prstGeom prst="rect">
            <a:avLst/>
          </a:prstGeom>
          <a:ln w="12700">
            <a:miter lim="400000"/>
          </a:ln>
        </p:spPr>
      </p:pic>
      <p:grpSp>
        <p:nvGrpSpPr>
          <p:cNvPr id="164" name="Group"/>
          <p:cNvGrpSpPr/>
          <p:nvPr/>
        </p:nvGrpSpPr>
        <p:grpSpPr>
          <a:xfrm>
            <a:off x="6759429" y="4092154"/>
            <a:ext cx="1908366" cy="2040884"/>
            <a:chOff x="0" y="0"/>
            <a:chExt cx="1908365" cy="2040882"/>
          </a:xfrm>
        </p:grpSpPr>
        <p:sp>
          <p:nvSpPr>
            <p:cNvPr id="162" name="horseshoe magnet"/>
            <p:cNvSpPr txBox="1"/>
            <p:nvPr/>
          </p:nvSpPr>
          <p:spPr>
            <a:xfrm>
              <a:off x="0" y="1769459"/>
              <a:ext cx="1908366" cy="2714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600">
                  <a:latin typeface="Arial"/>
                  <a:ea typeface="Arial"/>
                  <a:cs typeface="Arial"/>
                  <a:sym typeface="Arial"/>
                </a:defRPr>
              </a:lvl1pPr>
            </a:lstStyle>
            <a:p>
              <a:pPr/>
              <a:r>
                <a:t>horseshoe magnet</a:t>
              </a:r>
            </a:p>
          </p:txBody>
        </p:sp>
        <p:pic>
          <p:nvPicPr>
            <p:cNvPr id="163" name="magnet" descr="magnet"/>
            <p:cNvPicPr>
              <a:picLocks noChangeAspect="1"/>
            </p:cNvPicPr>
            <p:nvPr/>
          </p:nvPicPr>
          <p:blipFill>
            <a:blip r:embed="rId4">
              <a:extLst/>
            </a:blip>
            <a:stretch>
              <a:fillRect/>
            </a:stretch>
          </p:blipFill>
          <p:spPr>
            <a:xfrm rot="16200000">
              <a:off x="-5028" y="111658"/>
              <a:ext cx="1777712" cy="1554395"/>
            </a:xfrm>
            <a:prstGeom prst="rect">
              <a:avLst/>
            </a:prstGeom>
            <a:ln w="12700" cap="flat">
              <a:noFill/>
              <a:miter lim="400000"/>
            </a:ln>
            <a:effectLst/>
          </p:spPr>
        </p:pic>
      </p:grpSp>
      <p:grpSp>
        <p:nvGrpSpPr>
          <p:cNvPr id="171" name="Group"/>
          <p:cNvGrpSpPr/>
          <p:nvPr/>
        </p:nvGrpSpPr>
        <p:grpSpPr>
          <a:xfrm>
            <a:off x="4349469" y="4901759"/>
            <a:ext cx="2193926" cy="827108"/>
            <a:chOff x="0" y="0"/>
            <a:chExt cx="2193925" cy="827107"/>
          </a:xfrm>
        </p:grpSpPr>
        <p:sp>
          <p:nvSpPr>
            <p:cNvPr id="165" name="bar magnet"/>
            <p:cNvSpPr txBox="1"/>
            <p:nvPr/>
          </p:nvSpPr>
          <p:spPr>
            <a:xfrm>
              <a:off x="330104" y="513715"/>
              <a:ext cx="1424528"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600">
                  <a:latin typeface="Arial"/>
                  <a:ea typeface="Arial"/>
                  <a:cs typeface="Arial"/>
                  <a:sym typeface="Arial"/>
                </a:defRPr>
              </a:lvl1pPr>
            </a:lstStyle>
            <a:p>
              <a:pPr/>
              <a:r>
                <a:t>bar magnet</a:t>
              </a:r>
            </a:p>
          </p:txBody>
        </p:sp>
        <p:grpSp>
          <p:nvGrpSpPr>
            <p:cNvPr id="170" name="Group"/>
            <p:cNvGrpSpPr/>
            <p:nvPr/>
          </p:nvGrpSpPr>
          <p:grpSpPr>
            <a:xfrm>
              <a:off x="0" y="0"/>
              <a:ext cx="2193925" cy="445771"/>
              <a:chOff x="0" y="0"/>
              <a:chExt cx="2193925" cy="445770"/>
            </a:xfrm>
          </p:grpSpPr>
          <p:sp>
            <p:nvSpPr>
              <p:cNvPr id="166" name="Shape"/>
              <p:cNvSpPr/>
              <p:nvPr/>
            </p:nvSpPr>
            <p:spPr>
              <a:xfrm>
                <a:off x="0" y="-1"/>
                <a:ext cx="2193925"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67" name="Shape"/>
              <p:cNvSpPr/>
              <p:nvPr/>
            </p:nvSpPr>
            <p:spPr>
              <a:xfrm>
                <a:off x="2082482" y="-1"/>
                <a:ext cx="111443"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68" name="Shape"/>
              <p:cNvSpPr/>
              <p:nvPr/>
            </p:nvSpPr>
            <p:spPr>
              <a:xfrm>
                <a:off x="0" y="-1"/>
                <a:ext cx="2193925" cy="111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97" y="0"/>
                    </a:lnTo>
                    <a:lnTo>
                      <a:pt x="21600" y="0"/>
                    </a:lnTo>
                    <a:lnTo>
                      <a:pt x="20503"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69" name="Shape"/>
              <p:cNvSpPr/>
              <p:nvPr/>
            </p:nvSpPr>
            <p:spPr>
              <a:xfrm>
                <a:off x="0" y="-1"/>
                <a:ext cx="2193925" cy="445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97" y="0"/>
                    </a:lnTo>
                    <a:lnTo>
                      <a:pt x="21600" y="0"/>
                    </a:lnTo>
                    <a:lnTo>
                      <a:pt x="21600" y="16200"/>
                    </a:lnTo>
                    <a:lnTo>
                      <a:pt x="20503" y="21600"/>
                    </a:lnTo>
                    <a:lnTo>
                      <a:pt x="0" y="21600"/>
                    </a:lnTo>
                    <a:close/>
                    <a:moveTo>
                      <a:pt x="0" y="5400"/>
                    </a:moveTo>
                    <a:lnTo>
                      <a:pt x="20503" y="5400"/>
                    </a:lnTo>
                    <a:lnTo>
                      <a:pt x="21600" y="0"/>
                    </a:lnTo>
                    <a:moveTo>
                      <a:pt x="20503" y="5400"/>
                    </a:moveTo>
                    <a:lnTo>
                      <a:pt x="20503"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sp>
        <p:nvSpPr>
          <p:cNvPr id="172"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Effects of Magnets"/>
          <p:cNvSpPr txBox="1"/>
          <p:nvPr/>
        </p:nvSpPr>
        <p:spPr>
          <a:xfrm>
            <a:off x="2667000" y="0"/>
            <a:ext cx="4191000"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atin typeface="Arial"/>
                <a:ea typeface="Arial"/>
                <a:cs typeface="Arial"/>
                <a:sym typeface="Arial"/>
              </a:defRPr>
            </a:lvl1pPr>
          </a:lstStyle>
          <a:p>
            <a:pPr/>
            <a:r>
              <a:t>Effects of Magnets</a:t>
            </a:r>
          </a:p>
        </p:txBody>
      </p:sp>
      <p:sp>
        <p:nvSpPr>
          <p:cNvPr id="177" name="Effects of Magnets…"/>
          <p:cNvSpPr txBox="1"/>
          <p:nvPr/>
        </p:nvSpPr>
        <p:spPr>
          <a:xfrm>
            <a:off x="228600" y="749300"/>
            <a:ext cx="4191000" cy="1543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latin typeface="Arial"/>
                <a:ea typeface="Arial"/>
                <a:cs typeface="Arial"/>
                <a:sym typeface="Arial"/>
              </a:defRPr>
            </a:pPr>
            <a:r>
              <a:t>Effects of Magnets</a:t>
            </a:r>
          </a:p>
          <a:p>
            <a:pPr>
              <a:defRPr b="1" u="sng">
                <a:latin typeface="Arial"/>
                <a:ea typeface="Arial"/>
                <a:cs typeface="Arial"/>
                <a:sym typeface="Arial"/>
              </a:defRPr>
            </a:pPr>
          </a:p>
          <a:p>
            <a:pPr>
              <a:defRPr>
                <a:latin typeface="Arial"/>
                <a:ea typeface="Arial"/>
                <a:cs typeface="Arial"/>
                <a:sym typeface="Arial"/>
              </a:defRPr>
            </a:pPr>
            <a:r>
              <a:t>Objects can be ATTRACTED </a:t>
            </a:r>
          </a:p>
          <a:p>
            <a:pPr>
              <a:defRPr>
                <a:latin typeface="Arial"/>
                <a:ea typeface="Arial"/>
                <a:cs typeface="Arial"/>
                <a:sym typeface="Arial"/>
              </a:defRPr>
            </a:pPr>
            <a:r>
              <a:t>to a magnet  and objects may NOT be attracted to a magnet</a:t>
            </a:r>
            <a:r>
              <a:t> .</a:t>
            </a:r>
          </a:p>
        </p:txBody>
      </p:sp>
      <p:grpSp>
        <p:nvGrpSpPr>
          <p:cNvPr id="184" name="Group"/>
          <p:cNvGrpSpPr/>
          <p:nvPr/>
        </p:nvGrpSpPr>
        <p:grpSpPr>
          <a:xfrm>
            <a:off x="554004" y="2540325"/>
            <a:ext cx="1878110" cy="612982"/>
            <a:chOff x="0" y="0"/>
            <a:chExt cx="1878109" cy="612980"/>
          </a:xfrm>
        </p:grpSpPr>
        <p:pic>
          <p:nvPicPr>
            <p:cNvPr id="178" name="paper clip" descr="paper clip"/>
            <p:cNvPicPr>
              <a:picLocks noChangeAspect="1"/>
            </p:cNvPicPr>
            <p:nvPr/>
          </p:nvPicPr>
          <p:blipFill>
            <a:blip r:embed="rId3">
              <a:extLst/>
            </a:blip>
            <a:stretch>
              <a:fillRect/>
            </a:stretch>
          </p:blipFill>
          <p:spPr>
            <a:xfrm rot="2906680">
              <a:off x="1360051" y="81739"/>
              <a:ext cx="420689" cy="449502"/>
            </a:xfrm>
            <a:prstGeom prst="rect">
              <a:avLst/>
            </a:prstGeom>
            <a:ln w="12700" cap="flat">
              <a:noFill/>
              <a:miter lim="400000"/>
            </a:ln>
            <a:effectLst/>
          </p:spPr>
        </p:pic>
        <p:grpSp>
          <p:nvGrpSpPr>
            <p:cNvPr id="183" name="Group"/>
            <p:cNvGrpSpPr/>
            <p:nvPr/>
          </p:nvGrpSpPr>
          <p:grpSpPr>
            <a:xfrm>
              <a:off x="0" y="152301"/>
              <a:ext cx="1318663" cy="255078"/>
              <a:chOff x="0" y="0"/>
              <a:chExt cx="1318662" cy="255076"/>
            </a:xfrm>
          </p:grpSpPr>
          <p:sp>
            <p:nvSpPr>
              <p:cNvPr id="179" name="Shape"/>
              <p:cNvSpPr/>
              <p:nvPr/>
            </p:nvSpPr>
            <p:spPr>
              <a:xfrm>
                <a:off x="-1" y="0"/>
                <a:ext cx="1318664" cy="255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45" y="0"/>
                    </a:lnTo>
                    <a:lnTo>
                      <a:pt x="21600" y="0"/>
                    </a:lnTo>
                    <a:lnTo>
                      <a:pt x="21600" y="16200"/>
                    </a:lnTo>
                    <a:lnTo>
                      <a:pt x="20555"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80" name="Shape"/>
              <p:cNvSpPr/>
              <p:nvPr/>
            </p:nvSpPr>
            <p:spPr>
              <a:xfrm>
                <a:off x="1254892" y="0"/>
                <a:ext cx="63770" cy="255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81" name="Shape"/>
              <p:cNvSpPr/>
              <p:nvPr/>
            </p:nvSpPr>
            <p:spPr>
              <a:xfrm>
                <a:off x="-1" y="-1"/>
                <a:ext cx="1318664" cy="637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45" y="0"/>
                    </a:lnTo>
                    <a:lnTo>
                      <a:pt x="21600" y="0"/>
                    </a:lnTo>
                    <a:lnTo>
                      <a:pt x="20555"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82" name="Shape"/>
              <p:cNvSpPr/>
              <p:nvPr/>
            </p:nvSpPr>
            <p:spPr>
              <a:xfrm>
                <a:off x="-1" y="0"/>
                <a:ext cx="1318664" cy="255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45" y="0"/>
                    </a:lnTo>
                    <a:lnTo>
                      <a:pt x="21600" y="0"/>
                    </a:lnTo>
                    <a:lnTo>
                      <a:pt x="21600" y="16200"/>
                    </a:lnTo>
                    <a:lnTo>
                      <a:pt x="20555" y="21600"/>
                    </a:lnTo>
                    <a:lnTo>
                      <a:pt x="0" y="21600"/>
                    </a:lnTo>
                    <a:close/>
                    <a:moveTo>
                      <a:pt x="0" y="5400"/>
                    </a:moveTo>
                    <a:lnTo>
                      <a:pt x="20555" y="5400"/>
                    </a:lnTo>
                    <a:lnTo>
                      <a:pt x="21600" y="0"/>
                    </a:lnTo>
                    <a:moveTo>
                      <a:pt x="20555" y="5400"/>
                    </a:moveTo>
                    <a:lnTo>
                      <a:pt x="20555"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grpSp>
        <p:nvGrpSpPr>
          <p:cNvPr id="191" name="Group"/>
          <p:cNvGrpSpPr/>
          <p:nvPr/>
        </p:nvGrpSpPr>
        <p:grpSpPr>
          <a:xfrm>
            <a:off x="537893" y="3356506"/>
            <a:ext cx="3240090" cy="254001"/>
            <a:chOff x="0" y="0"/>
            <a:chExt cx="3240088" cy="254000"/>
          </a:xfrm>
        </p:grpSpPr>
        <p:grpSp>
          <p:nvGrpSpPr>
            <p:cNvPr id="189" name="Group"/>
            <p:cNvGrpSpPr/>
            <p:nvPr/>
          </p:nvGrpSpPr>
          <p:grpSpPr>
            <a:xfrm>
              <a:off x="-1" y="-1"/>
              <a:ext cx="1319025" cy="254001"/>
              <a:chOff x="0" y="0"/>
              <a:chExt cx="1319024" cy="254000"/>
            </a:xfrm>
          </p:grpSpPr>
          <p:sp>
            <p:nvSpPr>
              <p:cNvPr id="185" name="Shape"/>
              <p:cNvSpPr/>
              <p:nvPr/>
            </p:nvSpPr>
            <p:spPr>
              <a:xfrm>
                <a:off x="-1" y="0"/>
                <a:ext cx="1319026" cy="254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40" y="0"/>
                    </a:lnTo>
                    <a:lnTo>
                      <a:pt x="21600" y="0"/>
                    </a:lnTo>
                    <a:lnTo>
                      <a:pt x="21600" y="16200"/>
                    </a:lnTo>
                    <a:lnTo>
                      <a:pt x="20560"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86" name="Shape"/>
              <p:cNvSpPr/>
              <p:nvPr/>
            </p:nvSpPr>
            <p:spPr>
              <a:xfrm>
                <a:off x="1255524" y="0"/>
                <a:ext cx="63501" cy="254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87" name="Shape"/>
              <p:cNvSpPr/>
              <p:nvPr/>
            </p:nvSpPr>
            <p:spPr>
              <a:xfrm>
                <a:off x="-1" y="-1"/>
                <a:ext cx="1319026" cy="63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40" y="0"/>
                    </a:lnTo>
                    <a:lnTo>
                      <a:pt x="21600" y="0"/>
                    </a:lnTo>
                    <a:lnTo>
                      <a:pt x="20560"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88" name="Shape"/>
              <p:cNvSpPr/>
              <p:nvPr/>
            </p:nvSpPr>
            <p:spPr>
              <a:xfrm>
                <a:off x="-1" y="0"/>
                <a:ext cx="1319026" cy="254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40" y="0"/>
                    </a:lnTo>
                    <a:lnTo>
                      <a:pt x="21600" y="0"/>
                    </a:lnTo>
                    <a:lnTo>
                      <a:pt x="21600" y="16200"/>
                    </a:lnTo>
                    <a:lnTo>
                      <a:pt x="20560" y="21600"/>
                    </a:lnTo>
                    <a:lnTo>
                      <a:pt x="0" y="21600"/>
                    </a:lnTo>
                    <a:close/>
                    <a:moveTo>
                      <a:pt x="0" y="5400"/>
                    </a:moveTo>
                    <a:lnTo>
                      <a:pt x="20560" y="5400"/>
                    </a:lnTo>
                    <a:lnTo>
                      <a:pt x="21600" y="0"/>
                    </a:lnTo>
                    <a:moveTo>
                      <a:pt x="20560" y="5400"/>
                    </a:moveTo>
                    <a:lnTo>
                      <a:pt x="20560"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pic>
          <p:nvPicPr>
            <p:cNvPr id="190" name="23 cm ruler - with numbers" descr="23 cm ruler - with numbers"/>
            <p:cNvPicPr>
              <a:picLocks noChangeAspect="1"/>
            </p:cNvPicPr>
            <p:nvPr/>
          </p:nvPicPr>
          <p:blipFill>
            <a:blip r:embed="rId4">
              <a:extLst/>
            </a:blip>
            <a:stretch>
              <a:fillRect/>
            </a:stretch>
          </p:blipFill>
          <p:spPr>
            <a:xfrm>
              <a:off x="1868353" y="28432"/>
              <a:ext cx="1371736" cy="205981"/>
            </a:xfrm>
            <a:prstGeom prst="rect">
              <a:avLst/>
            </a:prstGeom>
            <a:ln w="12700" cap="flat">
              <a:noFill/>
              <a:miter lim="400000"/>
            </a:ln>
            <a:effectLst/>
          </p:spPr>
        </p:pic>
      </p:grpSp>
      <p:sp>
        <p:nvSpPr>
          <p:cNvPr id="192" name="An experiment was done to find out which types of objects were attracted to a magnet.…"/>
          <p:cNvSpPr txBox="1"/>
          <p:nvPr/>
        </p:nvSpPr>
        <p:spPr>
          <a:xfrm>
            <a:off x="332936" y="3730902"/>
            <a:ext cx="4191001" cy="3296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a:latin typeface="Arial"/>
                <a:ea typeface="Arial"/>
                <a:cs typeface="Arial"/>
                <a:sym typeface="Arial"/>
              </a:defRPr>
            </a:pPr>
            <a:r>
              <a:t>An experiment was done to find out which types of objects were attracted to a magnet. </a:t>
            </a:r>
          </a:p>
          <a:p>
            <a:pPr marL="457200" indent="-457200">
              <a:defRPr b="1">
                <a:latin typeface="Arial"/>
                <a:ea typeface="Arial"/>
                <a:cs typeface="Arial"/>
                <a:sym typeface="Arial"/>
              </a:defRPr>
            </a:pPr>
          </a:p>
          <a:p>
            <a:pPr marL="457200" indent="-457200">
              <a:buSzPct val="100000"/>
              <a:buAutoNum type="arabicPeriod" startAt="1"/>
              <a:defRPr b="1">
                <a:latin typeface="Arial"/>
                <a:ea typeface="Arial"/>
                <a:cs typeface="Arial"/>
                <a:sym typeface="Arial"/>
              </a:defRPr>
            </a:pPr>
            <a:r>
              <a:t>Create a table to record the results.</a:t>
            </a:r>
          </a:p>
          <a:p>
            <a:pPr marL="457200" indent="-457200">
              <a:defRPr b="1">
                <a:latin typeface="Arial"/>
                <a:ea typeface="Arial"/>
                <a:cs typeface="Arial"/>
                <a:sym typeface="Arial"/>
              </a:defRPr>
            </a:pPr>
          </a:p>
          <a:p>
            <a:pPr marL="457200" indent="-457200">
              <a:defRPr b="1">
                <a:latin typeface="Arial"/>
                <a:ea typeface="Arial"/>
                <a:cs typeface="Arial"/>
                <a:sym typeface="Arial"/>
              </a:defRPr>
            </a:pPr>
            <a:r>
              <a:t>2.  	Which objects were ATTRACTED to the magnet?</a:t>
            </a:r>
          </a:p>
          <a:p>
            <a:pPr marL="457200" indent="-457200">
              <a:defRPr>
                <a:latin typeface="Arial"/>
                <a:ea typeface="Arial"/>
                <a:cs typeface="Arial"/>
                <a:sym typeface="Arial"/>
              </a:defRPr>
            </a:pPr>
            <a:br/>
          </a:p>
        </p:txBody>
      </p:sp>
      <p:grpSp>
        <p:nvGrpSpPr>
          <p:cNvPr id="201" name="Group"/>
          <p:cNvGrpSpPr/>
          <p:nvPr/>
        </p:nvGrpSpPr>
        <p:grpSpPr>
          <a:xfrm>
            <a:off x="6099024" y="1803970"/>
            <a:ext cx="1774826" cy="1161499"/>
            <a:chOff x="0" y="0"/>
            <a:chExt cx="1774825" cy="1161497"/>
          </a:xfrm>
        </p:grpSpPr>
        <p:pic>
          <p:nvPicPr>
            <p:cNvPr id="193" name="paper clip" descr="paper clip"/>
            <p:cNvPicPr>
              <a:picLocks noChangeAspect="1"/>
            </p:cNvPicPr>
            <p:nvPr/>
          </p:nvPicPr>
          <p:blipFill>
            <a:blip r:embed="rId3">
              <a:extLst/>
            </a:blip>
            <a:stretch>
              <a:fillRect/>
            </a:stretch>
          </p:blipFill>
          <p:spPr>
            <a:xfrm rot="2901132">
              <a:off x="1076736" y="637443"/>
              <a:ext cx="420246" cy="441010"/>
            </a:xfrm>
            <a:prstGeom prst="rect">
              <a:avLst/>
            </a:prstGeom>
            <a:ln w="12700" cap="flat">
              <a:noFill/>
              <a:miter lim="400000"/>
            </a:ln>
            <a:effectLst/>
          </p:spPr>
        </p:pic>
        <p:sp>
          <p:nvSpPr>
            <p:cNvPr id="194" name="Metal paperclip"/>
            <p:cNvSpPr txBox="1"/>
            <p:nvPr/>
          </p:nvSpPr>
          <p:spPr>
            <a:xfrm>
              <a:off x="346462" y="73638"/>
              <a:ext cx="953089"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atin typeface="Arial"/>
                  <a:ea typeface="Arial"/>
                  <a:cs typeface="Arial"/>
                  <a:sym typeface="Arial"/>
                </a:defRPr>
              </a:lvl1pPr>
            </a:lstStyle>
            <a:p>
              <a:pPr/>
              <a:r>
                <a:t>Metal paperclip</a:t>
              </a:r>
            </a:p>
          </p:txBody>
        </p:sp>
        <p:grpSp>
          <p:nvGrpSpPr>
            <p:cNvPr id="199" name="Group"/>
            <p:cNvGrpSpPr/>
            <p:nvPr/>
          </p:nvGrpSpPr>
          <p:grpSpPr>
            <a:xfrm>
              <a:off x="215111" y="695753"/>
              <a:ext cx="850292" cy="255195"/>
              <a:chOff x="0" y="0"/>
              <a:chExt cx="850291" cy="255193"/>
            </a:xfrm>
          </p:grpSpPr>
          <p:sp>
            <p:nvSpPr>
              <p:cNvPr id="195" name="Shape"/>
              <p:cNvSpPr/>
              <p:nvPr/>
            </p:nvSpPr>
            <p:spPr>
              <a:xfrm>
                <a:off x="-1" y="0"/>
                <a:ext cx="850293" cy="255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21" y="0"/>
                    </a:lnTo>
                    <a:lnTo>
                      <a:pt x="21600" y="0"/>
                    </a:lnTo>
                    <a:lnTo>
                      <a:pt x="21600" y="16200"/>
                    </a:lnTo>
                    <a:lnTo>
                      <a:pt x="19979"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96" name="Shape"/>
              <p:cNvSpPr/>
              <p:nvPr/>
            </p:nvSpPr>
            <p:spPr>
              <a:xfrm>
                <a:off x="786492" y="0"/>
                <a:ext cx="63799" cy="255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97" name="Shape"/>
              <p:cNvSpPr/>
              <p:nvPr/>
            </p:nvSpPr>
            <p:spPr>
              <a:xfrm>
                <a:off x="-1" y="-1"/>
                <a:ext cx="850293" cy="63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21" y="0"/>
                    </a:lnTo>
                    <a:lnTo>
                      <a:pt x="21600" y="0"/>
                    </a:lnTo>
                    <a:lnTo>
                      <a:pt x="19979"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198" name="Shape"/>
              <p:cNvSpPr/>
              <p:nvPr/>
            </p:nvSpPr>
            <p:spPr>
              <a:xfrm>
                <a:off x="-1" y="0"/>
                <a:ext cx="850293" cy="255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21" y="0"/>
                    </a:lnTo>
                    <a:lnTo>
                      <a:pt x="21600" y="0"/>
                    </a:lnTo>
                    <a:lnTo>
                      <a:pt x="21600" y="16200"/>
                    </a:lnTo>
                    <a:lnTo>
                      <a:pt x="19979" y="21600"/>
                    </a:lnTo>
                    <a:lnTo>
                      <a:pt x="0" y="21600"/>
                    </a:lnTo>
                    <a:close/>
                    <a:moveTo>
                      <a:pt x="0" y="5400"/>
                    </a:moveTo>
                    <a:lnTo>
                      <a:pt x="19979" y="5400"/>
                    </a:lnTo>
                    <a:lnTo>
                      <a:pt x="21600" y="0"/>
                    </a:lnTo>
                    <a:moveTo>
                      <a:pt x="19979" y="5400"/>
                    </a:moveTo>
                    <a:lnTo>
                      <a:pt x="19979"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00" name="Rectangle"/>
            <p:cNvSpPr/>
            <p:nvPr/>
          </p:nvSpPr>
          <p:spPr>
            <a:xfrm>
              <a:off x="0" y="0"/>
              <a:ext cx="1774825" cy="977610"/>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210" name="Group"/>
          <p:cNvGrpSpPr/>
          <p:nvPr/>
        </p:nvGrpSpPr>
        <p:grpSpPr>
          <a:xfrm>
            <a:off x="4845128" y="3831058"/>
            <a:ext cx="2135876" cy="1121861"/>
            <a:chOff x="0" y="0"/>
            <a:chExt cx="2135874" cy="1121860"/>
          </a:xfrm>
        </p:grpSpPr>
        <p:pic>
          <p:nvPicPr>
            <p:cNvPr id="202" name="acrylic cylinder" descr="acrylic cylinder"/>
            <p:cNvPicPr>
              <a:picLocks noChangeAspect="1"/>
            </p:cNvPicPr>
            <p:nvPr/>
          </p:nvPicPr>
          <p:blipFill>
            <a:blip r:embed="rId5">
              <a:extLst/>
            </a:blip>
            <a:stretch>
              <a:fillRect/>
            </a:stretch>
          </p:blipFill>
          <p:spPr>
            <a:xfrm>
              <a:off x="1474496" y="517369"/>
              <a:ext cx="497041" cy="593099"/>
            </a:xfrm>
            <a:prstGeom prst="rect">
              <a:avLst/>
            </a:prstGeom>
            <a:ln w="12700" cap="flat">
              <a:noFill/>
              <a:miter lim="400000"/>
            </a:ln>
            <a:effectLst/>
          </p:spPr>
        </p:pic>
        <p:sp>
          <p:nvSpPr>
            <p:cNvPr id="203" name="Plastic cylinder"/>
            <p:cNvSpPr txBox="1"/>
            <p:nvPr/>
          </p:nvSpPr>
          <p:spPr>
            <a:xfrm>
              <a:off x="609875" y="82430"/>
              <a:ext cx="938406" cy="4669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Arial"/>
                  <a:ea typeface="Arial"/>
                  <a:cs typeface="Arial"/>
                  <a:sym typeface="Arial"/>
                </a:defRPr>
              </a:lvl1pPr>
            </a:lstStyle>
            <a:p>
              <a:pPr/>
              <a:r>
                <a:t>Plastic cylinder</a:t>
              </a:r>
            </a:p>
          </p:txBody>
        </p:sp>
        <p:grpSp>
          <p:nvGrpSpPr>
            <p:cNvPr id="208" name="Group"/>
            <p:cNvGrpSpPr/>
            <p:nvPr/>
          </p:nvGrpSpPr>
          <p:grpSpPr>
            <a:xfrm>
              <a:off x="137654" y="816933"/>
              <a:ext cx="898831" cy="269409"/>
              <a:chOff x="0" y="0"/>
              <a:chExt cx="898830" cy="269407"/>
            </a:xfrm>
          </p:grpSpPr>
          <p:sp>
            <p:nvSpPr>
              <p:cNvPr id="204" name="Shape"/>
              <p:cNvSpPr/>
              <p:nvPr/>
            </p:nvSpPr>
            <p:spPr>
              <a:xfrm>
                <a:off x="0" y="0"/>
                <a:ext cx="898831" cy="2694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19" y="0"/>
                    </a:lnTo>
                    <a:lnTo>
                      <a:pt x="21600" y="0"/>
                    </a:lnTo>
                    <a:lnTo>
                      <a:pt x="21600" y="16200"/>
                    </a:lnTo>
                    <a:lnTo>
                      <a:pt x="1998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05" name="Shape"/>
              <p:cNvSpPr/>
              <p:nvPr/>
            </p:nvSpPr>
            <p:spPr>
              <a:xfrm>
                <a:off x="831478" y="0"/>
                <a:ext cx="67353" cy="2694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06" name="Shape"/>
              <p:cNvSpPr/>
              <p:nvPr/>
            </p:nvSpPr>
            <p:spPr>
              <a:xfrm>
                <a:off x="0" y="-1"/>
                <a:ext cx="898831" cy="67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19" y="0"/>
                    </a:lnTo>
                    <a:lnTo>
                      <a:pt x="21600" y="0"/>
                    </a:lnTo>
                    <a:lnTo>
                      <a:pt x="1998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07" name="Shape"/>
              <p:cNvSpPr/>
              <p:nvPr/>
            </p:nvSpPr>
            <p:spPr>
              <a:xfrm>
                <a:off x="0" y="0"/>
                <a:ext cx="898831" cy="2694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19" y="0"/>
                    </a:lnTo>
                    <a:lnTo>
                      <a:pt x="21600" y="0"/>
                    </a:lnTo>
                    <a:lnTo>
                      <a:pt x="21600" y="16200"/>
                    </a:lnTo>
                    <a:lnTo>
                      <a:pt x="19981" y="21600"/>
                    </a:lnTo>
                    <a:lnTo>
                      <a:pt x="0" y="21600"/>
                    </a:lnTo>
                    <a:close/>
                    <a:moveTo>
                      <a:pt x="0" y="5400"/>
                    </a:moveTo>
                    <a:lnTo>
                      <a:pt x="19981" y="5400"/>
                    </a:lnTo>
                    <a:lnTo>
                      <a:pt x="21600" y="0"/>
                    </a:lnTo>
                    <a:moveTo>
                      <a:pt x="19981" y="5400"/>
                    </a:moveTo>
                    <a:lnTo>
                      <a:pt x="1998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09" name="Rectangle"/>
            <p:cNvSpPr/>
            <p:nvPr/>
          </p:nvSpPr>
          <p:spPr>
            <a:xfrm>
              <a:off x="0" y="0"/>
              <a:ext cx="2135875" cy="1121861"/>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219" name="Group"/>
          <p:cNvGrpSpPr/>
          <p:nvPr/>
        </p:nvGrpSpPr>
        <p:grpSpPr>
          <a:xfrm>
            <a:off x="6969346" y="2794504"/>
            <a:ext cx="1964427" cy="1050953"/>
            <a:chOff x="0" y="0"/>
            <a:chExt cx="1964425" cy="1050952"/>
          </a:xfrm>
        </p:grpSpPr>
        <p:pic>
          <p:nvPicPr>
            <p:cNvPr id="211" name="wood block" descr="wood block"/>
            <p:cNvPicPr>
              <a:picLocks noChangeAspect="1"/>
            </p:cNvPicPr>
            <p:nvPr/>
          </p:nvPicPr>
          <p:blipFill>
            <a:blip r:embed="rId6">
              <a:extLst/>
            </a:blip>
            <a:stretch>
              <a:fillRect/>
            </a:stretch>
          </p:blipFill>
          <p:spPr>
            <a:xfrm>
              <a:off x="1145049" y="712230"/>
              <a:ext cx="816933" cy="338723"/>
            </a:xfrm>
            <a:prstGeom prst="rect">
              <a:avLst/>
            </a:prstGeom>
            <a:ln w="12700" cap="flat">
              <a:noFill/>
              <a:miter lim="400000"/>
            </a:ln>
            <a:effectLst/>
          </p:spPr>
        </p:pic>
        <p:sp>
          <p:nvSpPr>
            <p:cNvPr id="212" name="Wood block"/>
            <p:cNvSpPr txBox="1"/>
            <p:nvPr/>
          </p:nvSpPr>
          <p:spPr>
            <a:xfrm>
              <a:off x="655012" y="145253"/>
              <a:ext cx="854816" cy="254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Arial"/>
                  <a:ea typeface="Arial"/>
                  <a:cs typeface="Arial"/>
                  <a:sym typeface="Arial"/>
                </a:defRPr>
              </a:lvl1pPr>
            </a:lstStyle>
            <a:p>
              <a:pPr/>
              <a:r>
                <a:t>Wood block</a:t>
              </a:r>
            </a:p>
          </p:txBody>
        </p:sp>
        <p:grpSp>
          <p:nvGrpSpPr>
            <p:cNvPr id="217" name="Group"/>
            <p:cNvGrpSpPr/>
            <p:nvPr/>
          </p:nvGrpSpPr>
          <p:grpSpPr>
            <a:xfrm>
              <a:off x="76377" y="769599"/>
              <a:ext cx="818766" cy="245345"/>
              <a:chOff x="0" y="0"/>
              <a:chExt cx="818765" cy="245343"/>
            </a:xfrm>
          </p:grpSpPr>
          <p:sp>
            <p:nvSpPr>
              <p:cNvPr id="213" name="Shape"/>
              <p:cNvSpPr/>
              <p:nvPr/>
            </p:nvSpPr>
            <p:spPr>
              <a:xfrm>
                <a:off x="0" y="-1"/>
                <a:ext cx="818766" cy="245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18" y="0"/>
                    </a:lnTo>
                    <a:lnTo>
                      <a:pt x="21600" y="0"/>
                    </a:lnTo>
                    <a:lnTo>
                      <a:pt x="21600" y="16200"/>
                    </a:lnTo>
                    <a:lnTo>
                      <a:pt x="19982"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14" name="Shape"/>
              <p:cNvSpPr/>
              <p:nvPr/>
            </p:nvSpPr>
            <p:spPr>
              <a:xfrm>
                <a:off x="757429" y="-1"/>
                <a:ext cx="61337" cy="245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15" name="Shape"/>
              <p:cNvSpPr/>
              <p:nvPr/>
            </p:nvSpPr>
            <p:spPr>
              <a:xfrm>
                <a:off x="0" y="-1"/>
                <a:ext cx="818766" cy="61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18" y="0"/>
                    </a:lnTo>
                    <a:lnTo>
                      <a:pt x="21600" y="0"/>
                    </a:lnTo>
                    <a:lnTo>
                      <a:pt x="19982"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16" name="Shape"/>
              <p:cNvSpPr/>
              <p:nvPr/>
            </p:nvSpPr>
            <p:spPr>
              <a:xfrm>
                <a:off x="0" y="-1"/>
                <a:ext cx="818766" cy="245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18" y="0"/>
                    </a:lnTo>
                    <a:lnTo>
                      <a:pt x="21600" y="0"/>
                    </a:lnTo>
                    <a:lnTo>
                      <a:pt x="21600" y="16200"/>
                    </a:lnTo>
                    <a:lnTo>
                      <a:pt x="19982" y="21600"/>
                    </a:lnTo>
                    <a:lnTo>
                      <a:pt x="0" y="21600"/>
                    </a:lnTo>
                    <a:close/>
                    <a:moveTo>
                      <a:pt x="0" y="5400"/>
                    </a:moveTo>
                    <a:lnTo>
                      <a:pt x="19982" y="5400"/>
                    </a:lnTo>
                    <a:lnTo>
                      <a:pt x="21600" y="0"/>
                    </a:lnTo>
                    <a:moveTo>
                      <a:pt x="19982" y="5400"/>
                    </a:moveTo>
                    <a:lnTo>
                      <a:pt x="19982"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18" name="Rectangle"/>
            <p:cNvSpPr/>
            <p:nvPr/>
          </p:nvSpPr>
          <p:spPr>
            <a:xfrm>
              <a:off x="0" y="-1"/>
              <a:ext cx="1964426" cy="104240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228" name="Group"/>
          <p:cNvGrpSpPr/>
          <p:nvPr/>
        </p:nvGrpSpPr>
        <p:grpSpPr>
          <a:xfrm>
            <a:off x="4830103" y="2797665"/>
            <a:ext cx="2145279" cy="1050953"/>
            <a:chOff x="0" y="0"/>
            <a:chExt cx="2145277" cy="1050952"/>
          </a:xfrm>
        </p:grpSpPr>
        <p:pic>
          <p:nvPicPr>
            <p:cNvPr id="220" name="cloud, white" descr="cloud, white"/>
            <p:cNvPicPr>
              <a:picLocks noChangeAspect="1"/>
            </p:cNvPicPr>
            <p:nvPr/>
          </p:nvPicPr>
          <p:blipFill>
            <a:blip r:embed="rId7">
              <a:extLst/>
            </a:blip>
            <a:stretch>
              <a:fillRect/>
            </a:stretch>
          </p:blipFill>
          <p:spPr>
            <a:xfrm>
              <a:off x="1215101" y="584529"/>
              <a:ext cx="810068" cy="466424"/>
            </a:xfrm>
            <a:prstGeom prst="rect">
              <a:avLst/>
            </a:prstGeom>
            <a:ln w="12700" cap="flat">
              <a:noFill/>
              <a:miter lim="400000"/>
            </a:ln>
            <a:effectLst/>
          </p:spPr>
        </p:pic>
        <p:sp>
          <p:nvSpPr>
            <p:cNvPr id="221" name="Cotton ball"/>
            <p:cNvSpPr txBox="1"/>
            <p:nvPr/>
          </p:nvSpPr>
          <p:spPr>
            <a:xfrm>
              <a:off x="671275" y="129450"/>
              <a:ext cx="933513" cy="2776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Arial"/>
                  <a:ea typeface="Arial"/>
                  <a:cs typeface="Arial"/>
                  <a:sym typeface="Arial"/>
                </a:defRPr>
              </a:lvl1pPr>
            </a:lstStyle>
            <a:p>
              <a:pPr/>
              <a:r>
                <a:t>Cotton ball</a:t>
              </a:r>
            </a:p>
          </p:txBody>
        </p:sp>
        <p:grpSp>
          <p:nvGrpSpPr>
            <p:cNvPr id="226" name="Group"/>
            <p:cNvGrpSpPr/>
            <p:nvPr/>
          </p:nvGrpSpPr>
          <p:grpSpPr>
            <a:xfrm>
              <a:off x="152805" y="748011"/>
              <a:ext cx="894144" cy="268244"/>
              <a:chOff x="0" y="0"/>
              <a:chExt cx="894143" cy="268243"/>
            </a:xfrm>
          </p:grpSpPr>
          <p:sp>
            <p:nvSpPr>
              <p:cNvPr id="222" name="Shape"/>
              <p:cNvSpPr/>
              <p:nvPr/>
            </p:nvSpPr>
            <p:spPr>
              <a:xfrm>
                <a:off x="0" y="-1"/>
                <a:ext cx="894144" cy="268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20" y="0"/>
                    </a:lnTo>
                    <a:lnTo>
                      <a:pt x="21600" y="0"/>
                    </a:lnTo>
                    <a:lnTo>
                      <a:pt x="21600" y="16200"/>
                    </a:lnTo>
                    <a:lnTo>
                      <a:pt x="19980"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23" name="Shape"/>
              <p:cNvSpPr/>
              <p:nvPr/>
            </p:nvSpPr>
            <p:spPr>
              <a:xfrm>
                <a:off x="827083" y="-1"/>
                <a:ext cx="67061" cy="268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24" name="Shape"/>
              <p:cNvSpPr/>
              <p:nvPr/>
            </p:nvSpPr>
            <p:spPr>
              <a:xfrm>
                <a:off x="0" y="-1"/>
                <a:ext cx="894144" cy="67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20" y="0"/>
                    </a:lnTo>
                    <a:lnTo>
                      <a:pt x="21600" y="0"/>
                    </a:lnTo>
                    <a:lnTo>
                      <a:pt x="19980"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25" name="Shape"/>
              <p:cNvSpPr/>
              <p:nvPr/>
            </p:nvSpPr>
            <p:spPr>
              <a:xfrm>
                <a:off x="0" y="-1"/>
                <a:ext cx="894144" cy="268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20" y="0"/>
                    </a:lnTo>
                    <a:lnTo>
                      <a:pt x="21600" y="0"/>
                    </a:lnTo>
                    <a:lnTo>
                      <a:pt x="21600" y="16200"/>
                    </a:lnTo>
                    <a:lnTo>
                      <a:pt x="19980" y="21600"/>
                    </a:lnTo>
                    <a:lnTo>
                      <a:pt x="0" y="21600"/>
                    </a:lnTo>
                    <a:close/>
                    <a:moveTo>
                      <a:pt x="0" y="5400"/>
                    </a:moveTo>
                    <a:lnTo>
                      <a:pt x="19980" y="5400"/>
                    </a:lnTo>
                    <a:lnTo>
                      <a:pt x="21600" y="0"/>
                    </a:lnTo>
                    <a:moveTo>
                      <a:pt x="19980" y="5400"/>
                    </a:moveTo>
                    <a:lnTo>
                      <a:pt x="19980"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27" name="Rectangle"/>
            <p:cNvSpPr/>
            <p:nvPr/>
          </p:nvSpPr>
          <p:spPr>
            <a:xfrm>
              <a:off x="0" y="0"/>
              <a:ext cx="2145278" cy="1038942"/>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237" name="Group"/>
          <p:cNvGrpSpPr/>
          <p:nvPr/>
        </p:nvGrpSpPr>
        <p:grpSpPr>
          <a:xfrm>
            <a:off x="6961884" y="3834436"/>
            <a:ext cx="1973792" cy="1147174"/>
            <a:chOff x="0" y="0"/>
            <a:chExt cx="1973790" cy="1147173"/>
          </a:xfrm>
        </p:grpSpPr>
        <p:pic>
          <p:nvPicPr>
            <p:cNvPr id="229" name="metal screw" descr="metal screw"/>
            <p:cNvPicPr>
              <a:picLocks noChangeAspect="1"/>
            </p:cNvPicPr>
            <p:nvPr/>
          </p:nvPicPr>
          <p:blipFill>
            <a:blip r:embed="rId8">
              <a:extLst/>
            </a:blip>
            <a:srcRect l="0" t="0" r="0" b="0"/>
            <a:stretch>
              <a:fillRect/>
            </a:stretch>
          </p:blipFill>
          <p:spPr>
            <a:xfrm rot="17127437">
              <a:off x="1244472" y="472019"/>
              <a:ext cx="465754" cy="711715"/>
            </a:xfrm>
            <a:prstGeom prst="rect">
              <a:avLst/>
            </a:prstGeom>
            <a:ln w="12700" cap="flat">
              <a:noFill/>
              <a:miter lim="400000"/>
            </a:ln>
            <a:effectLst/>
          </p:spPr>
        </p:pic>
        <p:sp>
          <p:nvSpPr>
            <p:cNvPr id="230" name="Metal screw"/>
            <p:cNvSpPr txBox="1"/>
            <p:nvPr/>
          </p:nvSpPr>
          <p:spPr>
            <a:xfrm>
              <a:off x="339350" y="145787"/>
              <a:ext cx="1074098" cy="534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Arial"/>
                  <a:ea typeface="Arial"/>
                  <a:cs typeface="Arial"/>
                  <a:sym typeface="Arial"/>
                </a:defRPr>
              </a:lvl1pPr>
            </a:lstStyle>
            <a:p>
              <a:pPr/>
              <a:r>
                <a:t>Metal screw</a:t>
              </a:r>
            </a:p>
          </p:txBody>
        </p:sp>
        <p:grpSp>
          <p:nvGrpSpPr>
            <p:cNvPr id="235" name="Group"/>
            <p:cNvGrpSpPr/>
            <p:nvPr/>
          </p:nvGrpSpPr>
          <p:grpSpPr>
            <a:xfrm>
              <a:off x="136661" y="721558"/>
              <a:ext cx="1028800" cy="308457"/>
              <a:chOff x="0" y="0"/>
              <a:chExt cx="1028799" cy="308455"/>
            </a:xfrm>
          </p:grpSpPr>
          <p:sp>
            <p:nvSpPr>
              <p:cNvPr id="231" name="Shape"/>
              <p:cNvSpPr/>
              <p:nvPr/>
            </p:nvSpPr>
            <p:spPr>
              <a:xfrm>
                <a:off x="0" y="-1"/>
                <a:ext cx="1028800" cy="3084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19" y="0"/>
                    </a:lnTo>
                    <a:lnTo>
                      <a:pt x="21600" y="0"/>
                    </a:lnTo>
                    <a:lnTo>
                      <a:pt x="21600" y="16200"/>
                    </a:lnTo>
                    <a:lnTo>
                      <a:pt x="19981"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32" name="Shape"/>
              <p:cNvSpPr/>
              <p:nvPr/>
            </p:nvSpPr>
            <p:spPr>
              <a:xfrm>
                <a:off x="951685" y="-1"/>
                <a:ext cx="77115" cy="3084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33" name="Shape"/>
              <p:cNvSpPr/>
              <p:nvPr/>
            </p:nvSpPr>
            <p:spPr>
              <a:xfrm>
                <a:off x="0" y="-1"/>
                <a:ext cx="1028800" cy="77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19" y="0"/>
                    </a:lnTo>
                    <a:lnTo>
                      <a:pt x="21600" y="0"/>
                    </a:lnTo>
                    <a:lnTo>
                      <a:pt x="19981"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34" name="Shape"/>
              <p:cNvSpPr/>
              <p:nvPr/>
            </p:nvSpPr>
            <p:spPr>
              <a:xfrm>
                <a:off x="0" y="-1"/>
                <a:ext cx="1028800" cy="3084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19" y="0"/>
                    </a:lnTo>
                    <a:lnTo>
                      <a:pt x="21600" y="0"/>
                    </a:lnTo>
                    <a:lnTo>
                      <a:pt x="21600" y="16200"/>
                    </a:lnTo>
                    <a:lnTo>
                      <a:pt x="19981" y="21600"/>
                    </a:lnTo>
                    <a:lnTo>
                      <a:pt x="0" y="21600"/>
                    </a:lnTo>
                    <a:close/>
                    <a:moveTo>
                      <a:pt x="0" y="5400"/>
                    </a:moveTo>
                    <a:lnTo>
                      <a:pt x="19981" y="5400"/>
                    </a:lnTo>
                    <a:lnTo>
                      <a:pt x="21600" y="0"/>
                    </a:lnTo>
                    <a:moveTo>
                      <a:pt x="19981" y="5400"/>
                    </a:moveTo>
                    <a:lnTo>
                      <a:pt x="19981"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36" name="Rectangle"/>
            <p:cNvSpPr/>
            <p:nvPr/>
          </p:nvSpPr>
          <p:spPr>
            <a:xfrm>
              <a:off x="0" y="0"/>
              <a:ext cx="1973791" cy="1111914"/>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246" name="Group"/>
          <p:cNvGrpSpPr/>
          <p:nvPr/>
        </p:nvGrpSpPr>
        <p:grpSpPr>
          <a:xfrm>
            <a:off x="4837188" y="4945031"/>
            <a:ext cx="2131109" cy="1352354"/>
            <a:chOff x="0" y="0"/>
            <a:chExt cx="2131108" cy="1352353"/>
          </a:xfrm>
        </p:grpSpPr>
        <p:pic>
          <p:nvPicPr>
            <p:cNvPr id="238" name="cube, metal" descr="cube, metal"/>
            <p:cNvPicPr>
              <a:picLocks noChangeAspect="1"/>
            </p:cNvPicPr>
            <p:nvPr/>
          </p:nvPicPr>
          <p:blipFill>
            <a:blip r:embed="rId9">
              <a:extLst/>
            </a:blip>
            <a:stretch>
              <a:fillRect/>
            </a:stretch>
          </p:blipFill>
          <p:spPr>
            <a:xfrm>
              <a:off x="1298762" y="841353"/>
              <a:ext cx="523357" cy="511001"/>
            </a:xfrm>
            <a:prstGeom prst="rect">
              <a:avLst/>
            </a:prstGeom>
            <a:ln w="12700" cap="flat">
              <a:noFill/>
              <a:miter lim="400000"/>
            </a:ln>
            <a:effectLst/>
          </p:spPr>
        </p:pic>
        <p:sp>
          <p:nvSpPr>
            <p:cNvPr id="239" name="Metal cube"/>
            <p:cNvSpPr txBox="1"/>
            <p:nvPr/>
          </p:nvSpPr>
          <p:spPr>
            <a:xfrm>
              <a:off x="494886" y="178139"/>
              <a:ext cx="1171482" cy="348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Arial"/>
                  <a:ea typeface="Arial"/>
                  <a:cs typeface="Arial"/>
                  <a:sym typeface="Arial"/>
                </a:defRPr>
              </a:lvl1pPr>
            </a:lstStyle>
            <a:p>
              <a:pPr/>
              <a:r>
                <a:t>Metal cube</a:t>
              </a:r>
            </a:p>
          </p:txBody>
        </p:sp>
        <p:grpSp>
          <p:nvGrpSpPr>
            <p:cNvPr id="244" name="Group"/>
            <p:cNvGrpSpPr/>
            <p:nvPr/>
          </p:nvGrpSpPr>
          <p:grpSpPr>
            <a:xfrm>
              <a:off x="201806" y="933349"/>
              <a:ext cx="1122078" cy="336208"/>
              <a:chOff x="0" y="0"/>
              <a:chExt cx="1122076" cy="336206"/>
            </a:xfrm>
          </p:grpSpPr>
          <p:sp>
            <p:nvSpPr>
              <p:cNvPr id="240" name="Shape"/>
              <p:cNvSpPr/>
              <p:nvPr/>
            </p:nvSpPr>
            <p:spPr>
              <a:xfrm>
                <a:off x="0" y="-1"/>
                <a:ext cx="1122077" cy="3362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18" y="0"/>
                    </a:lnTo>
                    <a:lnTo>
                      <a:pt x="21600" y="0"/>
                    </a:lnTo>
                    <a:lnTo>
                      <a:pt x="21600" y="16200"/>
                    </a:lnTo>
                    <a:lnTo>
                      <a:pt x="19982"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41" name="Shape"/>
              <p:cNvSpPr/>
              <p:nvPr/>
            </p:nvSpPr>
            <p:spPr>
              <a:xfrm>
                <a:off x="1038025" y="-1"/>
                <a:ext cx="84052" cy="3362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42" name="Shape"/>
              <p:cNvSpPr/>
              <p:nvPr/>
            </p:nvSpPr>
            <p:spPr>
              <a:xfrm>
                <a:off x="0" y="-1"/>
                <a:ext cx="1122077" cy="840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18" y="0"/>
                    </a:lnTo>
                    <a:lnTo>
                      <a:pt x="21600" y="0"/>
                    </a:lnTo>
                    <a:lnTo>
                      <a:pt x="19982"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43" name="Shape"/>
              <p:cNvSpPr/>
              <p:nvPr/>
            </p:nvSpPr>
            <p:spPr>
              <a:xfrm>
                <a:off x="0" y="-1"/>
                <a:ext cx="1122077" cy="3362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18" y="0"/>
                    </a:lnTo>
                    <a:lnTo>
                      <a:pt x="21600" y="0"/>
                    </a:lnTo>
                    <a:lnTo>
                      <a:pt x="21600" y="16200"/>
                    </a:lnTo>
                    <a:lnTo>
                      <a:pt x="19982" y="21600"/>
                    </a:lnTo>
                    <a:lnTo>
                      <a:pt x="0" y="21600"/>
                    </a:lnTo>
                    <a:close/>
                    <a:moveTo>
                      <a:pt x="0" y="5400"/>
                    </a:moveTo>
                    <a:lnTo>
                      <a:pt x="19982" y="5400"/>
                    </a:lnTo>
                    <a:lnTo>
                      <a:pt x="21600" y="0"/>
                    </a:lnTo>
                    <a:moveTo>
                      <a:pt x="19982" y="5400"/>
                    </a:moveTo>
                    <a:lnTo>
                      <a:pt x="19982"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45" name="Rectangle"/>
            <p:cNvSpPr/>
            <p:nvPr/>
          </p:nvSpPr>
          <p:spPr>
            <a:xfrm>
              <a:off x="0" y="0"/>
              <a:ext cx="2131109" cy="1302174"/>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grpSp>
        <p:nvGrpSpPr>
          <p:cNvPr id="255" name="Group"/>
          <p:cNvGrpSpPr/>
          <p:nvPr/>
        </p:nvGrpSpPr>
        <p:grpSpPr>
          <a:xfrm>
            <a:off x="6969328" y="4940183"/>
            <a:ext cx="1964463" cy="1319176"/>
            <a:chOff x="0" y="0"/>
            <a:chExt cx="1964462" cy="1319174"/>
          </a:xfrm>
        </p:grpSpPr>
        <p:pic>
          <p:nvPicPr>
            <p:cNvPr id="247" name="bear, gram, light" descr="bear, gram, light"/>
            <p:cNvPicPr>
              <a:picLocks noChangeAspect="1"/>
            </p:cNvPicPr>
            <p:nvPr/>
          </p:nvPicPr>
          <p:blipFill>
            <a:blip r:embed="rId10">
              <a:extLst/>
            </a:blip>
            <a:stretch>
              <a:fillRect/>
            </a:stretch>
          </p:blipFill>
          <p:spPr>
            <a:xfrm>
              <a:off x="1356842" y="586511"/>
              <a:ext cx="501657" cy="650335"/>
            </a:xfrm>
            <a:prstGeom prst="rect">
              <a:avLst/>
            </a:prstGeom>
            <a:ln w="12700" cap="flat">
              <a:noFill/>
              <a:miter lim="400000"/>
            </a:ln>
            <a:effectLst/>
          </p:spPr>
        </p:pic>
        <p:sp>
          <p:nvSpPr>
            <p:cNvPr id="248" name="Plastic bear"/>
            <p:cNvSpPr txBox="1"/>
            <p:nvPr/>
          </p:nvSpPr>
          <p:spPr>
            <a:xfrm>
              <a:off x="623251" y="73957"/>
              <a:ext cx="1117839" cy="2558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Arial"/>
                  <a:ea typeface="Arial"/>
                  <a:cs typeface="Arial"/>
                  <a:sym typeface="Arial"/>
                </a:defRPr>
              </a:lvl1pPr>
            </a:lstStyle>
            <a:p>
              <a:pPr/>
              <a:r>
                <a:t>Plastic bear</a:t>
              </a:r>
            </a:p>
          </p:txBody>
        </p:sp>
        <p:grpSp>
          <p:nvGrpSpPr>
            <p:cNvPr id="253" name="Group"/>
            <p:cNvGrpSpPr/>
            <p:nvPr/>
          </p:nvGrpSpPr>
          <p:grpSpPr>
            <a:xfrm>
              <a:off x="99016" y="941016"/>
              <a:ext cx="952619" cy="285873"/>
              <a:chOff x="0" y="0"/>
              <a:chExt cx="952618" cy="285871"/>
            </a:xfrm>
          </p:grpSpPr>
          <p:sp>
            <p:nvSpPr>
              <p:cNvPr id="249" name="Shape"/>
              <p:cNvSpPr/>
              <p:nvPr/>
            </p:nvSpPr>
            <p:spPr>
              <a:xfrm>
                <a:off x="0" y="-1"/>
                <a:ext cx="952619" cy="2858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20" y="0"/>
                    </a:lnTo>
                    <a:lnTo>
                      <a:pt x="21600" y="0"/>
                    </a:lnTo>
                    <a:lnTo>
                      <a:pt x="21600" y="16200"/>
                    </a:lnTo>
                    <a:lnTo>
                      <a:pt x="19980" y="21600"/>
                    </a:lnTo>
                    <a:lnTo>
                      <a:pt x="0" y="21600"/>
                    </a:lnTo>
                    <a:close/>
                  </a:path>
                </a:pathLst>
              </a:custGeom>
              <a:solidFill>
                <a:srgbClr val="C0C0C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50" name="Shape"/>
              <p:cNvSpPr/>
              <p:nvPr/>
            </p:nvSpPr>
            <p:spPr>
              <a:xfrm>
                <a:off x="881150" y="-1"/>
                <a:ext cx="71469" cy="2858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51" name="Shape"/>
              <p:cNvSpPr/>
              <p:nvPr/>
            </p:nvSpPr>
            <p:spPr>
              <a:xfrm>
                <a:off x="0" y="-1"/>
                <a:ext cx="952619" cy="71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20" y="0"/>
                    </a:lnTo>
                    <a:lnTo>
                      <a:pt x="21600" y="0"/>
                    </a:lnTo>
                    <a:lnTo>
                      <a:pt x="19980" y="21600"/>
                    </a:ln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p>
            </p:txBody>
          </p:sp>
          <p:sp>
            <p:nvSpPr>
              <p:cNvPr id="252" name="Shape"/>
              <p:cNvSpPr/>
              <p:nvPr/>
            </p:nvSpPr>
            <p:spPr>
              <a:xfrm>
                <a:off x="0" y="-1"/>
                <a:ext cx="952619" cy="2858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620" y="0"/>
                    </a:lnTo>
                    <a:lnTo>
                      <a:pt x="21600" y="0"/>
                    </a:lnTo>
                    <a:lnTo>
                      <a:pt x="21600" y="16200"/>
                    </a:lnTo>
                    <a:lnTo>
                      <a:pt x="19980" y="21600"/>
                    </a:lnTo>
                    <a:lnTo>
                      <a:pt x="0" y="21600"/>
                    </a:lnTo>
                    <a:close/>
                    <a:moveTo>
                      <a:pt x="0" y="5400"/>
                    </a:moveTo>
                    <a:lnTo>
                      <a:pt x="19980" y="5400"/>
                    </a:lnTo>
                    <a:lnTo>
                      <a:pt x="21600" y="0"/>
                    </a:lnTo>
                    <a:moveTo>
                      <a:pt x="19980" y="5400"/>
                    </a:moveTo>
                    <a:lnTo>
                      <a:pt x="19980" y="21600"/>
                    </a:lnTo>
                  </a:path>
                </a:pathLst>
              </a:cu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54" name="Rectangle"/>
            <p:cNvSpPr/>
            <p:nvPr/>
          </p:nvSpPr>
          <p:spPr>
            <a:xfrm>
              <a:off x="0" y="0"/>
              <a:ext cx="1964463" cy="131917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56" name="Cognitive Learning Systems, Inc © 2016"/>
          <p:cNvSpPr txBox="1"/>
          <p:nvPr/>
        </p:nvSpPr>
        <p:spPr>
          <a:xfrm>
            <a:off x="3538383" y="65968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Effects of Magnets"/>
          <p:cNvSpPr txBox="1"/>
          <p:nvPr/>
        </p:nvSpPr>
        <p:spPr>
          <a:xfrm>
            <a:off x="-7599" y="228599"/>
            <a:ext cx="9159198"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Effects of Magnets</a:t>
            </a:r>
          </a:p>
        </p:txBody>
      </p:sp>
      <p:pic>
        <p:nvPicPr>
          <p:cNvPr id="261" name="image16.tif" descr="image16.tif"/>
          <p:cNvPicPr>
            <a:picLocks noChangeAspect="1"/>
          </p:cNvPicPr>
          <p:nvPr/>
        </p:nvPicPr>
        <p:blipFill>
          <a:blip r:embed="rId3">
            <a:extLst/>
          </a:blip>
          <a:stretch>
            <a:fillRect/>
          </a:stretch>
        </p:blipFill>
        <p:spPr>
          <a:xfrm>
            <a:off x="559250" y="1060591"/>
            <a:ext cx="7685246" cy="3181099"/>
          </a:xfrm>
          <a:prstGeom prst="rect">
            <a:avLst/>
          </a:prstGeom>
          <a:ln w="12700">
            <a:miter lim="400000"/>
          </a:ln>
        </p:spPr>
      </p:pic>
      <p:sp>
        <p:nvSpPr>
          <p:cNvPr id="262" name="What conclusions can you make about the objects that were attracted to a magnet?…"/>
          <p:cNvSpPr txBox="1"/>
          <p:nvPr/>
        </p:nvSpPr>
        <p:spPr>
          <a:xfrm>
            <a:off x="202847" y="3836811"/>
            <a:ext cx="8738306" cy="2954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rial"/>
                <a:ea typeface="Arial"/>
                <a:cs typeface="Arial"/>
                <a:sym typeface="Arial"/>
              </a:defRPr>
            </a:pPr>
            <a:r>
              <a:t>What conclusions can you make about the objects that were attracted to a magnet?</a:t>
            </a:r>
          </a:p>
          <a:p>
            <a:pPr>
              <a:defRPr>
                <a:latin typeface="Arial"/>
                <a:ea typeface="Arial"/>
                <a:cs typeface="Arial"/>
                <a:sym typeface="Arial"/>
              </a:defRPr>
            </a:pPr>
          </a:p>
          <a:p>
            <a:pPr>
              <a:defRPr>
                <a:latin typeface="Arial"/>
                <a:ea typeface="Arial"/>
                <a:cs typeface="Arial"/>
                <a:sym typeface="Arial"/>
              </a:defRPr>
            </a:pPr>
            <a:r>
              <a:t>Were the objects made of the same material?</a:t>
            </a:r>
          </a:p>
          <a:p>
            <a:pPr>
              <a:defRPr>
                <a:latin typeface="Arial"/>
                <a:ea typeface="Arial"/>
                <a:cs typeface="Arial"/>
                <a:sym typeface="Arial"/>
              </a:defRPr>
            </a:pPr>
          </a:p>
          <a:p>
            <a:pPr>
              <a:defRPr>
                <a:latin typeface="Arial"/>
                <a:ea typeface="Arial"/>
                <a:cs typeface="Arial"/>
                <a:sym typeface="Arial"/>
              </a:defRPr>
            </a:pPr>
            <a:r>
              <a:t>Which type of material was attracted to the magnet?</a:t>
            </a:r>
          </a:p>
          <a:p>
            <a:pPr>
              <a:defRPr>
                <a:latin typeface="Arial"/>
                <a:ea typeface="Arial"/>
                <a:cs typeface="Arial"/>
                <a:sym typeface="Arial"/>
              </a:defRPr>
            </a:pPr>
          </a:p>
          <a:p>
            <a:pPr>
              <a:defRPr>
                <a:latin typeface="Arial"/>
                <a:ea typeface="Arial"/>
                <a:cs typeface="Arial"/>
                <a:sym typeface="Arial"/>
              </a:defRPr>
            </a:pPr>
            <a:r>
              <a:t>Which types of materials were NOT attracted to the magnet?</a:t>
            </a:r>
            <a:endParaRPr sz="1800"/>
          </a:p>
          <a:p>
            <a:pPr>
              <a:defRPr b="1">
                <a:latin typeface="Arial"/>
                <a:ea typeface="Arial"/>
                <a:cs typeface="Arial"/>
                <a:sym typeface="Arial"/>
              </a:defRPr>
            </a:pPr>
            <a:br>
              <a:rPr sz="1800"/>
            </a:br>
          </a:p>
        </p:txBody>
      </p:sp>
      <p:sp>
        <p:nvSpPr>
          <p:cNvPr id="263"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Check Understanding"/>
          <p:cNvSpPr txBox="1"/>
          <p:nvPr/>
        </p:nvSpPr>
        <p:spPr>
          <a:xfrm>
            <a:off x="8644" y="192264"/>
            <a:ext cx="9144001"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600">
                <a:latin typeface="Arial"/>
                <a:ea typeface="Arial"/>
                <a:cs typeface="Arial"/>
                <a:sym typeface="Arial"/>
              </a:defRPr>
            </a:lvl1pPr>
          </a:lstStyle>
          <a:p>
            <a:pPr/>
            <a:r>
              <a:t>Check Understanding</a:t>
            </a:r>
          </a:p>
        </p:txBody>
      </p:sp>
      <p:sp>
        <p:nvSpPr>
          <p:cNvPr id="268" name="1. Why was the rock found in ancient Greece special?…"/>
          <p:cNvSpPr txBox="1"/>
          <p:nvPr/>
        </p:nvSpPr>
        <p:spPr>
          <a:xfrm>
            <a:off x="228600" y="1041046"/>
            <a:ext cx="8826496" cy="41725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a:latin typeface="Arial"/>
                <a:ea typeface="Arial"/>
                <a:cs typeface="Arial"/>
                <a:sym typeface="Arial"/>
              </a:defRPr>
            </a:pPr>
            <a:r>
              <a:t>1. Why was the rock found in ancient Greece special? </a:t>
            </a:r>
            <a:endParaRPr i="1"/>
          </a:p>
          <a:p>
            <a:pPr defTabSz="457200">
              <a:defRPr>
                <a:latin typeface="Arial"/>
                <a:ea typeface="Arial"/>
                <a:cs typeface="Arial"/>
                <a:sym typeface="Arial"/>
              </a:defRPr>
            </a:pPr>
            <a:r>
              <a:t>    </a:t>
            </a:r>
          </a:p>
          <a:p>
            <a:pPr defTabSz="457200">
              <a:defRPr>
                <a:latin typeface="Arial"/>
                <a:ea typeface="Arial"/>
                <a:cs typeface="Arial"/>
                <a:sym typeface="Arial"/>
              </a:defRPr>
            </a:pPr>
            <a:r>
              <a:t>2. Why do you think objects that attract metal are called magnets or magnetic?</a:t>
            </a:r>
          </a:p>
          <a:p>
            <a:pPr defTabSz="457200">
              <a:defRPr>
                <a:latin typeface="Arial"/>
                <a:ea typeface="Arial"/>
                <a:cs typeface="Arial"/>
                <a:sym typeface="Arial"/>
              </a:defRPr>
            </a:pPr>
          </a:p>
          <a:p>
            <a:pPr defTabSz="457200">
              <a:defRPr>
                <a:latin typeface="Arial"/>
                <a:ea typeface="Arial"/>
                <a:cs typeface="Arial"/>
                <a:sym typeface="Arial"/>
              </a:defRPr>
            </a:pPr>
            <a:r>
              <a:t>3. How could you complete the following </a:t>
            </a:r>
          </a:p>
          <a:p>
            <a:pPr defTabSz="457200">
              <a:defRPr>
                <a:latin typeface="Arial"/>
                <a:ea typeface="Arial"/>
                <a:cs typeface="Arial"/>
                <a:sym typeface="Arial"/>
              </a:defRPr>
            </a:pPr>
            <a:r>
              <a:t>Venn diagram?</a:t>
            </a:r>
            <a:r>
              <a:t> </a:t>
            </a:r>
          </a:p>
          <a:p>
            <a:pPr defTabSz="457200">
              <a:defRPr>
                <a:latin typeface="Arial"/>
                <a:ea typeface="Arial"/>
                <a:cs typeface="Arial"/>
                <a:sym typeface="Arial"/>
              </a:defRPr>
            </a:pPr>
          </a:p>
          <a:p>
            <a:pPr defTabSz="457200">
              <a:defRPr>
                <a:latin typeface="Arial"/>
                <a:ea typeface="Arial"/>
                <a:cs typeface="Arial"/>
                <a:sym typeface="Arial"/>
              </a:defRPr>
            </a:pPr>
            <a:r>
              <a:t>4. Some objects are ATTRACTED to </a:t>
            </a:r>
          </a:p>
          <a:p>
            <a:pPr defTabSz="457200">
              <a:defRPr>
                <a:latin typeface="Arial"/>
                <a:ea typeface="Arial"/>
                <a:cs typeface="Arial"/>
                <a:sym typeface="Arial"/>
              </a:defRPr>
            </a:pPr>
            <a:r>
              <a:t>magnets. Describe them. </a:t>
            </a:r>
          </a:p>
          <a:p>
            <a:pPr defTabSz="457200">
              <a:defRPr>
                <a:latin typeface="Arial"/>
                <a:ea typeface="Arial"/>
                <a:cs typeface="Arial"/>
                <a:sym typeface="Arial"/>
              </a:defRPr>
            </a:pPr>
          </a:p>
          <a:p>
            <a:pPr defTabSz="457200">
              <a:defRPr>
                <a:latin typeface="Arial"/>
                <a:ea typeface="Arial"/>
                <a:cs typeface="Arial"/>
                <a:sym typeface="Arial"/>
              </a:defRPr>
            </a:pPr>
            <a:r>
              <a:t>	How are they alike?</a:t>
            </a:r>
          </a:p>
          <a:p>
            <a:pPr defTabSz="457200">
              <a:defRPr>
                <a:latin typeface="Arial"/>
                <a:ea typeface="Arial"/>
                <a:cs typeface="Arial"/>
                <a:sym typeface="Arial"/>
              </a:defRPr>
            </a:pPr>
            <a:endParaRPr i="1"/>
          </a:p>
          <a:p>
            <a:pPr defTabSz="457200">
              <a:defRPr>
                <a:latin typeface="Arial"/>
                <a:ea typeface="Arial"/>
                <a:cs typeface="Arial"/>
                <a:sym typeface="Arial"/>
              </a:defRPr>
            </a:pPr>
            <a:r>
              <a:t>	How are they different? </a:t>
            </a:r>
          </a:p>
        </p:txBody>
      </p:sp>
      <p:grpSp>
        <p:nvGrpSpPr>
          <p:cNvPr id="276" name="Group"/>
          <p:cNvGrpSpPr/>
          <p:nvPr/>
        </p:nvGrpSpPr>
        <p:grpSpPr>
          <a:xfrm>
            <a:off x="5170837" y="2362200"/>
            <a:ext cx="3505202" cy="2133600"/>
            <a:chOff x="0" y="0"/>
            <a:chExt cx="3505200" cy="2133599"/>
          </a:xfrm>
        </p:grpSpPr>
        <p:grpSp>
          <p:nvGrpSpPr>
            <p:cNvPr id="274" name="Group"/>
            <p:cNvGrpSpPr/>
            <p:nvPr/>
          </p:nvGrpSpPr>
          <p:grpSpPr>
            <a:xfrm>
              <a:off x="-1" y="0"/>
              <a:ext cx="3505202" cy="2133600"/>
              <a:chOff x="0" y="0"/>
              <a:chExt cx="3505200" cy="2133599"/>
            </a:xfrm>
          </p:grpSpPr>
          <p:grpSp>
            <p:nvGrpSpPr>
              <p:cNvPr id="271" name="Group"/>
              <p:cNvGrpSpPr/>
              <p:nvPr/>
            </p:nvGrpSpPr>
            <p:grpSpPr>
              <a:xfrm>
                <a:off x="-1" y="0"/>
                <a:ext cx="3505202" cy="2133600"/>
                <a:chOff x="0" y="0"/>
                <a:chExt cx="3505200" cy="2133599"/>
              </a:xfrm>
            </p:grpSpPr>
            <p:sp>
              <p:nvSpPr>
                <p:cNvPr id="269" name="Oval"/>
                <p:cNvSpPr/>
                <p:nvPr/>
              </p:nvSpPr>
              <p:spPr>
                <a:xfrm>
                  <a:off x="-1" y="0"/>
                  <a:ext cx="2248380" cy="2126599"/>
                </a:xfrm>
                <a:prstGeom prst="ellipse">
                  <a:avLst/>
                </a:prstGeom>
                <a:noFill/>
                <a:ln w="9525"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sp>
              <p:nvSpPr>
                <p:cNvPr id="270" name="Oval"/>
                <p:cNvSpPr/>
                <p:nvPr/>
              </p:nvSpPr>
              <p:spPr>
                <a:xfrm>
                  <a:off x="1256822" y="7001"/>
                  <a:ext cx="2248379" cy="2126599"/>
                </a:xfrm>
                <a:prstGeom prst="ellipse">
                  <a:avLst/>
                </a:prstGeom>
                <a:noFill/>
                <a:ln w="9525"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72" name="Natural magnet"/>
              <p:cNvSpPr txBox="1"/>
              <p:nvPr/>
            </p:nvSpPr>
            <p:spPr>
              <a:xfrm>
                <a:off x="643961" y="60676"/>
                <a:ext cx="953747"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Natural magnet</a:t>
                </a:r>
              </a:p>
            </p:txBody>
          </p:sp>
          <p:sp>
            <p:nvSpPr>
              <p:cNvPr id="273" name="Man-made magnet"/>
              <p:cNvSpPr txBox="1"/>
              <p:nvPr/>
            </p:nvSpPr>
            <p:spPr>
              <a:xfrm>
                <a:off x="1975791" y="72345"/>
                <a:ext cx="1167791"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200">
                    <a:latin typeface="Arial"/>
                    <a:ea typeface="Arial"/>
                    <a:cs typeface="Arial"/>
                    <a:sym typeface="Arial"/>
                  </a:defRPr>
                </a:lvl1pPr>
              </a:lstStyle>
              <a:p>
                <a:pPr/>
                <a:r>
                  <a:t>Man-made magnet</a:t>
                </a:r>
              </a:p>
            </p:txBody>
          </p:sp>
        </p:grpSp>
        <p:sp>
          <p:nvSpPr>
            <p:cNvPr id="275" name="Text"/>
            <p:cNvSpPr txBox="1"/>
            <p:nvPr/>
          </p:nvSpPr>
          <p:spPr>
            <a:xfrm>
              <a:off x="2241059" y="448073"/>
              <a:ext cx="1204379" cy="797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i="1" sz="1200">
                  <a:latin typeface="Arial"/>
                  <a:ea typeface="Arial"/>
                  <a:cs typeface="Arial"/>
                  <a:sym typeface="Arial"/>
                </a:defRPr>
              </a:pPr>
              <a:r>
                <a:t>  </a:t>
              </a:r>
            </a:p>
            <a:p>
              <a:pPr>
                <a:defRPr i="1" sz="1200">
                  <a:latin typeface="Arial"/>
                  <a:ea typeface="Arial"/>
                  <a:cs typeface="Arial"/>
                  <a:sym typeface="Arial"/>
                </a:defRPr>
              </a:pPr>
            </a:p>
            <a:p>
              <a:pPr>
                <a:defRPr i="1" sz="1200">
                  <a:latin typeface="Arial"/>
                  <a:ea typeface="Arial"/>
                  <a:cs typeface="Arial"/>
                  <a:sym typeface="Arial"/>
                </a:defRPr>
              </a:pPr>
            </a:p>
          </p:txBody>
        </p:sp>
      </p:grpSp>
      <p:sp>
        <p:nvSpPr>
          <p:cNvPr id="277" name="Cognitive Learning Systems, Inc © 2016"/>
          <p:cNvSpPr txBox="1"/>
          <p:nvPr/>
        </p:nvSpPr>
        <p:spPr>
          <a:xfrm>
            <a:off x="3538383" y="6546069"/>
            <a:ext cx="2372034" cy="22698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sz="1000">
                <a:latin typeface="Arial"/>
                <a:ea typeface="Arial"/>
                <a:cs typeface="Arial"/>
                <a:sym typeface="Arial"/>
              </a:defRPr>
            </a:pPr>
            <a:r>
              <a:t>Cognitive Learning Systems, Inc © </a:t>
            </a:r>
            <a:r>
              <a:t>2016</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LS Bubble Template">
  <a:themeElements>
    <a:clrScheme name="CLS Bubble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LS Bubble Template">
      <a:majorFont>
        <a:latin typeface="Helvetica"/>
        <a:ea typeface="Helvetica"/>
        <a:cs typeface="Helvetica"/>
      </a:majorFont>
      <a:minorFont>
        <a:latin typeface="Calibri"/>
        <a:ea typeface="Calibri"/>
        <a:cs typeface="Calibri"/>
      </a:minorFont>
    </a:fontScheme>
    <a:fmtScheme name="CLS Bubble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LS Bubble Template">
  <a:themeElements>
    <a:clrScheme name="CLS Bubble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LS Bubble Template">
      <a:majorFont>
        <a:latin typeface="Helvetica"/>
        <a:ea typeface="Helvetica"/>
        <a:cs typeface="Helvetica"/>
      </a:majorFont>
      <a:minorFont>
        <a:latin typeface="Calibri"/>
        <a:ea typeface="Calibri"/>
        <a:cs typeface="Calibri"/>
      </a:minorFont>
    </a:fontScheme>
    <a:fmtScheme name="CLS Bubble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