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591"/>
  </p:normalViewPr>
  <p:slideViewPr>
    <p:cSldViewPr snapToGrid="0" snapToObjects="1">
      <p:cViewPr varScale="1">
        <p:scale>
          <a:sx n="97" d="100"/>
          <a:sy n="97" d="100"/>
        </p:scale>
        <p:origin x="20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127296"/>
          <c:y val="0.103039"/>
          <c:w val="0.867704"/>
          <c:h val="0.725282"/>
        </c:manualLayout>
      </c:layout>
      <c:barChart>
        <c:barDir val="col"/>
        <c:grouping val="clustered"/>
        <c:varyColors val="0"/>
        <c:ser>
          <c:idx val="0"/>
          <c:order val="0"/>
          <c:tx>
            <c:strRef>
              <c:f>Sheet1!$B$1</c:f>
              <c:strCache>
                <c:ptCount val="1"/>
                <c:pt idx="0">
                  <c:v>Series 1</c:v>
                </c:pt>
              </c:strCache>
            </c:strRef>
          </c:tx>
          <c:spPr>
            <a:gradFill flip="none" rotWithShape="1">
              <a:gsLst>
                <a:gs pos="0">
                  <a:srgbClr val="3F80CD"/>
                </a:gs>
                <a:gs pos="100000">
                  <a:srgbClr val="9BC1FF"/>
                </a:gs>
              </a:gsLst>
              <a:lin ang="16200000" scaled="0"/>
            </a:gradFill>
            <a:ln w="12700" cap="flat">
              <a:noFill/>
              <a:miter lim="400000"/>
            </a:ln>
            <a:effectLst>
              <a:outerShdw dist="38100" dir="2700000" algn="tl">
                <a:srgbClr val="000000">
                  <a:alpha val="100000"/>
                </a:srgbClr>
              </a:outerShdw>
            </a:effectLst>
          </c:spPr>
          <c:invertIfNegative val="0"/>
          <c:cat>
            <c:strRef>
              <c:f>Sheet1!$A$2:$A$5</c:f>
              <c:strCache>
                <c:ptCount val="4"/>
                <c:pt idx="0">
                  <c:v>ocean</c:v>
                </c:pt>
                <c:pt idx="1">
                  <c:v>beach</c:v>
                </c:pt>
                <c:pt idx="2">
                  <c:v>river</c:v>
                </c:pt>
                <c:pt idx="3">
                  <c:v>lake</c:v>
                </c:pt>
              </c:strCache>
            </c:strRef>
          </c:cat>
          <c:val>
            <c:numRef>
              <c:f>Sheet1!$B$2:$B$5</c:f>
              <c:numCache>
                <c:formatCode>General</c:formatCode>
                <c:ptCount val="4"/>
                <c:pt idx="0">
                  <c:v>400.0</c:v>
                </c:pt>
                <c:pt idx="1">
                  <c:v>200.0</c:v>
                </c:pt>
                <c:pt idx="2">
                  <c:v>100.0</c:v>
                </c:pt>
                <c:pt idx="3">
                  <c:v>300.0</c:v>
                </c:pt>
              </c:numCache>
            </c:numRef>
          </c:val>
        </c:ser>
        <c:dLbls>
          <c:showLegendKey val="0"/>
          <c:showVal val="0"/>
          <c:showCatName val="0"/>
          <c:showSerName val="0"/>
          <c:showPercent val="0"/>
          <c:showBubbleSize val="0"/>
        </c:dLbls>
        <c:gapWidth val="130"/>
        <c:axId val="-2147004784"/>
        <c:axId val="2093386560"/>
      </c:barChart>
      <c:catAx>
        <c:axId val="-2147004784"/>
        <c:scaling>
          <c:orientation val="minMax"/>
        </c:scaling>
        <c:delete val="0"/>
        <c:axPos val="b"/>
        <c:numFmt formatCode="General" sourceLinked="0"/>
        <c:majorTickMark val="out"/>
        <c:minorTickMark val="none"/>
        <c:tickLblPos val="low"/>
        <c:spPr>
          <a:ln w="12700" cap="flat">
            <a:solidFill>
              <a:srgbClr val="808080"/>
            </a:solidFill>
            <a:prstDash val="solid"/>
            <a:round/>
          </a:ln>
        </c:spPr>
        <c:txPr>
          <a:bodyPr rot="0"/>
          <a:lstStyle/>
          <a:p>
            <a:pPr>
              <a:defRPr sz="1800" b="0" i="0" u="none" strike="noStrike">
                <a:solidFill>
                  <a:srgbClr val="000000"/>
                </a:solidFill>
                <a:latin typeface="Calibri"/>
              </a:defRPr>
            </a:pPr>
            <a:endParaRPr lang="en-US"/>
          </a:p>
        </c:txPr>
        <c:crossAx val="2093386560"/>
        <c:crosses val="autoZero"/>
        <c:auto val="1"/>
        <c:lblAlgn val="ctr"/>
        <c:lblOffset val="100"/>
        <c:noMultiLvlLbl val="1"/>
      </c:catAx>
      <c:valAx>
        <c:axId val="2093386560"/>
        <c:scaling>
          <c:orientation val="minMax"/>
          <c:max val="500.0"/>
        </c:scaling>
        <c:delete val="0"/>
        <c:axPos val="l"/>
        <c:majorGridlines>
          <c:spPr>
            <a:ln w="12700" cap="flat">
              <a:solidFill>
                <a:srgbClr val="808080"/>
              </a:solidFill>
              <a:prstDash val="solid"/>
              <a:round/>
            </a:ln>
          </c:spPr>
        </c:majorGridlines>
        <c:numFmt formatCode="0" sourceLinked="0"/>
        <c:majorTickMark val="out"/>
        <c:minorTickMark val="none"/>
        <c:tickLblPos val="nextTo"/>
        <c:spPr>
          <a:ln w="12700" cap="flat">
            <a:solidFill>
              <a:srgbClr val="808080"/>
            </a:solidFill>
            <a:prstDash val="solid"/>
            <a:round/>
          </a:ln>
        </c:spPr>
        <c:txPr>
          <a:bodyPr rot="0"/>
          <a:lstStyle/>
          <a:p>
            <a:pPr>
              <a:defRPr sz="1800" b="0" i="0" u="none" strike="noStrike">
                <a:solidFill>
                  <a:srgbClr val="000000"/>
                </a:solidFill>
                <a:latin typeface="Calibri"/>
              </a:defRPr>
            </a:pPr>
            <a:endParaRPr lang="en-US"/>
          </a:p>
        </c:txPr>
        <c:crossAx val="-2147004784"/>
        <c:crosses val="autoZero"/>
        <c:crossBetween val="between"/>
        <c:majorUnit val="125.0"/>
        <c:minorUnit val="62.5"/>
      </c:valAx>
      <c:spPr>
        <a:solidFill>
          <a:srgbClr val="FFFFFF"/>
        </a:solidFill>
        <a:ln w="12700" cap="flat">
          <a:noFill/>
          <a:miter lim="400000"/>
        </a:ln>
        <a:effectLst/>
      </c:spPr>
    </c:plotArea>
    <c:plotVisOnly val="1"/>
    <c:dispBlanksAs val="gap"/>
    <c:showDLblsOverMax val="1"/>
  </c:chart>
  <c:spPr>
    <a:solidFill>
      <a:srgbClr val="FFFFFF"/>
    </a:solidFill>
    <a:ln w="12700" cap="flat">
      <a:solidFill>
        <a:srgbClr val="808080"/>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94830174"/>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i="1"/>
            </a:lvl1pPr>
          </a:lstStyle>
          <a:p>
            <a:r>
              <a:t>Image by Leaflet (Own work) [CC BY-SA 3.0 (http://creativecommons.org/licenses/by-sa/3.0 )], via Wikimedia Commons </a:t>
            </a:r>
          </a:p>
        </p:txBody>
      </p:sp>
    </p:spTree>
    <p:extLst>
      <p:ext uri="{BB962C8B-B14F-4D97-AF65-F5344CB8AC3E}">
        <p14:creationId xmlns:p14="http://schemas.microsoft.com/office/powerpoint/2010/main" val="596037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Answer 1: crust</a:t>
            </a:r>
          </a:p>
          <a:p>
            <a:r>
              <a:t>Answer 2: mantle</a:t>
            </a:r>
          </a:p>
        </p:txBody>
      </p:sp>
    </p:spTree>
    <p:extLst>
      <p:ext uri="{BB962C8B-B14F-4D97-AF65-F5344CB8AC3E}">
        <p14:creationId xmlns:p14="http://schemas.microsoft.com/office/powerpoint/2010/main" val="2079747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t>Answer : liquid</a:t>
            </a:r>
          </a:p>
        </p:txBody>
      </p:sp>
    </p:spTree>
    <p:extLst>
      <p:ext uri="{BB962C8B-B14F-4D97-AF65-F5344CB8AC3E}">
        <p14:creationId xmlns:p14="http://schemas.microsoft.com/office/powerpoint/2010/main" val="186995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Answer 1: hotter</a:t>
            </a:r>
          </a:p>
          <a:p>
            <a:r>
              <a:t>Answer 2: solid</a:t>
            </a:r>
          </a:p>
        </p:txBody>
      </p:sp>
    </p:spTree>
    <p:extLst>
      <p:ext uri="{BB962C8B-B14F-4D97-AF65-F5344CB8AC3E}">
        <p14:creationId xmlns:p14="http://schemas.microsoft.com/office/powerpoint/2010/main" val="209014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Answers to questions:</a:t>
            </a:r>
          </a:p>
          <a:p>
            <a:r>
              <a:t>Question 1: Core</a:t>
            </a:r>
          </a:p>
          <a:p>
            <a:r>
              <a:t>Question 2: Mantle</a:t>
            </a:r>
          </a:p>
          <a:p>
            <a:r>
              <a:t>Question 3: Crust</a:t>
            </a:r>
          </a:p>
        </p:txBody>
      </p:sp>
    </p:spTree>
    <p:extLst>
      <p:ext uri="{BB962C8B-B14F-4D97-AF65-F5344CB8AC3E}">
        <p14:creationId xmlns:p14="http://schemas.microsoft.com/office/powerpoint/2010/main" val="55629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a:defRPr b="1"/>
            </a:pPr>
            <a:r>
              <a:t>Teacher’s Notes</a:t>
            </a:r>
          </a:p>
          <a:p>
            <a:r>
              <a:t>Introduce students to the concept that there are three types of rocks that compose the Earth’s crust/surface: igneous, sedimentary and metamorphic. Tell students that over the next three days they will learn more about each type of rock, how it is formed, where it can be found and how it is related to the other types of rocks. </a:t>
            </a:r>
          </a:p>
        </p:txBody>
      </p:sp>
    </p:spTree>
    <p:extLst>
      <p:ext uri="{BB962C8B-B14F-4D97-AF65-F5344CB8AC3E}">
        <p14:creationId xmlns:p14="http://schemas.microsoft.com/office/powerpoint/2010/main" val="158526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pPr>
              <a:defRPr b="1"/>
            </a:pPr>
            <a:r>
              <a:t>Teacher’s Notes</a:t>
            </a:r>
          </a:p>
          <a:p>
            <a:r>
              <a:t>The pictures on this slide are provided to give students example of igneous rocks.  The largest pictures is of an large outcropping of rock called the Half Dome.  It is part of a large volcano that was eroded or cut in half by moving glaciers.  The smaller picture in the lower right corner is a close-up picture of a piece of pumice.  Pumice is cooled lava found around volcanoes.  The smaller picture in the lower left hand corner is of a dormant volcano. All of these pictures are examples of igneous rock.  They are all easily seen on the surface of the Earth. </a:t>
            </a:r>
          </a:p>
          <a:p>
            <a:endParaRPr/>
          </a:p>
          <a:p>
            <a:pPr>
              <a:defRPr i="1"/>
            </a:pPr>
            <a:r>
              <a:t>Image credits, left to right: U.S. National Park Service, John Sullivan, https://pixabay.com/</a:t>
            </a:r>
          </a:p>
        </p:txBody>
      </p:sp>
    </p:spTree>
    <p:extLst>
      <p:ext uri="{BB962C8B-B14F-4D97-AF65-F5344CB8AC3E}">
        <p14:creationId xmlns:p14="http://schemas.microsoft.com/office/powerpoint/2010/main" val="132885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pPr>
              <a:defRPr b="1"/>
            </a:pPr>
            <a:r>
              <a:t>Teacher’s Notes</a:t>
            </a:r>
          </a:p>
          <a:p>
            <a:r>
              <a:t>One of the important concepts that students should take from this slide is that igneous rock makes up the lower part of the Earth’s crust.  In more complicated terms, igneous rock is described as basement rock, or the foundation of the crust.  Other types of rocks will often be found on top of the igneous rock, but the foundation of the crust both below the ocean and on land is made of igneous rock. </a:t>
            </a:r>
          </a:p>
        </p:txBody>
      </p:sp>
    </p:spTree>
    <p:extLst>
      <p:ext uri="{BB962C8B-B14F-4D97-AF65-F5344CB8AC3E}">
        <p14:creationId xmlns:p14="http://schemas.microsoft.com/office/powerpoint/2010/main" val="29864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pPr>
              <a:defRPr b="1"/>
            </a:pPr>
            <a:r>
              <a:t>Teacher’s Notes</a:t>
            </a:r>
          </a:p>
          <a:p>
            <a:r>
              <a:t>Students should discover that igneous rock is formed when hot molten rock from the mantle rises through the crust and cools.  Magma is the term used to describe the liquid rock of the mantle when it is BENEATH the SURFACE of the Earth.  Lava is the term used to describe the liquid rock when it rises ABOVE the SURFACE of the Earth.  Because cooling of the rock from the mantle can occur BOTH below and above the surface of the Earth, several different diagrams have been provided for students.  </a:t>
            </a:r>
          </a:p>
          <a:p>
            <a:endParaRPr/>
          </a:p>
          <a:p>
            <a:r>
              <a:t>In this diagram, the red rising from the mantle represents hot liquid magma.  When the magma breaks through the crust to the surface of the Earth, a volcano is often formed.  In the diagram, volcanoes are represented as black triangles and the still hot and liquid magma/lava by the color red.  </a:t>
            </a:r>
          </a:p>
        </p:txBody>
      </p:sp>
    </p:spTree>
    <p:extLst>
      <p:ext uri="{BB962C8B-B14F-4D97-AF65-F5344CB8AC3E}">
        <p14:creationId xmlns:p14="http://schemas.microsoft.com/office/powerpoint/2010/main" val="665097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noRot="1" noChangeAspect="1"/>
          </p:cNvSpPr>
          <p:nvPr>
            <p:ph type="sldImg"/>
          </p:nvPr>
        </p:nvSpPr>
        <p:spPr>
          <a:prstGeom prst="rect">
            <a:avLst/>
          </a:prstGeom>
        </p:spPr>
        <p:txBody>
          <a:bodyPr/>
          <a:lstStyle/>
          <a:p>
            <a:endParaRPr/>
          </a:p>
        </p:txBody>
      </p:sp>
      <p:sp>
        <p:nvSpPr>
          <p:cNvPr id="846" name="Shape 846"/>
          <p:cNvSpPr>
            <a:spLocks noGrp="1"/>
          </p:cNvSpPr>
          <p:nvPr>
            <p:ph type="body" sz="quarter" idx="1"/>
          </p:nvPr>
        </p:nvSpPr>
        <p:spPr>
          <a:prstGeom prst="rect">
            <a:avLst/>
          </a:prstGeom>
        </p:spPr>
        <p:txBody>
          <a:bodyPr/>
          <a:lstStyle/>
          <a:p>
            <a:pPr>
              <a:defRPr b="1"/>
            </a:pPr>
            <a:r>
              <a:t>Teacher’s Notes</a:t>
            </a:r>
          </a:p>
          <a:p>
            <a:r>
              <a:t>Students should understand that eruption of volcanoes is classified by scientists as a rapid change in the Earth’s surface. It is an event that can over minutes and hours rather than hundreds or millions of years.  Should students ask, they may find it interesting to know that formation of igneous rock may be accompanied by earthquakes.</a:t>
            </a:r>
          </a:p>
          <a:p>
            <a:endParaRPr/>
          </a:p>
          <a:p>
            <a:pPr>
              <a:defRPr i="1"/>
            </a:pPr>
            <a:r>
              <a:t>Image by Joschenbacher (Own work) [CC BY-SA 4.0 (http://creativecommons.org/licenses/by-sa/4.0)], via Wikimedia Commons </a:t>
            </a:r>
            <a:br/>
            <a:r>
              <a:t/>
            </a:r>
            <a:br/>
            <a:endParaRPr/>
          </a:p>
        </p:txBody>
      </p:sp>
    </p:spTree>
    <p:extLst>
      <p:ext uri="{BB962C8B-B14F-4D97-AF65-F5344CB8AC3E}">
        <p14:creationId xmlns:p14="http://schemas.microsoft.com/office/powerpoint/2010/main" val="643602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Shape 882"/>
          <p:cNvSpPr>
            <a:spLocks noGrp="1" noRot="1" noChangeAspect="1"/>
          </p:cNvSpPr>
          <p:nvPr>
            <p:ph type="sldImg"/>
          </p:nvPr>
        </p:nvSpPr>
        <p:spPr>
          <a:prstGeom prst="rect">
            <a:avLst/>
          </a:prstGeom>
        </p:spPr>
        <p:txBody>
          <a:bodyPr/>
          <a:lstStyle/>
          <a:p>
            <a:endParaRPr/>
          </a:p>
        </p:txBody>
      </p:sp>
      <p:sp>
        <p:nvSpPr>
          <p:cNvPr id="883" name="Shape 883"/>
          <p:cNvSpPr>
            <a:spLocks noGrp="1"/>
          </p:cNvSpPr>
          <p:nvPr>
            <p:ph type="body" sz="quarter" idx="1"/>
          </p:nvPr>
        </p:nvSpPr>
        <p:spPr>
          <a:prstGeom prst="rect">
            <a:avLst/>
          </a:prstGeom>
        </p:spPr>
        <p:txBody>
          <a:bodyPr/>
          <a:lstStyle/>
          <a:p>
            <a:pPr>
              <a:defRPr b="1"/>
            </a:pPr>
            <a:r>
              <a:t>Teacher’s Notes</a:t>
            </a:r>
          </a:p>
          <a:p>
            <a:r>
              <a:t>In this diagram there is no longer red magma rising through the crust.  The colors black and brown are now used to represent the COOLING of the magma or lava below and above the Earth’s surface (brown on the side of the volcanoes).  </a:t>
            </a:r>
          </a:p>
          <a:p>
            <a:endParaRPr/>
          </a:p>
          <a:p>
            <a:r>
              <a:t>Examples of this type of igneous rock:</a:t>
            </a:r>
          </a:p>
          <a:p>
            <a:r>
              <a:t>pumice</a:t>
            </a:r>
          </a:p>
          <a:p>
            <a:r>
              <a:t>basalt</a:t>
            </a:r>
          </a:p>
          <a:p>
            <a:r>
              <a:t>obsidian</a:t>
            </a:r>
          </a:p>
          <a:p>
            <a:endParaRPr/>
          </a:p>
          <a:p>
            <a:r>
              <a:t>Through this  diagram students should come to understand that igneous rock (and volcanoes) can form both on land, and on the ocean floor.  They should associate the formation of igneous rock with the rising and cooling of magma/lava from the mantle. </a:t>
            </a:r>
          </a:p>
        </p:txBody>
      </p:sp>
    </p:spTree>
    <p:extLst>
      <p:ext uri="{BB962C8B-B14F-4D97-AF65-F5344CB8AC3E}">
        <p14:creationId xmlns:p14="http://schemas.microsoft.com/office/powerpoint/2010/main" val="15081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lvl1pPr>
              <a:defRPr i="1"/>
            </a:lvl1pPr>
          </a:lstStyle>
          <a:p>
            <a:r>
              <a:t>Image by Leaflet (Own work) [CC BY-SA 3.0 (http://creativecommons.org/licenses/by-sa/3.0 )], via Wikimedia Commons </a:t>
            </a:r>
          </a:p>
        </p:txBody>
      </p:sp>
    </p:spTree>
    <p:extLst>
      <p:ext uri="{BB962C8B-B14F-4D97-AF65-F5344CB8AC3E}">
        <p14:creationId xmlns:p14="http://schemas.microsoft.com/office/powerpoint/2010/main" val="173775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hape 915"/>
          <p:cNvSpPr>
            <a:spLocks noGrp="1" noRot="1" noChangeAspect="1"/>
          </p:cNvSpPr>
          <p:nvPr>
            <p:ph type="sldImg"/>
          </p:nvPr>
        </p:nvSpPr>
        <p:spPr>
          <a:prstGeom prst="rect">
            <a:avLst/>
          </a:prstGeom>
        </p:spPr>
        <p:txBody>
          <a:bodyPr/>
          <a:lstStyle/>
          <a:p>
            <a:endParaRPr/>
          </a:p>
        </p:txBody>
      </p:sp>
      <p:sp>
        <p:nvSpPr>
          <p:cNvPr id="916" name="Shape 916"/>
          <p:cNvSpPr>
            <a:spLocks noGrp="1"/>
          </p:cNvSpPr>
          <p:nvPr>
            <p:ph type="body" sz="quarter" idx="1"/>
          </p:nvPr>
        </p:nvSpPr>
        <p:spPr>
          <a:prstGeom prst="rect">
            <a:avLst/>
          </a:prstGeom>
        </p:spPr>
        <p:txBody>
          <a:bodyPr/>
          <a:lstStyle/>
          <a:p>
            <a:pPr>
              <a:defRPr b="1"/>
            </a:pPr>
            <a:r>
              <a:t>Teacher’s Notes</a:t>
            </a:r>
          </a:p>
          <a:p>
            <a:r>
              <a:t>Although formation of some igneous rock on the surface of the Earth involves the formation of volcanoes, student should also come to realize that igneous rock can form BELOW the surface of the Earth.  In this circumstance there is no volcano formation but there is still the same process of magma rising from the mantle through the crust and eventually cooling. </a:t>
            </a:r>
          </a:p>
          <a:p>
            <a:endParaRPr/>
          </a:p>
          <a:p>
            <a:r>
              <a:t>Example of this type of igneous rock:</a:t>
            </a:r>
          </a:p>
          <a:p>
            <a:r>
              <a:t>granite</a:t>
            </a:r>
          </a:p>
        </p:txBody>
      </p:sp>
    </p:spTree>
    <p:extLst>
      <p:ext uri="{BB962C8B-B14F-4D97-AF65-F5344CB8AC3E}">
        <p14:creationId xmlns:p14="http://schemas.microsoft.com/office/powerpoint/2010/main" val="275353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Shape 950"/>
          <p:cNvSpPr>
            <a:spLocks noGrp="1" noRot="1" noChangeAspect="1"/>
          </p:cNvSpPr>
          <p:nvPr>
            <p:ph type="sldImg"/>
          </p:nvPr>
        </p:nvSpPr>
        <p:spPr>
          <a:prstGeom prst="rect">
            <a:avLst/>
          </a:prstGeom>
        </p:spPr>
        <p:txBody>
          <a:bodyPr/>
          <a:lstStyle/>
          <a:p>
            <a:endParaRPr/>
          </a:p>
        </p:txBody>
      </p:sp>
      <p:sp>
        <p:nvSpPr>
          <p:cNvPr id="951" name="Shape 951"/>
          <p:cNvSpPr>
            <a:spLocks noGrp="1"/>
          </p:cNvSpPr>
          <p:nvPr>
            <p:ph type="body" sz="quarter" idx="1"/>
          </p:nvPr>
        </p:nvSpPr>
        <p:spPr>
          <a:prstGeom prst="rect">
            <a:avLst/>
          </a:prstGeom>
        </p:spPr>
        <p:txBody>
          <a:bodyPr/>
          <a:lstStyle/>
          <a:p>
            <a:pPr>
              <a:defRPr b="1"/>
            </a:pPr>
            <a:r>
              <a:t>Teacher’s Notes</a:t>
            </a:r>
          </a:p>
          <a:p>
            <a:r>
              <a:t>The </a:t>
            </a:r>
            <a:r>
              <a:rPr i="1"/>
              <a:t>Check Understanding  </a:t>
            </a:r>
            <a:r>
              <a:t>section is provided to help students rehearse and review what they have learned about igneous rocks and their formation by linking information about the movement of magma and cooling events above and below the surface of the Earth with hand movements.  The hand movements for igneous rock formation above the surface of the Earth are similar to those for igneous rock formation below the surface of the Earth.  However, one small difference in the movements is designed to draw students attention to the location in which the magma cools and therefore where the igneous rock is formed.  In the second set of hand movements on the next slide, the hands do not show the movement of magma “out” onto the surface of the Earth.  </a:t>
            </a:r>
          </a:p>
          <a:p>
            <a:r>
              <a:t> </a:t>
            </a:r>
          </a:p>
          <a:p>
            <a:r>
              <a:t>This type of review is the first for the Journey Unit.  As students continue to investigate sedimentary and metamorphic rocks and their formation, there will be opportunities to review both of these formations through hand movements also. </a:t>
            </a:r>
          </a:p>
        </p:txBody>
      </p:sp>
    </p:spTree>
    <p:extLst>
      <p:ext uri="{BB962C8B-B14F-4D97-AF65-F5344CB8AC3E}">
        <p14:creationId xmlns:p14="http://schemas.microsoft.com/office/powerpoint/2010/main" val="38477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p>
            <a:r>
              <a:t>The </a:t>
            </a:r>
            <a:r>
              <a:rPr i="1"/>
              <a:t>Making and Applying</a:t>
            </a:r>
            <a:r>
              <a:t> section of the Journey Unit has been provided as a way to help students rehearse and process the information learned during the Earth’s Changing Surface Journey Unit as well as to become more familiar with test-taking strategies and various types of analysis questions. </a:t>
            </a:r>
          </a:p>
          <a:p>
            <a:endParaRPr/>
          </a:p>
          <a:p>
            <a:r>
              <a:t>Answers</a:t>
            </a:r>
          </a:p>
          <a:p>
            <a:r>
              <a:t>Question 1: A</a:t>
            </a:r>
          </a:p>
          <a:p>
            <a:r>
              <a:t>Question 2: C</a:t>
            </a:r>
          </a:p>
        </p:txBody>
      </p:sp>
    </p:spTree>
    <p:extLst>
      <p:ext uri="{BB962C8B-B14F-4D97-AF65-F5344CB8AC3E}">
        <p14:creationId xmlns:p14="http://schemas.microsoft.com/office/powerpoint/2010/main" val="885343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Shape 1211"/>
          <p:cNvSpPr>
            <a:spLocks noGrp="1" noRot="1" noChangeAspect="1"/>
          </p:cNvSpPr>
          <p:nvPr>
            <p:ph type="sldImg"/>
          </p:nvPr>
        </p:nvSpPr>
        <p:spPr>
          <a:prstGeom prst="rect">
            <a:avLst/>
          </a:prstGeom>
        </p:spPr>
        <p:txBody>
          <a:bodyPr/>
          <a:lstStyle/>
          <a:p>
            <a:endParaRPr/>
          </a:p>
        </p:txBody>
      </p:sp>
      <p:sp>
        <p:nvSpPr>
          <p:cNvPr id="1212" name="Shape 1212"/>
          <p:cNvSpPr>
            <a:spLocks noGrp="1"/>
          </p:cNvSpPr>
          <p:nvPr>
            <p:ph type="body" sz="quarter" idx="1"/>
          </p:nvPr>
        </p:nvSpPr>
        <p:spPr>
          <a:prstGeom prst="rect">
            <a:avLst/>
          </a:prstGeom>
        </p:spPr>
        <p:txBody>
          <a:bodyPr/>
          <a:lstStyle/>
          <a:p>
            <a:r>
              <a:t>Answer</a:t>
            </a:r>
          </a:p>
          <a:p>
            <a:r>
              <a:t>Question 3: A</a:t>
            </a:r>
          </a:p>
        </p:txBody>
      </p:sp>
    </p:spTree>
    <p:extLst>
      <p:ext uri="{BB962C8B-B14F-4D97-AF65-F5344CB8AC3E}">
        <p14:creationId xmlns:p14="http://schemas.microsoft.com/office/powerpoint/2010/main" val="4732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lvl1pPr>
              <a:defRPr i="1"/>
            </a:lvl1pPr>
          </a:lstStyle>
          <a:p>
            <a:r>
              <a:t>Image by Leaflet (Own work) [CC BY-SA 3.0 (http://creativecommons.org/licenses/by-sa/3.0 )], via Wikimedia Commons </a:t>
            </a:r>
          </a:p>
        </p:txBody>
      </p:sp>
    </p:spTree>
    <p:extLst>
      <p:ext uri="{BB962C8B-B14F-4D97-AF65-F5344CB8AC3E}">
        <p14:creationId xmlns:p14="http://schemas.microsoft.com/office/powerpoint/2010/main" val="82654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Shape 1259"/>
          <p:cNvSpPr>
            <a:spLocks noGrp="1" noRot="1" noChangeAspect="1"/>
          </p:cNvSpPr>
          <p:nvPr>
            <p:ph type="sldImg"/>
          </p:nvPr>
        </p:nvSpPr>
        <p:spPr>
          <a:prstGeom prst="rect">
            <a:avLst/>
          </a:prstGeom>
        </p:spPr>
        <p:txBody>
          <a:bodyPr/>
          <a:lstStyle/>
          <a:p>
            <a:endParaRPr/>
          </a:p>
        </p:txBody>
      </p:sp>
      <p:sp>
        <p:nvSpPr>
          <p:cNvPr id="1260" name="Shape 1260"/>
          <p:cNvSpPr>
            <a:spLocks noGrp="1"/>
          </p:cNvSpPr>
          <p:nvPr>
            <p:ph type="body" sz="quarter" idx="1"/>
          </p:nvPr>
        </p:nvSpPr>
        <p:spPr>
          <a:prstGeom prst="rect">
            <a:avLst/>
          </a:prstGeom>
        </p:spPr>
        <p:txBody>
          <a:bodyPr/>
          <a:lstStyle/>
          <a:p>
            <a:pPr>
              <a:spcBef>
                <a:spcPts val="300"/>
              </a:spcBef>
              <a:defRPr b="1"/>
            </a:pPr>
            <a:r>
              <a:t>Teacher’s Notes</a:t>
            </a:r>
          </a:p>
          <a:p>
            <a:pPr>
              <a:spcBef>
                <a:spcPts val="300"/>
              </a:spcBef>
            </a:pPr>
            <a:r>
              <a:t>The </a:t>
            </a:r>
            <a:r>
              <a:rPr i="1"/>
              <a:t>What Do You Recall</a:t>
            </a:r>
            <a:r>
              <a:t> section of the Journey Unit has been provided as a way to help students rehearse and process the information learned previously during the </a:t>
            </a:r>
            <a:r>
              <a:rPr i="1"/>
              <a:t>Igneous Rocks</a:t>
            </a:r>
            <a:r>
              <a:t> section of the Earth’s Changing Surface Journey Unit.  The questions focus on some of the major concepts or facts of the </a:t>
            </a:r>
            <a:r>
              <a:rPr i="1"/>
              <a:t>Igneous Rocks </a:t>
            </a:r>
            <a:r>
              <a:t>portion of the Journey Unit.  </a:t>
            </a:r>
          </a:p>
          <a:p>
            <a:pPr>
              <a:spcBef>
                <a:spcPts val="300"/>
              </a:spcBef>
            </a:pPr>
            <a:r>
              <a:t> </a:t>
            </a:r>
          </a:p>
          <a:p>
            <a:pPr>
              <a:spcBef>
                <a:spcPts val="300"/>
              </a:spcBef>
            </a:pPr>
            <a:r>
              <a:t>This </a:t>
            </a:r>
            <a:r>
              <a:rPr i="1"/>
              <a:t>What Do You Recall </a:t>
            </a:r>
            <a:r>
              <a:t>section is designed to be the first activity done at the beginning of the </a:t>
            </a:r>
            <a:r>
              <a:rPr i="1"/>
              <a:t>Sediments and Sedimentary Rocks </a:t>
            </a:r>
            <a:r>
              <a:t>section of the Earth’s Changing Surface Journey UNIT.  </a:t>
            </a:r>
          </a:p>
          <a:p>
            <a:pPr>
              <a:spcBef>
                <a:spcPts val="300"/>
              </a:spcBef>
            </a:pPr>
            <a:endParaRPr/>
          </a:p>
          <a:p>
            <a:pPr>
              <a:spcBef>
                <a:spcPts val="300"/>
              </a:spcBef>
            </a:pPr>
            <a:r>
              <a:t>Answers</a:t>
            </a:r>
          </a:p>
          <a:p>
            <a:pPr>
              <a:spcBef>
                <a:spcPts val="300"/>
              </a:spcBef>
            </a:pPr>
            <a:endParaRPr/>
          </a:p>
          <a:p>
            <a:pPr>
              <a:spcBef>
                <a:spcPts val="300"/>
              </a:spcBef>
            </a:pPr>
            <a:r>
              <a:t>Question 1: </a:t>
            </a:r>
            <a:r>
              <a:rPr i="1"/>
              <a:t>The magma is in several places in this picture.  It is denoted by the color red.  It comes from the mantle, the layer of Earth underneath the crust.  It is also rising up through the crust to form volcanoes on land and under the ocean. </a:t>
            </a:r>
          </a:p>
          <a:p>
            <a:pPr>
              <a:spcBef>
                <a:spcPts val="300"/>
              </a:spcBef>
              <a:defRPr i="1"/>
            </a:pPr>
            <a:endParaRPr i="1"/>
          </a:p>
          <a:p>
            <a:pPr>
              <a:spcBef>
                <a:spcPts val="300"/>
              </a:spcBef>
            </a:pPr>
            <a:r>
              <a:t>Question 2: </a:t>
            </a:r>
            <a:r>
              <a:rPr i="1"/>
              <a:t>Igneous rock makes up the crust of the land and the crust under the ocean. </a:t>
            </a:r>
          </a:p>
          <a:p>
            <a:pPr>
              <a:spcBef>
                <a:spcPts val="300"/>
              </a:spcBef>
              <a:defRPr i="1"/>
            </a:pPr>
            <a:endParaRPr i="1"/>
          </a:p>
          <a:p>
            <a:pPr>
              <a:spcBef>
                <a:spcPts val="300"/>
              </a:spcBef>
            </a:pPr>
            <a:r>
              <a:t>Question 3: </a:t>
            </a:r>
            <a:r>
              <a:rPr i="1"/>
              <a:t>New igneous rock will form in and around the volcanoes from the lava that cools and leaves the volcanoes.  New igneous rock will also form in the crust from the magma that rose through the crust and then cooled. </a:t>
            </a:r>
          </a:p>
        </p:txBody>
      </p:sp>
    </p:spTree>
    <p:extLst>
      <p:ext uri="{BB962C8B-B14F-4D97-AF65-F5344CB8AC3E}">
        <p14:creationId xmlns:p14="http://schemas.microsoft.com/office/powerpoint/2010/main" val="180358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a:spLocks noGrp="1" noRot="1" noChangeAspect="1"/>
          </p:cNvSpPr>
          <p:nvPr>
            <p:ph type="sldImg"/>
          </p:nvPr>
        </p:nvSpPr>
        <p:spPr>
          <a:prstGeom prst="rect">
            <a:avLst/>
          </a:prstGeom>
        </p:spPr>
        <p:txBody>
          <a:bodyPr/>
          <a:lstStyle/>
          <a:p>
            <a:endParaRPr/>
          </a:p>
        </p:txBody>
      </p:sp>
      <p:sp>
        <p:nvSpPr>
          <p:cNvPr id="1268" name="Shape 1268"/>
          <p:cNvSpPr>
            <a:spLocks noGrp="1"/>
          </p:cNvSpPr>
          <p:nvPr>
            <p:ph type="body" sz="quarter" idx="1"/>
          </p:nvPr>
        </p:nvSpPr>
        <p:spPr>
          <a:prstGeom prst="rect">
            <a:avLst/>
          </a:prstGeom>
        </p:spPr>
        <p:txBody>
          <a:bodyPr/>
          <a:lstStyle/>
          <a:p>
            <a:pPr>
              <a:lnSpc>
                <a:spcPct val="90000"/>
              </a:lnSpc>
              <a:spcBef>
                <a:spcPts val="300"/>
              </a:spcBef>
              <a:defRPr b="1"/>
            </a:pPr>
            <a:r>
              <a:t>Teacher’s Notes</a:t>
            </a:r>
          </a:p>
          <a:p>
            <a:pPr>
              <a:lnSpc>
                <a:spcPct val="90000"/>
              </a:lnSpc>
              <a:spcBef>
                <a:spcPts val="300"/>
              </a:spcBef>
            </a:pPr>
            <a:r>
              <a:t>Students have previously learned that the Earth is composed of three main layers and that there are three types of rocks that make up the uppermost layer of the Earth, the crust.  In the previous set of slides, students were presented with information about igneous rocks, their formation and location.  </a:t>
            </a:r>
          </a:p>
          <a:p>
            <a:pPr>
              <a:lnSpc>
                <a:spcPct val="90000"/>
              </a:lnSpc>
              <a:spcBef>
                <a:spcPts val="300"/>
              </a:spcBef>
            </a:pPr>
            <a:r>
              <a:t> </a:t>
            </a:r>
          </a:p>
          <a:p>
            <a:pPr>
              <a:lnSpc>
                <a:spcPct val="90000"/>
              </a:lnSpc>
              <a:spcBef>
                <a:spcPts val="300"/>
              </a:spcBef>
            </a:pPr>
            <a:r>
              <a:t>The </a:t>
            </a:r>
            <a:r>
              <a:rPr i="1"/>
              <a:t>Forming Sedimentary </a:t>
            </a:r>
            <a:r>
              <a:t>section of slides is provided to help students continue their investigation of the rocks that compose the Earth’s surface by focusing their attention on sedimentary rocks.  Sedimentary rocks actually compose almost 75% of the Earth’s surface.  This information may seem to contrast what students learned about igneous rocks and their prevalence in the Earth’s crust.  The difference is in understanding that igneous rock composes the foundation of the Earth’s crust both on land and under the ocean; whereas, sedimentary rock composes the majority of the rock on the TOP  of SURFACE of the crust. </a:t>
            </a:r>
          </a:p>
          <a:p>
            <a:pPr>
              <a:lnSpc>
                <a:spcPct val="90000"/>
              </a:lnSpc>
              <a:spcBef>
                <a:spcPts val="300"/>
              </a:spcBef>
            </a:pPr>
            <a:r>
              <a:t> </a:t>
            </a:r>
          </a:p>
          <a:p>
            <a:pPr>
              <a:lnSpc>
                <a:spcPct val="90000"/>
              </a:lnSpc>
              <a:spcBef>
                <a:spcPts val="300"/>
              </a:spcBef>
            </a:pPr>
            <a:r>
              <a:t>The pictures in this slide are provided to give students example of sediment formation and sedimentary rocks. The left-hand picture is that of an alluvial fan.  An alluvial fan is an area that is found at the end of a body of water where the sediment carried by the body of water is deposited.  Alluvial fans are often found at the end of rivers as well as at the end of the continental margins (the boundary between the continental crust and oceanic crust).  The picture on the right hand side of the slide is of sedimentary rock.  This type of rock is formed when layers of sediment pile on top of each other.  As the pressure from the upper layers increases, along with other chemical changes, the layers of sediment cement and become rock. </a:t>
            </a:r>
          </a:p>
          <a:p>
            <a:pPr>
              <a:lnSpc>
                <a:spcPct val="90000"/>
              </a:lnSpc>
              <a:spcBef>
                <a:spcPts val="300"/>
              </a:spcBef>
              <a:defRPr b="1"/>
            </a:pPr>
            <a:endParaRPr/>
          </a:p>
          <a:p>
            <a:pPr>
              <a:lnSpc>
                <a:spcPct val="90000"/>
              </a:lnSpc>
              <a:spcBef>
                <a:spcPts val="300"/>
              </a:spcBef>
              <a:defRPr i="1"/>
            </a:pPr>
            <a:r>
              <a:t>Image credits:Mini Alluvial Fan Imprinted with Footprints, CC BY-SA 3.0 (http://creativecommons.org/licenses/by-sa/3.0)], via Wikimedia Commons (left), Triassic Utah, Photograph taken by Mark A. Wilson (Department of Geology, The College of Wooster), Wilson44691 at English Wikipedia, via Wikimedia Commons (right)</a:t>
            </a:r>
          </a:p>
        </p:txBody>
      </p:sp>
    </p:spTree>
    <p:extLst>
      <p:ext uri="{BB962C8B-B14F-4D97-AF65-F5344CB8AC3E}">
        <p14:creationId xmlns:p14="http://schemas.microsoft.com/office/powerpoint/2010/main" val="1950594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a:spLocks noGrp="1" noRot="1" noChangeAspect="1"/>
          </p:cNvSpPr>
          <p:nvPr>
            <p:ph type="sldImg"/>
          </p:nvPr>
        </p:nvSpPr>
        <p:spPr>
          <a:prstGeom prst="rect">
            <a:avLst/>
          </a:prstGeom>
        </p:spPr>
        <p:txBody>
          <a:bodyPr/>
          <a:lstStyle/>
          <a:p>
            <a:endParaRPr/>
          </a:p>
        </p:txBody>
      </p:sp>
      <p:sp>
        <p:nvSpPr>
          <p:cNvPr id="1276" name="Shape 1276"/>
          <p:cNvSpPr>
            <a:spLocks noGrp="1"/>
          </p:cNvSpPr>
          <p:nvPr>
            <p:ph type="body" sz="quarter" idx="1"/>
          </p:nvPr>
        </p:nvSpPr>
        <p:spPr>
          <a:prstGeom prst="rect">
            <a:avLst/>
          </a:prstGeom>
        </p:spPr>
        <p:txBody>
          <a:bodyPr/>
          <a:lstStyle/>
          <a:p>
            <a:pPr>
              <a:defRPr b="1"/>
            </a:pPr>
            <a:r>
              <a:t>Teacher’s Notes</a:t>
            </a:r>
          </a:p>
          <a:p>
            <a:r>
              <a:t>The pictures here depict the movement of water through an area, a key element in the movement of sediment from one area to another. Sand, visible in the lower picture, is one form of sediment. </a:t>
            </a:r>
          </a:p>
          <a:p>
            <a:endParaRPr/>
          </a:p>
          <a:p>
            <a:r>
              <a:t>Stiudents may inquite about the mounds of sediment at the base of the cliffs. If such inquiries arise, the following information can be discussed with students:</a:t>
            </a:r>
          </a:p>
          <a:p>
            <a:r>
              <a:t>− Some sediment formed because wind and rain weathered the rock.</a:t>
            </a:r>
          </a:p>
          <a:p>
            <a:r>
              <a:t>− Some sediment formed when water froze in cracks in the rock. Water expands when it freezes. This pushes against the sides of the crack. When this happens, pieces of rock break away. </a:t>
            </a:r>
          </a:p>
          <a:p>
            <a:endParaRPr/>
          </a:p>
          <a:p>
            <a:pPr>
              <a:defRPr i="1"/>
            </a:pPr>
            <a:r>
              <a:t>Images courtesy of https://pixabay.com/en/ (top) and U.S. National Park Service/National Park of American Samoa</a:t>
            </a:r>
          </a:p>
        </p:txBody>
      </p:sp>
    </p:spTree>
    <p:extLst>
      <p:ext uri="{BB962C8B-B14F-4D97-AF65-F5344CB8AC3E}">
        <p14:creationId xmlns:p14="http://schemas.microsoft.com/office/powerpoint/2010/main" val="163700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noRot="1" noChangeAspect="1"/>
          </p:cNvSpPr>
          <p:nvPr>
            <p:ph type="sldImg"/>
          </p:nvPr>
        </p:nvSpPr>
        <p:spPr>
          <a:prstGeom prst="rect">
            <a:avLst/>
          </a:prstGeom>
        </p:spPr>
        <p:txBody>
          <a:bodyPr/>
          <a:lstStyle/>
          <a:p>
            <a:endParaRPr/>
          </a:p>
        </p:txBody>
      </p:sp>
      <p:sp>
        <p:nvSpPr>
          <p:cNvPr id="1317" name="Shape 1317"/>
          <p:cNvSpPr>
            <a:spLocks noGrp="1"/>
          </p:cNvSpPr>
          <p:nvPr>
            <p:ph type="body" sz="quarter" idx="1"/>
          </p:nvPr>
        </p:nvSpPr>
        <p:spPr>
          <a:prstGeom prst="rect">
            <a:avLst/>
          </a:prstGeom>
        </p:spPr>
        <p:txBody>
          <a:bodyPr/>
          <a:lstStyle/>
          <a:p>
            <a:pPr>
              <a:lnSpc>
                <a:spcPct val="80000"/>
              </a:lnSpc>
              <a:spcBef>
                <a:spcPts val="100"/>
              </a:spcBef>
              <a:defRPr b="1"/>
            </a:pPr>
            <a:r>
              <a:rPr dirty="0"/>
              <a:t>Teacher’s Notes</a:t>
            </a:r>
          </a:p>
          <a:p>
            <a:pPr>
              <a:lnSpc>
                <a:spcPct val="80000"/>
              </a:lnSpc>
              <a:spcBef>
                <a:spcPts val="100"/>
              </a:spcBef>
            </a:pPr>
            <a:r>
              <a:rPr dirty="0"/>
              <a:t>The diagram on this slide and those that follow are provided to help students understand the formation of sediment and sedimentary rock. Students should recognize these diagrams from their exploration of igneous rocks. Some of the same features are present including the ocean, crust of the land, crust under the ocean, grass, sand and the mountain range.  In addition, several key features not present in the igneous rock diagrams are now present including two rivers, a lake and the depiction of the continental shelf and continental slope in the area beneath the ocean. Not all of these areas are labelled on the diagram  in an effort to reduce confusion for students and to focus their attention on the location of sediment and sedimentary rock. </a:t>
            </a:r>
          </a:p>
          <a:p>
            <a:pPr>
              <a:lnSpc>
                <a:spcPct val="80000"/>
              </a:lnSpc>
              <a:spcBef>
                <a:spcPts val="100"/>
              </a:spcBef>
            </a:pPr>
            <a:endParaRPr dirty="0"/>
          </a:p>
          <a:p>
            <a:pPr>
              <a:lnSpc>
                <a:spcPct val="80000"/>
              </a:lnSpc>
              <a:spcBef>
                <a:spcPts val="100"/>
              </a:spcBef>
            </a:pPr>
            <a:r>
              <a:rPr dirty="0"/>
              <a:t>Formation of sediment and sedimentary rock begins with the weathering of already existing igneous, sedimentary or metamorphic rocks.  Much of this weathering comes from wind, water and waves, although there are other types of weathering such as chemical weathering.  During the weathering process small pieces of rock are worn away. These pieces are called sediment and come in various sizes. Some are so small you can only see them with a microscope, others are the size of small pebbles or as large as boulders.  Scientists call the pieces of rubbed away rock, sediment. Special names are given for different size particles.</a:t>
            </a:r>
          </a:p>
          <a:p>
            <a:pPr>
              <a:lnSpc>
                <a:spcPct val="80000"/>
              </a:lnSpc>
              <a:spcBef>
                <a:spcPts val="100"/>
              </a:spcBef>
            </a:pPr>
            <a:r>
              <a:rPr dirty="0"/>
              <a:t> </a:t>
            </a:r>
          </a:p>
          <a:p>
            <a:pPr>
              <a:lnSpc>
                <a:spcPct val="80000"/>
              </a:lnSpc>
              <a:spcBef>
                <a:spcPts val="100"/>
              </a:spcBef>
            </a:pPr>
            <a:r>
              <a:rPr dirty="0"/>
              <a:t>0.002 mm and smaller- clay</a:t>
            </a:r>
          </a:p>
          <a:p>
            <a:pPr>
              <a:lnSpc>
                <a:spcPct val="80000"/>
              </a:lnSpc>
              <a:spcBef>
                <a:spcPts val="100"/>
              </a:spcBef>
            </a:pPr>
            <a:r>
              <a:rPr dirty="0"/>
              <a:t>0.002 mm-0.0625 mm- silt</a:t>
            </a:r>
          </a:p>
          <a:p>
            <a:pPr>
              <a:lnSpc>
                <a:spcPct val="80000"/>
              </a:lnSpc>
              <a:spcBef>
                <a:spcPts val="100"/>
              </a:spcBef>
            </a:pPr>
            <a:r>
              <a:rPr dirty="0"/>
              <a:t>0.0625- 2 mm- sand</a:t>
            </a:r>
          </a:p>
          <a:p>
            <a:pPr>
              <a:lnSpc>
                <a:spcPct val="80000"/>
              </a:lnSpc>
              <a:spcBef>
                <a:spcPts val="100"/>
              </a:spcBef>
            </a:pPr>
            <a:r>
              <a:rPr dirty="0"/>
              <a:t>2-64 mm- pebbles</a:t>
            </a:r>
          </a:p>
          <a:p>
            <a:pPr>
              <a:lnSpc>
                <a:spcPct val="80000"/>
              </a:lnSpc>
              <a:spcBef>
                <a:spcPts val="100"/>
              </a:spcBef>
            </a:pPr>
            <a:r>
              <a:rPr dirty="0"/>
              <a:t>64-256 mm- cobbles</a:t>
            </a:r>
          </a:p>
          <a:p>
            <a:pPr>
              <a:lnSpc>
                <a:spcPct val="80000"/>
              </a:lnSpc>
              <a:spcBef>
                <a:spcPts val="100"/>
              </a:spcBef>
            </a:pPr>
            <a:r>
              <a:rPr dirty="0"/>
              <a:t>256 mm and above- boulders</a:t>
            </a:r>
          </a:p>
          <a:p>
            <a:pPr>
              <a:lnSpc>
                <a:spcPct val="80000"/>
              </a:lnSpc>
              <a:spcBef>
                <a:spcPts val="100"/>
              </a:spcBef>
            </a:pPr>
            <a:r>
              <a:rPr dirty="0"/>
              <a:t> </a:t>
            </a:r>
          </a:p>
          <a:p>
            <a:pPr>
              <a:lnSpc>
                <a:spcPct val="80000"/>
              </a:lnSpc>
              <a:spcBef>
                <a:spcPts val="100"/>
              </a:spcBef>
            </a:pPr>
            <a:r>
              <a:rPr dirty="0"/>
              <a:t>These pieces can be carried by wind or water during the process of erosion.  In general, erosion by water tends to result in the deposition of sediment in areas downstream of a river such as a lakebed or ocean. </a:t>
            </a:r>
          </a:p>
          <a:p>
            <a:pPr>
              <a:lnSpc>
                <a:spcPct val="80000"/>
              </a:lnSpc>
              <a:spcBef>
                <a:spcPts val="100"/>
              </a:spcBef>
            </a:pPr>
            <a:r>
              <a:rPr dirty="0"/>
              <a:t> </a:t>
            </a:r>
          </a:p>
          <a:p>
            <a:pPr>
              <a:lnSpc>
                <a:spcPct val="80000"/>
              </a:lnSpc>
              <a:spcBef>
                <a:spcPts val="100"/>
              </a:spcBef>
            </a:pPr>
            <a:r>
              <a:rPr dirty="0"/>
              <a:t>One of the areas most rich with sediment and sedimentary rock is the continental margin, the boundary between the continental crust and oceanic crust.  The continental margin is the area of the continent that extends beyond the uncovered surface of the continent into the ocean.  The shoreline marks the beginning of the continental margin.  The  section of the continental crust that extends between 20 and 400 kilometers beyond the shoreline in the ocean is relatively flat.  This area is called the continental shelf.  After 20 to 400 kilometers, the continental crust dips or drops off.  This steep downhill section of the continental crust is called the continental slope.  At the bottom of the continental slope is another section of the continental crust that slopes more gently into the oceanic crust.  This section is called the continental rise.  The significance of the differences in the slope continental shelf, slope and rise is important when considering where sediment and sedimentary rock is found.  As sediment is transported from rivers into the ocean, it begins to collect along the continental shelf.  However, eventually because of the mass of the deposition and the steep slope of the continental slope, it moves down the continental slope to the continental rise.  As a result, there is a large mass of sediment that piles up along the continental margin.  The weight of the layers of sediment in combination with the weight of the water above it, transform the sediment into sedimentary rock.  </a:t>
            </a:r>
          </a:p>
          <a:p>
            <a:pPr>
              <a:lnSpc>
                <a:spcPct val="80000"/>
              </a:lnSpc>
              <a:spcBef>
                <a:spcPts val="100"/>
              </a:spcBef>
            </a:pPr>
            <a:endParaRPr dirty="0"/>
          </a:p>
          <a:p>
            <a:pPr>
              <a:lnSpc>
                <a:spcPct val="80000"/>
              </a:lnSpc>
              <a:spcBef>
                <a:spcPts val="100"/>
              </a:spcBef>
            </a:pPr>
            <a:r>
              <a:rPr dirty="0"/>
              <a:t>Examples of this type of sedimentary rock are</a:t>
            </a:r>
          </a:p>
          <a:p>
            <a:pPr>
              <a:lnSpc>
                <a:spcPct val="80000"/>
              </a:lnSpc>
              <a:spcBef>
                <a:spcPts val="100"/>
              </a:spcBef>
            </a:pPr>
            <a:r>
              <a:rPr dirty="0"/>
              <a:t> </a:t>
            </a:r>
          </a:p>
          <a:p>
            <a:pPr>
              <a:lnSpc>
                <a:spcPct val="80000"/>
              </a:lnSpc>
              <a:spcBef>
                <a:spcPts val="100"/>
              </a:spcBef>
            </a:pPr>
            <a:r>
              <a:rPr dirty="0"/>
              <a:t>shale</a:t>
            </a:r>
          </a:p>
          <a:p>
            <a:pPr>
              <a:lnSpc>
                <a:spcPct val="80000"/>
              </a:lnSpc>
              <a:spcBef>
                <a:spcPts val="100"/>
              </a:spcBef>
            </a:pPr>
            <a:r>
              <a:rPr dirty="0"/>
              <a:t>siltstone</a:t>
            </a:r>
          </a:p>
          <a:p>
            <a:pPr>
              <a:lnSpc>
                <a:spcPct val="80000"/>
              </a:lnSpc>
              <a:spcBef>
                <a:spcPts val="100"/>
              </a:spcBef>
            </a:pPr>
            <a:r>
              <a:rPr dirty="0"/>
              <a:t>Sandstone</a:t>
            </a:r>
          </a:p>
          <a:p>
            <a:pPr>
              <a:lnSpc>
                <a:spcPct val="80000"/>
              </a:lnSpc>
              <a:spcBef>
                <a:spcPts val="100"/>
              </a:spcBef>
            </a:pPr>
            <a:r>
              <a:rPr dirty="0"/>
              <a:t>conglomerate</a:t>
            </a:r>
          </a:p>
          <a:p>
            <a:pPr>
              <a:lnSpc>
                <a:spcPct val="80000"/>
              </a:lnSpc>
              <a:spcBef>
                <a:spcPts val="100"/>
              </a:spcBef>
            </a:pPr>
            <a:r>
              <a:rPr dirty="0"/>
              <a:t> </a:t>
            </a:r>
          </a:p>
          <a:p>
            <a:pPr>
              <a:lnSpc>
                <a:spcPct val="80000"/>
              </a:lnSpc>
              <a:spcBef>
                <a:spcPts val="100"/>
              </a:spcBef>
            </a:pPr>
            <a:r>
              <a:rPr dirty="0"/>
              <a:t>Although not presented in this set of slides, another type of sedimentary rock is formed when living things die, pile on top of each other and become pressed and cemented together. If most of the living things had shells, then the sedimentary rock formed is limestone. If most of the living things did not have shells, then the sedimentary rock formed may be coal. </a:t>
            </a:r>
          </a:p>
          <a:p>
            <a:pPr>
              <a:lnSpc>
                <a:spcPct val="80000"/>
              </a:lnSpc>
              <a:spcBef>
                <a:spcPts val="100"/>
              </a:spcBef>
            </a:pPr>
            <a:endParaRPr dirty="0"/>
          </a:p>
          <a:p>
            <a:pPr>
              <a:lnSpc>
                <a:spcPct val="80000"/>
              </a:lnSpc>
              <a:spcBef>
                <a:spcPts val="100"/>
              </a:spcBef>
            </a:pPr>
            <a:r>
              <a:rPr dirty="0"/>
              <a:t>A third type of sedimentary rock is formed when water removes minerals from rocks and places them some other place. When the water evaporates, the minerals form rocks. A good example of this type of sedimentary rock is the stalactites and stalagmites found in caves.  </a:t>
            </a:r>
          </a:p>
          <a:p>
            <a:pPr>
              <a:lnSpc>
                <a:spcPct val="80000"/>
              </a:lnSpc>
              <a:spcBef>
                <a:spcPts val="100"/>
              </a:spcBef>
            </a:pPr>
            <a:r>
              <a:rPr dirty="0"/>
              <a:t> </a:t>
            </a:r>
          </a:p>
          <a:p>
            <a:pPr>
              <a:lnSpc>
                <a:spcPct val="80000"/>
              </a:lnSpc>
              <a:spcBef>
                <a:spcPts val="100"/>
              </a:spcBef>
            </a:pPr>
            <a:r>
              <a:rPr dirty="0"/>
              <a:t>The Journey Unit was not designed with the idea that students would understand sedimentary rock formation to this depth. However, they should be able to observe in the diagram, that sediment is deposited at the bottom of sloping waterways.  This includes the bottom of the mountain range where the river ends in a lake, the beach at the bottom of the mountain range where the river ends, and the downhill section of the continental crust as it descends to meet the oceanic crust. </a:t>
            </a:r>
          </a:p>
          <a:p>
            <a:pPr>
              <a:lnSpc>
                <a:spcPct val="80000"/>
              </a:lnSpc>
              <a:spcBef>
                <a:spcPts val="100"/>
              </a:spcBef>
            </a:pPr>
            <a:r>
              <a:rPr dirty="0"/>
              <a:t> </a:t>
            </a:r>
          </a:p>
          <a:p>
            <a:pPr>
              <a:lnSpc>
                <a:spcPct val="80000"/>
              </a:lnSpc>
              <a:spcBef>
                <a:spcPts val="100"/>
              </a:spcBef>
            </a:pPr>
            <a:r>
              <a:rPr dirty="0"/>
              <a:t>In addition to this observations, students should note that the mountain range in the diagram has decreased in its size and height as compared to its size in the igneous rock diagrams.  This is the result of weathering and erosion. </a:t>
            </a:r>
          </a:p>
          <a:p>
            <a:pPr>
              <a:lnSpc>
                <a:spcPct val="80000"/>
              </a:lnSpc>
              <a:spcBef>
                <a:spcPts val="100"/>
              </a:spcBef>
            </a:pPr>
            <a:endParaRPr dirty="0"/>
          </a:p>
          <a:p>
            <a:pPr>
              <a:lnSpc>
                <a:spcPct val="80000"/>
              </a:lnSpc>
              <a:spcBef>
                <a:spcPts val="100"/>
              </a:spcBef>
            </a:pPr>
            <a:endParaRPr dirty="0"/>
          </a:p>
          <a:p>
            <a:pPr>
              <a:lnSpc>
                <a:spcPct val="80000"/>
              </a:lnSpc>
              <a:spcBef>
                <a:spcPts val="100"/>
              </a:spcBef>
            </a:pPr>
            <a:r>
              <a:rPr dirty="0"/>
              <a:t>  </a:t>
            </a:r>
          </a:p>
        </p:txBody>
      </p:sp>
    </p:spTree>
    <p:extLst>
      <p:ext uri="{BB962C8B-B14F-4D97-AF65-F5344CB8AC3E}">
        <p14:creationId xmlns:p14="http://schemas.microsoft.com/office/powerpoint/2010/main" val="390037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Shape 1358"/>
          <p:cNvSpPr>
            <a:spLocks noGrp="1" noRot="1" noChangeAspect="1"/>
          </p:cNvSpPr>
          <p:nvPr>
            <p:ph type="sldImg"/>
          </p:nvPr>
        </p:nvSpPr>
        <p:spPr>
          <a:prstGeom prst="rect">
            <a:avLst/>
          </a:prstGeom>
        </p:spPr>
        <p:txBody>
          <a:bodyPr/>
          <a:lstStyle/>
          <a:p>
            <a:endParaRPr/>
          </a:p>
        </p:txBody>
      </p:sp>
      <p:sp>
        <p:nvSpPr>
          <p:cNvPr id="1359" name="Shape 1359"/>
          <p:cNvSpPr>
            <a:spLocks noGrp="1"/>
          </p:cNvSpPr>
          <p:nvPr>
            <p:ph type="body" sz="quarter" idx="1"/>
          </p:nvPr>
        </p:nvSpPr>
        <p:spPr>
          <a:prstGeom prst="rect">
            <a:avLst/>
          </a:prstGeom>
        </p:spPr>
        <p:txBody>
          <a:bodyPr/>
          <a:lstStyle/>
          <a:p>
            <a:pPr>
              <a:defRPr b="1"/>
            </a:pPr>
            <a:r>
              <a:t>Teacher’s Notes</a:t>
            </a:r>
          </a:p>
          <a:p>
            <a:r>
              <a:t>The timeline that is provided for weathering and erosion should help students to understand that these processes are considered slow changes to the Earth’s surface taking hundreds, thousands and millions of years </a:t>
            </a:r>
          </a:p>
        </p:txBody>
      </p:sp>
    </p:spTree>
    <p:extLst>
      <p:ext uri="{BB962C8B-B14F-4D97-AF65-F5344CB8AC3E}">
        <p14:creationId xmlns:p14="http://schemas.microsoft.com/office/powerpoint/2010/main" val="123924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b="1"/>
            </a:pPr>
            <a:r>
              <a:t>Teacher’s Notes</a:t>
            </a:r>
          </a:p>
          <a:p>
            <a:r>
              <a:t>Begin the lesson by introducing the Journey Unit to the class.  This Journey Unit focuses on the surface of the Earth, the types of rocks that compose the Earth’s surface and some of the changes that affect the surface of the Earth.  The questions below may be used as a way to introduce the topic to the students.  </a:t>
            </a:r>
            <a:endParaRPr sz="1400"/>
          </a:p>
          <a:p>
            <a:r>
              <a:t> </a:t>
            </a:r>
            <a:endParaRPr sz="1400"/>
          </a:p>
          <a:p>
            <a:pPr lvl="1" indent="457200">
              <a:defRPr b="1"/>
            </a:pPr>
            <a:r>
              <a:t>How does the surface of the Earth look?</a:t>
            </a:r>
            <a:endParaRPr sz="1400"/>
          </a:p>
          <a:p>
            <a:pPr lvl="1" indent="457200">
              <a:defRPr b="1"/>
            </a:pPr>
            <a:r>
              <a:t>Are all parts of the Earth’s surface the same?</a:t>
            </a:r>
            <a:endParaRPr sz="1400"/>
          </a:p>
          <a:p>
            <a:pPr lvl="1" indent="457200">
              <a:defRPr b="1"/>
            </a:pPr>
            <a:r>
              <a:t>What types of materials make up the surface of the Earth?</a:t>
            </a:r>
            <a:endParaRPr sz="1400"/>
          </a:p>
          <a:p>
            <a:r>
              <a:t> </a:t>
            </a:r>
            <a:endParaRPr sz="1400"/>
          </a:p>
          <a:p>
            <a:r>
              <a:t>Show students the four pictures that show different areas of the Earth.  Ask them to describe what the pictures have in common and how they differ.  Point out that the picture in the upper right hand corner is a picture of one area of the ocean floor.  The other three pictures are areas on land.  Discuss that the surface of the Earth is not the same everywhere.  On the surface, we see deserts, mountains, volcanoes, rivers, and oceans.  Even under the oceans, the surface changes from sandy areas to rocky terrain. </a:t>
            </a:r>
          </a:p>
          <a:p>
            <a:pPr>
              <a:defRPr sz="1400"/>
            </a:pPr>
            <a:endParaRPr/>
          </a:p>
          <a:p>
            <a:pPr>
              <a:defRPr sz="1400" i="1"/>
            </a:pPr>
            <a:r>
              <a:t>Image credits, clockwise from top left: U.S. National Park Service, U. S. Geological Survey, by Tamuna Kakauridze  [CC BY-SA 4.0-3.0-2.5-2.0-1.0 (http://creativecommons.org/licenses/by-sa/4.0-3.0-2.5-2.0-1.0 )], via Wikimedia Commons, </a:t>
            </a:r>
            <a:r>
              <a:rPr sz="1200"/>
              <a:t>by Nepenthes (Own work) [CC BY-SA 3.0 (http://creativecommons.org/licenses/by-sa/3.0 ) or GFDL (http://www.gnu.org/copyleft/fdl.html)], via Wikimedia Commons</a:t>
            </a:r>
            <a:br>
              <a:rPr sz="1200"/>
            </a:br>
            <a:endParaRPr b="1"/>
          </a:p>
        </p:txBody>
      </p:sp>
    </p:spTree>
    <p:extLst>
      <p:ext uri="{BB962C8B-B14F-4D97-AF65-F5344CB8AC3E}">
        <p14:creationId xmlns:p14="http://schemas.microsoft.com/office/powerpoint/2010/main" val="750855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Shape 1394"/>
          <p:cNvSpPr>
            <a:spLocks noGrp="1" noRot="1" noChangeAspect="1"/>
          </p:cNvSpPr>
          <p:nvPr>
            <p:ph type="sldImg"/>
          </p:nvPr>
        </p:nvSpPr>
        <p:spPr>
          <a:prstGeom prst="rect">
            <a:avLst/>
          </a:prstGeom>
        </p:spPr>
        <p:txBody>
          <a:bodyPr/>
          <a:lstStyle/>
          <a:p>
            <a:endParaRPr/>
          </a:p>
        </p:txBody>
      </p:sp>
      <p:sp>
        <p:nvSpPr>
          <p:cNvPr id="1395" name="Shape 1395"/>
          <p:cNvSpPr>
            <a:spLocks noGrp="1"/>
          </p:cNvSpPr>
          <p:nvPr>
            <p:ph type="body" sz="quarter" idx="1"/>
          </p:nvPr>
        </p:nvSpPr>
        <p:spPr>
          <a:prstGeom prst="rect">
            <a:avLst/>
          </a:prstGeom>
        </p:spPr>
        <p:txBody>
          <a:bodyPr/>
          <a:lstStyle/>
          <a:p>
            <a:pPr>
              <a:defRPr b="1"/>
            </a:pPr>
            <a:r>
              <a:t>Teacher’s Notes</a:t>
            </a:r>
          </a:p>
          <a:p>
            <a:r>
              <a:t>Students may wonder why sedimentary rocks are so prevalent on the Earth’s surface when so much of the sediment deposition occurs in the ocean, lake and riverbeds.  One of the reasons is that there are sections of the Earth that have in the past been underwater, but through movement of the Earth’s crust, they may have become exposed or actually moved to areas above the surface of the water. </a:t>
            </a:r>
          </a:p>
        </p:txBody>
      </p:sp>
    </p:spTree>
    <p:extLst>
      <p:ext uri="{BB962C8B-B14F-4D97-AF65-F5344CB8AC3E}">
        <p14:creationId xmlns:p14="http://schemas.microsoft.com/office/powerpoint/2010/main" val="1277081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hape 1409"/>
          <p:cNvSpPr>
            <a:spLocks noGrp="1" noRot="1" noChangeAspect="1"/>
          </p:cNvSpPr>
          <p:nvPr>
            <p:ph type="sldImg"/>
          </p:nvPr>
        </p:nvSpPr>
        <p:spPr>
          <a:prstGeom prst="rect">
            <a:avLst/>
          </a:prstGeom>
        </p:spPr>
        <p:txBody>
          <a:bodyPr/>
          <a:lstStyle/>
          <a:p>
            <a:endParaRPr/>
          </a:p>
        </p:txBody>
      </p:sp>
      <p:sp>
        <p:nvSpPr>
          <p:cNvPr id="1410" name="Shape 1410"/>
          <p:cNvSpPr>
            <a:spLocks noGrp="1"/>
          </p:cNvSpPr>
          <p:nvPr>
            <p:ph type="body" sz="quarter" idx="1"/>
          </p:nvPr>
        </p:nvSpPr>
        <p:spPr>
          <a:prstGeom prst="rect">
            <a:avLst/>
          </a:prstGeom>
        </p:spPr>
        <p:txBody>
          <a:bodyPr/>
          <a:lstStyle/>
          <a:p>
            <a:pPr>
              <a:defRPr b="1"/>
            </a:pPr>
            <a:r>
              <a:t>Teacher’s Notes</a:t>
            </a:r>
          </a:p>
          <a:p>
            <a:r>
              <a:t>The </a:t>
            </a:r>
            <a:r>
              <a:rPr i="1"/>
              <a:t>Check Understanding </a:t>
            </a:r>
            <a:r>
              <a:t>section is provided to help students rehearse and review what they have learned about sedimentary rocks and their formation by linking information about the weathering and erosion of rock (sediment formations), formation of sediment layers and cementation with hand movements. </a:t>
            </a:r>
          </a:p>
          <a:p>
            <a:r>
              <a:t> </a:t>
            </a:r>
          </a:p>
          <a:p>
            <a:r>
              <a:t>The first set of hand movements is designed to represent the rubbing of rocks by wind or waves, producing sediment.  The second set of hand movements focuses on the layering and cementation of the sediment into sedimentary rock. </a:t>
            </a:r>
          </a:p>
        </p:txBody>
      </p:sp>
    </p:spTree>
    <p:extLst>
      <p:ext uri="{BB962C8B-B14F-4D97-AF65-F5344CB8AC3E}">
        <p14:creationId xmlns:p14="http://schemas.microsoft.com/office/powerpoint/2010/main" val="1952714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Shape 1418"/>
          <p:cNvSpPr>
            <a:spLocks noGrp="1" noRot="1" noChangeAspect="1"/>
          </p:cNvSpPr>
          <p:nvPr>
            <p:ph type="sldImg"/>
          </p:nvPr>
        </p:nvSpPr>
        <p:spPr>
          <a:prstGeom prst="rect">
            <a:avLst/>
          </a:prstGeom>
        </p:spPr>
        <p:txBody>
          <a:bodyPr/>
          <a:lstStyle/>
          <a:p>
            <a:endParaRPr/>
          </a:p>
        </p:txBody>
      </p:sp>
      <p:sp>
        <p:nvSpPr>
          <p:cNvPr id="1419" name="Shape 1419"/>
          <p:cNvSpPr>
            <a:spLocks noGrp="1"/>
          </p:cNvSpPr>
          <p:nvPr>
            <p:ph type="body" sz="quarter" idx="1"/>
          </p:nvPr>
        </p:nvSpPr>
        <p:spPr>
          <a:prstGeom prst="rect">
            <a:avLst/>
          </a:prstGeom>
        </p:spPr>
        <p:txBody>
          <a:bodyPr/>
          <a:lstStyle/>
          <a:p>
            <a:r>
              <a:t>The </a:t>
            </a:r>
            <a:r>
              <a:rPr i="1"/>
              <a:t>Making and Applying</a:t>
            </a:r>
            <a:r>
              <a:t> section of the Journey Unit has been provided as a way to help students rehearse and process the information learned during the Earth’s Changing Surface Journey Unit as well as to become more familiar with test-taking strategies and various types of analysis questions. </a:t>
            </a:r>
          </a:p>
          <a:p>
            <a:endParaRPr/>
          </a:p>
          <a:p>
            <a:r>
              <a:t>Answer</a:t>
            </a:r>
          </a:p>
          <a:p>
            <a:r>
              <a:t>Question 1: C</a:t>
            </a:r>
          </a:p>
        </p:txBody>
      </p:sp>
    </p:spTree>
    <p:extLst>
      <p:ext uri="{BB962C8B-B14F-4D97-AF65-F5344CB8AC3E}">
        <p14:creationId xmlns:p14="http://schemas.microsoft.com/office/powerpoint/2010/main" val="2131186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 name="Shape 1430"/>
          <p:cNvSpPr>
            <a:spLocks noGrp="1" noRot="1" noChangeAspect="1"/>
          </p:cNvSpPr>
          <p:nvPr>
            <p:ph type="sldImg"/>
          </p:nvPr>
        </p:nvSpPr>
        <p:spPr>
          <a:prstGeom prst="rect">
            <a:avLst/>
          </a:prstGeom>
        </p:spPr>
        <p:txBody>
          <a:bodyPr/>
          <a:lstStyle/>
          <a:p>
            <a:endParaRPr/>
          </a:p>
        </p:txBody>
      </p:sp>
      <p:sp>
        <p:nvSpPr>
          <p:cNvPr id="1431" name="Shape 1431"/>
          <p:cNvSpPr>
            <a:spLocks noGrp="1"/>
          </p:cNvSpPr>
          <p:nvPr>
            <p:ph type="body" sz="quarter" idx="1"/>
          </p:nvPr>
        </p:nvSpPr>
        <p:spPr>
          <a:prstGeom prst="rect">
            <a:avLst/>
          </a:prstGeom>
        </p:spPr>
        <p:txBody>
          <a:bodyPr/>
          <a:lstStyle/>
          <a:p>
            <a:r>
              <a:t>Answer</a:t>
            </a:r>
          </a:p>
          <a:p>
            <a:r>
              <a:t>Question 2: D</a:t>
            </a:r>
          </a:p>
        </p:txBody>
      </p:sp>
    </p:spTree>
    <p:extLst>
      <p:ext uri="{BB962C8B-B14F-4D97-AF65-F5344CB8AC3E}">
        <p14:creationId xmlns:p14="http://schemas.microsoft.com/office/powerpoint/2010/main" val="1033385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 name="Shape 1571"/>
          <p:cNvSpPr>
            <a:spLocks noGrp="1" noRot="1" noChangeAspect="1"/>
          </p:cNvSpPr>
          <p:nvPr>
            <p:ph type="sldImg"/>
          </p:nvPr>
        </p:nvSpPr>
        <p:spPr>
          <a:prstGeom prst="rect">
            <a:avLst/>
          </a:prstGeom>
        </p:spPr>
        <p:txBody>
          <a:bodyPr/>
          <a:lstStyle/>
          <a:p>
            <a:endParaRPr/>
          </a:p>
        </p:txBody>
      </p:sp>
      <p:sp>
        <p:nvSpPr>
          <p:cNvPr id="1572" name="Shape 1572"/>
          <p:cNvSpPr>
            <a:spLocks noGrp="1"/>
          </p:cNvSpPr>
          <p:nvPr>
            <p:ph type="body" sz="quarter" idx="1"/>
          </p:nvPr>
        </p:nvSpPr>
        <p:spPr>
          <a:prstGeom prst="rect">
            <a:avLst/>
          </a:prstGeom>
        </p:spPr>
        <p:txBody>
          <a:bodyPr/>
          <a:lstStyle/>
          <a:p>
            <a:r>
              <a:t>Answer</a:t>
            </a:r>
          </a:p>
          <a:p>
            <a:r>
              <a:t>Question 3: B</a:t>
            </a:r>
          </a:p>
        </p:txBody>
      </p:sp>
    </p:spTree>
    <p:extLst>
      <p:ext uri="{BB962C8B-B14F-4D97-AF65-F5344CB8AC3E}">
        <p14:creationId xmlns:p14="http://schemas.microsoft.com/office/powerpoint/2010/main" val="1413878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pPr>
              <a:defRPr i="1"/>
            </a:pPr>
            <a:r>
              <a:t>Image by Leaflet (Own work) [CC BY-SA 3.0 (</a:t>
            </a:r>
            <a:r>
              <a:rPr u="sng"/>
              <a:t>(http://creativecommons.org/licenses/by-sa/3.0 )], </a:t>
            </a:r>
            <a:r>
              <a:t>via Wikimedia Commons </a:t>
            </a:r>
          </a:p>
        </p:txBody>
      </p:sp>
    </p:spTree>
    <p:extLst>
      <p:ext uri="{BB962C8B-B14F-4D97-AF65-F5344CB8AC3E}">
        <p14:creationId xmlns:p14="http://schemas.microsoft.com/office/powerpoint/2010/main" val="1155966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noRot="1" noChangeAspect="1"/>
          </p:cNvSpPr>
          <p:nvPr>
            <p:ph type="sldImg"/>
          </p:nvPr>
        </p:nvSpPr>
        <p:spPr>
          <a:prstGeom prst="rect">
            <a:avLst/>
          </a:prstGeom>
        </p:spPr>
        <p:txBody>
          <a:bodyPr/>
          <a:lstStyle/>
          <a:p>
            <a:endParaRPr/>
          </a:p>
        </p:txBody>
      </p:sp>
      <p:sp>
        <p:nvSpPr>
          <p:cNvPr id="1619" name="Shape 1619"/>
          <p:cNvSpPr>
            <a:spLocks noGrp="1"/>
          </p:cNvSpPr>
          <p:nvPr>
            <p:ph type="body" sz="quarter" idx="1"/>
          </p:nvPr>
        </p:nvSpPr>
        <p:spPr>
          <a:prstGeom prst="rect">
            <a:avLst/>
          </a:prstGeom>
        </p:spPr>
        <p:txBody>
          <a:bodyPr/>
          <a:lstStyle/>
          <a:p>
            <a:pPr>
              <a:lnSpc>
                <a:spcPct val="80000"/>
              </a:lnSpc>
              <a:spcBef>
                <a:spcPts val="100"/>
              </a:spcBef>
              <a:defRPr b="1"/>
            </a:pPr>
            <a:r>
              <a:t>Teacher’s Notes</a:t>
            </a:r>
          </a:p>
          <a:p>
            <a:pPr>
              <a:lnSpc>
                <a:spcPct val="80000"/>
              </a:lnSpc>
              <a:spcBef>
                <a:spcPts val="100"/>
              </a:spcBef>
            </a:pPr>
            <a:r>
              <a:t>. </a:t>
            </a:r>
          </a:p>
          <a:p>
            <a:pPr>
              <a:lnSpc>
                <a:spcPct val="80000"/>
              </a:lnSpc>
              <a:spcBef>
                <a:spcPts val="100"/>
              </a:spcBef>
            </a:pPr>
            <a:r>
              <a:t>The Journey Unit was not designed with the idea that students would understand sedimentary rock formation to this depth. However, they should be able to observe in the diagram, that sediment is deposited at the bottom of sloping waterways.  This includes the bottom of the mountain range where the river ends in a lake, the beach at the bottom of the mountain range where the river ends, and the downhill section of the continental crust as it descends to meet the oceanic crust. </a:t>
            </a:r>
          </a:p>
          <a:p>
            <a:pPr>
              <a:lnSpc>
                <a:spcPct val="80000"/>
              </a:lnSpc>
              <a:spcBef>
                <a:spcPts val="100"/>
              </a:spcBef>
            </a:pPr>
            <a:r>
              <a:t> </a:t>
            </a:r>
          </a:p>
          <a:p>
            <a:pPr>
              <a:lnSpc>
                <a:spcPct val="80000"/>
              </a:lnSpc>
              <a:spcBef>
                <a:spcPts val="100"/>
              </a:spcBef>
            </a:pPr>
            <a:r>
              <a:t>In addition to this observations, students should note that the mountain range in the diagram has decreased in its size and height as compared to its size in the igneous rock diagrams.  This is the result of weathering and erosion. </a:t>
            </a:r>
          </a:p>
          <a:p>
            <a:pPr>
              <a:lnSpc>
                <a:spcPct val="80000"/>
              </a:lnSpc>
              <a:spcBef>
                <a:spcPts val="100"/>
              </a:spcBef>
            </a:pPr>
            <a:endParaRPr/>
          </a:p>
          <a:p>
            <a:pPr>
              <a:spcBef>
                <a:spcPts val="300"/>
              </a:spcBef>
            </a:pPr>
            <a:r>
              <a:t>The </a:t>
            </a:r>
            <a:r>
              <a:rPr i="1"/>
              <a:t>What Do You Recall</a:t>
            </a:r>
            <a:r>
              <a:t> section of the Journey Unit has been provided as a way to help students rehearse and process the information learned previously during the </a:t>
            </a:r>
            <a:r>
              <a:rPr i="1"/>
              <a:t>Sedimentary Rocks</a:t>
            </a:r>
            <a:r>
              <a:t> section of the Earth’s Changing Surface Journey Unit.  The questions focus on some of the major concepts or facts of the </a:t>
            </a:r>
            <a:r>
              <a:rPr i="1"/>
              <a:t>Sedimentary Rocks </a:t>
            </a:r>
            <a:r>
              <a:t>portion of the Journey Unit.  </a:t>
            </a:r>
          </a:p>
          <a:p>
            <a:pPr>
              <a:spcBef>
                <a:spcPts val="300"/>
              </a:spcBef>
            </a:pPr>
            <a:r>
              <a:t> </a:t>
            </a:r>
          </a:p>
          <a:p>
            <a:pPr>
              <a:spcBef>
                <a:spcPts val="300"/>
              </a:spcBef>
            </a:pPr>
            <a:r>
              <a:t>This </a:t>
            </a:r>
            <a:r>
              <a:rPr i="1"/>
              <a:t>What Do You Recall </a:t>
            </a:r>
            <a:r>
              <a:t>section is designed to be the first activity done at the beginning of the </a:t>
            </a:r>
            <a:r>
              <a:rPr i="1"/>
              <a:t>Sediment, Weathering and Erosion </a:t>
            </a:r>
            <a:r>
              <a:t>section of the Earth’s Changing Surface Journey UNIT.  </a:t>
            </a:r>
          </a:p>
          <a:p>
            <a:pPr>
              <a:lnSpc>
                <a:spcPct val="80000"/>
              </a:lnSpc>
              <a:spcBef>
                <a:spcPts val="100"/>
              </a:spcBef>
            </a:pPr>
            <a:endParaRPr/>
          </a:p>
          <a:p>
            <a:pPr>
              <a:lnSpc>
                <a:spcPct val="80000"/>
              </a:lnSpc>
              <a:spcBef>
                <a:spcPts val="100"/>
              </a:spcBef>
            </a:pPr>
            <a:endParaRPr/>
          </a:p>
          <a:p>
            <a:pPr>
              <a:lnSpc>
                <a:spcPct val="80000"/>
              </a:lnSpc>
              <a:spcBef>
                <a:spcPts val="100"/>
              </a:spcBef>
            </a:pPr>
            <a:r>
              <a:t>Answers:</a:t>
            </a:r>
          </a:p>
          <a:p>
            <a:pPr>
              <a:lnSpc>
                <a:spcPct val="80000"/>
              </a:lnSpc>
              <a:spcBef>
                <a:spcPts val="100"/>
              </a:spcBef>
            </a:pPr>
            <a:endParaRPr/>
          </a:p>
          <a:p>
            <a:pPr>
              <a:lnSpc>
                <a:spcPct val="80000"/>
              </a:lnSpc>
              <a:spcBef>
                <a:spcPts val="100"/>
              </a:spcBef>
            </a:pPr>
            <a:r>
              <a:t>1. Sediment can be found in a river, lakebed or ocean. It is also found along the continental margin and continental shelf. </a:t>
            </a:r>
          </a:p>
          <a:p>
            <a:pPr>
              <a:lnSpc>
                <a:spcPct val="80000"/>
              </a:lnSpc>
              <a:spcBef>
                <a:spcPts val="100"/>
              </a:spcBef>
            </a:pPr>
            <a:endParaRPr/>
          </a:p>
          <a:p>
            <a:pPr>
              <a:lnSpc>
                <a:spcPct val="80000"/>
              </a:lnSpc>
              <a:spcBef>
                <a:spcPts val="100"/>
              </a:spcBef>
            </a:pPr>
            <a:endParaRPr/>
          </a:p>
          <a:p>
            <a:pPr>
              <a:lnSpc>
                <a:spcPct val="80000"/>
              </a:lnSpc>
              <a:spcBef>
                <a:spcPts val="100"/>
              </a:spcBef>
            </a:pPr>
            <a:r>
              <a:t>2. At the continental margin, the boundary between the continental crust and oceanic crust.  The continental margin is the area of the continent that extends beyond the uncovered surface of the continent into the ocean.  The shoreline marks the beginning of the continental margin.</a:t>
            </a:r>
          </a:p>
          <a:p>
            <a:pPr>
              <a:lnSpc>
                <a:spcPct val="80000"/>
              </a:lnSpc>
              <a:spcBef>
                <a:spcPts val="100"/>
              </a:spcBef>
            </a:pPr>
            <a:endParaRPr/>
          </a:p>
          <a:p>
            <a:pPr>
              <a:lnSpc>
                <a:spcPct val="80000"/>
              </a:lnSpc>
              <a:spcBef>
                <a:spcPts val="100"/>
              </a:spcBef>
            </a:pPr>
            <a:endParaRPr/>
          </a:p>
          <a:p>
            <a:pPr>
              <a:lnSpc>
                <a:spcPct val="80000"/>
              </a:lnSpc>
              <a:spcBef>
                <a:spcPts val="100"/>
              </a:spcBef>
            </a:pPr>
            <a:r>
              <a:t>3. Formation of sedimentary rock begins with the weathering of already existing igneous, sedimentary or metamorphic rocks.  Much of this weathering comes from wind, water and waves, although there are other types of weathering such as chemical weathering.  During the weathering process small pieces of rock are worn away. These pieces are called sediment.</a:t>
            </a:r>
          </a:p>
          <a:p>
            <a:pPr>
              <a:lnSpc>
                <a:spcPct val="80000"/>
              </a:lnSpc>
              <a:spcBef>
                <a:spcPts val="100"/>
              </a:spcBef>
            </a:pPr>
            <a:endParaRPr/>
          </a:p>
          <a:p>
            <a:pPr>
              <a:lnSpc>
                <a:spcPct val="80000"/>
              </a:lnSpc>
              <a:spcBef>
                <a:spcPts val="100"/>
              </a:spcBef>
            </a:pPr>
            <a:r>
              <a:t> As sediment is transported from rivers into the ocean, it begins to collect along the continental shelf.  However, eventually because of the mass of the deposition and the steep slope of the continental slope, it moves down the continental slope to the continental rise.  As a result, there is a large mass of sediment that piles up along the continental margin.  The weight of the layers of sediment in combination with the weight of the water above it, transform the sediment into sedimentary rock.  </a:t>
            </a:r>
          </a:p>
        </p:txBody>
      </p:sp>
    </p:spTree>
    <p:extLst>
      <p:ext uri="{BB962C8B-B14F-4D97-AF65-F5344CB8AC3E}">
        <p14:creationId xmlns:p14="http://schemas.microsoft.com/office/powerpoint/2010/main" val="52512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 name="Shape 1626"/>
          <p:cNvSpPr>
            <a:spLocks noGrp="1" noRot="1" noChangeAspect="1"/>
          </p:cNvSpPr>
          <p:nvPr>
            <p:ph type="sldImg"/>
          </p:nvPr>
        </p:nvSpPr>
        <p:spPr>
          <a:prstGeom prst="rect">
            <a:avLst/>
          </a:prstGeom>
        </p:spPr>
        <p:txBody>
          <a:bodyPr/>
          <a:lstStyle/>
          <a:p>
            <a:endParaRPr/>
          </a:p>
        </p:txBody>
      </p:sp>
      <p:sp>
        <p:nvSpPr>
          <p:cNvPr id="1627" name="Shape 1627"/>
          <p:cNvSpPr>
            <a:spLocks noGrp="1"/>
          </p:cNvSpPr>
          <p:nvPr>
            <p:ph type="body" sz="quarter" idx="1"/>
          </p:nvPr>
        </p:nvSpPr>
        <p:spPr>
          <a:prstGeom prst="rect">
            <a:avLst/>
          </a:prstGeom>
        </p:spPr>
        <p:txBody>
          <a:bodyPr/>
          <a:lstStyle/>
          <a:p>
            <a:pPr>
              <a:defRPr b="1"/>
            </a:pPr>
            <a:r>
              <a:t>Teacher’s Notes</a:t>
            </a:r>
          </a:p>
          <a:p>
            <a:r>
              <a:t>The pictures here depict the movement of water through an area, a key element in the movement of sediment from one area to another.  Sand, visible in the lower picture, is one form of sediment. The sand has been carried onto the beach by the action of the waves. During a storm, it can also be eroded away from the beach.</a:t>
            </a:r>
          </a:p>
          <a:p>
            <a:endParaRPr/>
          </a:p>
          <a:p>
            <a:pPr>
              <a:defRPr i="1"/>
            </a:pPr>
            <a:r>
              <a:t>Images courtesy of https://pixabay.com/en/ (top) and U.S. National Park Service/National Park of American Samoa</a:t>
            </a:r>
          </a:p>
        </p:txBody>
      </p:sp>
    </p:spTree>
    <p:extLst>
      <p:ext uri="{BB962C8B-B14F-4D97-AF65-F5344CB8AC3E}">
        <p14:creationId xmlns:p14="http://schemas.microsoft.com/office/powerpoint/2010/main" val="2101981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 name="Shape 1633"/>
          <p:cNvSpPr>
            <a:spLocks noGrp="1" noRot="1" noChangeAspect="1"/>
          </p:cNvSpPr>
          <p:nvPr>
            <p:ph type="sldImg"/>
          </p:nvPr>
        </p:nvSpPr>
        <p:spPr>
          <a:prstGeom prst="rect">
            <a:avLst/>
          </a:prstGeom>
        </p:spPr>
        <p:txBody>
          <a:bodyPr/>
          <a:lstStyle/>
          <a:p>
            <a:endParaRPr/>
          </a:p>
        </p:txBody>
      </p:sp>
      <p:sp>
        <p:nvSpPr>
          <p:cNvPr id="1634" name="Shape 1634"/>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Slides 40-50 provide an exploration of the benefits and drawbacks of weathering and erosion, a look at three specific solutions to unwanted weathering and erosion, and opportunities to analyze why and how these solutions work.  This series is designed to a guide students to make comparisons between solutions designed to slow or prevent wind or water from changing the shape of the land. </a:t>
            </a:r>
          </a:p>
          <a:p>
            <a:pPr>
              <a:defRPr b="1">
                <a:latin typeface="Arial"/>
                <a:ea typeface="Arial"/>
                <a:cs typeface="Arial"/>
                <a:sym typeface="Arial"/>
              </a:defRPr>
            </a:pPr>
            <a:endParaRPr/>
          </a:p>
          <a:p>
            <a:pPr>
              <a:defRPr b="1">
                <a:latin typeface="Arial"/>
                <a:ea typeface="Arial"/>
                <a:cs typeface="Arial"/>
                <a:sym typeface="Arial"/>
              </a:defRPr>
            </a:pPr>
            <a:r>
              <a:t>What is happening here? </a:t>
            </a:r>
            <a:r>
              <a:rPr b="0"/>
              <a:t> Guide students to explore the picture and identify that it is a garden.  People have gardens both to grow flowers and to grow food.  Remind students that plants require sun, water, and nutrients which come from the soil.</a:t>
            </a:r>
          </a:p>
          <a:p>
            <a:pPr>
              <a:defRPr>
                <a:latin typeface="Arial"/>
                <a:ea typeface="Arial"/>
                <a:cs typeface="Arial"/>
                <a:sym typeface="Arial"/>
              </a:defRPr>
            </a:pPr>
            <a:endParaRPr b="0"/>
          </a:p>
          <a:p>
            <a:pPr>
              <a:defRPr b="1">
                <a:latin typeface="Arial"/>
                <a:ea typeface="Arial"/>
                <a:cs typeface="Arial"/>
                <a:sym typeface="Arial"/>
              </a:defRPr>
            </a:pPr>
            <a:r>
              <a:t>Ask the question:  Would this garden exist without the processes of weathering and erosion?  </a:t>
            </a:r>
          </a:p>
          <a:p>
            <a:pPr>
              <a:defRPr>
                <a:latin typeface="Arial"/>
                <a:ea typeface="Arial"/>
                <a:cs typeface="Arial"/>
                <a:sym typeface="Arial"/>
              </a:defRPr>
            </a:pPr>
            <a:r>
              <a:t>The processes of weathering and erosion have combined over millions of years to produce soil.  These processes are necessary for the production of food on Earth.  Soil production is very slow, and once soil is produced, we want to preserve it!</a:t>
            </a:r>
          </a:p>
          <a:p>
            <a:pPr>
              <a:defRPr>
                <a:latin typeface="Arial"/>
                <a:ea typeface="Arial"/>
                <a:cs typeface="Arial"/>
                <a:sym typeface="Arial"/>
              </a:defRPr>
            </a:pPr>
            <a:endParaRPr/>
          </a:p>
          <a:p>
            <a:pPr>
              <a:defRPr i="1"/>
            </a:pPr>
            <a:r>
              <a:t>Image ©Clive Perrin [CC BY-SA 2.0 (https://creativecommons.org/licenses/by-sa/2.0/)], via Geograph</a:t>
            </a:r>
          </a:p>
        </p:txBody>
      </p:sp>
    </p:spTree>
    <p:extLst>
      <p:ext uri="{BB962C8B-B14F-4D97-AF65-F5344CB8AC3E}">
        <p14:creationId xmlns:p14="http://schemas.microsoft.com/office/powerpoint/2010/main" val="2028416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 name="Shape 1639"/>
          <p:cNvSpPr>
            <a:spLocks noGrp="1" noRot="1" noChangeAspect="1"/>
          </p:cNvSpPr>
          <p:nvPr>
            <p:ph type="sldImg"/>
          </p:nvPr>
        </p:nvSpPr>
        <p:spPr>
          <a:prstGeom prst="rect">
            <a:avLst/>
          </a:prstGeom>
        </p:spPr>
        <p:txBody>
          <a:bodyPr/>
          <a:lstStyle/>
          <a:p>
            <a:endParaRPr/>
          </a:p>
        </p:txBody>
      </p:sp>
      <p:sp>
        <p:nvSpPr>
          <p:cNvPr id="1640" name="Shape 1640"/>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r>
              <a:t>This dramatic picture shows the result of weathering and erosion in a very fast period.  Water has washed out the road and part of the hillside, causing a landslide.  </a:t>
            </a:r>
          </a:p>
          <a:p>
            <a:pPr>
              <a:defRPr>
                <a:latin typeface="Arial"/>
                <a:ea typeface="Arial"/>
                <a:cs typeface="Arial"/>
                <a:sym typeface="Arial"/>
              </a:defRPr>
            </a:pPr>
            <a:endParaRPr/>
          </a:p>
          <a:p>
            <a:pPr>
              <a:defRPr i="1">
                <a:latin typeface="Arial"/>
                <a:ea typeface="Arial"/>
                <a:cs typeface="Arial"/>
                <a:sym typeface="Arial"/>
              </a:defRPr>
            </a:pPr>
            <a:r>
              <a:t>Image by Liz Roll/FEMA News Photo</a:t>
            </a:r>
          </a:p>
        </p:txBody>
      </p:sp>
    </p:spTree>
    <p:extLst>
      <p:ext uri="{BB962C8B-B14F-4D97-AF65-F5344CB8AC3E}">
        <p14:creationId xmlns:p14="http://schemas.microsoft.com/office/powerpoint/2010/main" val="29720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lnSpc>
                <a:spcPct val="90000"/>
              </a:lnSpc>
              <a:spcBef>
                <a:spcPts val="300"/>
              </a:spcBef>
              <a:defRPr b="1"/>
            </a:pPr>
            <a:r>
              <a:t>Teacher’s Notes</a:t>
            </a:r>
          </a:p>
          <a:p>
            <a:pPr>
              <a:lnSpc>
                <a:spcPct val="90000"/>
              </a:lnSpc>
              <a:spcBef>
                <a:spcPts val="300"/>
              </a:spcBef>
            </a:pPr>
            <a:r>
              <a:t>Direct students attention to the large map of the world.  Ask students the following questions:</a:t>
            </a:r>
          </a:p>
          <a:p>
            <a:pPr>
              <a:lnSpc>
                <a:spcPct val="90000"/>
              </a:lnSpc>
              <a:spcBef>
                <a:spcPts val="300"/>
              </a:spcBef>
            </a:pPr>
            <a:r>
              <a:t> </a:t>
            </a:r>
          </a:p>
          <a:p>
            <a:pPr>
              <a:lnSpc>
                <a:spcPct val="90000"/>
              </a:lnSpc>
              <a:spcBef>
                <a:spcPts val="300"/>
              </a:spcBef>
              <a:defRPr b="1"/>
            </a:pPr>
            <a:r>
              <a:t>Think of the pictures you just saw of the Earth’s surface.  Think of different places that you have been and seen.  Could you think a way to classify areas of the Earth that are the same and different?</a:t>
            </a:r>
          </a:p>
          <a:p>
            <a:pPr>
              <a:lnSpc>
                <a:spcPct val="90000"/>
              </a:lnSpc>
              <a:spcBef>
                <a:spcPts val="300"/>
              </a:spcBef>
              <a:defRPr i="1"/>
            </a:pPr>
            <a:r>
              <a:t>Student answers will vary.  Allow students time to come up with their own categories. </a:t>
            </a:r>
          </a:p>
          <a:p>
            <a:pPr>
              <a:lnSpc>
                <a:spcPct val="90000"/>
              </a:lnSpc>
              <a:spcBef>
                <a:spcPts val="300"/>
              </a:spcBef>
              <a:defRPr i="1"/>
            </a:pPr>
            <a:r>
              <a:t> </a:t>
            </a:r>
          </a:p>
          <a:p>
            <a:pPr>
              <a:lnSpc>
                <a:spcPct val="90000"/>
              </a:lnSpc>
              <a:spcBef>
                <a:spcPts val="300"/>
              </a:spcBef>
              <a:defRPr b="1"/>
            </a:pPr>
            <a:r>
              <a:t>Could you divide the surface of the Earth into only two categories? </a:t>
            </a:r>
          </a:p>
          <a:p>
            <a:pPr>
              <a:lnSpc>
                <a:spcPct val="90000"/>
              </a:lnSpc>
              <a:spcBef>
                <a:spcPts val="300"/>
              </a:spcBef>
              <a:defRPr i="1"/>
            </a:pPr>
            <a:r>
              <a:t>Student answers will vary.  Discuss various answers proposed by students. </a:t>
            </a:r>
          </a:p>
          <a:p>
            <a:pPr>
              <a:lnSpc>
                <a:spcPct val="90000"/>
              </a:lnSpc>
              <a:spcBef>
                <a:spcPts val="300"/>
              </a:spcBef>
              <a:defRPr i="1"/>
            </a:pPr>
            <a:r>
              <a:t> </a:t>
            </a:r>
          </a:p>
          <a:p>
            <a:pPr>
              <a:lnSpc>
                <a:spcPct val="90000"/>
              </a:lnSpc>
              <a:spcBef>
                <a:spcPts val="300"/>
              </a:spcBef>
              <a:defRPr b="1"/>
            </a:pPr>
            <a:r>
              <a:t>What about the categories of land and oceans?</a:t>
            </a:r>
          </a:p>
          <a:p>
            <a:pPr>
              <a:lnSpc>
                <a:spcPct val="90000"/>
              </a:lnSpc>
              <a:spcBef>
                <a:spcPts val="300"/>
              </a:spcBef>
              <a:defRPr i="1"/>
            </a:pPr>
            <a:r>
              <a:t>Student answers may vary. </a:t>
            </a:r>
          </a:p>
          <a:p>
            <a:pPr>
              <a:lnSpc>
                <a:spcPct val="90000"/>
              </a:lnSpc>
              <a:spcBef>
                <a:spcPts val="300"/>
              </a:spcBef>
              <a:defRPr i="1"/>
            </a:pPr>
            <a:r>
              <a:t> </a:t>
            </a:r>
          </a:p>
          <a:p>
            <a:pPr>
              <a:lnSpc>
                <a:spcPct val="90000"/>
              </a:lnSpc>
              <a:spcBef>
                <a:spcPts val="300"/>
              </a:spcBef>
              <a:defRPr b="1"/>
            </a:pPr>
            <a:r>
              <a:t>If you divided the surface of the Earth into two categories: land and ocean, how might they be different? How might they be the same? </a:t>
            </a:r>
          </a:p>
          <a:p>
            <a:pPr>
              <a:lnSpc>
                <a:spcPct val="90000"/>
              </a:lnSpc>
              <a:spcBef>
                <a:spcPts val="300"/>
              </a:spcBef>
              <a:defRPr i="1"/>
            </a:pPr>
            <a:r>
              <a:t>Students may suggest that these two categories are vastly different.  One difference is that the land is above the water and the ocean encompasses life and areas under water.  Students may suggest that a similarity is that living things are present on land and in the ocean.  Some students may suggest that there is dirt/sand/some type of Earth surface both on land and under the ocean. </a:t>
            </a:r>
          </a:p>
          <a:p>
            <a:pPr>
              <a:lnSpc>
                <a:spcPct val="90000"/>
              </a:lnSpc>
              <a:spcBef>
                <a:spcPts val="300"/>
              </a:spcBef>
            </a:pPr>
            <a:endParaRPr i="1"/>
          </a:p>
          <a:p>
            <a:pPr>
              <a:lnSpc>
                <a:spcPct val="90000"/>
              </a:lnSpc>
              <a:spcBef>
                <a:spcPts val="300"/>
              </a:spcBef>
            </a:pPr>
            <a:r>
              <a:t>Use this discussion as a way of leading into a discovery of the layer of the Earth.  The layers of the Earth will be the focus of the next set of slides. </a:t>
            </a:r>
          </a:p>
          <a:p>
            <a:pPr>
              <a:lnSpc>
                <a:spcPct val="90000"/>
              </a:lnSpc>
              <a:spcBef>
                <a:spcPts val="300"/>
              </a:spcBef>
            </a:pPr>
            <a:endParaRPr/>
          </a:p>
          <a:p>
            <a:pPr>
              <a:lnSpc>
                <a:spcPct val="90000"/>
              </a:lnSpc>
              <a:spcBef>
                <a:spcPts val="300"/>
              </a:spcBef>
              <a:defRPr i="1"/>
            </a:pPr>
            <a:r>
              <a:t>Image courtesy of: http://glovis.usgs.gov/</a:t>
            </a:r>
          </a:p>
          <a:p>
            <a:pPr>
              <a:lnSpc>
                <a:spcPct val="90000"/>
              </a:lnSpc>
              <a:spcBef>
                <a:spcPts val="300"/>
              </a:spcBef>
            </a:pPr>
            <a:endParaRPr/>
          </a:p>
        </p:txBody>
      </p:sp>
    </p:spTree>
    <p:extLst>
      <p:ext uri="{BB962C8B-B14F-4D97-AF65-F5344CB8AC3E}">
        <p14:creationId xmlns:p14="http://schemas.microsoft.com/office/powerpoint/2010/main" val="1009268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Shape 1646"/>
          <p:cNvSpPr>
            <a:spLocks noGrp="1" noRot="1" noChangeAspect="1"/>
          </p:cNvSpPr>
          <p:nvPr>
            <p:ph type="sldImg"/>
          </p:nvPr>
        </p:nvSpPr>
        <p:spPr>
          <a:prstGeom prst="rect">
            <a:avLst/>
          </a:prstGeom>
        </p:spPr>
        <p:txBody>
          <a:bodyPr/>
          <a:lstStyle/>
          <a:p>
            <a:endParaRPr/>
          </a:p>
        </p:txBody>
      </p:sp>
      <p:sp>
        <p:nvSpPr>
          <p:cNvPr id="1647" name="Shape 1647"/>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These two pictures contrast the benefits and the drawbacks of weathering and erosion.  </a:t>
            </a:r>
          </a:p>
          <a:p>
            <a:pPr>
              <a:defRPr>
                <a:latin typeface="Arial"/>
                <a:ea typeface="Arial"/>
                <a:cs typeface="Arial"/>
                <a:sym typeface="Arial"/>
              </a:defRPr>
            </a:pPr>
            <a:endParaRPr/>
          </a:p>
          <a:p>
            <a:pPr>
              <a:defRPr>
                <a:latin typeface="Arial"/>
                <a:ea typeface="Arial"/>
                <a:cs typeface="Arial"/>
                <a:sym typeface="Arial"/>
              </a:defRPr>
            </a:pPr>
            <a:r>
              <a:t>While we rely upon these processes to make soil, these processes can also cause devastation and the loss of fertile soil.  </a:t>
            </a:r>
          </a:p>
          <a:p>
            <a:pPr>
              <a:defRPr b="1">
                <a:latin typeface="Arial"/>
                <a:ea typeface="Arial"/>
                <a:cs typeface="Arial"/>
                <a:sym typeface="Arial"/>
              </a:defRPr>
            </a:pPr>
            <a:endParaRPr/>
          </a:p>
          <a:p>
            <a:pPr>
              <a:defRPr b="1">
                <a:latin typeface="Arial"/>
                <a:ea typeface="Arial"/>
                <a:cs typeface="Arial"/>
                <a:sym typeface="Arial"/>
              </a:defRPr>
            </a:pPr>
            <a:r>
              <a:t>Would we ever want to prevent weathering and erosion?  </a:t>
            </a:r>
            <a:r>
              <a:rPr b="0"/>
              <a:t>As students compare the pictures, guide them to identify why we might want to prevent these processes from happening in both cases as well as continue weathering in the case of the garden. </a:t>
            </a:r>
          </a:p>
          <a:p>
            <a:pPr>
              <a:defRPr>
                <a:latin typeface="Arial"/>
                <a:ea typeface="Arial"/>
                <a:cs typeface="Arial"/>
                <a:sym typeface="Arial"/>
              </a:defRPr>
            </a:pPr>
            <a:endParaRPr b="0"/>
          </a:p>
          <a:p>
            <a:pPr>
              <a:defRPr>
                <a:latin typeface="Arial"/>
                <a:ea typeface="Arial"/>
                <a:cs typeface="Arial"/>
                <a:sym typeface="Arial"/>
              </a:defRPr>
            </a:pPr>
            <a:r>
              <a:t>In the garden, soil is already in place.  In general we wouldn’t want weathering and erosion to completely stop the production of soil.  However, we would want to protect the soil by keeping it planted so that it doesn’t dry out, blow away, or be washed away by rain and water.  In the garden, the roots of the plants help to hold the soil in place, and they help to retain water. This is one way that erosion can be prevented. </a:t>
            </a:r>
            <a:endParaRPr b="1"/>
          </a:p>
          <a:p>
            <a:pPr>
              <a:defRPr>
                <a:latin typeface="Arial"/>
                <a:ea typeface="Arial"/>
                <a:cs typeface="Arial"/>
                <a:sym typeface="Arial"/>
              </a:defRPr>
            </a:pPr>
            <a:endParaRPr b="1"/>
          </a:p>
          <a:p>
            <a:pPr>
              <a:defRPr>
                <a:latin typeface="Arial"/>
                <a:ea typeface="Arial"/>
                <a:cs typeface="Arial"/>
                <a:sym typeface="Arial"/>
              </a:defRPr>
            </a:pPr>
            <a:r>
              <a:t>In the landslide picture, land has been lost as well as a major portion of a roadway!  The area is unstable and the road will need to be rebuilt.  The situation is dangerous for the people living on this hillside and for those who travel this road.  These are several reasons why we would want to prevent weathering and erosion. </a:t>
            </a:r>
            <a:endParaRPr b="1"/>
          </a:p>
          <a:p>
            <a:pPr>
              <a:defRPr>
                <a:latin typeface="Arial"/>
                <a:ea typeface="Arial"/>
                <a:cs typeface="Arial"/>
                <a:sym typeface="Arial"/>
              </a:defRPr>
            </a:pPr>
            <a:r>
              <a:t> </a:t>
            </a:r>
          </a:p>
          <a:p>
            <a:pPr>
              <a:defRPr>
                <a:latin typeface="Arial"/>
                <a:ea typeface="Arial"/>
                <a:cs typeface="Arial"/>
                <a:sym typeface="Arial"/>
              </a:defRPr>
            </a:pPr>
            <a:r>
              <a:t>Image credits: </a:t>
            </a:r>
            <a:r>
              <a:rPr i="1">
                <a:latin typeface="+mn-lt"/>
                <a:ea typeface="+mn-ea"/>
                <a:cs typeface="+mn-cs"/>
                <a:sym typeface="Calibri"/>
              </a:rPr>
              <a:t>Image ©Clive Perrin [CC BY-SA 2.0 (https://creativecommons.org/licenses/by-sa/2.0/)], via Geograph (top), by Liz Roll/FEMA News Photo</a:t>
            </a:r>
            <a:endParaRPr b="1"/>
          </a:p>
          <a:p>
            <a:pPr>
              <a:defRPr i="1"/>
            </a:pPr>
            <a:r>
              <a:t> </a:t>
            </a:r>
            <a:endParaRPr b="1">
              <a:latin typeface="Arial"/>
              <a:ea typeface="Arial"/>
              <a:cs typeface="Arial"/>
              <a:sym typeface="Arial"/>
            </a:endParaRPr>
          </a:p>
        </p:txBody>
      </p:sp>
    </p:spTree>
    <p:extLst>
      <p:ext uri="{BB962C8B-B14F-4D97-AF65-F5344CB8AC3E}">
        <p14:creationId xmlns:p14="http://schemas.microsoft.com/office/powerpoint/2010/main" val="37706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Shape 1654"/>
          <p:cNvSpPr>
            <a:spLocks noGrp="1" noRot="1" noChangeAspect="1"/>
          </p:cNvSpPr>
          <p:nvPr>
            <p:ph type="sldImg"/>
          </p:nvPr>
        </p:nvSpPr>
        <p:spPr>
          <a:prstGeom prst="rect">
            <a:avLst/>
          </a:prstGeom>
        </p:spPr>
        <p:txBody>
          <a:bodyPr/>
          <a:lstStyle/>
          <a:p>
            <a:endParaRPr/>
          </a:p>
        </p:txBody>
      </p:sp>
      <p:sp>
        <p:nvSpPr>
          <p:cNvPr id="1655" name="Shape 1655"/>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r>
              <a:t>This brainstorming activity is meant to build off of the previous pictures and student discussion, which has been guided by you, the teacher. </a:t>
            </a:r>
            <a:r>
              <a:rPr b="1"/>
              <a:t> </a:t>
            </a:r>
            <a:r>
              <a:t>Now it’s time for your students to brainstorm solutions to the problems they’ve just seen.  In pairs or small groups, have your students brainstorm ways in which humans can slow down or stop weathering and erosion.  </a:t>
            </a:r>
            <a:endParaRPr b="1"/>
          </a:p>
          <a:p>
            <a:pPr>
              <a:defRPr>
                <a:latin typeface="Arial"/>
                <a:ea typeface="Arial"/>
                <a:cs typeface="Arial"/>
                <a:sym typeface="Arial"/>
              </a:defRPr>
            </a:pPr>
            <a:endParaRPr b="1"/>
          </a:p>
          <a:p>
            <a:pPr>
              <a:defRPr>
                <a:latin typeface="Arial"/>
                <a:ea typeface="Arial"/>
                <a:cs typeface="Arial"/>
                <a:sym typeface="Arial"/>
              </a:defRPr>
            </a:pPr>
            <a:r>
              <a:t>You may wish to limit them to 5 minutes, during which one member of the group can make a list.</a:t>
            </a:r>
            <a:endParaRPr b="1"/>
          </a:p>
          <a:p>
            <a:pPr>
              <a:defRPr>
                <a:latin typeface="Arial"/>
                <a:ea typeface="Arial"/>
                <a:cs typeface="Arial"/>
                <a:sym typeface="Arial"/>
              </a:defRPr>
            </a:pPr>
            <a:endParaRPr b="1"/>
          </a:p>
          <a:p>
            <a:pPr>
              <a:defRPr>
                <a:latin typeface="Arial"/>
                <a:ea typeface="Arial"/>
                <a:cs typeface="Arial"/>
                <a:sym typeface="Arial"/>
              </a:defRPr>
            </a:pPr>
            <a:r>
              <a:t>Have students share their ideas with the class before moving on to the next slide.</a:t>
            </a:r>
            <a:endParaRPr b="1"/>
          </a:p>
          <a:p>
            <a:pPr>
              <a:defRPr>
                <a:latin typeface="Arial"/>
                <a:ea typeface="Arial"/>
                <a:cs typeface="Arial"/>
                <a:sym typeface="Arial"/>
              </a:defRPr>
            </a:pPr>
            <a:endParaRPr b="1"/>
          </a:p>
          <a:p>
            <a:pPr>
              <a:defRPr b="1">
                <a:latin typeface="Arial"/>
                <a:ea typeface="Arial"/>
                <a:cs typeface="Arial"/>
                <a:sym typeface="Arial"/>
              </a:defRPr>
            </a:pPr>
            <a:r>
              <a:t>What can we do to slow down or stop wind and water from changing the land?  </a:t>
            </a:r>
            <a:r>
              <a:rPr b="0"/>
              <a:t>Answers might include: </a:t>
            </a:r>
          </a:p>
          <a:p>
            <a:pPr>
              <a:defRPr>
                <a:latin typeface="Arial"/>
                <a:ea typeface="Arial"/>
                <a:cs typeface="Arial"/>
                <a:sym typeface="Arial"/>
              </a:defRPr>
            </a:pPr>
            <a:r>
              <a:t>— install physical barriers that are man-made, </a:t>
            </a:r>
            <a:endParaRPr b="1"/>
          </a:p>
          <a:p>
            <a:pPr>
              <a:defRPr>
                <a:latin typeface="Arial"/>
                <a:ea typeface="Arial"/>
                <a:cs typeface="Arial"/>
                <a:sym typeface="Arial"/>
              </a:defRPr>
            </a:pPr>
            <a:r>
              <a:t>— plant trees as wind breaks,</a:t>
            </a:r>
            <a:endParaRPr b="1"/>
          </a:p>
          <a:p>
            <a:pPr>
              <a:defRPr>
                <a:latin typeface="Arial"/>
                <a:ea typeface="Arial"/>
                <a:cs typeface="Arial"/>
                <a:sym typeface="Arial"/>
              </a:defRPr>
            </a:pPr>
            <a:r>
              <a:t>— restore the land to its natural biodiversity,</a:t>
            </a:r>
            <a:endParaRPr b="1"/>
          </a:p>
          <a:p>
            <a:pPr>
              <a:defRPr>
                <a:latin typeface="Arial"/>
                <a:ea typeface="Arial"/>
                <a:cs typeface="Arial"/>
                <a:sym typeface="Arial"/>
              </a:defRPr>
            </a:pPr>
            <a:r>
              <a:t>— use native, climate-appropriate plants in landscaping,  such as desert-friendly landscaping in desert areas</a:t>
            </a:r>
            <a:endParaRPr b="1"/>
          </a:p>
          <a:p>
            <a:pPr>
              <a:defRPr>
                <a:latin typeface="Arial"/>
                <a:ea typeface="Arial"/>
                <a:cs typeface="Arial"/>
                <a:sym typeface="Arial"/>
              </a:defRPr>
            </a:pPr>
            <a:r>
              <a:t>— ensure that slopes are stabilized with plantings</a:t>
            </a:r>
            <a:endParaRPr b="1"/>
          </a:p>
          <a:p>
            <a:pPr>
              <a:defRPr>
                <a:latin typeface="Arial"/>
                <a:ea typeface="Arial"/>
                <a:cs typeface="Arial"/>
                <a:sym typeface="Arial"/>
              </a:defRPr>
            </a:pPr>
            <a:r>
              <a:t>— build drainage channels and flood walls to control heavy volumes of water</a:t>
            </a:r>
          </a:p>
        </p:txBody>
      </p:sp>
    </p:spTree>
    <p:extLst>
      <p:ext uri="{BB962C8B-B14F-4D97-AF65-F5344CB8AC3E}">
        <p14:creationId xmlns:p14="http://schemas.microsoft.com/office/powerpoint/2010/main" val="229099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 name="Shape 1661"/>
          <p:cNvSpPr>
            <a:spLocks noGrp="1" noRot="1" noChangeAspect="1"/>
          </p:cNvSpPr>
          <p:nvPr>
            <p:ph type="sldImg"/>
          </p:nvPr>
        </p:nvSpPr>
        <p:spPr>
          <a:prstGeom prst="rect">
            <a:avLst/>
          </a:prstGeom>
        </p:spPr>
        <p:txBody>
          <a:bodyPr/>
          <a:lstStyle/>
          <a:p>
            <a:endParaRPr/>
          </a:p>
        </p:txBody>
      </p:sp>
      <p:sp>
        <p:nvSpPr>
          <p:cNvPr id="1662" name="Shape 1662"/>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marL="160420" indent="-160420">
              <a:buSzPct val="100000"/>
              <a:buAutoNum type="arabicPeriod"/>
              <a:defRPr b="1">
                <a:latin typeface="Arial"/>
                <a:ea typeface="Arial"/>
                <a:cs typeface="Arial"/>
                <a:sym typeface="Arial"/>
              </a:defRPr>
            </a:pPr>
            <a:r>
              <a:t>Install man-made physical barriers.  </a:t>
            </a:r>
            <a:r>
              <a:rPr b="0"/>
              <a:t>Ask students why they think this idea will work, or why not?  Is the idea of a physical barrier site-specific?  Have they seen any others?</a:t>
            </a:r>
          </a:p>
          <a:p>
            <a:pPr marL="160420" indent="-160420">
              <a:buSzPct val="100000"/>
              <a:buAutoNum type="arabicPeriod"/>
              <a:defRPr>
                <a:latin typeface="Arial"/>
                <a:ea typeface="Arial"/>
                <a:cs typeface="Arial"/>
                <a:sym typeface="Arial"/>
              </a:defRPr>
            </a:pPr>
            <a:endParaRPr b="0"/>
          </a:p>
          <a:p>
            <a:pPr>
              <a:defRPr>
                <a:latin typeface="Arial"/>
                <a:ea typeface="Arial"/>
                <a:cs typeface="Arial"/>
                <a:sym typeface="Arial"/>
              </a:defRPr>
            </a:pPr>
            <a:r>
              <a:t>Have students brainstorm possible answers for these questions and write them down.  You will discuss this method in depth on slide 47. When you do, ask the questions again and ask students to share their ideas with the class.</a:t>
            </a:r>
          </a:p>
          <a:p>
            <a:pPr>
              <a:defRPr>
                <a:solidFill>
                  <a:schemeClr val="accent2">
                    <a:satOff val="-4966"/>
                    <a:lumOff val="-10549"/>
                  </a:schemeClr>
                </a:solidFill>
                <a:latin typeface="Arial"/>
                <a:ea typeface="Arial"/>
                <a:cs typeface="Arial"/>
                <a:sym typeface="Arial"/>
              </a:defRPr>
            </a:pPr>
            <a:endParaRPr/>
          </a:p>
          <a:p>
            <a:pPr>
              <a:defRPr i="1">
                <a:latin typeface="Arial"/>
                <a:ea typeface="Arial"/>
                <a:cs typeface="Arial"/>
                <a:sym typeface="Arial"/>
              </a:defRPr>
            </a:pPr>
            <a:r>
              <a:t>Image courtesy of http://www.publicdomainpictures.net/</a:t>
            </a:r>
          </a:p>
        </p:txBody>
      </p:sp>
    </p:spTree>
    <p:extLst>
      <p:ext uri="{BB962C8B-B14F-4D97-AF65-F5344CB8AC3E}">
        <p14:creationId xmlns:p14="http://schemas.microsoft.com/office/powerpoint/2010/main" val="44630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Shape 1667"/>
          <p:cNvSpPr>
            <a:spLocks noGrp="1" noRot="1" noChangeAspect="1"/>
          </p:cNvSpPr>
          <p:nvPr>
            <p:ph type="sldImg"/>
          </p:nvPr>
        </p:nvSpPr>
        <p:spPr>
          <a:prstGeom prst="rect">
            <a:avLst/>
          </a:prstGeom>
        </p:spPr>
        <p:txBody>
          <a:bodyPr/>
          <a:lstStyle/>
          <a:p>
            <a:endParaRPr/>
          </a:p>
        </p:txBody>
      </p:sp>
      <p:sp>
        <p:nvSpPr>
          <p:cNvPr id="1668" name="Shape 1668"/>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b="1">
                <a:latin typeface="Arial"/>
                <a:ea typeface="Arial"/>
                <a:cs typeface="Arial"/>
                <a:sym typeface="Arial"/>
              </a:defRPr>
            </a:pPr>
            <a:r>
              <a:t>2.  Plant Trees.  </a:t>
            </a:r>
            <a:r>
              <a:rPr b="0"/>
              <a:t>What are the advantages of planting trees?  The disadvantages? How do your students think this would be helpful?</a:t>
            </a:r>
          </a:p>
          <a:p>
            <a:pPr>
              <a:defRPr>
                <a:latin typeface="Arial"/>
                <a:ea typeface="Arial"/>
                <a:cs typeface="Arial"/>
                <a:sym typeface="Arial"/>
              </a:defRPr>
            </a:pPr>
            <a:endParaRPr b="0"/>
          </a:p>
          <a:p>
            <a:pPr>
              <a:defRPr>
                <a:latin typeface="Arial"/>
                <a:ea typeface="Arial"/>
                <a:cs typeface="Arial"/>
                <a:sym typeface="Arial"/>
              </a:defRPr>
            </a:pPr>
            <a:r>
              <a:t>Have students brainstorm possible answers for these questions and write them down.  Then, as you discuss this method in depth on slide 48, ask the questions again and ask students to share their ideas with the class.</a:t>
            </a:r>
            <a:endParaRPr b="1"/>
          </a:p>
          <a:p>
            <a:pPr>
              <a:defRPr>
                <a:latin typeface="Arial"/>
                <a:ea typeface="Arial"/>
                <a:cs typeface="Arial"/>
                <a:sym typeface="Arial"/>
              </a:defRPr>
            </a:pPr>
            <a:endParaRPr b="1"/>
          </a:p>
          <a:p>
            <a:pPr>
              <a:defRPr i="1">
                <a:latin typeface="Arial"/>
                <a:ea typeface="Arial"/>
                <a:cs typeface="Arial"/>
                <a:sym typeface="Arial"/>
              </a:defRPr>
            </a:pPr>
            <a:r>
              <a:t>Image courtesy of: USDA Natural Resources Conservation Service</a:t>
            </a:r>
          </a:p>
        </p:txBody>
      </p:sp>
    </p:spTree>
    <p:extLst>
      <p:ext uri="{BB962C8B-B14F-4D97-AF65-F5344CB8AC3E}">
        <p14:creationId xmlns:p14="http://schemas.microsoft.com/office/powerpoint/2010/main" val="627272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Shape 1673"/>
          <p:cNvSpPr>
            <a:spLocks noGrp="1" noRot="1" noChangeAspect="1"/>
          </p:cNvSpPr>
          <p:nvPr>
            <p:ph type="sldImg"/>
          </p:nvPr>
        </p:nvSpPr>
        <p:spPr>
          <a:prstGeom prst="rect">
            <a:avLst/>
          </a:prstGeom>
        </p:spPr>
        <p:txBody>
          <a:bodyPr/>
          <a:lstStyle/>
          <a:p>
            <a:endParaRPr/>
          </a:p>
        </p:txBody>
      </p:sp>
      <p:sp>
        <p:nvSpPr>
          <p:cNvPr id="1674" name="Shape 1674"/>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b="1">
                <a:latin typeface="Arial"/>
                <a:ea typeface="Arial"/>
                <a:cs typeface="Arial"/>
                <a:sym typeface="Arial"/>
              </a:defRPr>
            </a:pPr>
            <a:r>
              <a:t>3.  Restore the land to its natural diversity.  </a:t>
            </a:r>
            <a:r>
              <a:rPr b="0"/>
              <a:t>Why would this be a better way to stop weathering and erosion than planting a lawn for example?</a:t>
            </a:r>
          </a:p>
          <a:p>
            <a:pPr>
              <a:defRPr>
                <a:latin typeface="Arial"/>
                <a:ea typeface="Arial"/>
                <a:cs typeface="Arial"/>
                <a:sym typeface="Arial"/>
              </a:defRPr>
            </a:pPr>
            <a:endParaRPr b="0"/>
          </a:p>
          <a:p>
            <a:pPr>
              <a:defRPr>
                <a:latin typeface="Arial"/>
                <a:ea typeface="Arial"/>
                <a:cs typeface="Arial"/>
                <a:sym typeface="Arial"/>
              </a:defRPr>
            </a:pPr>
            <a:r>
              <a:t>Have students brainstorm possible answers for this question and write them down.  Then, as you discuss this method in depth on slide 49, ask the questions again and ask students to share their ideas with the class.</a:t>
            </a:r>
            <a:endParaRPr b="1"/>
          </a:p>
          <a:p>
            <a:pPr>
              <a:defRPr>
                <a:latin typeface="Arial"/>
                <a:ea typeface="Arial"/>
                <a:cs typeface="Arial"/>
                <a:sym typeface="Arial"/>
              </a:defRPr>
            </a:pPr>
            <a:endParaRPr b="1"/>
          </a:p>
          <a:p>
            <a:pPr>
              <a:defRPr i="1">
                <a:latin typeface="Arial"/>
                <a:ea typeface="Arial"/>
                <a:cs typeface="Arial"/>
                <a:sym typeface="Arial"/>
              </a:defRPr>
            </a:pPr>
            <a:r>
              <a:t>Image courtesy of https://pixabay.com</a:t>
            </a:r>
          </a:p>
        </p:txBody>
      </p:sp>
    </p:spTree>
    <p:extLst>
      <p:ext uri="{BB962C8B-B14F-4D97-AF65-F5344CB8AC3E}">
        <p14:creationId xmlns:p14="http://schemas.microsoft.com/office/powerpoint/2010/main" val="575096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Shape 1679"/>
          <p:cNvSpPr>
            <a:spLocks noGrp="1" noRot="1" noChangeAspect="1"/>
          </p:cNvSpPr>
          <p:nvPr>
            <p:ph type="sldImg"/>
          </p:nvPr>
        </p:nvSpPr>
        <p:spPr>
          <a:prstGeom prst="rect">
            <a:avLst/>
          </a:prstGeom>
        </p:spPr>
        <p:txBody>
          <a:bodyPr/>
          <a:lstStyle/>
          <a:p>
            <a:endParaRPr/>
          </a:p>
        </p:txBody>
      </p:sp>
      <p:sp>
        <p:nvSpPr>
          <p:cNvPr id="1680" name="Shape 1680"/>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r>
              <a:t>1.  Install man-made physical barriers. </a:t>
            </a:r>
          </a:p>
          <a:p>
            <a:pPr>
              <a:defRPr>
                <a:latin typeface="Arial"/>
                <a:ea typeface="Arial"/>
                <a:cs typeface="Arial"/>
                <a:sym typeface="Arial"/>
              </a:defRPr>
            </a:pPr>
            <a:r>
              <a:t>Physical barriers can easily stop or re-direct the flow of water, wind, and sand.  Ask students if they’ve had the experience of standing on a beach, feeling the waves come in and go out around their feet.  The water and the sand move around the obstacles or barriers (their feet), and they can feel the sand building up around their feet. Other examples would be standing in a creek or water flowing from a hose.</a:t>
            </a:r>
          </a:p>
          <a:p>
            <a:pPr>
              <a:defRPr>
                <a:latin typeface="Arial"/>
                <a:ea typeface="Arial"/>
                <a:cs typeface="Arial"/>
                <a:sym typeface="Arial"/>
              </a:defRPr>
            </a:pPr>
            <a:endParaRPr/>
          </a:p>
          <a:p>
            <a:pPr>
              <a:defRPr>
                <a:latin typeface="Arial"/>
                <a:ea typeface="Arial"/>
                <a:cs typeface="Arial"/>
                <a:sym typeface="Arial"/>
              </a:defRPr>
            </a:pPr>
            <a:r>
              <a:t>Here, a fence has been built and installed to catch the sand as it’s blown by the wind.  Note that there are two rows of vertical fencing, offset from each other.  This design helps catch the sand. It builds up in this area instead of being blown or washed away, and the sand dune is preserved.</a:t>
            </a:r>
          </a:p>
          <a:p>
            <a:pPr>
              <a:defRPr>
                <a:latin typeface="Arial"/>
                <a:ea typeface="Arial"/>
                <a:cs typeface="Arial"/>
                <a:sym typeface="Arial"/>
              </a:defRPr>
            </a:pPr>
            <a:endParaRPr/>
          </a:p>
          <a:p>
            <a:pPr>
              <a:defRPr>
                <a:latin typeface="Arial"/>
                <a:ea typeface="Arial"/>
                <a:cs typeface="Arial"/>
                <a:sym typeface="Arial"/>
              </a:defRPr>
            </a:pPr>
            <a:r>
              <a:t>Some other examples of man-made physical barriers are:  </a:t>
            </a:r>
          </a:p>
          <a:p>
            <a:pPr>
              <a:defRPr>
                <a:latin typeface="Arial"/>
                <a:ea typeface="Arial"/>
                <a:cs typeface="Arial"/>
                <a:sym typeface="Arial"/>
              </a:defRPr>
            </a:pPr>
            <a:r>
              <a:t>— Nets that hold rocks and soil particles in place along a cliff or mountainside.  You can see these along highways, and they help prevent rocks from falling onto the roadway.   In addition, the netting might help plants to become established.</a:t>
            </a:r>
          </a:p>
          <a:p>
            <a:pPr>
              <a:defRPr>
                <a:latin typeface="Arial"/>
                <a:ea typeface="Arial"/>
                <a:cs typeface="Arial"/>
                <a:sym typeface="Arial"/>
              </a:defRPr>
            </a:pPr>
            <a:endParaRPr/>
          </a:p>
          <a:p>
            <a:pPr>
              <a:defRPr>
                <a:latin typeface="Arial"/>
                <a:ea typeface="Arial"/>
                <a:cs typeface="Arial"/>
                <a:sym typeface="Arial"/>
              </a:defRPr>
            </a:pPr>
            <a:r>
              <a:t>— Man-made jetties at the beach help catch sand that would wash out into the ocean following strong waves and tidal surges.</a:t>
            </a:r>
          </a:p>
          <a:p>
            <a:pPr>
              <a:defRPr>
                <a:latin typeface="Arial"/>
                <a:ea typeface="Arial"/>
                <a:cs typeface="Arial"/>
                <a:sym typeface="Arial"/>
              </a:defRPr>
            </a:pPr>
            <a:endParaRPr/>
          </a:p>
          <a:p>
            <a:pPr>
              <a:defRPr>
                <a:latin typeface="Arial"/>
                <a:ea typeface="Arial"/>
                <a:cs typeface="Arial"/>
                <a:sym typeface="Arial"/>
              </a:defRPr>
            </a:pPr>
            <a:r>
              <a:t>Remind students of the questions you asked them when you introduced installing physical barriers on slide 44:</a:t>
            </a:r>
          </a:p>
          <a:p>
            <a:pPr>
              <a:defRPr>
                <a:latin typeface="Arial"/>
                <a:ea typeface="Arial"/>
                <a:cs typeface="Arial"/>
                <a:sym typeface="Arial"/>
              </a:defRPr>
            </a:pPr>
            <a:r>
              <a:t>— Why do they think this idea will work, or why not? </a:t>
            </a:r>
          </a:p>
          <a:p>
            <a:pPr>
              <a:defRPr i="1">
                <a:latin typeface="Arial"/>
                <a:ea typeface="Arial"/>
                <a:cs typeface="Arial"/>
                <a:sym typeface="Arial"/>
              </a:defRPr>
            </a:pPr>
            <a:r>
              <a:t>Sample answer: This idea will work because sand or soil will build up along the barrier instead of washing away. </a:t>
            </a:r>
          </a:p>
          <a:p>
            <a:pPr>
              <a:defRPr i="1">
                <a:latin typeface="Arial"/>
                <a:ea typeface="Arial"/>
                <a:cs typeface="Arial"/>
                <a:sym typeface="Arial"/>
              </a:defRPr>
            </a:pPr>
            <a:endParaRPr/>
          </a:p>
          <a:p>
            <a:pPr>
              <a:defRPr>
                <a:latin typeface="Arial"/>
                <a:ea typeface="Arial"/>
                <a:cs typeface="Arial"/>
                <a:sym typeface="Arial"/>
              </a:defRPr>
            </a:pPr>
            <a:r>
              <a:t>— Is the idea of a physical barrier site-specific?</a:t>
            </a:r>
          </a:p>
          <a:p>
            <a:pPr>
              <a:defRPr i="1">
                <a:latin typeface="Arial"/>
                <a:ea typeface="Arial"/>
                <a:cs typeface="Arial"/>
                <a:sym typeface="Arial"/>
              </a:defRPr>
            </a:pPr>
            <a:r>
              <a:t>Sample answer: No, because physical barriers can be built  almost anywhere erosion occurs as long as they can be built without causing other damage to the area.</a:t>
            </a:r>
          </a:p>
          <a:p>
            <a:pPr>
              <a:defRPr>
                <a:latin typeface="Arial"/>
                <a:ea typeface="Arial"/>
                <a:cs typeface="Arial"/>
                <a:sym typeface="Arial"/>
              </a:defRPr>
            </a:pPr>
            <a:endParaRPr/>
          </a:p>
          <a:p>
            <a:pPr>
              <a:defRPr>
                <a:latin typeface="Arial"/>
                <a:ea typeface="Arial"/>
                <a:cs typeface="Arial"/>
                <a:sym typeface="Arial"/>
              </a:defRPr>
            </a:pPr>
            <a:r>
              <a:t>— Have they seen any others?</a:t>
            </a:r>
            <a:endParaRPr b="1"/>
          </a:p>
          <a:p>
            <a:pPr>
              <a:defRPr i="1">
                <a:latin typeface="Arial"/>
                <a:ea typeface="Arial"/>
                <a:cs typeface="Arial"/>
                <a:sym typeface="Arial"/>
              </a:defRPr>
            </a:pPr>
            <a:r>
              <a:t>Sample answers include  plastic or fiberglass erosion control barriers, sandbag-type barriers, and straw bales. Drift fences are also common along roadways in the plains and prairies where winds cause sand and snow drifts.</a:t>
            </a:r>
          </a:p>
          <a:p>
            <a:pPr>
              <a:defRPr>
                <a:latin typeface="Arial"/>
                <a:ea typeface="Arial"/>
                <a:cs typeface="Arial"/>
                <a:sym typeface="Arial"/>
              </a:defRPr>
            </a:pPr>
            <a:endParaRPr/>
          </a:p>
          <a:p>
            <a:pPr>
              <a:defRPr>
                <a:latin typeface="Arial"/>
                <a:ea typeface="Arial"/>
                <a:cs typeface="Arial"/>
                <a:sym typeface="Arial"/>
              </a:defRPr>
            </a:pPr>
            <a:r>
              <a:t>Give students an opportunity to share their answers and ideas. </a:t>
            </a:r>
          </a:p>
          <a:p>
            <a:pPr>
              <a:defRPr>
                <a:latin typeface="Arial"/>
                <a:ea typeface="Arial"/>
                <a:cs typeface="Arial"/>
                <a:sym typeface="Arial"/>
              </a:defRPr>
            </a:pPr>
            <a:endParaRPr/>
          </a:p>
          <a:p>
            <a:pPr>
              <a:defRPr>
                <a:latin typeface="Arial"/>
                <a:ea typeface="Arial"/>
                <a:cs typeface="Arial"/>
                <a:sym typeface="Arial"/>
              </a:defRPr>
            </a:pPr>
            <a:endParaRPr/>
          </a:p>
          <a:p>
            <a:pPr>
              <a:defRPr i="1">
                <a:latin typeface="Arial"/>
                <a:ea typeface="Arial"/>
                <a:cs typeface="Arial"/>
                <a:sym typeface="Arial"/>
              </a:defRPr>
            </a:pPr>
            <a:r>
              <a:t>Image courtesy of http://www.publicdomainpictures.net/</a:t>
            </a:r>
            <a:endParaRPr>
              <a:solidFill>
                <a:schemeClr val="accent2">
                  <a:satOff val="-4966"/>
                  <a:lumOff val="-10549"/>
                </a:schemeClr>
              </a:solidFill>
            </a:endParaRPr>
          </a:p>
        </p:txBody>
      </p:sp>
    </p:spTree>
    <p:extLst>
      <p:ext uri="{BB962C8B-B14F-4D97-AF65-F5344CB8AC3E}">
        <p14:creationId xmlns:p14="http://schemas.microsoft.com/office/powerpoint/2010/main" val="1965388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Shape 1685"/>
          <p:cNvSpPr>
            <a:spLocks noGrp="1" noRot="1" noChangeAspect="1"/>
          </p:cNvSpPr>
          <p:nvPr>
            <p:ph type="sldImg"/>
          </p:nvPr>
        </p:nvSpPr>
        <p:spPr>
          <a:prstGeom prst="rect">
            <a:avLst/>
          </a:prstGeom>
        </p:spPr>
        <p:txBody>
          <a:bodyPr/>
          <a:lstStyle/>
          <a:p>
            <a:endParaRPr/>
          </a:p>
        </p:txBody>
      </p:sp>
      <p:sp>
        <p:nvSpPr>
          <p:cNvPr id="1686" name="Shape 1686"/>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2.  Plant trees.</a:t>
            </a:r>
          </a:p>
          <a:p>
            <a:pPr>
              <a:defRPr>
                <a:latin typeface="Arial"/>
                <a:ea typeface="Arial"/>
                <a:cs typeface="Arial"/>
                <a:sym typeface="Arial"/>
              </a:defRPr>
            </a:pPr>
            <a:r>
              <a:t>In this aerial photograph, students are looking at farm fields bound by rows of trees.  Each row of trees acts as a wind break, providing physical obstacles and naturally reducing the force of the wind as it travels across the land. Students can equate the effects of the trees as being similar to standing behind someone on a cold, breezy morning at the bus stop to avoid the effects of the wind.. The student in front is serving as a windbreak.</a:t>
            </a:r>
          </a:p>
          <a:p>
            <a:pPr>
              <a:defRPr>
                <a:latin typeface="Arial"/>
                <a:ea typeface="Arial"/>
                <a:cs typeface="Arial"/>
                <a:sym typeface="Arial"/>
              </a:defRPr>
            </a:pPr>
            <a:endParaRPr/>
          </a:p>
          <a:p>
            <a:pPr>
              <a:defRPr>
                <a:latin typeface="Arial"/>
                <a:ea typeface="Arial"/>
                <a:cs typeface="Arial"/>
                <a:sym typeface="Arial"/>
              </a:defRPr>
            </a:pPr>
            <a:r>
              <a:t>In addition, the trees’ roots help hold the soil and moisture in place, and their shade can help lower the temperatures at the edge of the fields which allows for less evaporation of water there.</a:t>
            </a:r>
          </a:p>
          <a:p>
            <a:pPr>
              <a:defRPr>
                <a:latin typeface="Arial"/>
                <a:ea typeface="Arial"/>
                <a:cs typeface="Arial"/>
                <a:sym typeface="Arial"/>
              </a:defRPr>
            </a:pPr>
            <a:endParaRPr/>
          </a:p>
          <a:p>
            <a:pPr>
              <a:defRPr>
                <a:latin typeface="Arial"/>
                <a:ea typeface="Arial"/>
                <a:cs typeface="Arial"/>
                <a:sym typeface="Arial"/>
              </a:defRPr>
            </a:pPr>
            <a:r>
              <a:t>Remind students of the questions you asked them when you introduced planting trees to control erosion on slide 45:</a:t>
            </a:r>
          </a:p>
          <a:p>
            <a:pPr>
              <a:defRPr>
                <a:latin typeface="Arial"/>
                <a:ea typeface="Arial"/>
                <a:cs typeface="Arial"/>
                <a:sym typeface="Arial"/>
              </a:defRPr>
            </a:pPr>
            <a:r>
              <a:t>— What are the advantages of planting trees? </a:t>
            </a:r>
          </a:p>
          <a:p>
            <a:pPr>
              <a:defRPr i="1">
                <a:latin typeface="Arial"/>
                <a:ea typeface="Arial"/>
                <a:cs typeface="Arial"/>
                <a:sym typeface="Arial"/>
              </a:defRPr>
            </a:pPr>
            <a:r>
              <a:t>Sample answers include the benefits of a natural barrier such as lasting for many years and providing habitat for wildlife and helping the environment by taking in carbon dioxide and releasing oxygen. Drift fences and other barriers must be replaced over time and can break down, leaving debris that can be hazardous to wildlife.</a:t>
            </a:r>
          </a:p>
          <a:p>
            <a:pPr>
              <a:defRPr i="1">
                <a:latin typeface="Arial"/>
                <a:ea typeface="Arial"/>
                <a:cs typeface="Arial"/>
                <a:sym typeface="Arial"/>
              </a:defRPr>
            </a:pPr>
            <a:endParaRPr/>
          </a:p>
          <a:p>
            <a:pPr>
              <a:defRPr>
                <a:latin typeface="Arial"/>
                <a:ea typeface="Arial"/>
                <a:cs typeface="Arial"/>
                <a:sym typeface="Arial"/>
              </a:defRPr>
            </a:pPr>
            <a:r>
              <a:t>— The disadvantages? </a:t>
            </a:r>
          </a:p>
          <a:p>
            <a:pPr>
              <a:defRPr i="1">
                <a:latin typeface="Arial"/>
                <a:ea typeface="Arial"/>
                <a:cs typeface="Arial"/>
                <a:sym typeface="Arial"/>
              </a:defRPr>
            </a:pPr>
            <a:r>
              <a:t>Sample answer: Trees compete with other plants for water, and nutrients. Also, as they grow they cast shade over larger areas, which can prevent native sun-loving plants from growing.</a:t>
            </a:r>
          </a:p>
          <a:p>
            <a:pPr>
              <a:defRPr i="1">
                <a:latin typeface="Arial"/>
                <a:ea typeface="Arial"/>
                <a:cs typeface="Arial"/>
                <a:sym typeface="Arial"/>
              </a:defRPr>
            </a:pPr>
            <a:endParaRPr/>
          </a:p>
          <a:p>
            <a:pPr>
              <a:defRPr>
                <a:latin typeface="Arial"/>
                <a:ea typeface="Arial"/>
                <a:cs typeface="Arial"/>
                <a:sym typeface="Arial"/>
              </a:defRPr>
            </a:pPr>
            <a:r>
              <a:t>— How do your students think this would be helpful?</a:t>
            </a:r>
            <a:endParaRPr b="1"/>
          </a:p>
          <a:p>
            <a:pPr>
              <a:defRPr i="1">
                <a:latin typeface="Arial"/>
                <a:ea typeface="Arial"/>
                <a:cs typeface="Arial"/>
                <a:sym typeface="Arial"/>
              </a:defRPr>
            </a:pPr>
            <a:r>
              <a:t>Student answers will vary. </a:t>
            </a:r>
          </a:p>
          <a:p>
            <a:pPr>
              <a:defRPr>
                <a:latin typeface="Arial"/>
                <a:ea typeface="Arial"/>
                <a:cs typeface="Arial"/>
                <a:sym typeface="Arial"/>
              </a:defRPr>
            </a:pPr>
            <a:endParaRPr/>
          </a:p>
          <a:p>
            <a:pPr>
              <a:defRPr>
                <a:latin typeface="Arial"/>
                <a:ea typeface="Arial"/>
                <a:cs typeface="Arial"/>
                <a:sym typeface="Arial"/>
              </a:defRPr>
            </a:pPr>
            <a:r>
              <a:t>Give students an opportunity to share their answers and ideas. </a:t>
            </a:r>
          </a:p>
          <a:p>
            <a:pPr>
              <a:defRPr>
                <a:latin typeface="Arial"/>
                <a:ea typeface="Arial"/>
                <a:cs typeface="Arial"/>
                <a:sym typeface="Arial"/>
              </a:defRPr>
            </a:pPr>
            <a:endParaRPr/>
          </a:p>
          <a:p>
            <a:pPr>
              <a:defRPr>
                <a:latin typeface="Arial"/>
                <a:ea typeface="Arial"/>
                <a:cs typeface="Arial"/>
                <a:sym typeface="Arial"/>
              </a:defRPr>
            </a:pPr>
            <a:endParaRPr/>
          </a:p>
          <a:p>
            <a:pPr>
              <a:defRPr i="1">
                <a:latin typeface="Arial"/>
                <a:ea typeface="Arial"/>
                <a:cs typeface="Arial"/>
                <a:sym typeface="Arial"/>
              </a:defRPr>
            </a:pPr>
            <a:r>
              <a:t>Image courtesy of: USDA Natural Resources Conservation Service</a:t>
            </a:r>
          </a:p>
        </p:txBody>
      </p:sp>
    </p:spTree>
    <p:extLst>
      <p:ext uri="{BB962C8B-B14F-4D97-AF65-F5344CB8AC3E}">
        <p14:creationId xmlns:p14="http://schemas.microsoft.com/office/powerpoint/2010/main" val="1347152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prstGeom prst="rect">
            <a:avLst/>
          </a:prstGeom>
        </p:spPr>
        <p:txBody>
          <a:bodyPr/>
          <a:lstStyle/>
          <a:p>
            <a:endParaRPr/>
          </a:p>
        </p:txBody>
      </p:sp>
      <p:sp>
        <p:nvSpPr>
          <p:cNvPr id="1692" name="Shape 1692"/>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3.  Restore land to its natural diversity.</a:t>
            </a:r>
          </a:p>
          <a:p>
            <a:pPr>
              <a:defRPr>
                <a:latin typeface="Arial"/>
                <a:ea typeface="Arial"/>
                <a:cs typeface="Arial"/>
                <a:sym typeface="Arial"/>
              </a:defRPr>
            </a:pPr>
            <a:endParaRPr/>
          </a:p>
          <a:p>
            <a:pPr>
              <a:defRPr>
                <a:latin typeface="Arial"/>
                <a:ea typeface="Arial"/>
                <a:cs typeface="Arial"/>
                <a:sym typeface="Arial"/>
              </a:defRPr>
            </a:pPr>
            <a:r>
              <a:t>Native grasses, flowers, and trees have evolved in conjunction with the habitats and climates where they are found.  These plants can better withstand heat and drought or severe winter temperatures and lots of moisture.</a:t>
            </a:r>
          </a:p>
          <a:p>
            <a:pPr>
              <a:defRPr>
                <a:latin typeface="Arial"/>
                <a:ea typeface="Arial"/>
                <a:cs typeface="Arial"/>
                <a:sym typeface="Arial"/>
              </a:defRPr>
            </a:pPr>
            <a:endParaRPr/>
          </a:p>
          <a:p>
            <a:pPr>
              <a:defRPr>
                <a:latin typeface="Arial"/>
                <a:ea typeface="Arial"/>
                <a:cs typeface="Arial"/>
                <a:sym typeface="Arial"/>
              </a:defRPr>
            </a:pPr>
            <a:r>
              <a:t>Ground covering plants have roots that hold the soil in place, almost like a net.  The plants keep the moisture in the soil, and they reduce the temperatures of the soil as well. These plants generally don’t need any special care — they’ve evolved to do well here.  You don’t need to mow the lawn, or use fertilizer, or worry about the weather!</a:t>
            </a:r>
          </a:p>
          <a:p>
            <a:pPr>
              <a:defRPr>
                <a:latin typeface="Arial"/>
                <a:ea typeface="Arial"/>
                <a:cs typeface="Arial"/>
                <a:sym typeface="Arial"/>
              </a:defRPr>
            </a:pPr>
            <a:endParaRPr/>
          </a:p>
          <a:p>
            <a:pPr>
              <a:defRPr>
                <a:latin typeface="Arial"/>
                <a:ea typeface="Arial"/>
                <a:cs typeface="Arial"/>
                <a:sym typeface="Arial"/>
              </a:defRPr>
            </a:pPr>
            <a:r>
              <a:t>Another great benefit of restoring natural plant diversity is that it encourages the return of animals to the area.  These animals might be pollinators like bees and butterflies, or they might be part of a complex ecosystem such as bison and wolves.</a:t>
            </a:r>
          </a:p>
          <a:p>
            <a:pPr>
              <a:defRPr>
                <a:latin typeface="Arial"/>
                <a:ea typeface="Arial"/>
                <a:cs typeface="Arial"/>
                <a:sym typeface="Arial"/>
              </a:defRPr>
            </a:pPr>
            <a:endParaRPr/>
          </a:p>
          <a:p>
            <a:pPr>
              <a:defRPr>
                <a:latin typeface="Arial"/>
                <a:ea typeface="Arial"/>
                <a:cs typeface="Arial"/>
                <a:sym typeface="Arial"/>
              </a:defRPr>
            </a:pPr>
            <a:r>
              <a:t>Remind students of the questions you asked them when you introduced planting trees to control erosion on slide 46:</a:t>
            </a:r>
          </a:p>
          <a:p>
            <a:pPr>
              <a:defRPr>
                <a:latin typeface="Arial"/>
                <a:ea typeface="Arial"/>
                <a:cs typeface="Arial"/>
                <a:sym typeface="Arial"/>
              </a:defRPr>
            </a:pPr>
            <a:r>
              <a:t>— Why would this be a better way to stop weathering and erosion than planting a lawn for example?</a:t>
            </a:r>
          </a:p>
          <a:p>
            <a:pPr>
              <a:defRPr i="1">
                <a:latin typeface="Arial"/>
                <a:ea typeface="Arial"/>
                <a:cs typeface="Arial"/>
                <a:sym typeface="Arial"/>
              </a:defRPr>
            </a:pPr>
            <a:r>
              <a:t>Student answers will vary, but students should recognize that lawns tend to contain a limited number of plant species, which limits the number of other organisms that can live there.</a:t>
            </a:r>
          </a:p>
          <a:p>
            <a:pPr>
              <a:defRPr>
                <a:latin typeface="Arial"/>
                <a:ea typeface="Arial"/>
                <a:cs typeface="Arial"/>
                <a:sym typeface="Arial"/>
              </a:defRPr>
            </a:pPr>
            <a:endParaRPr/>
          </a:p>
          <a:p>
            <a:pPr>
              <a:defRPr>
                <a:latin typeface="Arial"/>
                <a:ea typeface="Arial"/>
                <a:cs typeface="Arial"/>
                <a:sym typeface="Arial"/>
              </a:defRPr>
            </a:pPr>
            <a:r>
              <a:t>Give students an opportunity to share their answers and ideas. </a:t>
            </a:r>
          </a:p>
          <a:p>
            <a:pPr>
              <a:defRPr>
                <a:latin typeface="Arial"/>
                <a:ea typeface="Arial"/>
                <a:cs typeface="Arial"/>
                <a:sym typeface="Arial"/>
              </a:defRPr>
            </a:pPr>
            <a:endParaRPr/>
          </a:p>
          <a:p>
            <a:pPr>
              <a:defRPr>
                <a:latin typeface="Arial"/>
                <a:ea typeface="Arial"/>
                <a:cs typeface="Arial"/>
                <a:sym typeface="Arial"/>
              </a:defRPr>
            </a:pPr>
            <a:endParaRPr/>
          </a:p>
          <a:p>
            <a:pPr>
              <a:defRPr>
                <a:solidFill>
                  <a:schemeClr val="accent2">
                    <a:satOff val="-4966"/>
                    <a:lumOff val="-10549"/>
                  </a:schemeClr>
                </a:solidFill>
                <a:latin typeface="Arial"/>
                <a:ea typeface="Arial"/>
                <a:cs typeface="Arial"/>
                <a:sym typeface="Arial"/>
              </a:defRPr>
            </a:pPr>
            <a:endParaRPr/>
          </a:p>
          <a:p>
            <a:pPr>
              <a:defRPr i="1">
                <a:latin typeface="Arial"/>
                <a:ea typeface="Arial"/>
                <a:cs typeface="Arial"/>
                <a:sym typeface="Arial"/>
              </a:defRPr>
            </a:pPr>
            <a:r>
              <a:t>Image courtesy of https://pixabay.com</a:t>
            </a:r>
          </a:p>
          <a:p>
            <a:pPr>
              <a:defRPr>
                <a:latin typeface="Arial"/>
                <a:ea typeface="Arial"/>
                <a:cs typeface="Arial"/>
                <a:sym typeface="Arial"/>
              </a:defRPr>
            </a:pPr>
            <a:endParaRPr/>
          </a:p>
        </p:txBody>
      </p:sp>
    </p:spTree>
    <p:extLst>
      <p:ext uri="{BB962C8B-B14F-4D97-AF65-F5344CB8AC3E}">
        <p14:creationId xmlns:p14="http://schemas.microsoft.com/office/powerpoint/2010/main" val="669372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noRot="1" noChangeAspect="1"/>
          </p:cNvSpPr>
          <p:nvPr>
            <p:ph type="sldImg"/>
          </p:nvPr>
        </p:nvSpPr>
        <p:spPr>
          <a:prstGeom prst="rect">
            <a:avLst/>
          </a:prstGeom>
        </p:spPr>
        <p:txBody>
          <a:bodyPr/>
          <a:lstStyle/>
          <a:p>
            <a:endParaRPr/>
          </a:p>
        </p:txBody>
      </p:sp>
      <p:sp>
        <p:nvSpPr>
          <p:cNvPr id="1700" name="Shape 1700"/>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r>
              <a:t>Are weathering and erosion problems where you live? </a:t>
            </a:r>
            <a:r>
              <a:rPr b="0"/>
              <a:t> Guide students to think about weathering and erosion in your area.  Are there any signs of these processes that they might have noticed?  These signs might be more visible after heavy rains or winds.  After getting some answers from students, talk about what you’ve observed in your area.  Identify whether you’ve seen watering and erosion happening slowly or quickly.</a:t>
            </a:r>
          </a:p>
          <a:p>
            <a:pPr>
              <a:defRPr>
                <a:latin typeface="Arial"/>
                <a:ea typeface="Arial"/>
                <a:cs typeface="Arial"/>
                <a:sym typeface="Arial"/>
              </a:defRPr>
            </a:pPr>
            <a:endParaRPr b="0"/>
          </a:p>
          <a:p>
            <a:pPr>
              <a:defRPr b="1">
                <a:latin typeface="Arial"/>
                <a:ea typeface="Arial"/>
                <a:cs typeface="Arial"/>
                <a:sym typeface="Arial"/>
              </a:defRPr>
            </a:pPr>
            <a:r>
              <a:t>What would work best where you live? </a:t>
            </a:r>
            <a:r>
              <a:rPr b="0"/>
              <a:t> This question might be answered through your students’ making observations about solutions that they’ve seen in places where you live.  Guide them to think about your climate, your environment, land use and natural processes. </a:t>
            </a:r>
          </a:p>
          <a:p>
            <a:pPr>
              <a:defRPr>
                <a:latin typeface="Arial"/>
                <a:ea typeface="Arial"/>
                <a:cs typeface="Arial"/>
                <a:sym typeface="Arial"/>
              </a:defRPr>
            </a:pPr>
            <a:endParaRPr b="0"/>
          </a:p>
          <a:p>
            <a:pPr>
              <a:defRPr b="1">
                <a:latin typeface="Arial"/>
                <a:ea typeface="Arial"/>
                <a:cs typeface="Arial"/>
                <a:sym typeface="Arial"/>
              </a:defRPr>
            </a:pPr>
            <a:r>
              <a:t> Why?  </a:t>
            </a:r>
            <a:r>
              <a:rPr b="0"/>
              <a:t>Through class discussion, compare and contrast all three solutions, and identify which would be best for your area.  Remind students that, although all three of these are good idea and that all three definitely work, some are better-suited to a particular areas than others.  There might be more than one solution that would work in your area, but how could we choose the best one?  Ideas to touch upon include expense, time, severity of the problem at hand, etc.</a:t>
            </a:r>
          </a:p>
          <a:p>
            <a:pPr>
              <a:defRPr>
                <a:latin typeface="Arial"/>
                <a:ea typeface="Arial"/>
                <a:cs typeface="Arial"/>
                <a:sym typeface="Arial"/>
              </a:defRPr>
            </a:pPr>
            <a:endParaRPr b="0"/>
          </a:p>
          <a:p>
            <a:pPr>
              <a:defRPr>
                <a:latin typeface="Arial"/>
                <a:ea typeface="Arial"/>
                <a:cs typeface="Arial"/>
                <a:sym typeface="Arial"/>
              </a:defRPr>
            </a:pPr>
            <a:r>
              <a:t>Images courtesy of: </a:t>
            </a:r>
            <a:r>
              <a:rPr i="1"/>
              <a:t>http://www.publicdomainpictures.net/ (top), USDA Natural Resources Conservation Service (bottom left), https://pixabay.com (bottom right)</a:t>
            </a:r>
          </a:p>
          <a:p>
            <a:pPr>
              <a:defRPr>
                <a:latin typeface="Arial"/>
                <a:ea typeface="Arial"/>
                <a:cs typeface="Arial"/>
                <a:sym typeface="Arial"/>
              </a:defRPr>
            </a:pPr>
            <a:endParaRPr i="1"/>
          </a:p>
        </p:txBody>
      </p:sp>
    </p:spTree>
    <p:extLst>
      <p:ext uri="{BB962C8B-B14F-4D97-AF65-F5344CB8AC3E}">
        <p14:creationId xmlns:p14="http://schemas.microsoft.com/office/powerpoint/2010/main" val="1617440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p>
            <a:r>
              <a:t>The Making and Applying section of the Journey Unit has been provided as a way to help students rehearse and process the information learned during the Earth’s Changing Surface Journey Unit as well as to become more familiar with test-taking strategies and various types of analysis questions. </a:t>
            </a:r>
          </a:p>
          <a:p>
            <a:endParaRPr/>
          </a:p>
          <a:p>
            <a:r>
              <a:t>Answer</a:t>
            </a:r>
          </a:p>
          <a:p>
            <a:r>
              <a:t>Question 1: B</a:t>
            </a:r>
          </a:p>
        </p:txBody>
      </p:sp>
    </p:spTree>
    <p:extLst>
      <p:ext uri="{BB962C8B-B14F-4D97-AF65-F5344CB8AC3E}">
        <p14:creationId xmlns:p14="http://schemas.microsoft.com/office/powerpoint/2010/main" val="148073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b="1"/>
            </a:pPr>
            <a:r>
              <a:t>Teacher’s Notes</a:t>
            </a:r>
          </a:p>
          <a:p>
            <a:r>
              <a:t>Students have previously looked at pictures and a map of the surface of the Earth.  They have been asked to consider how two different areas: the land and the ocean are similar and how they are different. </a:t>
            </a:r>
          </a:p>
          <a:p>
            <a:r>
              <a:t> </a:t>
            </a:r>
          </a:p>
          <a:p>
            <a:r>
              <a:t>The next series of slides is designed to help students understand that one similarity the land and the area under the ocean have in common is that they are all part of the top layer of the Earth, the crust. </a:t>
            </a:r>
          </a:p>
          <a:p>
            <a:r>
              <a:t> </a:t>
            </a:r>
          </a:p>
          <a:p>
            <a:r>
              <a:t>In this slide set, students should discover that the Earth is composed of layers.  </a:t>
            </a:r>
          </a:p>
        </p:txBody>
      </p:sp>
    </p:spTree>
    <p:extLst>
      <p:ext uri="{BB962C8B-B14F-4D97-AF65-F5344CB8AC3E}">
        <p14:creationId xmlns:p14="http://schemas.microsoft.com/office/powerpoint/2010/main" val="1950810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hape 1718"/>
          <p:cNvSpPr>
            <a:spLocks noGrp="1" noRot="1" noChangeAspect="1"/>
          </p:cNvSpPr>
          <p:nvPr>
            <p:ph type="sldImg"/>
          </p:nvPr>
        </p:nvSpPr>
        <p:spPr>
          <a:prstGeom prst="rect">
            <a:avLst/>
          </a:prstGeom>
        </p:spPr>
        <p:txBody>
          <a:bodyPr/>
          <a:lstStyle/>
          <a:p>
            <a:endParaRPr/>
          </a:p>
        </p:txBody>
      </p:sp>
      <p:sp>
        <p:nvSpPr>
          <p:cNvPr id="1719" name="Shape 1719"/>
          <p:cNvSpPr>
            <a:spLocks noGrp="1"/>
          </p:cNvSpPr>
          <p:nvPr>
            <p:ph type="body" sz="quarter" idx="1"/>
          </p:nvPr>
        </p:nvSpPr>
        <p:spPr>
          <a:prstGeom prst="rect">
            <a:avLst/>
          </a:prstGeom>
        </p:spPr>
        <p:txBody>
          <a:bodyPr/>
          <a:lstStyle/>
          <a:p>
            <a:r>
              <a:t>Answer</a:t>
            </a:r>
          </a:p>
          <a:p>
            <a:r>
              <a:t>Question 2: B</a:t>
            </a:r>
          </a:p>
        </p:txBody>
      </p:sp>
    </p:spTree>
    <p:extLst>
      <p:ext uri="{BB962C8B-B14F-4D97-AF65-F5344CB8AC3E}">
        <p14:creationId xmlns:p14="http://schemas.microsoft.com/office/powerpoint/2010/main" val="1621852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Shape 1725"/>
          <p:cNvSpPr>
            <a:spLocks noGrp="1" noRot="1" noChangeAspect="1"/>
          </p:cNvSpPr>
          <p:nvPr>
            <p:ph type="sldImg"/>
          </p:nvPr>
        </p:nvSpPr>
        <p:spPr>
          <a:prstGeom prst="rect">
            <a:avLst/>
          </a:prstGeom>
        </p:spPr>
        <p:txBody>
          <a:bodyPr/>
          <a:lstStyle/>
          <a:p>
            <a:endParaRPr/>
          </a:p>
        </p:txBody>
      </p:sp>
      <p:sp>
        <p:nvSpPr>
          <p:cNvPr id="1726" name="Shape 1726"/>
          <p:cNvSpPr>
            <a:spLocks noGrp="1"/>
          </p:cNvSpPr>
          <p:nvPr>
            <p:ph type="body" sz="quarter" idx="1"/>
          </p:nvPr>
        </p:nvSpPr>
        <p:spPr>
          <a:prstGeom prst="rect">
            <a:avLst/>
          </a:prstGeom>
        </p:spPr>
        <p:txBody>
          <a:bodyPr/>
          <a:lstStyle/>
          <a:p>
            <a:r>
              <a:t>Answer</a:t>
            </a:r>
          </a:p>
          <a:p>
            <a:r>
              <a:t>Question 3: A</a:t>
            </a:r>
          </a:p>
        </p:txBody>
      </p:sp>
    </p:spTree>
    <p:extLst>
      <p:ext uri="{BB962C8B-B14F-4D97-AF65-F5344CB8AC3E}">
        <p14:creationId xmlns:p14="http://schemas.microsoft.com/office/powerpoint/2010/main" val="470246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Shape 1735"/>
          <p:cNvSpPr>
            <a:spLocks noGrp="1" noRot="1" noChangeAspect="1"/>
          </p:cNvSpPr>
          <p:nvPr>
            <p:ph type="sldImg"/>
          </p:nvPr>
        </p:nvSpPr>
        <p:spPr>
          <a:prstGeom prst="rect">
            <a:avLst/>
          </a:prstGeom>
        </p:spPr>
        <p:txBody>
          <a:bodyPr/>
          <a:lstStyle/>
          <a:p>
            <a:endParaRPr/>
          </a:p>
        </p:txBody>
      </p:sp>
      <p:sp>
        <p:nvSpPr>
          <p:cNvPr id="1736" name="Shape 1736"/>
          <p:cNvSpPr>
            <a:spLocks noGrp="1"/>
          </p:cNvSpPr>
          <p:nvPr>
            <p:ph type="body" sz="quarter" idx="1"/>
          </p:nvPr>
        </p:nvSpPr>
        <p:spPr>
          <a:prstGeom prst="rect">
            <a:avLst/>
          </a:prstGeom>
        </p:spPr>
        <p:txBody>
          <a:bodyPr/>
          <a:lstStyle/>
          <a:p>
            <a:pPr>
              <a:defRPr i="1"/>
            </a:pPr>
            <a:r>
              <a:t>Image by Leaflet (Own work) [CC BY-SA 3.0 (</a:t>
            </a:r>
            <a:r>
              <a:rPr u="sng"/>
              <a:t>(http://creativecommons.org/licenses/by-sa/3.0 )], </a:t>
            </a:r>
            <a:r>
              <a:t>via Wikimedia Commons </a:t>
            </a:r>
          </a:p>
        </p:txBody>
      </p:sp>
    </p:spTree>
    <p:extLst>
      <p:ext uri="{BB962C8B-B14F-4D97-AF65-F5344CB8AC3E}">
        <p14:creationId xmlns:p14="http://schemas.microsoft.com/office/powerpoint/2010/main" val="689726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 name="Shape 1749"/>
          <p:cNvSpPr>
            <a:spLocks noGrp="1" noRot="1" noChangeAspect="1"/>
          </p:cNvSpPr>
          <p:nvPr>
            <p:ph type="sldImg"/>
          </p:nvPr>
        </p:nvSpPr>
        <p:spPr>
          <a:prstGeom prst="rect">
            <a:avLst/>
          </a:prstGeom>
        </p:spPr>
        <p:txBody>
          <a:bodyPr/>
          <a:lstStyle/>
          <a:p>
            <a:endParaRPr/>
          </a:p>
        </p:txBody>
      </p:sp>
      <p:sp>
        <p:nvSpPr>
          <p:cNvPr id="1750" name="Shape 1750"/>
          <p:cNvSpPr>
            <a:spLocks noGrp="1"/>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r>
              <a:t>The </a:t>
            </a:r>
            <a:r>
              <a:rPr i="1"/>
              <a:t>What Can You Recall</a:t>
            </a:r>
            <a:r>
              <a:t> section of the Journey Unit has been provided as a way to help students rehearse and process the information learned previously during the </a:t>
            </a:r>
            <a:r>
              <a:rPr i="1"/>
              <a:t>Forming Sedimentary Rocks</a:t>
            </a:r>
            <a:r>
              <a:t> as well as the </a:t>
            </a:r>
            <a:r>
              <a:rPr i="1"/>
              <a:t>Igneous Rocks</a:t>
            </a:r>
            <a:r>
              <a:t> section of the Earth’s Changing Surface Journey Unit.  The question focuses on some of the major concepts or facts of the </a:t>
            </a:r>
            <a:r>
              <a:rPr i="1"/>
              <a:t>Forming Sedimentary Rocks </a:t>
            </a:r>
            <a:r>
              <a:t>and </a:t>
            </a:r>
            <a:r>
              <a:rPr i="1"/>
              <a:t>Igneous Rocks </a:t>
            </a:r>
            <a:r>
              <a:t>portion of the Journey Unit.  </a:t>
            </a:r>
          </a:p>
          <a:p>
            <a:pPr>
              <a:lnSpc>
                <a:spcPct val="80000"/>
              </a:lnSpc>
              <a:spcBef>
                <a:spcPts val="300"/>
              </a:spcBef>
            </a:pPr>
            <a:r>
              <a:t> </a:t>
            </a:r>
          </a:p>
          <a:p>
            <a:pPr>
              <a:lnSpc>
                <a:spcPct val="80000"/>
              </a:lnSpc>
              <a:spcBef>
                <a:spcPts val="300"/>
              </a:spcBef>
            </a:pPr>
            <a:r>
              <a:t>This </a:t>
            </a:r>
            <a:r>
              <a:rPr i="1"/>
              <a:t>What Can You Recall </a:t>
            </a:r>
            <a:r>
              <a:t>section is designed to be the first activity done at the beginning of the </a:t>
            </a:r>
            <a:r>
              <a:rPr i="1"/>
              <a:t>Metamorphic Rocks </a:t>
            </a:r>
            <a:r>
              <a:t>section of the Earth’s Changing Surface Journey UNIT.  </a:t>
            </a:r>
          </a:p>
          <a:p>
            <a:pPr>
              <a:lnSpc>
                <a:spcPct val="80000"/>
              </a:lnSpc>
              <a:spcBef>
                <a:spcPts val="300"/>
              </a:spcBef>
              <a:defRPr b="1"/>
            </a:pPr>
            <a:endParaRPr/>
          </a:p>
          <a:p>
            <a:pPr>
              <a:lnSpc>
                <a:spcPct val="64000"/>
              </a:lnSpc>
              <a:spcBef>
                <a:spcPts val="300"/>
              </a:spcBef>
            </a:pPr>
            <a:r>
              <a:t>Answers</a:t>
            </a:r>
          </a:p>
          <a:p>
            <a:pPr>
              <a:lnSpc>
                <a:spcPct val="64000"/>
              </a:lnSpc>
              <a:spcBef>
                <a:spcPts val="300"/>
              </a:spcBef>
              <a:defRPr i="1"/>
            </a:pPr>
            <a:r>
              <a:t>Student answers may vary. Sample answers are provided. </a:t>
            </a:r>
          </a:p>
          <a:p>
            <a:pPr>
              <a:lnSpc>
                <a:spcPct val="64000"/>
              </a:lnSpc>
              <a:spcBef>
                <a:spcPts val="300"/>
              </a:spcBef>
              <a:defRPr i="1"/>
            </a:pPr>
            <a:endParaRPr/>
          </a:p>
          <a:p>
            <a:pPr>
              <a:lnSpc>
                <a:spcPct val="64000"/>
              </a:lnSpc>
              <a:spcBef>
                <a:spcPts val="300"/>
              </a:spcBef>
              <a:defRPr i="1" u="sng"/>
            </a:pPr>
            <a:r>
              <a:t>Under Igneous Rocks</a:t>
            </a:r>
          </a:p>
          <a:p>
            <a:pPr>
              <a:lnSpc>
                <a:spcPct val="64000"/>
              </a:lnSpc>
              <a:spcBef>
                <a:spcPts val="300"/>
              </a:spcBef>
              <a:defRPr i="1"/>
            </a:pPr>
            <a:r>
              <a:t>Makes up the </a:t>
            </a:r>
            <a:r>
              <a:rPr b="1"/>
              <a:t>bottom </a:t>
            </a:r>
            <a:r>
              <a:t> of Earth’s crust</a:t>
            </a:r>
          </a:p>
          <a:p>
            <a:pPr>
              <a:lnSpc>
                <a:spcPct val="64000"/>
              </a:lnSpc>
              <a:spcBef>
                <a:spcPts val="300"/>
              </a:spcBef>
              <a:defRPr i="1"/>
            </a:pPr>
            <a:r>
              <a:t>Forms by magma or lava that cools</a:t>
            </a:r>
          </a:p>
          <a:p>
            <a:pPr>
              <a:lnSpc>
                <a:spcPct val="64000"/>
              </a:lnSpc>
              <a:spcBef>
                <a:spcPts val="300"/>
              </a:spcBef>
              <a:defRPr i="1"/>
            </a:pPr>
            <a:r>
              <a:t>Looks bubbly, glassy or has large crystals</a:t>
            </a:r>
          </a:p>
          <a:p>
            <a:pPr>
              <a:lnSpc>
                <a:spcPct val="64000"/>
              </a:lnSpc>
              <a:spcBef>
                <a:spcPts val="300"/>
              </a:spcBef>
              <a:defRPr i="1"/>
            </a:pPr>
            <a:r>
              <a:t>Forms from and around volcanoes</a:t>
            </a:r>
          </a:p>
          <a:p>
            <a:pPr>
              <a:lnSpc>
                <a:spcPct val="64000"/>
              </a:lnSpc>
              <a:spcBef>
                <a:spcPts val="300"/>
              </a:spcBef>
              <a:defRPr i="1"/>
            </a:pPr>
            <a:endParaRPr/>
          </a:p>
          <a:p>
            <a:pPr>
              <a:lnSpc>
                <a:spcPct val="64000"/>
              </a:lnSpc>
              <a:spcBef>
                <a:spcPts val="300"/>
              </a:spcBef>
              <a:defRPr i="1" u="sng"/>
            </a:pPr>
            <a:r>
              <a:t>Under Sedimentary Rocks</a:t>
            </a:r>
          </a:p>
          <a:p>
            <a:pPr>
              <a:lnSpc>
                <a:spcPct val="64000"/>
              </a:lnSpc>
              <a:spcBef>
                <a:spcPts val="300"/>
              </a:spcBef>
              <a:defRPr i="1"/>
            </a:pPr>
            <a:r>
              <a:t>Forms  from weathering and erosion of other rocks</a:t>
            </a:r>
          </a:p>
          <a:p>
            <a:pPr>
              <a:lnSpc>
                <a:spcPct val="64000"/>
              </a:lnSpc>
              <a:spcBef>
                <a:spcPts val="300"/>
              </a:spcBef>
              <a:defRPr i="1"/>
            </a:pPr>
            <a:r>
              <a:t>Forms from layers of sediment</a:t>
            </a:r>
          </a:p>
          <a:p>
            <a:pPr>
              <a:lnSpc>
                <a:spcPct val="64000"/>
              </a:lnSpc>
              <a:spcBef>
                <a:spcPts val="300"/>
              </a:spcBef>
              <a:defRPr i="1"/>
            </a:pPr>
            <a:r>
              <a:t>Forms by pressure of one layer on top of another layer</a:t>
            </a:r>
          </a:p>
          <a:p>
            <a:pPr>
              <a:lnSpc>
                <a:spcPct val="64000"/>
              </a:lnSpc>
              <a:spcBef>
                <a:spcPts val="300"/>
              </a:spcBef>
              <a:defRPr i="1"/>
            </a:pPr>
            <a:r>
              <a:t>Forms in areas at the bottom of rivers, lakes and oceans</a:t>
            </a:r>
          </a:p>
          <a:p>
            <a:pPr>
              <a:lnSpc>
                <a:spcPct val="64000"/>
              </a:lnSpc>
              <a:spcBef>
                <a:spcPts val="300"/>
              </a:spcBef>
              <a:defRPr i="1"/>
            </a:pPr>
            <a:r>
              <a:t>Forms on TOP of Earth’s crust</a:t>
            </a:r>
          </a:p>
          <a:p>
            <a:pPr>
              <a:lnSpc>
                <a:spcPct val="64000"/>
              </a:lnSpc>
              <a:spcBef>
                <a:spcPts val="300"/>
              </a:spcBef>
              <a:defRPr i="1" u="sng"/>
            </a:pPr>
            <a:endParaRPr/>
          </a:p>
          <a:p>
            <a:pPr>
              <a:lnSpc>
                <a:spcPct val="64000"/>
              </a:lnSpc>
              <a:spcBef>
                <a:spcPts val="300"/>
              </a:spcBef>
              <a:defRPr i="1"/>
            </a:pPr>
            <a:endParaRPr/>
          </a:p>
          <a:p>
            <a:pPr>
              <a:lnSpc>
                <a:spcPct val="64000"/>
              </a:lnSpc>
              <a:spcBef>
                <a:spcPts val="300"/>
              </a:spcBef>
              <a:defRPr i="1" u="sng"/>
            </a:pPr>
            <a:r>
              <a:t>Under area of similarities (middle of Venn Diagram)</a:t>
            </a:r>
          </a:p>
          <a:p>
            <a:pPr>
              <a:lnSpc>
                <a:spcPct val="80000"/>
              </a:lnSpc>
              <a:spcBef>
                <a:spcPts val="300"/>
              </a:spcBef>
              <a:defRPr i="1"/>
            </a:pPr>
            <a:r>
              <a:t>Found on surface of Earth</a:t>
            </a:r>
          </a:p>
          <a:p>
            <a:pPr>
              <a:lnSpc>
                <a:spcPct val="80000"/>
              </a:lnSpc>
              <a:spcBef>
                <a:spcPts val="300"/>
              </a:spcBef>
              <a:defRPr i="1"/>
            </a:pPr>
            <a:r>
              <a:t>Found on Earth’s crust</a:t>
            </a:r>
          </a:p>
          <a:p>
            <a:pPr>
              <a:lnSpc>
                <a:spcPct val="80000"/>
              </a:lnSpc>
              <a:spcBef>
                <a:spcPts val="300"/>
              </a:spcBef>
              <a:defRPr i="1"/>
            </a:pPr>
            <a:r>
              <a:t>Found on land and under the ocean</a:t>
            </a:r>
          </a:p>
        </p:txBody>
      </p:sp>
    </p:spTree>
    <p:extLst>
      <p:ext uri="{BB962C8B-B14F-4D97-AF65-F5344CB8AC3E}">
        <p14:creationId xmlns:p14="http://schemas.microsoft.com/office/powerpoint/2010/main" val="11375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Shape 1757"/>
          <p:cNvSpPr>
            <a:spLocks noGrp="1" noRot="1" noChangeAspect="1"/>
          </p:cNvSpPr>
          <p:nvPr>
            <p:ph type="sldImg"/>
          </p:nvPr>
        </p:nvSpPr>
        <p:spPr>
          <a:prstGeom prst="rect">
            <a:avLst/>
          </a:prstGeom>
        </p:spPr>
        <p:txBody>
          <a:bodyPr/>
          <a:lstStyle/>
          <a:p>
            <a:endParaRPr/>
          </a:p>
        </p:txBody>
      </p:sp>
      <p:sp>
        <p:nvSpPr>
          <p:cNvPr id="1758" name="Shape 1758"/>
          <p:cNvSpPr>
            <a:spLocks noGrp="1"/>
          </p:cNvSpPr>
          <p:nvPr>
            <p:ph type="body" sz="quarter" idx="1"/>
          </p:nvPr>
        </p:nvSpPr>
        <p:spPr>
          <a:prstGeom prst="rect">
            <a:avLst/>
          </a:prstGeom>
        </p:spPr>
        <p:txBody>
          <a:bodyPr/>
          <a:lstStyle/>
          <a:p>
            <a:pPr>
              <a:lnSpc>
                <a:spcPct val="90000"/>
              </a:lnSpc>
              <a:spcBef>
                <a:spcPts val="300"/>
              </a:spcBef>
              <a:defRPr b="1"/>
            </a:pPr>
            <a:r>
              <a:t>Teacher’s Notes</a:t>
            </a:r>
          </a:p>
          <a:p>
            <a:pPr>
              <a:lnSpc>
                <a:spcPct val="90000"/>
              </a:lnSpc>
              <a:spcBef>
                <a:spcPts val="300"/>
              </a:spcBef>
            </a:pPr>
            <a:r>
              <a:t> </a:t>
            </a:r>
          </a:p>
          <a:p>
            <a:pPr>
              <a:lnSpc>
                <a:spcPct val="90000"/>
              </a:lnSpc>
              <a:spcBef>
                <a:spcPts val="300"/>
              </a:spcBef>
            </a:pPr>
            <a:r>
              <a:t>The </a:t>
            </a:r>
            <a:r>
              <a:rPr i="1"/>
              <a:t>Forming Metamorphic Rocks </a:t>
            </a:r>
            <a:r>
              <a:t>slide set has been designed to introduce students to the third type of rock that composes the Earth’s crust: metamorphic rock.  In comparison to igneous and sedimentary rock, metamorphic rock makes up only a small part of the Earth’s crust (approximately 5%). Metamorphic rocks are formed as a result of chemical changes induced by heat and pressure.  Any type of rock that experiences chemical changes as a result of heat and pressure and becomes a different rock than from which it first started is classified as a metamorphic rock and is said to have undergone metamorphosis. For example, when limestone, a sedimentary rock is subjected to intense heat and pressure it is chemically changed into marble.  Marble is a metamorphic rock. </a:t>
            </a:r>
          </a:p>
          <a:p>
            <a:pPr>
              <a:lnSpc>
                <a:spcPct val="90000"/>
              </a:lnSpc>
              <a:spcBef>
                <a:spcPts val="300"/>
              </a:spcBef>
            </a:pPr>
            <a:r>
              <a:t>  </a:t>
            </a:r>
          </a:p>
          <a:p>
            <a:pPr>
              <a:lnSpc>
                <a:spcPct val="90000"/>
              </a:lnSpc>
              <a:spcBef>
                <a:spcPts val="300"/>
              </a:spcBef>
            </a:pPr>
            <a:r>
              <a:t>The key to understanding the difference between a sedimentary, igneous or metamorphic rock is to understand what process formed the rock that is being observed.  If it formed from cooling of magma without other further changes, it is an igneous rock.  If it is composed of sediment that has been layered and cemented together, it is sedimentary rock.  If its current state is the result of heat and pressure, it is a metamorphic rock.  Thus, metamorphic rocks can begin as igneous, sedimentary or metamorphic rocks.  When the starting rocks meet high temperatures or pressures, they change.  They become pressed,  smeared, or folded during the process and the minerals in them are changed into minerals different from the original igneous, sedimentary or metamorphic rocks.  Sometimes, the folds in the metamorphic rock are visible.  In other cases, the metamorphic process does not produce folds.  </a:t>
            </a:r>
          </a:p>
          <a:p>
            <a:pPr>
              <a:lnSpc>
                <a:spcPct val="90000"/>
              </a:lnSpc>
              <a:spcBef>
                <a:spcPts val="300"/>
              </a:spcBef>
            </a:pPr>
            <a:r>
              <a:t> </a:t>
            </a:r>
          </a:p>
          <a:p>
            <a:pPr>
              <a:lnSpc>
                <a:spcPct val="90000"/>
              </a:lnSpc>
              <a:spcBef>
                <a:spcPts val="300"/>
              </a:spcBef>
            </a:pPr>
            <a:r>
              <a:t>The slide above provides students with examples of metamorphic rocks. The picture on the left side of the transparency is gneiss (pronounced “nice”).  The folds in the gneiss are readily apparent.  The picture on the right side is of a larger metamorphic rock formation in New York City’s Central Park.  It is composed of schist (pronounced “shist”). Like gneiss, the folds in schist are easily seen. </a:t>
            </a:r>
          </a:p>
          <a:p>
            <a:pPr>
              <a:lnSpc>
                <a:spcPct val="90000"/>
              </a:lnSpc>
              <a:spcBef>
                <a:spcPts val="300"/>
              </a:spcBef>
            </a:pPr>
            <a:endParaRPr/>
          </a:p>
          <a:p>
            <a:pPr>
              <a:lnSpc>
                <a:spcPct val="90000"/>
              </a:lnSpc>
              <a:spcBef>
                <a:spcPts val="300"/>
              </a:spcBef>
              <a:defRPr i="1"/>
            </a:pPr>
            <a:r>
              <a:t>Images courtesy of: Folded schist near Kerguillé (Porzh Koubou) in the Crozon peninsula in Brittany, France, retrieved 2016, CC BY-SA 3.0 (http://creativecommons.org/licenses/by-sa/3.0)], via Wikimedia Commons (left),  by Loadmaster (David R. Tribble) (Own work) [CC BY-SA 3.0 (http://creativecommons.org/licenses/by-sa/3.0)], via Wikimedia Commons (right)</a:t>
            </a:r>
          </a:p>
        </p:txBody>
      </p:sp>
    </p:spTree>
    <p:extLst>
      <p:ext uri="{BB962C8B-B14F-4D97-AF65-F5344CB8AC3E}">
        <p14:creationId xmlns:p14="http://schemas.microsoft.com/office/powerpoint/2010/main" val="573199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Shape 1787"/>
          <p:cNvSpPr>
            <a:spLocks noGrp="1" noRot="1" noChangeAspect="1"/>
          </p:cNvSpPr>
          <p:nvPr>
            <p:ph type="sldImg"/>
          </p:nvPr>
        </p:nvSpPr>
        <p:spPr>
          <a:prstGeom prst="rect">
            <a:avLst/>
          </a:prstGeom>
        </p:spPr>
        <p:txBody>
          <a:bodyPr/>
          <a:lstStyle/>
          <a:p>
            <a:endParaRPr/>
          </a:p>
        </p:txBody>
      </p:sp>
      <p:sp>
        <p:nvSpPr>
          <p:cNvPr id="1788" name="Shape 1788"/>
          <p:cNvSpPr>
            <a:spLocks noGrp="1"/>
          </p:cNvSpPr>
          <p:nvPr>
            <p:ph type="body" sz="quarter" idx="1"/>
          </p:nvPr>
        </p:nvSpPr>
        <p:spPr>
          <a:prstGeom prst="rect">
            <a:avLst/>
          </a:prstGeom>
        </p:spPr>
        <p:txBody>
          <a:bodyPr/>
          <a:lstStyle/>
          <a:p>
            <a:pPr>
              <a:defRPr b="1"/>
            </a:pPr>
            <a:r>
              <a:t>Teacher’s Notes</a:t>
            </a:r>
          </a:p>
          <a:p>
            <a:r>
              <a:t>In general, the high temperatures and pressure needed to produce metamorphic rocks are found deep within the Earth’s crust. As a result, formation of metamorphic rock usually occurs below the surface of the Earth, within the crust.  One of the events that can produce metamorphic rocks occurs when one section of the Earth’s crust slides over another.  As this happens, there is a tremendous amount of friction, heat and pressure on the part of the crust that slides under the top piece of crust.  Metamorphic rock is formed during this process in some of the deeper areas under the two pieces of moving crust.. </a:t>
            </a:r>
            <a:endParaRPr b="1"/>
          </a:p>
          <a:p>
            <a:endParaRPr b="1"/>
          </a:p>
          <a:p>
            <a:endParaRPr b="1"/>
          </a:p>
          <a:p>
            <a:pPr>
              <a:defRPr i="1"/>
            </a:pPr>
            <a:r>
              <a:t>Image credits: Continent-continent Convergence from USGS: retrieved 2010 from https://commons.wikimedia.org/wiki/File:Continental-continental_convergence_Fig21contcont.gif {in public domain}</a:t>
            </a:r>
          </a:p>
        </p:txBody>
      </p:sp>
    </p:spTree>
    <p:extLst>
      <p:ext uri="{BB962C8B-B14F-4D97-AF65-F5344CB8AC3E}">
        <p14:creationId xmlns:p14="http://schemas.microsoft.com/office/powerpoint/2010/main" val="1564737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Shape 1823"/>
          <p:cNvSpPr>
            <a:spLocks noGrp="1" noRot="1" noChangeAspect="1"/>
          </p:cNvSpPr>
          <p:nvPr>
            <p:ph type="sldImg"/>
          </p:nvPr>
        </p:nvSpPr>
        <p:spPr>
          <a:prstGeom prst="rect">
            <a:avLst/>
          </a:prstGeom>
        </p:spPr>
        <p:txBody>
          <a:bodyPr/>
          <a:lstStyle/>
          <a:p>
            <a:endParaRPr/>
          </a:p>
        </p:txBody>
      </p:sp>
      <p:sp>
        <p:nvSpPr>
          <p:cNvPr id="1824" name="Shape 1824"/>
          <p:cNvSpPr>
            <a:spLocks noGrp="1"/>
          </p:cNvSpPr>
          <p:nvPr>
            <p:ph type="body" sz="quarter" idx="1"/>
          </p:nvPr>
        </p:nvSpPr>
        <p:spPr>
          <a:prstGeom prst="rect">
            <a:avLst/>
          </a:prstGeom>
        </p:spPr>
        <p:txBody>
          <a:bodyPr/>
          <a:lstStyle/>
          <a:p>
            <a:pPr>
              <a:defRPr b="1"/>
            </a:pPr>
            <a:r>
              <a:t>Teacher’s Notes</a:t>
            </a:r>
          </a:p>
          <a:p>
            <a:r>
              <a:t>In addition to metamorphic rock formation, crustal movement can also produce earthquakes.  The diagram above shows this event and links the movement of the Earth’s crust with earthquakes.  Although not stated in the slide,  it should be mentioned that the movement of the crust occurs VERY, VERY SLOWLY.</a:t>
            </a:r>
          </a:p>
          <a:p>
            <a:pPr>
              <a:defRPr b="1"/>
            </a:pPr>
            <a:endParaRPr/>
          </a:p>
          <a:p>
            <a:r>
              <a:t>Scientists estimate that portions of the Earth’s crust move only millimeters to centimeters each year. In addition, each movement of the crust does NOT produce an earthquake.  Rather, in some cases, areas of crust try to move but encounter resistance and tension builds between the two areas of the crust. Although scientists still do not completely understand the production of earthquakes, it is thought that at some point the tension is overcome and in an instant the two pieces of crust slip or move past each other with a release of the tension.  This instantaneous movement coupled with the release of tension (large amounts of energy) results in an earthquake.  Thus, although earthquakes occur rapidly and produce rapid changes to the surface of the Earth, the movement of the Earth’s crust is a SLOW process.  </a:t>
            </a:r>
          </a:p>
          <a:p>
            <a:endParaRPr/>
          </a:p>
          <a:p>
            <a:pPr>
              <a:defRPr i="1"/>
            </a:pPr>
            <a:r>
              <a:t>Image credits: Continent-continent Convergence from USGS: retrieved 2010 from https://commons.wikimedia.org/wiki/File:Continental-continental_convergence_Fig21contcont.gif {in public domain}</a:t>
            </a:r>
          </a:p>
        </p:txBody>
      </p:sp>
    </p:spTree>
    <p:extLst>
      <p:ext uri="{BB962C8B-B14F-4D97-AF65-F5344CB8AC3E}">
        <p14:creationId xmlns:p14="http://schemas.microsoft.com/office/powerpoint/2010/main" val="1423217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 name="Shape 1873"/>
          <p:cNvSpPr>
            <a:spLocks noGrp="1" noRot="1" noChangeAspect="1"/>
          </p:cNvSpPr>
          <p:nvPr>
            <p:ph type="sldImg"/>
          </p:nvPr>
        </p:nvSpPr>
        <p:spPr>
          <a:prstGeom prst="rect">
            <a:avLst/>
          </a:prstGeom>
        </p:spPr>
        <p:txBody>
          <a:bodyPr/>
          <a:lstStyle/>
          <a:p>
            <a:endParaRPr/>
          </a:p>
        </p:txBody>
      </p:sp>
      <p:sp>
        <p:nvSpPr>
          <p:cNvPr id="1874" name="Shape 1874"/>
          <p:cNvSpPr>
            <a:spLocks noGrp="1"/>
          </p:cNvSpPr>
          <p:nvPr>
            <p:ph type="body" sz="quarter" idx="1"/>
          </p:nvPr>
        </p:nvSpPr>
        <p:spPr>
          <a:prstGeom prst="rect">
            <a:avLst/>
          </a:prstGeom>
        </p:spPr>
        <p:txBody>
          <a:bodyPr/>
          <a:lstStyle/>
          <a:p>
            <a:pPr>
              <a:lnSpc>
                <a:spcPct val="90000"/>
              </a:lnSpc>
              <a:spcBef>
                <a:spcPts val="300"/>
              </a:spcBef>
              <a:defRPr sz="1100" b="1"/>
            </a:pPr>
            <a:r>
              <a:t>Teacher’s Notes</a:t>
            </a:r>
          </a:p>
          <a:p>
            <a:pPr>
              <a:lnSpc>
                <a:spcPct val="90000"/>
              </a:lnSpc>
              <a:spcBef>
                <a:spcPts val="300"/>
              </a:spcBef>
              <a:defRPr sz="1100"/>
            </a:pPr>
            <a:r>
              <a:t>In addition to metamorphic rock formation during crustal movements, metamorphic rock can also form in areas of the crust where intense heat or pressure is generated through other means.  One such example is the metamorphic rock that is often found near rising magma.  As magma rises through the Earth’s crust and may eventually form igneous rock, the intense heat from the rising magma produces metamorphic rock around the area of the magma.  </a:t>
            </a:r>
          </a:p>
          <a:p>
            <a:pPr>
              <a:lnSpc>
                <a:spcPct val="90000"/>
              </a:lnSpc>
              <a:spcBef>
                <a:spcPts val="300"/>
              </a:spcBef>
              <a:defRPr sz="1100"/>
            </a:pPr>
            <a:r>
              <a:t> </a:t>
            </a:r>
          </a:p>
          <a:p>
            <a:pPr>
              <a:lnSpc>
                <a:spcPct val="90000"/>
              </a:lnSpc>
              <a:spcBef>
                <a:spcPts val="300"/>
              </a:spcBef>
              <a:defRPr sz="1100"/>
            </a:pPr>
            <a:r>
              <a:t>Some examples of metamorphic rock include slate, schist, gneiss, and marble. </a:t>
            </a:r>
          </a:p>
          <a:p>
            <a:pPr>
              <a:lnSpc>
                <a:spcPct val="90000"/>
              </a:lnSpc>
              <a:spcBef>
                <a:spcPts val="300"/>
              </a:spcBef>
              <a:defRPr sz="1100"/>
            </a:pPr>
            <a:r>
              <a:t> </a:t>
            </a:r>
          </a:p>
          <a:p>
            <a:pPr>
              <a:lnSpc>
                <a:spcPct val="90000"/>
              </a:lnSpc>
              <a:spcBef>
                <a:spcPts val="300"/>
              </a:spcBef>
              <a:defRPr sz="1100"/>
            </a:pPr>
            <a:r>
              <a:t>It is important to note that in all cases of metamorphic rock formation intense heat and/or pressure produce a chemical change and pressing/smearing or folding BUT NOT melting of rock.  If rock is melted it becomes magma not metamorphic rock. </a:t>
            </a:r>
          </a:p>
          <a:p>
            <a:pPr>
              <a:lnSpc>
                <a:spcPct val="90000"/>
              </a:lnSpc>
              <a:spcBef>
                <a:spcPts val="300"/>
              </a:spcBef>
              <a:defRPr sz="1100"/>
            </a:pPr>
            <a:r>
              <a:t> </a:t>
            </a:r>
          </a:p>
          <a:p>
            <a:pPr>
              <a:lnSpc>
                <a:spcPct val="90000"/>
              </a:lnSpc>
              <a:spcBef>
                <a:spcPts val="300"/>
              </a:spcBef>
              <a:defRPr sz="1100"/>
            </a:pPr>
            <a:r>
              <a:t>As students learn about metamorphic rock formation they may wonder why metamorphic rocks can be seen on the surface of the Earth when they are formed beneath the Earth’s surface.  The answer comes from understanding the importance of other Earth process.  As the Earth’s crust moves and one area of the crust moves over another, some parts of the crust that were below the surface of the Earth now become visible.  In other words, lower portions of the crust are uplifted, often forming mountains.  In addition, earthquakes can produce forces that thrust lower sections of the crust with metamorphic rock onto the Earth’s surface.  Erosion of crust by glaciers, water and other events may also expose metamorphic rock that was formed below the Earth’s crust. </a:t>
            </a:r>
          </a:p>
        </p:txBody>
      </p:sp>
    </p:spTree>
    <p:extLst>
      <p:ext uri="{BB962C8B-B14F-4D97-AF65-F5344CB8AC3E}">
        <p14:creationId xmlns:p14="http://schemas.microsoft.com/office/powerpoint/2010/main" val="1350788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 name="Shape 1882"/>
          <p:cNvSpPr>
            <a:spLocks noGrp="1" noRot="1" noChangeAspect="1"/>
          </p:cNvSpPr>
          <p:nvPr>
            <p:ph type="sldImg"/>
          </p:nvPr>
        </p:nvSpPr>
        <p:spPr>
          <a:prstGeom prst="rect">
            <a:avLst/>
          </a:prstGeom>
        </p:spPr>
        <p:txBody>
          <a:bodyPr/>
          <a:lstStyle/>
          <a:p>
            <a:endParaRPr/>
          </a:p>
        </p:txBody>
      </p:sp>
      <p:sp>
        <p:nvSpPr>
          <p:cNvPr id="1883" name="Shape 1883"/>
          <p:cNvSpPr>
            <a:spLocks noGrp="1"/>
          </p:cNvSpPr>
          <p:nvPr>
            <p:ph type="body" sz="quarter" idx="1"/>
          </p:nvPr>
        </p:nvSpPr>
        <p:spPr>
          <a:prstGeom prst="rect">
            <a:avLst/>
          </a:prstGeom>
        </p:spPr>
        <p:txBody>
          <a:bodyPr/>
          <a:lstStyle/>
          <a:p>
            <a:pPr>
              <a:defRPr b="1"/>
            </a:pPr>
            <a:r>
              <a:t>Teacher’s Notes</a:t>
            </a:r>
          </a:p>
          <a:p>
            <a:r>
              <a:t>The </a:t>
            </a:r>
            <a:r>
              <a:rPr i="1"/>
              <a:t>Check Understanding </a:t>
            </a:r>
            <a:r>
              <a:t>section is provided to help students rehearse and review what they have learned about metamorphic rocks and their formation by linking information about heat and pressure with the pressing, smearing, squishing and folding of rocks with hand movements. </a:t>
            </a:r>
          </a:p>
        </p:txBody>
      </p:sp>
    </p:spTree>
    <p:extLst>
      <p:ext uri="{BB962C8B-B14F-4D97-AF65-F5344CB8AC3E}">
        <p14:creationId xmlns:p14="http://schemas.microsoft.com/office/powerpoint/2010/main" val="1650703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 name="Shape 1913"/>
          <p:cNvSpPr>
            <a:spLocks noGrp="1" noRot="1" noChangeAspect="1"/>
          </p:cNvSpPr>
          <p:nvPr>
            <p:ph type="sldImg"/>
          </p:nvPr>
        </p:nvSpPr>
        <p:spPr>
          <a:prstGeom prst="rect">
            <a:avLst/>
          </a:prstGeom>
        </p:spPr>
        <p:txBody>
          <a:bodyPr/>
          <a:lstStyle/>
          <a:p>
            <a:endParaRPr/>
          </a:p>
        </p:txBody>
      </p:sp>
      <p:sp>
        <p:nvSpPr>
          <p:cNvPr id="1914" name="Shape 1914"/>
          <p:cNvSpPr>
            <a:spLocks noGrp="1"/>
          </p:cNvSpPr>
          <p:nvPr>
            <p:ph type="body" sz="quarter" idx="1"/>
          </p:nvPr>
        </p:nvSpPr>
        <p:spPr>
          <a:prstGeom prst="rect">
            <a:avLst/>
          </a:prstGeom>
        </p:spPr>
        <p:txBody>
          <a:bodyPr/>
          <a:lstStyle/>
          <a:p>
            <a:pPr>
              <a:lnSpc>
                <a:spcPct val="80000"/>
              </a:lnSpc>
              <a:spcBef>
                <a:spcPts val="300"/>
              </a:spcBef>
              <a:defRPr sz="1100" b="1"/>
            </a:pPr>
            <a:r>
              <a:t>Teacher’s Notes</a:t>
            </a:r>
          </a:p>
          <a:p>
            <a:pPr>
              <a:lnSpc>
                <a:spcPct val="80000"/>
              </a:lnSpc>
              <a:spcBef>
                <a:spcPts val="300"/>
              </a:spcBef>
              <a:defRPr sz="1100"/>
            </a:pPr>
            <a:r>
              <a:t>During this Journey Unit, students have explored the three types of rocks that compose the Earth’s crust and surface.  In this set of slides they will have the opportunity to better understand how the three types of rocks are related in the Rock Cycle. The Rock Cycle represents the endless movement of the Earth’s minerals from one form to another.  In this sense the rock cycle can be thought of as the recycling of rocks from one form to another. That is, rocks are never truly created or destroyed, but simply changed from one form to another.  </a:t>
            </a:r>
          </a:p>
          <a:p>
            <a:pPr>
              <a:lnSpc>
                <a:spcPct val="80000"/>
              </a:lnSpc>
              <a:spcBef>
                <a:spcPts val="300"/>
              </a:spcBef>
              <a:defRPr sz="1100"/>
            </a:pPr>
            <a:r>
              <a:t> </a:t>
            </a:r>
          </a:p>
          <a:p>
            <a:pPr>
              <a:lnSpc>
                <a:spcPct val="80000"/>
              </a:lnSpc>
              <a:spcBef>
                <a:spcPts val="300"/>
              </a:spcBef>
              <a:defRPr sz="1100"/>
            </a:pPr>
            <a:r>
              <a:t>Prior to introducing the content of the Rock Cycle, it may be helpful to review the word “cycle” with students.  Ask if they can recall other cycles that they may have studied in order that students understand that a cycle represents a series of events that truly has no beginning and end.  Reference to the water cycle may be helpful at this point in the discussion. </a:t>
            </a:r>
          </a:p>
          <a:p>
            <a:pPr>
              <a:lnSpc>
                <a:spcPct val="80000"/>
              </a:lnSpc>
              <a:spcBef>
                <a:spcPts val="300"/>
              </a:spcBef>
              <a:defRPr sz="1100"/>
            </a:pPr>
            <a:r>
              <a:t> </a:t>
            </a:r>
          </a:p>
          <a:p>
            <a:pPr>
              <a:lnSpc>
                <a:spcPct val="80000"/>
              </a:lnSpc>
              <a:spcBef>
                <a:spcPts val="300"/>
              </a:spcBef>
              <a:defRPr sz="1100"/>
            </a:pPr>
            <a:r>
              <a:t>The diagram of the Rock Cycle presented in this set of slides is simplified and emphasizes the major pathways for rock transformation. </a:t>
            </a:r>
          </a:p>
          <a:p>
            <a:pPr>
              <a:lnSpc>
                <a:spcPct val="80000"/>
              </a:lnSpc>
              <a:spcBef>
                <a:spcPts val="300"/>
              </a:spcBef>
              <a:defRPr sz="1100"/>
            </a:pPr>
            <a:r>
              <a:t> </a:t>
            </a:r>
          </a:p>
          <a:p>
            <a:pPr>
              <a:lnSpc>
                <a:spcPct val="80000"/>
              </a:lnSpc>
              <a:spcBef>
                <a:spcPts val="300"/>
              </a:spcBef>
              <a:defRPr sz="1100"/>
            </a:pPr>
            <a:r>
              <a:t>Students may inquire about variations of the pathways.  If such inquires arise, the following information can be discussed with students.</a:t>
            </a:r>
          </a:p>
          <a:p>
            <a:pPr>
              <a:lnSpc>
                <a:spcPct val="80000"/>
              </a:lnSpc>
              <a:spcBef>
                <a:spcPts val="300"/>
              </a:spcBef>
              <a:defRPr sz="1100"/>
            </a:pPr>
            <a:r>
              <a:t>Any type of rock can melt into magma.</a:t>
            </a:r>
          </a:p>
          <a:p>
            <a:pPr>
              <a:lnSpc>
                <a:spcPct val="80000"/>
              </a:lnSpc>
              <a:spcBef>
                <a:spcPts val="300"/>
              </a:spcBef>
              <a:defRPr sz="1100"/>
            </a:pPr>
            <a:r>
              <a:t>Any type of rock can undergo metamorphosis to metamorphic rock.</a:t>
            </a:r>
          </a:p>
          <a:p>
            <a:pPr>
              <a:lnSpc>
                <a:spcPct val="80000"/>
              </a:lnSpc>
              <a:spcBef>
                <a:spcPts val="300"/>
              </a:spcBef>
              <a:defRPr sz="1100"/>
            </a:pPr>
            <a:r>
              <a:t>Any type of rock can be weathered and eroded to form sedimentary rock. </a:t>
            </a:r>
          </a:p>
          <a:p>
            <a:pPr>
              <a:lnSpc>
                <a:spcPct val="80000"/>
              </a:lnSpc>
              <a:spcBef>
                <a:spcPts val="300"/>
              </a:spcBef>
              <a:defRPr sz="1100" b="1"/>
            </a:pPr>
            <a:endParaRPr/>
          </a:p>
          <a:p>
            <a:pPr>
              <a:lnSpc>
                <a:spcPct val="80000"/>
              </a:lnSpc>
              <a:spcBef>
                <a:spcPts val="300"/>
              </a:spcBef>
              <a:defRPr sz="1100"/>
            </a:pPr>
            <a:r>
              <a:t>. </a:t>
            </a:r>
          </a:p>
        </p:txBody>
      </p:sp>
    </p:spTree>
    <p:extLst>
      <p:ext uri="{BB962C8B-B14F-4D97-AF65-F5344CB8AC3E}">
        <p14:creationId xmlns:p14="http://schemas.microsoft.com/office/powerpoint/2010/main" val="3815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defRPr b="1"/>
            </a:pPr>
            <a:r>
              <a:t>Teacher’s Notes</a:t>
            </a:r>
          </a:p>
          <a:p>
            <a:r>
              <a:t>The crust is its outermost layer.  Students may better understand this by explaining that the crust is the layer on which they walk.  The properties of the crust include that it is a solid, relatively thin, compared to the other layers, and can break. </a:t>
            </a:r>
          </a:p>
        </p:txBody>
      </p:sp>
    </p:spTree>
    <p:extLst>
      <p:ext uri="{BB962C8B-B14F-4D97-AF65-F5344CB8AC3E}">
        <p14:creationId xmlns:p14="http://schemas.microsoft.com/office/powerpoint/2010/main" val="1635873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 name="Shape 1925"/>
          <p:cNvSpPr>
            <a:spLocks noGrp="1" noRot="1" noChangeAspect="1"/>
          </p:cNvSpPr>
          <p:nvPr>
            <p:ph type="sldImg"/>
          </p:nvPr>
        </p:nvSpPr>
        <p:spPr>
          <a:prstGeom prst="rect">
            <a:avLst/>
          </a:prstGeom>
        </p:spPr>
        <p:txBody>
          <a:bodyPr/>
          <a:lstStyle/>
          <a:p>
            <a:endParaRPr/>
          </a:p>
        </p:txBody>
      </p:sp>
      <p:sp>
        <p:nvSpPr>
          <p:cNvPr id="1926" name="Shape 1926"/>
          <p:cNvSpPr>
            <a:spLocks noGrp="1"/>
          </p:cNvSpPr>
          <p:nvPr>
            <p:ph type="body" sz="quarter" idx="1"/>
          </p:nvPr>
        </p:nvSpPr>
        <p:spPr>
          <a:prstGeom prst="rect">
            <a:avLst/>
          </a:prstGeom>
        </p:spPr>
        <p:txBody>
          <a:bodyPr/>
          <a:lstStyle/>
          <a:p>
            <a:r>
              <a:t>Students should be familiar with almost all parts of the rock cycle with the exception of “melting.”  This slide introduces the “melting” component of the rock cycle.  One common way in which metamorphic and other rocks are liquefied and melted back into magma occurs when oceanic crust moves under (is subducted) the continental crust.  During this process enough heat is produced to melt the oceanic crust. </a:t>
            </a:r>
          </a:p>
        </p:txBody>
      </p:sp>
    </p:spTree>
    <p:extLst>
      <p:ext uri="{BB962C8B-B14F-4D97-AF65-F5344CB8AC3E}">
        <p14:creationId xmlns:p14="http://schemas.microsoft.com/office/powerpoint/2010/main" val="1285092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 name="Shape 1957"/>
          <p:cNvSpPr>
            <a:spLocks noGrp="1" noRot="1" noChangeAspect="1"/>
          </p:cNvSpPr>
          <p:nvPr>
            <p:ph type="sldImg"/>
          </p:nvPr>
        </p:nvSpPr>
        <p:spPr>
          <a:prstGeom prst="rect">
            <a:avLst/>
          </a:prstGeom>
        </p:spPr>
        <p:txBody>
          <a:bodyPr/>
          <a:lstStyle/>
          <a:p>
            <a:endParaRPr/>
          </a:p>
        </p:txBody>
      </p:sp>
      <p:sp>
        <p:nvSpPr>
          <p:cNvPr id="1958" name="Shape 1958"/>
          <p:cNvSpPr>
            <a:spLocks noGrp="1"/>
          </p:cNvSpPr>
          <p:nvPr>
            <p:ph type="body" sz="quarter" idx="1"/>
          </p:nvPr>
        </p:nvSpPr>
        <p:spPr>
          <a:prstGeom prst="rect">
            <a:avLst/>
          </a:prstGeom>
        </p:spPr>
        <p:txBody>
          <a:bodyPr/>
          <a:lstStyle>
            <a:lvl1pPr>
              <a:lnSpc>
                <a:spcPct val="80000"/>
              </a:lnSpc>
              <a:spcBef>
                <a:spcPts val="300"/>
              </a:spcBef>
              <a:defRPr sz="1100" b="1"/>
            </a:lvl1pPr>
          </a:lstStyle>
          <a:p>
            <a:r>
              <a:rPr dirty="0"/>
              <a:t>Teacher’s </a:t>
            </a:r>
            <a:r>
              <a:rPr dirty="0" smtClean="0"/>
              <a:t>Notes</a:t>
            </a:r>
            <a:endParaRPr lang="en-US" dirty="0" smtClean="0"/>
          </a:p>
          <a:p>
            <a:r>
              <a:rPr lang="en-US" sz="1100" b="0" u="none" baseline="0" dirty="0" smtClean="0">
                <a:latin typeface="+mn-lt"/>
                <a:ea typeface="+mn-ea"/>
                <a:cs typeface="+mn-cs"/>
                <a:sym typeface="Calibri"/>
              </a:rPr>
              <a:t>Pictures for this section are found in the following slides below: Slides 64- 66. </a:t>
            </a:r>
            <a:endParaRPr b="0" dirty="0"/>
          </a:p>
        </p:txBody>
      </p:sp>
    </p:spTree>
    <p:extLst>
      <p:ext uri="{BB962C8B-B14F-4D97-AF65-F5344CB8AC3E}">
        <p14:creationId xmlns:p14="http://schemas.microsoft.com/office/powerpoint/2010/main" val="1299147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 name="Shape 1968"/>
          <p:cNvSpPr>
            <a:spLocks noGrp="1" noRot="1" noChangeAspect="1"/>
          </p:cNvSpPr>
          <p:nvPr>
            <p:ph type="sldImg"/>
          </p:nvPr>
        </p:nvSpPr>
        <p:spPr>
          <a:prstGeom prst="rect">
            <a:avLst/>
          </a:prstGeom>
        </p:spPr>
        <p:txBody>
          <a:bodyPr/>
          <a:lstStyle/>
          <a:p>
            <a:endParaRPr/>
          </a:p>
        </p:txBody>
      </p:sp>
      <p:sp>
        <p:nvSpPr>
          <p:cNvPr id="1969" name="Shape 1969"/>
          <p:cNvSpPr>
            <a:spLocks noGrp="1"/>
          </p:cNvSpPr>
          <p:nvPr>
            <p:ph type="body" sz="quarter" idx="1"/>
          </p:nvPr>
        </p:nvSpPr>
        <p:spPr>
          <a:prstGeom prst="rect">
            <a:avLst/>
          </a:prstGeom>
        </p:spPr>
        <p:txBody>
          <a:bodyPr/>
          <a:lstStyle/>
          <a:p>
            <a:r>
              <a:t>Answer:</a:t>
            </a:r>
          </a:p>
          <a:p>
            <a:r>
              <a:t>The rock melts back into magma.</a:t>
            </a:r>
          </a:p>
        </p:txBody>
      </p:sp>
    </p:spTree>
    <p:extLst>
      <p:ext uri="{BB962C8B-B14F-4D97-AF65-F5344CB8AC3E}">
        <p14:creationId xmlns:p14="http://schemas.microsoft.com/office/powerpoint/2010/main" val="13026505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 name="Shape 1991"/>
          <p:cNvSpPr>
            <a:spLocks noGrp="1" noRot="1" noChangeAspect="1"/>
          </p:cNvSpPr>
          <p:nvPr>
            <p:ph type="sldImg"/>
          </p:nvPr>
        </p:nvSpPr>
        <p:spPr>
          <a:prstGeom prst="rect">
            <a:avLst/>
          </a:prstGeom>
        </p:spPr>
        <p:txBody>
          <a:bodyPr/>
          <a:lstStyle/>
          <a:p>
            <a:endParaRPr/>
          </a:p>
        </p:txBody>
      </p:sp>
      <p:sp>
        <p:nvSpPr>
          <p:cNvPr id="1992" name="Shape 1992"/>
          <p:cNvSpPr>
            <a:spLocks noGrp="1"/>
          </p:cNvSpPr>
          <p:nvPr>
            <p:ph type="body" sz="quarter" idx="1"/>
          </p:nvPr>
        </p:nvSpPr>
        <p:spPr>
          <a:prstGeom prst="rect">
            <a:avLst/>
          </a:prstGeom>
        </p:spPr>
        <p:txBody>
          <a:bodyPr/>
          <a:lstStyle/>
          <a:p>
            <a:r>
              <a:t>Answer:</a:t>
            </a:r>
          </a:p>
          <a:p>
            <a:r>
              <a:t>Heat and pressure turn the rock into metamorphic rock.</a:t>
            </a:r>
          </a:p>
          <a:p>
            <a:endParaRPr/>
          </a:p>
          <a:p>
            <a:pPr>
              <a:defRPr i="1"/>
            </a:pPr>
            <a:r>
              <a:t>Image credits: Continent-continent Convergence from USGS: retrieved 2010 from https://commons.wikimedia.org/wiki/File:Continental-continental_convergence_Fig21contcont.gif {in public domain}</a:t>
            </a:r>
          </a:p>
        </p:txBody>
      </p:sp>
    </p:spTree>
    <p:extLst>
      <p:ext uri="{BB962C8B-B14F-4D97-AF65-F5344CB8AC3E}">
        <p14:creationId xmlns:p14="http://schemas.microsoft.com/office/powerpoint/2010/main" val="51878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0" name="Shape 2030"/>
          <p:cNvSpPr>
            <a:spLocks noGrp="1" noRot="1" noChangeAspect="1"/>
          </p:cNvSpPr>
          <p:nvPr>
            <p:ph type="sldImg"/>
          </p:nvPr>
        </p:nvSpPr>
        <p:spPr>
          <a:prstGeom prst="rect">
            <a:avLst/>
          </a:prstGeom>
        </p:spPr>
        <p:txBody>
          <a:bodyPr/>
          <a:lstStyle/>
          <a:p>
            <a:endParaRPr/>
          </a:p>
        </p:txBody>
      </p:sp>
      <p:sp>
        <p:nvSpPr>
          <p:cNvPr id="2031" name="Shape 2031"/>
          <p:cNvSpPr>
            <a:spLocks noGrp="1"/>
          </p:cNvSpPr>
          <p:nvPr>
            <p:ph type="body" sz="quarter" idx="1"/>
          </p:nvPr>
        </p:nvSpPr>
        <p:spPr>
          <a:prstGeom prst="rect">
            <a:avLst/>
          </a:prstGeom>
        </p:spPr>
        <p:txBody>
          <a:bodyPr/>
          <a:lstStyle/>
          <a:p>
            <a:r>
              <a:t>Answer:</a:t>
            </a:r>
          </a:p>
          <a:p>
            <a:r>
              <a:t>Metamorphic rock would form beside the rising columns of magma in the crust.</a:t>
            </a:r>
          </a:p>
          <a:p>
            <a:pPr>
              <a:lnSpc>
                <a:spcPct val="90000"/>
              </a:lnSpc>
              <a:spcBef>
                <a:spcPts val="300"/>
              </a:spcBef>
              <a:defRPr sz="1100"/>
            </a:pPr>
            <a:r>
              <a:t> </a:t>
            </a:r>
          </a:p>
        </p:txBody>
      </p:sp>
    </p:spTree>
    <p:extLst>
      <p:ext uri="{BB962C8B-B14F-4D97-AF65-F5344CB8AC3E}">
        <p14:creationId xmlns:p14="http://schemas.microsoft.com/office/powerpoint/2010/main" val="39034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Shape 2072"/>
          <p:cNvSpPr>
            <a:spLocks noGrp="1" noRot="1" noChangeAspect="1"/>
          </p:cNvSpPr>
          <p:nvPr>
            <p:ph type="sldImg"/>
          </p:nvPr>
        </p:nvSpPr>
        <p:spPr>
          <a:prstGeom prst="rect">
            <a:avLst/>
          </a:prstGeom>
        </p:spPr>
        <p:txBody>
          <a:bodyPr/>
          <a:lstStyle/>
          <a:p>
            <a:endParaRPr/>
          </a:p>
        </p:txBody>
      </p:sp>
      <p:sp>
        <p:nvSpPr>
          <p:cNvPr id="2073" name="Shape 2073"/>
          <p:cNvSpPr>
            <a:spLocks noGrp="1"/>
          </p:cNvSpPr>
          <p:nvPr>
            <p:ph type="body" sz="quarter" idx="1"/>
          </p:nvPr>
        </p:nvSpPr>
        <p:spPr>
          <a:prstGeom prst="rect">
            <a:avLst/>
          </a:prstGeom>
        </p:spPr>
        <p:txBody>
          <a:bodyPr/>
          <a:lstStyle/>
          <a:p>
            <a:r>
              <a:t>The </a:t>
            </a:r>
            <a:r>
              <a:rPr i="1"/>
              <a:t>Making and Applying</a:t>
            </a:r>
            <a:r>
              <a:t> section of the Journey Unit has been provided as a way to help students rehearse and process the information learned during the Earth’s Changing Surface Journey Unit as well as to become more familiar with test-taking strategies and various types of analysis questions. </a:t>
            </a:r>
          </a:p>
          <a:p>
            <a:endParaRPr/>
          </a:p>
          <a:p>
            <a:r>
              <a:t>Answer</a:t>
            </a:r>
          </a:p>
          <a:p>
            <a:r>
              <a:t>Question 1: B</a:t>
            </a:r>
          </a:p>
        </p:txBody>
      </p:sp>
    </p:spTree>
    <p:extLst>
      <p:ext uri="{BB962C8B-B14F-4D97-AF65-F5344CB8AC3E}">
        <p14:creationId xmlns:p14="http://schemas.microsoft.com/office/powerpoint/2010/main" val="1063959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 name="Shape 2105"/>
          <p:cNvSpPr>
            <a:spLocks noGrp="1" noRot="1" noChangeAspect="1"/>
          </p:cNvSpPr>
          <p:nvPr>
            <p:ph type="sldImg"/>
          </p:nvPr>
        </p:nvSpPr>
        <p:spPr>
          <a:prstGeom prst="rect">
            <a:avLst/>
          </a:prstGeom>
        </p:spPr>
        <p:txBody>
          <a:bodyPr/>
          <a:lstStyle/>
          <a:p>
            <a:endParaRPr/>
          </a:p>
        </p:txBody>
      </p:sp>
      <p:sp>
        <p:nvSpPr>
          <p:cNvPr id="2106" name="Shape 2106"/>
          <p:cNvSpPr>
            <a:spLocks noGrp="1"/>
          </p:cNvSpPr>
          <p:nvPr>
            <p:ph type="body" sz="quarter" idx="1"/>
          </p:nvPr>
        </p:nvSpPr>
        <p:spPr>
          <a:prstGeom prst="rect">
            <a:avLst/>
          </a:prstGeom>
        </p:spPr>
        <p:txBody>
          <a:bodyPr/>
          <a:lstStyle/>
          <a:p>
            <a:pPr>
              <a:lnSpc>
                <a:spcPct val="80000"/>
              </a:lnSpc>
              <a:spcBef>
                <a:spcPts val="300"/>
              </a:spcBef>
              <a:defRPr sz="1100"/>
            </a:pPr>
            <a:r>
              <a:t>Answer:</a:t>
            </a:r>
            <a:endParaRPr b="1"/>
          </a:p>
          <a:p>
            <a:pPr>
              <a:lnSpc>
                <a:spcPct val="80000"/>
              </a:lnSpc>
              <a:spcBef>
                <a:spcPts val="300"/>
              </a:spcBef>
              <a:defRPr sz="1100"/>
            </a:pPr>
            <a:r>
              <a:t>Question 2: C</a:t>
            </a:r>
          </a:p>
        </p:txBody>
      </p:sp>
    </p:spTree>
    <p:extLst>
      <p:ext uri="{BB962C8B-B14F-4D97-AF65-F5344CB8AC3E}">
        <p14:creationId xmlns:p14="http://schemas.microsoft.com/office/powerpoint/2010/main" val="2015311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5" name="Shape 2175"/>
          <p:cNvSpPr>
            <a:spLocks noGrp="1" noRot="1" noChangeAspect="1"/>
          </p:cNvSpPr>
          <p:nvPr>
            <p:ph type="sldImg"/>
          </p:nvPr>
        </p:nvSpPr>
        <p:spPr>
          <a:prstGeom prst="rect">
            <a:avLst/>
          </a:prstGeom>
        </p:spPr>
        <p:txBody>
          <a:bodyPr/>
          <a:lstStyle/>
          <a:p>
            <a:endParaRPr/>
          </a:p>
        </p:txBody>
      </p:sp>
      <p:sp>
        <p:nvSpPr>
          <p:cNvPr id="2176" name="Shape 2176"/>
          <p:cNvSpPr>
            <a:spLocks noGrp="1"/>
          </p:cNvSpPr>
          <p:nvPr>
            <p:ph type="body" sz="quarter" idx="1"/>
          </p:nvPr>
        </p:nvSpPr>
        <p:spPr>
          <a:prstGeom prst="rect">
            <a:avLst/>
          </a:prstGeom>
        </p:spPr>
        <p:txBody>
          <a:bodyPr/>
          <a:lstStyle/>
          <a:p>
            <a:r>
              <a:t>Answer </a:t>
            </a:r>
          </a:p>
          <a:p>
            <a:r>
              <a:t>Question 3: B</a:t>
            </a:r>
          </a:p>
          <a:p>
            <a:endParaRPr/>
          </a:p>
          <a:p>
            <a:pPr>
              <a:defRPr i="1"/>
            </a:pPr>
            <a:r>
              <a:t>Image credits: Continent-continent Convergence from USGS: retrieved 2010 from https://commons.wikimedia.org/wiki/File:Continental-continental_convergence_Fig21contcont.gif {in public domain}</a:t>
            </a:r>
          </a:p>
        </p:txBody>
      </p:sp>
    </p:spTree>
    <p:extLst>
      <p:ext uri="{BB962C8B-B14F-4D97-AF65-F5344CB8AC3E}">
        <p14:creationId xmlns:p14="http://schemas.microsoft.com/office/powerpoint/2010/main" val="1861775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3" name="Shape 2323"/>
          <p:cNvSpPr>
            <a:spLocks noGrp="1" noRot="1" noChangeAspect="1"/>
          </p:cNvSpPr>
          <p:nvPr>
            <p:ph type="sldImg"/>
          </p:nvPr>
        </p:nvSpPr>
        <p:spPr>
          <a:prstGeom prst="rect">
            <a:avLst/>
          </a:prstGeom>
        </p:spPr>
        <p:txBody>
          <a:bodyPr/>
          <a:lstStyle/>
          <a:p>
            <a:endParaRPr/>
          </a:p>
        </p:txBody>
      </p:sp>
      <p:sp>
        <p:nvSpPr>
          <p:cNvPr id="2324" name="Shape 2324"/>
          <p:cNvSpPr>
            <a:spLocks noGrp="1"/>
          </p:cNvSpPr>
          <p:nvPr>
            <p:ph type="body" sz="quarter" idx="1"/>
          </p:nvPr>
        </p:nvSpPr>
        <p:spPr>
          <a:prstGeom prst="rect">
            <a:avLst/>
          </a:prstGeom>
        </p:spPr>
        <p:txBody>
          <a:bodyPr/>
          <a:lstStyle/>
          <a:p>
            <a:r>
              <a:t>Answer</a:t>
            </a:r>
          </a:p>
          <a:p>
            <a:r>
              <a:t>Question 4: A</a:t>
            </a:r>
          </a:p>
        </p:txBody>
      </p:sp>
    </p:spTree>
    <p:extLst>
      <p:ext uri="{BB962C8B-B14F-4D97-AF65-F5344CB8AC3E}">
        <p14:creationId xmlns:p14="http://schemas.microsoft.com/office/powerpoint/2010/main" val="20305624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3" name="Shape 2333"/>
          <p:cNvSpPr>
            <a:spLocks noGrp="1" noRot="1" noChangeAspect="1"/>
          </p:cNvSpPr>
          <p:nvPr>
            <p:ph type="sldImg"/>
          </p:nvPr>
        </p:nvSpPr>
        <p:spPr>
          <a:prstGeom prst="rect">
            <a:avLst/>
          </a:prstGeom>
        </p:spPr>
        <p:txBody>
          <a:bodyPr/>
          <a:lstStyle/>
          <a:p>
            <a:endParaRPr/>
          </a:p>
        </p:txBody>
      </p:sp>
      <p:sp>
        <p:nvSpPr>
          <p:cNvPr id="2334" name="Shape 2334"/>
          <p:cNvSpPr>
            <a:spLocks noGrp="1"/>
          </p:cNvSpPr>
          <p:nvPr>
            <p:ph type="body" sz="quarter" idx="1"/>
          </p:nvPr>
        </p:nvSpPr>
        <p:spPr>
          <a:prstGeom prst="rect">
            <a:avLst/>
          </a:prstGeom>
        </p:spPr>
        <p:txBody>
          <a:bodyPr/>
          <a:lstStyle/>
          <a:p>
            <a:pPr>
              <a:defRPr i="1"/>
            </a:pPr>
            <a:r>
              <a:t>Image by Leaflet (Own work) [CC BY-SA 3.0 (</a:t>
            </a:r>
            <a:r>
              <a:rPr u="sng"/>
              <a:t>(http://creativecommons.org/licenses/by-sa/3.0 )], </a:t>
            </a:r>
            <a:r>
              <a:t>via Wikimedia Commons </a:t>
            </a:r>
          </a:p>
        </p:txBody>
      </p:sp>
    </p:spTree>
    <p:extLst>
      <p:ext uri="{BB962C8B-B14F-4D97-AF65-F5344CB8AC3E}">
        <p14:creationId xmlns:p14="http://schemas.microsoft.com/office/powerpoint/2010/main" val="199970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pPr>
              <a:defRPr b="1"/>
            </a:pPr>
            <a:r>
              <a:t>Teacher’s Notes</a:t>
            </a:r>
          </a:p>
          <a:p>
            <a:r>
              <a:t>Beneath the crust is the mantle, a liquid that is thicker and hotter than the crust.  Although the mantle does not represent the surface of the Earth, it is important that students recognize this layer.  They  will later learn that the magma in the mantle is the source for some of the rocks that are on the surface of the Earth.  Students may be interested to learn that scientists think that the surface of the Earth once resembled the mantle: a hot liquid when the Earth was first forming billions of years ago.  But the molten rock eventually cooled, giving us the solid, cool crust that we live on. </a:t>
            </a:r>
          </a:p>
        </p:txBody>
      </p:sp>
    </p:spTree>
    <p:extLst>
      <p:ext uri="{BB962C8B-B14F-4D97-AF65-F5344CB8AC3E}">
        <p14:creationId xmlns:p14="http://schemas.microsoft.com/office/powerpoint/2010/main" val="2037761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 name="Shape 2340"/>
          <p:cNvSpPr>
            <a:spLocks noGrp="1" noRot="1" noChangeAspect="1"/>
          </p:cNvSpPr>
          <p:nvPr>
            <p:ph type="sldImg"/>
          </p:nvPr>
        </p:nvSpPr>
        <p:spPr>
          <a:prstGeom prst="rect">
            <a:avLst/>
          </a:prstGeom>
        </p:spPr>
        <p:txBody>
          <a:bodyPr/>
          <a:lstStyle/>
          <a:p>
            <a:endParaRPr/>
          </a:p>
        </p:txBody>
      </p:sp>
      <p:sp>
        <p:nvSpPr>
          <p:cNvPr id="2341" name="Shape 2341"/>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Slides 72-79 are designed to guide students through an exploration of various ways of representing land formations and bodies of water, with the end  goal of having them develop a model to represent these features.  They will look at a photo, an aerial view, a traditional road map, and a topographical map.  You may want to have materials set out for your student groups to work with when you reach slide 79.  Please look ahead to slide 85 for one possible set-up.</a:t>
            </a:r>
          </a:p>
          <a:p>
            <a:pPr>
              <a:defRPr b="1">
                <a:latin typeface="Arial"/>
                <a:ea typeface="Arial"/>
                <a:cs typeface="Arial"/>
                <a:sym typeface="Arial"/>
              </a:defRPr>
            </a:pPr>
            <a:endParaRPr/>
          </a:p>
          <a:p>
            <a:pPr>
              <a:defRPr>
                <a:latin typeface="Arial"/>
                <a:ea typeface="Arial"/>
                <a:cs typeface="Arial"/>
                <a:sym typeface="Arial"/>
              </a:defRPr>
            </a:pPr>
            <a:r>
              <a:t>This photo is taken a little way up a mountain slope, which would be behind you.  You might see a view very much like this if you were hiking on a trail near this lake in Glacier National Park in Montana.</a:t>
            </a:r>
          </a:p>
          <a:p>
            <a:pPr>
              <a:defRPr>
                <a:latin typeface="Arial"/>
                <a:ea typeface="Arial"/>
                <a:cs typeface="Arial"/>
                <a:sym typeface="Arial"/>
              </a:defRPr>
            </a:pPr>
            <a:endParaRPr/>
          </a:p>
          <a:p>
            <a:pPr>
              <a:defRPr>
                <a:latin typeface="Arial"/>
                <a:ea typeface="Arial"/>
                <a:cs typeface="Arial"/>
                <a:sym typeface="Arial"/>
              </a:defRPr>
            </a:pPr>
            <a:r>
              <a:t>We can get a lot of information about the area from this picture. Ask students  to list all the different land-forms and forms of water they see.  (Examples:  mountains, valleys, small island, lake, snow, clouds.)  From this perspective, students would probably be able to draw a simple map of what they see.  </a:t>
            </a:r>
          </a:p>
          <a:p>
            <a:pPr>
              <a:defRPr>
                <a:latin typeface="Arial"/>
                <a:ea typeface="Arial"/>
                <a:cs typeface="Arial"/>
                <a:sym typeface="Arial"/>
              </a:defRPr>
            </a:pPr>
            <a:endParaRPr/>
          </a:p>
        </p:txBody>
      </p:sp>
    </p:spTree>
    <p:extLst>
      <p:ext uri="{BB962C8B-B14F-4D97-AF65-F5344CB8AC3E}">
        <p14:creationId xmlns:p14="http://schemas.microsoft.com/office/powerpoint/2010/main" val="945683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6" name="Shape 2346"/>
          <p:cNvSpPr>
            <a:spLocks noGrp="1" noRot="1" noChangeAspect="1"/>
          </p:cNvSpPr>
          <p:nvPr>
            <p:ph type="sldImg"/>
          </p:nvPr>
        </p:nvSpPr>
        <p:spPr>
          <a:prstGeom prst="rect">
            <a:avLst/>
          </a:prstGeom>
        </p:spPr>
        <p:txBody>
          <a:bodyPr/>
          <a:lstStyle/>
          <a:p>
            <a:endParaRPr/>
          </a:p>
        </p:txBody>
      </p:sp>
      <p:sp>
        <p:nvSpPr>
          <p:cNvPr id="2347" name="Shape 2347"/>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a:latin typeface="Arial"/>
                <a:ea typeface="Arial"/>
                <a:cs typeface="Arial"/>
                <a:sym typeface="Arial"/>
              </a:defRPr>
            </a:pPr>
            <a:endParaRPr/>
          </a:p>
          <a:p>
            <a:pPr>
              <a:defRPr b="1">
                <a:latin typeface="Arial"/>
                <a:ea typeface="Arial"/>
                <a:cs typeface="Arial"/>
                <a:sym typeface="Arial"/>
              </a:defRPr>
            </a:pPr>
            <a:r>
              <a:t>How would a map of this area look?  </a:t>
            </a:r>
          </a:p>
          <a:p>
            <a:pPr>
              <a:defRPr b="1">
                <a:latin typeface="Arial"/>
                <a:ea typeface="Arial"/>
                <a:cs typeface="Arial"/>
                <a:sym typeface="Arial"/>
              </a:defRPr>
            </a:pPr>
            <a:endParaRPr/>
          </a:p>
          <a:p>
            <a:pPr>
              <a:defRPr>
                <a:latin typeface="Arial"/>
                <a:ea typeface="Arial"/>
                <a:cs typeface="Arial"/>
                <a:sym typeface="Arial"/>
              </a:defRPr>
            </a:pPr>
            <a:r>
              <a:t>Instruct or remind students that a map is a flat representation of an area’s features, so they have to pretend they were looking at it from a plane, or from a bird's eye view.   They are not drawing “a picture of the picture” as they see it.</a:t>
            </a:r>
          </a:p>
          <a:p>
            <a:pPr>
              <a:defRPr>
                <a:latin typeface="Arial"/>
                <a:ea typeface="Arial"/>
                <a:cs typeface="Arial"/>
                <a:sym typeface="Arial"/>
              </a:defRPr>
            </a:pPr>
            <a:r>
              <a:t> </a:t>
            </a:r>
          </a:p>
          <a:p>
            <a:pPr>
              <a:defRPr>
                <a:latin typeface="Arial"/>
                <a:ea typeface="Arial"/>
                <a:cs typeface="Arial"/>
                <a:sym typeface="Arial"/>
              </a:defRPr>
            </a:pPr>
            <a:r>
              <a:t>Have students guide you to draw a simple map on the board, </a:t>
            </a:r>
            <a:r>
              <a:rPr u="sng"/>
              <a:t>or</a:t>
            </a:r>
            <a:r>
              <a:t> if time permits have them sketch their own in a couple minutes.  They might suggest or draw a round lake with a tiny dot of land in the center, and they might draw a circle of land around the lake that represents the mountains.  At this point, they probably will not show any indication of varying heights of the land.</a:t>
            </a:r>
            <a:endParaRPr b="1"/>
          </a:p>
          <a:p>
            <a:pPr>
              <a:defRPr>
                <a:latin typeface="Arial"/>
                <a:ea typeface="Arial"/>
                <a:cs typeface="Arial"/>
                <a:sym typeface="Arial"/>
              </a:defRPr>
            </a:pPr>
            <a:endParaRPr b="1"/>
          </a:p>
          <a:p>
            <a:pPr>
              <a:defRPr>
                <a:latin typeface="Arial"/>
                <a:ea typeface="Arial"/>
                <a:cs typeface="Arial"/>
                <a:sym typeface="Arial"/>
              </a:defRPr>
            </a:pPr>
            <a:r>
              <a:t>Take a moment to discuss the map (or maps) that your class produced.  Does it represent what you can see in the picture?  How?</a:t>
            </a:r>
          </a:p>
          <a:p>
            <a:pPr>
              <a:defRPr>
                <a:latin typeface="Arial"/>
                <a:ea typeface="Arial"/>
                <a:cs typeface="Arial"/>
                <a:sym typeface="Arial"/>
              </a:defRPr>
            </a:pPr>
            <a:r>
              <a:t> </a:t>
            </a:r>
          </a:p>
          <a:p>
            <a:pPr>
              <a:defRPr>
                <a:latin typeface="Arial"/>
                <a:ea typeface="Arial"/>
                <a:cs typeface="Arial"/>
                <a:sym typeface="Arial"/>
              </a:defRPr>
            </a:pPr>
            <a:r>
              <a:t>Can we see everything that is here?  Why or why not? Possible answers:  It is possible that there is river running out of the far end of the lake, down through the valley, which we can’t see.  There could be an even taller mountain behind us, or another lake.  How can we see more details of what is really there?</a:t>
            </a:r>
          </a:p>
          <a:p>
            <a:pPr>
              <a:defRPr>
                <a:latin typeface="Arial"/>
                <a:ea typeface="Arial"/>
                <a:cs typeface="Arial"/>
                <a:sym typeface="Arial"/>
              </a:defRPr>
            </a:pPr>
            <a:endParaRPr/>
          </a:p>
          <a:p>
            <a:pPr>
              <a:defRPr i="1">
                <a:latin typeface="Arial"/>
                <a:ea typeface="Arial"/>
                <a:cs typeface="Arial"/>
                <a:sym typeface="Arial"/>
              </a:defRPr>
            </a:pPr>
            <a:r>
              <a:t>Image courtesy of Wikimedia Commons </a:t>
            </a: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p:txBody>
      </p:sp>
    </p:spTree>
    <p:extLst>
      <p:ext uri="{BB962C8B-B14F-4D97-AF65-F5344CB8AC3E}">
        <p14:creationId xmlns:p14="http://schemas.microsoft.com/office/powerpoint/2010/main" val="5736928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 name="Shape 2353"/>
          <p:cNvSpPr>
            <a:spLocks noGrp="1" noRot="1" noChangeAspect="1"/>
          </p:cNvSpPr>
          <p:nvPr>
            <p:ph type="sldImg"/>
          </p:nvPr>
        </p:nvSpPr>
        <p:spPr>
          <a:prstGeom prst="rect">
            <a:avLst/>
          </a:prstGeom>
        </p:spPr>
        <p:txBody>
          <a:bodyPr/>
          <a:lstStyle/>
          <a:p>
            <a:endParaRPr/>
          </a:p>
        </p:txBody>
      </p:sp>
      <p:sp>
        <p:nvSpPr>
          <p:cNvPr id="2354" name="Shape 2354"/>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This is a satellite view of the park from space.  </a:t>
            </a:r>
          </a:p>
          <a:p>
            <a:pPr>
              <a:defRPr>
                <a:latin typeface="Arial"/>
                <a:ea typeface="Arial"/>
                <a:cs typeface="Arial"/>
                <a:sym typeface="Arial"/>
              </a:defRPr>
            </a:pPr>
            <a:endParaRPr/>
          </a:p>
          <a:p>
            <a:pPr>
              <a:defRPr b="1">
                <a:latin typeface="Arial"/>
                <a:ea typeface="Arial"/>
                <a:cs typeface="Arial"/>
                <a:sym typeface="Arial"/>
              </a:defRPr>
            </a:pPr>
            <a:r>
              <a:t>What features do we see? </a:t>
            </a:r>
            <a:r>
              <a:rPr b="0"/>
              <a:t> Students may be able to identify mountain ranges, and lower-lying land in addition to lakes and rivers.  Part of the area is snow-covered, and part is not.  Some of the lakes are partly obscured by snow.</a:t>
            </a:r>
          </a:p>
          <a:p>
            <a:pPr>
              <a:defRPr b="1">
                <a:latin typeface="Arial"/>
                <a:ea typeface="Arial"/>
                <a:cs typeface="Arial"/>
                <a:sym typeface="Arial"/>
              </a:defRPr>
            </a:pPr>
            <a:r>
              <a:t>Are there any that we didn’t see before?  </a:t>
            </a:r>
            <a:r>
              <a:rPr b="0"/>
              <a:t>We see several lakes and several mountain ranges, not just 5-6 individual mountains.</a:t>
            </a:r>
          </a:p>
          <a:p>
            <a:pPr>
              <a:defRPr b="1">
                <a:latin typeface="Arial"/>
                <a:ea typeface="Arial"/>
                <a:cs typeface="Arial"/>
                <a:sym typeface="Arial"/>
              </a:defRPr>
            </a:pPr>
            <a:r>
              <a:t>Can you tell how high the mountains are?  </a:t>
            </a:r>
            <a:r>
              <a:rPr b="0"/>
              <a:t>Answers will vary, but students may be able to identify the mountain peaks and the mountain slopes, and contrast these to the flatter land.  It is not possible, of course, to determine the actual elevation of the mountains from this map.</a:t>
            </a:r>
          </a:p>
          <a:p>
            <a:pPr>
              <a:defRPr b="1">
                <a:latin typeface="Arial"/>
                <a:ea typeface="Arial"/>
                <a:cs typeface="Arial"/>
                <a:sym typeface="Arial"/>
              </a:defRPr>
            </a:pPr>
            <a:r>
              <a:t>Is there water?</a:t>
            </a:r>
            <a:r>
              <a:rPr b="0"/>
              <a:t>  A lake is clearly visible in the upper right.  Other lakes seem to be partly visible, but are partly obscured by snow.</a:t>
            </a:r>
          </a:p>
          <a:p>
            <a:pPr>
              <a:defRPr b="1">
                <a:latin typeface="Arial"/>
                <a:ea typeface="Arial"/>
                <a:cs typeface="Arial"/>
                <a:sym typeface="Arial"/>
              </a:defRPr>
            </a:pPr>
            <a:r>
              <a:t>How deep is the water?  </a:t>
            </a:r>
            <a:r>
              <a:rPr b="0"/>
              <a:t>Answers will vary.  In this image you can’t really tell much about the depth of the water because you can’t see real variation in the depth of the blue color.</a:t>
            </a:r>
          </a:p>
          <a:p>
            <a:pPr>
              <a:defRPr>
                <a:latin typeface="Arial"/>
                <a:ea typeface="Arial"/>
                <a:cs typeface="Arial"/>
                <a:sym typeface="Arial"/>
              </a:defRPr>
            </a:pPr>
            <a:endParaRPr b="0"/>
          </a:p>
          <a:p>
            <a:pPr>
              <a:defRPr i="1">
                <a:latin typeface="Arial"/>
                <a:ea typeface="Arial"/>
                <a:cs typeface="Arial"/>
                <a:sym typeface="Arial"/>
              </a:defRPr>
            </a:pPr>
            <a:r>
              <a:t>Image  courtesy of NASA Earth Observatory</a:t>
            </a:r>
          </a:p>
        </p:txBody>
      </p:sp>
    </p:spTree>
    <p:extLst>
      <p:ext uri="{BB962C8B-B14F-4D97-AF65-F5344CB8AC3E}">
        <p14:creationId xmlns:p14="http://schemas.microsoft.com/office/powerpoint/2010/main" val="2001554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 name="Shape 2360"/>
          <p:cNvSpPr>
            <a:spLocks noGrp="1" noRot="1" noChangeAspect="1"/>
          </p:cNvSpPr>
          <p:nvPr>
            <p:ph type="sldImg"/>
          </p:nvPr>
        </p:nvSpPr>
        <p:spPr>
          <a:prstGeom prst="rect">
            <a:avLst/>
          </a:prstGeom>
        </p:spPr>
        <p:txBody>
          <a:bodyPr/>
          <a:lstStyle/>
          <a:p>
            <a:endParaRPr/>
          </a:p>
        </p:txBody>
      </p:sp>
      <p:sp>
        <p:nvSpPr>
          <p:cNvPr id="2361" name="Shape 2361"/>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This is a surface map — a map you can use to find a camp site, hiking trail, or ranger station.   This would be very useful if you were visiting Glacier National Park.  You can see that this is different from the picture and from the satellite image.</a:t>
            </a:r>
          </a:p>
          <a:p>
            <a:pPr>
              <a:defRPr b="1">
                <a:latin typeface="Arial"/>
                <a:ea typeface="Arial"/>
                <a:cs typeface="Arial"/>
                <a:sym typeface="Arial"/>
              </a:defRPr>
            </a:pPr>
            <a:r>
              <a:t>What do we see?  </a:t>
            </a:r>
            <a:r>
              <a:rPr b="0"/>
              <a:t>Students may point out roads, rivers, lakes, trails, names of destinations, symbols for camping sites, etc.</a:t>
            </a:r>
          </a:p>
          <a:p>
            <a:pPr>
              <a:defRPr>
                <a:latin typeface="Arial"/>
                <a:ea typeface="Arial"/>
                <a:cs typeface="Arial"/>
                <a:sym typeface="Arial"/>
              </a:defRPr>
            </a:pPr>
            <a:endParaRPr b="0"/>
          </a:p>
          <a:p>
            <a:pPr>
              <a:defRPr b="1">
                <a:latin typeface="Arial"/>
                <a:ea typeface="Arial"/>
                <a:cs typeface="Arial"/>
                <a:sym typeface="Arial"/>
              </a:defRPr>
            </a:pPr>
            <a:r>
              <a:t>Are there any new details to see?  </a:t>
            </a:r>
            <a:r>
              <a:rPr b="0"/>
              <a:t>Yes!  Many of the above were note visible in either the first picture of the satellite image.  Also, you can see the border of the park, how to get there, and what to see inside the park.  You can even see that it’s in both the state of Montana in the USA, and in Canada.</a:t>
            </a:r>
          </a:p>
          <a:p>
            <a:pPr>
              <a:defRPr>
                <a:latin typeface="Arial"/>
                <a:ea typeface="Arial"/>
                <a:cs typeface="Arial"/>
                <a:sym typeface="Arial"/>
              </a:defRPr>
            </a:pPr>
            <a:endParaRPr b="0"/>
          </a:p>
          <a:p>
            <a:pPr>
              <a:defRPr b="1">
                <a:latin typeface="Arial"/>
                <a:ea typeface="Arial"/>
                <a:cs typeface="Arial"/>
                <a:sym typeface="Arial"/>
              </a:defRPr>
            </a:pPr>
            <a:r>
              <a:t>Can you tell how high the mountains are? </a:t>
            </a:r>
            <a:r>
              <a:rPr b="0"/>
              <a:t> In some cases, yes.  The National Park Service has marked the elevation of several mountains on the map.</a:t>
            </a:r>
          </a:p>
          <a:p>
            <a:pPr>
              <a:defRPr>
                <a:latin typeface="Arial"/>
                <a:ea typeface="Arial"/>
                <a:cs typeface="Arial"/>
                <a:sym typeface="Arial"/>
              </a:defRPr>
            </a:pPr>
            <a:endParaRPr b="0"/>
          </a:p>
          <a:p>
            <a:pPr>
              <a:defRPr b="1">
                <a:latin typeface="Arial"/>
                <a:ea typeface="Arial"/>
                <a:cs typeface="Arial"/>
                <a:sym typeface="Arial"/>
              </a:defRPr>
            </a:pPr>
            <a:r>
              <a:t>Can you tell how deep the water is?  </a:t>
            </a:r>
            <a:r>
              <a:rPr b="0"/>
              <a:t>No.  Although many lakes are shown on the map, there is no indication of their depth.</a:t>
            </a:r>
          </a:p>
          <a:p>
            <a:pPr>
              <a:defRPr>
                <a:latin typeface="Arial"/>
                <a:ea typeface="Arial"/>
                <a:cs typeface="Arial"/>
                <a:sym typeface="Arial"/>
              </a:defRPr>
            </a:pPr>
            <a:endParaRPr b="0"/>
          </a:p>
          <a:p>
            <a:pPr>
              <a:defRPr b="1">
                <a:latin typeface="Arial"/>
                <a:ea typeface="Arial"/>
                <a:cs typeface="Arial"/>
                <a:sym typeface="Arial"/>
              </a:defRPr>
            </a:pPr>
            <a:r>
              <a:t>How could we add this information in?  </a:t>
            </a:r>
            <a:r>
              <a:rPr b="0"/>
              <a:t>Answers will vary.  We could write the depth of the lakes and rivers in on the map.  Or  we could perhaps represent the height of mountains and the depths of bodies of water using other methods (such as color-coding, or squiggly topographical lines).</a:t>
            </a:r>
          </a:p>
          <a:p>
            <a:pPr>
              <a:defRPr>
                <a:latin typeface="Arial"/>
                <a:ea typeface="Arial"/>
                <a:cs typeface="Arial"/>
                <a:sym typeface="Arial"/>
              </a:defRPr>
            </a:pPr>
            <a:endParaRPr b="0"/>
          </a:p>
          <a:p>
            <a:pPr>
              <a:defRPr i="1">
                <a:latin typeface="Arial"/>
                <a:ea typeface="Arial"/>
                <a:cs typeface="Arial"/>
                <a:sym typeface="Arial"/>
              </a:defRPr>
            </a:pPr>
            <a:r>
              <a:t>Image courtesy of U.S. National Park Service</a:t>
            </a:r>
          </a:p>
          <a:p>
            <a:pPr>
              <a:defRPr>
                <a:latin typeface="Arial"/>
                <a:ea typeface="Arial"/>
                <a:cs typeface="Arial"/>
                <a:sym typeface="Arial"/>
              </a:defRPr>
            </a:pPr>
            <a:endParaRPr/>
          </a:p>
          <a:p>
            <a:pPr>
              <a:defRPr>
                <a:latin typeface="Arial"/>
                <a:ea typeface="Arial"/>
                <a:cs typeface="Arial"/>
                <a:sym typeface="Arial"/>
              </a:defRPr>
            </a:pPr>
            <a:endParaRPr/>
          </a:p>
        </p:txBody>
      </p:sp>
    </p:spTree>
    <p:extLst>
      <p:ext uri="{BB962C8B-B14F-4D97-AF65-F5344CB8AC3E}">
        <p14:creationId xmlns:p14="http://schemas.microsoft.com/office/powerpoint/2010/main" val="19431727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 name="Shape 2369"/>
          <p:cNvSpPr>
            <a:spLocks noGrp="1" noRot="1" noChangeAspect="1"/>
          </p:cNvSpPr>
          <p:nvPr>
            <p:ph type="sldImg"/>
          </p:nvPr>
        </p:nvSpPr>
        <p:spPr>
          <a:prstGeom prst="rect">
            <a:avLst/>
          </a:prstGeom>
        </p:spPr>
        <p:txBody>
          <a:bodyPr/>
          <a:lstStyle/>
          <a:p>
            <a:endParaRPr/>
          </a:p>
        </p:txBody>
      </p:sp>
      <p:sp>
        <p:nvSpPr>
          <p:cNvPr id="2370" name="Shape 2370"/>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solidFill>
                  <a:srgbClr val="7B1979"/>
                </a:solidFill>
                <a:latin typeface="Arial"/>
                <a:ea typeface="Arial"/>
                <a:cs typeface="Arial"/>
                <a:sym typeface="Arial"/>
              </a:defRPr>
            </a:pPr>
            <a:endParaRPr/>
          </a:p>
          <a:p>
            <a:pPr>
              <a:defRPr>
                <a:latin typeface="Arial"/>
                <a:ea typeface="Arial"/>
                <a:cs typeface="Arial"/>
                <a:sym typeface="Arial"/>
              </a:defRPr>
            </a:pPr>
            <a:r>
              <a:t>Here are 2 topographical maps.  The one on the left is of Glacier National Park, and the right-hand map is of North Cascades National Park.  These maps represent 2 ways in which satellite images can be used (in addition to information from surface maps) to show relative elevations and depths.</a:t>
            </a:r>
          </a:p>
          <a:p>
            <a:pPr>
              <a:defRPr>
                <a:latin typeface="Arial"/>
                <a:ea typeface="Arial"/>
                <a:cs typeface="Arial"/>
                <a:sym typeface="Arial"/>
              </a:defRPr>
            </a:pPr>
            <a:endParaRPr/>
          </a:p>
          <a:p>
            <a:pPr>
              <a:defRPr b="1">
                <a:latin typeface="Arial"/>
                <a:ea typeface="Arial"/>
                <a:cs typeface="Arial"/>
                <a:sym typeface="Arial"/>
              </a:defRPr>
            </a:pPr>
            <a:r>
              <a:t>What new things can we learn from this map? </a:t>
            </a:r>
            <a:r>
              <a:rPr b="0"/>
              <a:t>Guide students to observe the 2 maps, talk about what they see and what they think these things represent.</a:t>
            </a:r>
          </a:p>
          <a:p>
            <a:pPr>
              <a:defRPr>
                <a:latin typeface="Arial"/>
                <a:ea typeface="Arial"/>
                <a:cs typeface="Arial"/>
                <a:sym typeface="Arial"/>
              </a:defRPr>
            </a:pPr>
            <a:endParaRPr b="0"/>
          </a:p>
          <a:p>
            <a:pPr>
              <a:defRPr b="1">
                <a:latin typeface="Arial"/>
                <a:ea typeface="Arial"/>
                <a:cs typeface="Arial"/>
                <a:sym typeface="Arial"/>
              </a:defRPr>
            </a:pPr>
            <a:r>
              <a:t>What do all the colors mean?  </a:t>
            </a:r>
            <a:r>
              <a:rPr b="0"/>
              <a:t>The colors on the map on the left represent different elevations or heights of land masses, in addition to depths of rivers and lakes.  This map would have been generated with a computer, using information from a satellite image.  Note that there are no place names or actual elevation numbers given on this map.</a:t>
            </a:r>
          </a:p>
          <a:p>
            <a:pPr>
              <a:defRPr>
                <a:latin typeface="Arial"/>
                <a:ea typeface="Arial"/>
                <a:cs typeface="Arial"/>
                <a:sym typeface="Arial"/>
              </a:defRPr>
            </a:pPr>
            <a:endParaRPr b="0"/>
          </a:p>
          <a:p>
            <a:pPr>
              <a:defRPr b="1">
                <a:latin typeface="Arial"/>
                <a:ea typeface="Arial"/>
                <a:cs typeface="Arial"/>
                <a:sym typeface="Arial"/>
              </a:defRPr>
            </a:pPr>
            <a:r>
              <a:t>What are all those wiggly lines?  </a:t>
            </a:r>
            <a:r>
              <a:rPr b="0"/>
              <a:t>On the right, the consecutive wiggly lines represent varying elevations of the land forms. This map from the US Geological Survey is also marked with elevations on some of the lines.  You can also see information from the surface map, such as the names Goodell Creek, Campground, and Gravel Pit. This map was probably computer generated from a satellite image, then finished with details according to their coordinates.  (For example, you wouldn’t see an “indefinite boundary” from space, but it would be very helpful for hikers or land-owners to be able to see this on a map.</a:t>
            </a:r>
          </a:p>
          <a:p>
            <a:pPr>
              <a:defRPr>
                <a:latin typeface="Arial"/>
                <a:ea typeface="Arial"/>
                <a:cs typeface="Arial"/>
                <a:sym typeface="Arial"/>
              </a:defRPr>
            </a:pPr>
            <a:endParaRPr b="0"/>
          </a:p>
          <a:p>
            <a:pPr>
              <a:defRPr i="1">
                <a:latin typeface="Arial"/>
                <a:ea typeface="Arial"/>
                <a:cs typeface="Arial"/>
                <a:sym typeface="Arial"/>
              </a:defRPr>
            </a:pPr>
            <a:r>
              <a:t>Map on left generated from data obtained from the Multi-Use Land Characteristics Consortium; map on right courtesy of United States Geological Survey</a:t>
            </a:r>
          </a:p>
        </p:txBody>
      </p:sp>
    </p:spTree>
    <p:extLst>
      <p:ext uri="{BB962C8B-B14F-4D97-AF65-F5344CB8AC3E}">
        <p14:creationId xmlns:p14="http://schemas.microsoft.com/office/powerpoint/2010/main" val="21200178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8" name="Shape 2378"/>
          <p:cNvSpPr>
            <a:spLocks noGrp="1" noRot="1" noChangeAspect="1"/>
          </p:cNvSpPr>
          <p:nvPr>
            <p:ph type="sldImg"/>
          </p:nvPr>
        </p:nvSpPr>
        <p:spPr>
          <a:prstGeom prst="rect">
            <a:avLst/>
          </a:prstGeom>
        </p:spPr>
        <p:txBody>
          <a:bodyPr/>
          <a:lstStyle/>
          <a:p>
            <a:endParaRPr/>
          </a:p>
        </p:txBody>
      </p:sp>
      <p:sp>
        <p:nvSpPr>
          <p:cNvPr id="2379" name="Shape 2379"/>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b="1">
                <a:latin typeface="Arial"/>
                <a:ea typeface="Arial"/>
                <a:cs typeface="Arial"/>
                <a:sym typeface="Arial"/>
              </a:defRPr>
            </a:pPr>
            <a:r>
              <a:t>How can we take all this information and put it together?  </a:t>
            </a:r>
            <a:r>
              <a:rPr b="0"/>
              <a:t>If we try to put all this information together on one map it would be really crowded with details, and would probably be very hard to read.  In fact, this is why there are different types of maps being made.  You can select the one that is most useful for you.</a:t>
            </a:r>
          </a:p>
          <a:p>
            <a:pPr>
              <a:defRPr>
                <a:latin typeface="Arial"/>
                <a:ea typeface="Arial"/>
                <a:cs typeface="Arial"/>
                <a:sym typeface="Arial"/>
              </a:defRPr>
            </a:pPr>
            <a:endParaRPr b="0"/>
          </a:p>
          <a:p>
            <a:pPr>
              <a:defRPr>
                <a:latin typeface="Arial"/>
                <a:ea typeface="Arial"/>
                <a:cs typeface="Arial"/>
                <a:sym typeface="Arial"/>
              </a:defRPr>
            </a:pPr>
            <a:r>
              <a:t>But…we could represent all this information in a 3-dimensional way.  </a:t>
            </a:r>
            <a:endParaRPr b="1"/>
          </a:p>
          <a:p>
            <a:pPr>
              <a:defRPr>
                <a:latin typeface="Arial"/>
                <a:ea typeface="Arial"/>
                <a:cs typeface="Arial"/>
                <a:sym typeface="Arial"/>
              </a:defRPr>
            </a:pPr>
            <a:endParaRPr b="1"/>
          </a:p>
          <a:p>
            <a:pPr>
              <a:defRPr>
                <a:latin typeface="Arial"/>
                <a:ea typeface="Arial"/>
                <a:cs typeface="Arial"/>
                <a:sym typeface="Arial"/>
              </a:defRPr>
            </a:pPr>
            <a:r>
              <a:t>Explain to the students that a 3-dimensional model shows us all the details in miniature.  We can represent all the variations in height and depth, and we can even color them to appear very realistic.</a:t>
            </a:r>
          </a:p>
          <a:p>
            <a:pPr>
              <a:defRPr>
                <a:latin typeface="Arial"/>
                <a:ea typeface="Arial"/>
                <a:cs typeface="Arial"/>
                <a:sym typeface="Arial"/>
              </a:defRPr>
            </a:pPr>
            <a:endParaRPr/>
          </a:p>
          <a:p>
            <a:pPr>
              <a:defRPr i="1">
                <a:latin typeface="Arial"/>
                <a:ea typeface="Arial"/>
                <a:cs typeface="Arial"/>
                <a:sym typeface="Arial"/>
              </a:defRPr>
            </a:pPr>
            <a:r>
              <a:t>Map and satellite mages courtesy of: U.S. National Park Service (top right), NASA Earth Observatory (bottom left), United States Geological Survey (bottom center);  generated from data obtained from the Multi-Use Land Characteristics Consortium (bottom right)</a:t>
            </a:r>
          </a:p>
          <a:p>
            <a:pPr>
              <a:defRPr i="1">
                <a:latin typeface="Arial"/>
                <a:ea typeface="Arial"/>
                <a:cs typeface="Arial"/>
                <a:sym typeface="Arial"/>
              </a:defRPr>
            </a:pPr>
            <a:endParaRPr/>
          </a:p>
        </p:txBody>
      </p:sp>
    </p:spTree>
    <p:extLst>
      <p:ext uri="{BB962C8B-B14F-4D97-AF65-F5344CB8AC3E}">
        <p14:creationId xmlns:p14="http://schemas.microsoft.com/office/powerpoint/2010/main" val="4965913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 name="Shape 2386"/>
          <p:cNvSpPr>
            <a:spLocks noGrp="1" noRot="1" noChangeAspect="1"/>
          </p:cNvSpPr>
          <p:nvPr>
            <p:ph type="sldImg"/>
          </p:nvPr>
        </p:nvSpPr>
        <p:spPr>
          <a:prstGeom prst="rect">
            <a:avLst/>
          </a:prstGeom>
        </p:spPr>
        <p:txBody>
          <a:bodyPr/>
          <a:lstStyle/>
          <a:p>
            <a:endParaRPr/>
          </a:p>
        </p:txBody>
      </p:sp>
      <p:sp>
        <p:nvSpPr>
          <p:cNvPr id="2387" name="Shape 2387"/>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latin typeface="Arial"/>
                <a:ea typeface="Arial"/>
                <a:cs typeface="Arial"/>
                <a:sym typeface="Arial"/>
              </a:defRPr>
            </a:pPr>
            <a:endParaRPr/>
          </a:p>
          <a:p>
            <a:pPr>
              <a:defRPr>
                <a:latin typeface="Arial"/>
                <a:ea typeface="Arial"/>
                <a:cs typeface="Arial"/>
                <a:sym typeface="Arial"/>
              </a:defRPr>
            </a:pPr>
            <a:r>
              <a:t>Students may have no difficulty determining how to show differences in land formations when constructing a physical model, but may find it difficult to determine how to represent water depth in a model that may include bodies of water. Discuss with students how the color of the water in the picture deepens with depth because sunlight cannot penetrate very deep. Explain that from the surface, the water on the left would appear to be a darker shade of blue than the water on the right of the picture if it was viewed from above. </a:t>
            </a:r>
            <a:endParaRPr b="1"/>
          </a:p>
          <a:p>
            <a:pPr>
              <a:defRPr>
                <a:latin typeface="Arial"/>
                <a:ea typeface="Arial"/>
                <a:cs typeface="Arial"/>
                <a:sym typeface="Arial"/>
              </a:defRPr>
            </a:pPr>
            <a:endParaRPr b="1"/>
          </a:p>
          <a:p>
            <a:pPr>
              <a:defRPr>
                <a:latin typeface="Arial"/>
                <a:ea typeface="Arial"/>
                <a:cs typeface="Arial"/>
                <a:sym typeface="Arial"/>
              </a:defRPr>
            </a:pPr>
            <a:r>
              <a:t>Color coding can also be used to indicate different types of plant life. Point out that the trees in the picture of the mountain valley are a deeper green than the grasses and wildflowers.</a:t>
            </a:r>
          </a:p>
          <a:p>
            <a:pPr>
              <a:defRPr b="1">
                <a:latin typeface="Arial"/>
                <a:ea typeface="Arial"/>
                <a:cs typeface="Arial"/>
                <a:sym typeface="Arial"/>
              </a:defRPr>
            </a:pPr>
            <a:endParaRPr/>
          </a:p>
          <a:p>
            <a:pPr>
              <a:defRPr b="1">
                <a:latin typeface="Arial"/>
                <a:ea typeface="Arial"/>
                <a:cs typeface="Arial"/>
                <a:sym typeface="Arial"/>
              </a:defRPr>
            </a:pPr>
            <a:r>
              <a:t>Let’s design a model!  </a:t>
            </a:r>
          </a:p>
          <a:p>
            <a:pPr>
              <a:defRPr>
                <a:latin typeface="Arial"/>
                <a:ea typeface="Arial"/>
                <a:cs typeface="Arial"/>
                <a:sym typeface="Arial"/>
              </a:defRPr>
            </a:pPr>
            <a:r>
              <a:t>Discuss with students (guided by the materials you will have them use) how you might represent these variations.  </a:t>
            </a:r>
            <a:endParaRPr b="1"/>
          </a:p>
          <a:p>
            <a:pPr>
              <a:defRPr>
                <a:latin typeface="Arial"/>
                <a:ea typeface="Arial"/>
                <a:cs typeface="Arial"/>
                <a:sym typeface="Arial"/>
              </a:defRPr>
            </a:pPr>
            <a:endParaRPr b="1"/>
          </a:p>
          <a:p>
            <a:endParaRPr>
              <a:latin typeface="Arial"/>
              <a:ea typeface="Arial"/>
              <a:cs typeface="Arial"/>
              <a:sym typeface="Arial"/>
            </a:endParaRPr>
          </a:p>
          <a:p>
            <a:endParaRPr>
              <a:latin typeface="Arial"/>
              <a:ea typeface="Arial"/>
              <a:cs typeface="Arial"/>
              <a:sym typeface="Arial"/>
            </a:endParaRPr>
          </a:p>
        </p:txBody>
      </p:sp>
    </p:spTree>
    <p:extLst>
      <p:ext uri="{BB962C8B-B14F-4D97-AF65-F5344CB8AC3E}">
        <p14:creationId xmlns:p14="http://schemas.microsoft.com/office/powerpoint/2010/main" val="1090089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 name="Shape 2393"/>
          <p:cNvSpPr>
            <a:spLocks noGrp="1" noRot="1" noChangeAspect="1"/>
          </p:cNvSpPr>
          <p:nvPr>
            <p:ph type="sldImg"/>
          </p:nvPr>
        </p:nvSpPr>
        <p:spPr>
          <a:prstGeom prst="rect">
            <a:avLst/>
          </a:prstGeom>
        </p:spPr>
        <p:txBody>
          <a:bodyPr/>
          <a:lstStyle/>
          <a:p>
            <a:endParaRPr/>
          </a:p>
        </p:txBody>
      </p:sp>
      <p:sp>
        <p:nvSpPr>
          <p:cNvPr id="2394" name="Shape 2394"/>
          <p:cNvSpPr>
            <a:spLocks noGrp="1"/>
          </p:cNvSpPr>
          <p:nvPr>
            <p:ph type="body" sz="quarter" idx="1"/>
          </p:nvPr>
        </p:nvSpPr>
        <p:spPr>
          <a:prstGeom prst="rect">
            <a:avLst/>
          </a:prstGeom>
        </p:spPr>
        <p:txBody>
          <a:bodyPr/>
          <a:lstStyle/>
          <a:p>
            <a:pPr>
              <a:defRPr b="1">
                <a:latin typeface="Arial"/>
                <a:ea typeface="Arial"/>
                <a:cs typeface="Arial"/>
                <a:sym typeface="Arial"/>
              </a:defRPr>
            </a:pPr>
            <a:r>
              <a:t>Teacher’s Notes:</a:t>
            </a:r>
          </a:p>
          <a:p>
            <a:pPr>
              <a:defRPr b="1"/>
            </a:pPr>
            <a:endParaRPr/>
          </a:p>
          <a:p>
            <a:pPr>
              <a:defRPr b="1">
                <a:latin typeface="Arial"/>
                <a:ea typeface="Arial"/>
                <a:cs typeface="Arial"/>
                <a:sym typeface="Arial"/>
              </a:defRPr>
            </a:pPr>
            <a:r>
              <a:t>Option #1  </a:t>
            </a:r>
            <a:r>
              <a:rPr b="0"/>
              <a:t>If time is limited to 10-15 minutes, provide student groups with the following materials and have them construct a quick 3-D model on their lab tables.  They’ll need paper, pencils, crayons,  backpacks, books, and rulers,  Guide them to use these items to solve the problem of representing various mountain elevations by stacking books, backpacks, notebooks, etc. to develop different heights. Paper can be folded, made into cones or ridges also.  Materials: paper, pencils, crayons,  backpacks, books, stapler or tape, and rulers.  </a:t>
            </a:r>
            <a:r>
              <a:rPr b="0">
                <a:solidFill>
                  <a:schemeClr val="accent2"/>
                </a:solidFill>
              </a:rPr>
              <a:t>Please see the images on slide 85 for a reference. </a:t>
            </a:r>
            <a:endParaRPr>
              <a:solidFill>
                <a:schemeClr val="accent2"/>
              </a:solidFill>
            </a:endParaRPr>
          </a:p>
          <a:p>
            <a:pPr>
              <a:defRPr>
                <a:latin typeface="Arial"/>
                <a:ea typeface="Arial"/>
                <a:cs typeface="Arial"/>
                <a:sym typeface="Arial"/>
              </a:defRPr>
            </a:pPr>
            <a:endParaRPr>
              <a:solidFill>
                <a:schemeClr val="accent2"/>
              </a:solidFill>
            </a:endParaRPr>
          </a:p>
          <a:p>
            <a:pPr>
              <a:defRPr b="1">
                <a:latin typeface="Arial"/>
                <a:ea typeface="Arial"/>
                <a:cs typeface="Arial"/>
                <a:sym typeface="Arial"/>
              </a:defRPr>
            </a:pPr>
            <a:r>
              <a:t>Option #2</a:t>
            </a:r>
            <a:r>
              <a:rPr b="0"/>
              <a:t>  This option is a great way to do a cross-curriculum integration project with Science and  Art.  If more time is available, you can have students make individual models with self-hardening clay.  Each student can sculpt a small (6” x 6”) 3-D model using his or her fingers to form the mountains, valleys, and bodies of water.  Once the clay is set, students can paint their models and color-code them to show elevations and depths.  Materials:  self-hardening clay (enough for each student) and paints. </a:t>
            </a:r>
          </a:p>
          <a:p>
            <a:pPr>
              <a:defRPr>
                <a:latin typeface="Arial"/>
                <a:ea typeface="Arial"/>
                <a:cs typeface="Arial"/>
                <a:sym typeface="Arial"/>
              </a:defRPr>
            </a:pPr>
            <a:endParaRPr b="0"/>
          </a:p>
          <a:p>
            <a:pPr>
              <a:defRPr>
                <a:solidFill>
                  <a:schemeClr val="accent3"/>
                </a:solidFill>
                <a:latin typeface="Arial"/>
                <a:ea typeface="Arial"/>
                <a:cs typeface="Arial"/>
                <a:sym typeface="Arial"/>
              </a:defRPr>
            </a:pPr>
            <a:endParaRPr b="0"/>
          </a:p>
        </p:txBody>
      </p:sp>
    </p:spTree>
    <p:extLst>
      <p:ext uri="{BB962C8B-B14F-4D97-AF65-F5344CB8AC3E}">
        <p14:creationId xmlns:p14="http://schemas.microsoft.com/office/powerpoint/2010/main" val="9581080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Shape 2402"/>
          <p:cNvSpPr>
            <a:spLocks noGrp="1" noRot="1" noChangeAspect="1"/>
          </p:cNvSpPr>
          <p:nvPr>
            <p:ph type="sldImg"/>
          </p:nvPr>
        </p:nvSpPr>
        <p:spPr>
          <a:prstGeom prst="rect">
            <a:avLst/>
          </a:prstGeom>
        </p:spPr>
        <p:txBody>
          <a:bodyPr/>
          <a:lstStyle/>
          <a:p>
            <a:endParaRPr/>
          </a:p>
        </p:txBody>
      </p:sp>
      <p:sp>
        <p:nvSpPr>
          <p:cNvPr id="2403" name="Shape 2403"/>
          <p:cNvSpPr>
            <a:spLocks noGrp="1"/>
          </p:cNvSpPr>
          <p:nvPr>
            <p:ph type="body" sz="quarter" idx="1"/>
          </p:nvPr>
        </p:nvSpPr>
        <p:spPr>
          <a:prstGeom prst="rect">
            <a:avLst/>
          </a:prstGeom>
        </p:spPr>
        <p:txBody>
          <a:bodyPr/>
          <a:lstStyle/>
          <a:p>
            <a:pPr>
              <a:defRPr b="1"/>
            </a:pPr>
            <a:r>
              <a:t>Teacher’s Notes</a:t>
            </a:r>
          </a:p>
          <a:p>
            <a:pPr>
              <a:defRPr b="1"/>
            </a:pPr>
            <a:endParaRPr/>
          </a:p>
          <a:p>
            <a:pPr>
              <a:defRPr b="1"/>
            </a:pPr>
            <a:r>
              <a:t>What information do you need to make a map?  </a:t>
            </a:r>
            <a:r>
              <a:rPr b="0"/>
              <a:t>Answers may include pictures, satellite images, names of destinations, etc.</a:t>
            </a:r>
          </a:p>
          <a:p>
            <a:pPr>
              <a:defRPr b="1"/>
            </a:pPr>
            <a:r>
              <a:t>What information do you need to make a model?  </a:t>
            </a:r>
            <a:r>
              <a:rPr b="0"/>
              <a:t>Answers may include pictures, satellite images, and information about heights and depths of the land and water formations.</a:t>
            </a:r>
          </a:p>
        </p:txBody>
      </p:sp>
    </p:spTree>
    <p:extLst>
      <p:ext uri="{BB962C8B-B14F-4D97-AF65-F5344CB8AC3E}">
        <p14:creationId xmlns:p14="http://schemas.microsoft.com/office/powerpoint/2010/main" val="10888716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0" name="Shape 2410"/>
          <p:cNvSpPr>
            <a:spLocks noGrp="1" noRot="1" noChangeAspect="1"/>
          </p:cNvSpPr>
          <p:nvPr>
            <p:ph type="sldImg"/>
          </p:nvPr>
        </p:nvSpPr>
        <p:spPr>
          <a:prstGeom prst="rect">
            <a:avLst/>
          </a:prstGeom>
        </p:spPr>
        <p:txBody>
          <a:bodyPr/>
          <a:lstStyle/>
          <a:p>
            <a:endParaRPr/>
          </a:p>
        </p:txBody>
      </p:sp>
      <p:sp>
        <p:nvSpPr>
          <p:cNvPr id="2411" name="Shape 2411"/>
          <p:cNvSpPr>
            <a:spLocks noGrp="1"/>
          </p:cNvSpPr>
          <p:nvPr>
            <p:ph type="body" sz="quarter" idx="1"/>
          </p:nvPr>
        </p:nvSpPr>
        <p:spPr>
          <a:prstGeom prst="rect">
            <a:avLst/>
          </a:prstGeom>
        </p:spPr>
        <p:txBody>
          <a:bodyPr/>
          <a:lstStyle/>
          <a:p>
            <a:pPr>
              <a:defRPr b="1"/>
            </a:pPr>
            <a:r>
              <a:t>Teacher’s Notes</a:t>
            </a:r>
          </a:p>
          <a:p>
            <a:pPr>
              <a:defRPr b="1"/>
            </a:pPr>
            <a:endParaRPr/>
          </a:p>
          <a:p>
            <a:pPr>
              <a:defRPr b="1"/>
            </a:pPr>
            <a:r>
              <a:t>When would a map be more useful?  </a:t>
            </a:r>
            <a:r>
              <a:rPr b="0"/>
              <a:t>Discuss with students — if you’re traveling and want to see the sites, you can’t really carry a 3-D model with you.  You can carry a paper map, and find out how to get to a lake for swimming, and then how to find a place to camp out overnight. </a:t>
            </a:r>
          </a:p>
          <a:p>
            <a:endParaRPr b="0"/>
          </a:p>
          <a:p>
            <a:pPr>
              <a:defRPr b="1"/>
            </a:pPr>
            <a:r>
              <a:t>When would a model be more useful? </a:t>
            </a:r>
            <a:r>
              <a:rPr b="0"/>
              <a:t> If you’re a scientist and you want to study the land-forms of the area, or if you’re a visitor who wants to see all the various heights of the mountains, you might want to look at a 3-D model so that you can see a lot more detail. </a:t>
            </a:r>
          </a:p>
        </p:txBody>
      </p:sp>
    </p:spTree>
    <p:extLst>
      <p:ext uri="{BB962C8B-B14F-4D97-AF65-F5344CB8AC3E}">
        <p14:creationId xmlns:p14="http://schemas.microsoft.com/office/powerpoint/2010/main" val="195743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a:defRPr b="1"/>
            </a:pPr>
            <a:r>
              <a:t>Teacher’s Notes</a:t>
            </a:r>
          </a:p>
          <a:p>
            <a:r>
              <a:t>Beneath the mantle is the Earth’s core.  Information about the core is provided in order that students understand the composition of the Earth.  The composition of the core is essential in understanding concepts such as the Earth’s magnetic field and the source of heat for the mantle.  This information is not included for students at this level, but their introduction to this layer should help to serve as a foundation for their later years of science exploration. </a:t>
            </a:r>
          </a:p>
          <a:p>
            <a:r>
              <a:t> </a:t>
            </a:r>
          </a:p>
        </p:txBody>
      </p:sp>
    </p:spTree>
    <p:extLst>
      <p:ext uri="{BB962C8B-B14F-4D97-AF65-F5344CB8AC3E}">
        <p14:creationId xmlns:p14="http://schemas.microsoft.com/office/powerpoint/2010/main" val="9720019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8" name="Shape 2418"/>
          <p:cNvSpPr>
            <a:spLocks noGrp="1" noRot="1" noChangeAspect="1"/>
          </p:cNvSpPr>
          <p:nvPr>
            <p:ph type="sldImg"/>
          </p:nvPr>
        </p:nvSpPr>
        <p:spPr>
          <a:prstGeom prst="rect">
            <a:avLst/>
          </a:prstGeom>
        </p:spPr>
        <p:txBody>
          <a:bodyPr/>
          <a:lstStyle/>
          <a:p>
            <a:endParaRPr/>
          </a:p>
        </p:txBody>
      </p:sp>
      <p:sp>
        <p:nvSpPr>
          <p:cNvPr id="2419" name="Shape 2419"/>
          <p:cNvSpPr>
            <a:spLocks noGrp="1"/>
          </p:cNvSpPr>
          <p:nvPr>
            <p:ph type="body" sz="quarter" idx="1"/>
          </p:nvPr>
        </p:nvSpPr>
        <p:spPr>
          <a:prstGeom prst="rect">
            <a:avLst/>
          </a:prstGeom>
        </p:spPr>
        <p:txBody>
          <a:bodyPr/>
          <a:lstStyle/>
          <a:p>
            <a:pPr>
              <a:defRPr b="1"/>
            </a:pPr>
            <a:r>
              <a:t>Teacher’s Notes</a:t>
            </a:r>
          </a:p>
          <a:p>
            <a:pPr>
              <a:defRPr b="1"/>
            </a:pPr>
            <a:endParaRPr/>
          </a:p>
          <a:p>
            <a:pPr>
              <a:defRPr b="1"/>
            </a:pPr>
            <a:r>
              <a:t>If the Earth’s surface is always changing, would you ever need to change your map or model?  Why or why not?</a:t>
            </a:r>
          </a:p>
          <a:p>
            <a:r>
              <a:t>Yes — You might need to change the map or model if the Earth’s surface changes dramatically.  Remember the picture of the landslide that destroyed a road?  You’d need to re-draw your map or change your model to show that the road is no longer in place!  An earthquake or volcano eruption could also destroy roads, change land elevation or the course of a river, or even create a new lake.</a:t>
            </a:r>
          </a:p>
        </p:txBody>
      </p:sp>
    </p:spTree>
    <p:extLst>
      <p:ext uri="{BB962C8B-B14F-4D97-AF65-F5344CB8AC3E}">
        <p14:creationId xmlns:p14="http://schemas.microsoft.com/office/powerpoint/2010/main" val="1226794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 name="Shape 2424"/>
          <p:cNvSpPr>
            <a:spLocks noGrp="1" noRot="1" noChangeAspect="1"/>
          </p:cNvSpPr>
          <p:nvPr>
            <p:ph type="sldImg"/>
          </p:nvPr>
        </p:nvSpPr>
        <p:spPr>
          <a:prstGeom prst="rect">
            <a:avLst/>
          </a:prstGeom>
        </p:spPr>
        <p:txBody>
          <a:bodyPr/>
          <a:lstStyle/>
          <a:p>
            <a:endParaRPr/>
          </a:p>
        </p:txBody>
      </p:sp>
      <p:sp>
        <p:nvSpPr>
          <p:cNvPr id="2425" name="Shape 2425"/>
          <p:cNvSpPr>
            <a:spLocks noGrp="1"/>
          </p:cNvSpPr>
          <p:nvPr>
            <p:ph type="body" sz="quarter" idx="1"/>
          </p:nvPr>
        </p:nvSpPr>
        <p:spPr>
          <a:prstGeom prst="rect">
            <a:avLst/>
          </a:prstGeom>
        </p:spPr>
        <p:txBody>
          <a:bodyPr/>
          <a:lstStyle/>
          <a:p>
            <a:r>
              <a:t>Answers:</a:t>
            </a:r>
          </a:p>
          <a:p>
            <a:r>
              <a:t>Question 1: C</a:t>
            </a:r>
          </a:p>
          <a:p>
            <a:r>
              <a:t>Question 2: B</a:t>
            </a:r>
          </a:p>
        </p:txBody>
      </p:sp>
    </p:spTree>
    <p:extLst>
      <p:ext uri="{BB962C8B-B14F-4D97-AF65-F5344CB8AC3E}">
        <p14:creationId xmlns:p14="http://schemas.microsoft.com/office/powerpoint/2010/main" val="7490700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4" name="Shape 2434"/>
          <p:cNvSpPr>
            <a:spLocks noGrp="1" noRot="1" noChangeAspect="1"/>
          </p:cNvSpPr>
          <p:nvPr>
            <p:ph type="sldImg"/>
          </p:nvPr>
        </p:nvSpPr>
        <p:spPr>
          <a:prstGeom prst="rect">
            <a:avLst/>
          </a:prstGeom>
        </p:spPr>
        <p:txBody>
          <a:bodyPr/>
          <a:lstStyle/>
          <a:p>
            <a:endParaRPr/>
          </a:p>
        </p:txBody>
      </p:sp>
      <p:sp>
        <p:nvSpPr>
          <p:cNvPr id="2435" name="Shape 2435"/>
          <p:cNvSpPr>
            <a:spLocks noGrp="1"/>
          </p:cNvSpPr>
          <p:nvPr>
            <p:ph type="body" sz="quarter" idx="1"/>
          </p:nvPr>
        </p:nvSpPr>
        <p:spPr>
          <a:prstGeom prst="rect">
            <a:avLst/>
          </a:prstGeom>
        </p:spPr>
        <p:txBody>
          <a:bodyPr/>
          <a:lstStyle/>
          <a:p>
            <a:r>
              <a:t>Answer:</a:t>
            </a:r>
          </a:p>
          <a:p>
            <a:r>
              <a:t>Question 3: B</a:t>
            </a:r>
          </a:p>
        </p:txBody>
      </p:sp>
    </p:spTree>
    <p:extLst>
      <p:ext uri="{BB962C8B-B14F-4D97-AF65-F5344CB8AC3E}">
        <p14:creationId xmlns:p14="http://schemas.microsoft.com/office/powerpoint/2010/main" val="107181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a:defRPr b="1"/>
            </a:pPr>
            <a:r>
              <a:t>Teacher’s Notes</a:t>
            </a:r>
          </a:p>
          <a:p>
            <a:r>
              <a:t>Students have previously been introduced to the layers of the Earth and some of their properties.  The </a:t>
            </a:r>
            <a:r>
              <a:rPr i="1"/>
              <a:t>Check Understanding </a:t>
            </a:r>
            <a:r>
              <a:t>section is provided to help students rehearse and review what they have learned.  </a:t>
            </a:r>
          </a:p>
          <a:p>
            <a:r>
              <a:t> </a:t>
            </a:r>
          </a:p>
          <a:p>
            <a:r>
              <a:t>Tell students that they will read a fictional story that contains some factual information about the layers of the Earth.  As they listen, they will be prompted to suggest an answer that helps to complete the story.  A blank line denotes where students are expected to provide an answer.  Below the line is a series of words from which students can choose.  In addition, students can refer to the diagram of the Earth to help them follow the location of the Earth probe as they read the story. </a:t>
            </a:r>
          </a:p>
        </p:txBody>
      </p:sp>
    </p:spTree>
    <p:extLst>
      <p:ext uri="{BB962C8B-B14F-4D97-AF65-F5344CB8AC3E}">
        <p14:creationId xmlns:p14="http://schemas.microsoft.com/office/powerpoint/2010/main" val="52872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981200" y="2130425"/>
            <a:ext cx="6477000" cy="1470025"/>
          </a:xfrm>
          <a:prstGeom prst="rect">
            <a:avLst/>
          </a:prstGeom>
        </p:spPr>
        <p:txBody>
          <a:bodyPr lIns="45718" tIns="45718" rIns="45718" bIns="45718" anchor="ctr"/>
          <a:lstStyle>
            <a:lvl1pPr defTabSz="914400">
              <a:defRPr sz="4400">
                <a:latin typeface="+mn-lt"/>
                <a:ea typeface="+mn-ea"/>
                <a:cs typeface="+mn-cs"/>
                <a:sym typeface="Calibri"/>
              </a:defRPr>
            </a:lvl1pPr>
          </a:lstStyle>
          <a:p>
            <a:r>
              <a:t>Title Text</a:t>
            </a:r>
          </a:p>
        </p:txBody>
      </p:sp>
      <p:sp>
        <p:nvSpPr>
          <p:cNvPr id="12" name="Shape 12"/>
          <p:cNvSpPr>
            <a:spLocks noGrp="1"/>
          </p:cNvSpPr>
          <p:nvPr>
            <p:ph type="body" sz="quarter" idx="1"/>
          </p:nvPr>
        </p:nvSpPr>
        <p:spPr>
          <a:xfrm>
            <a:off x="2743200" y="3886200"/>
            <a:ext cx="5029200" cy="1752600"/>
          </a:xfrm>
          <a:prstGeom prst="rect">
            <a:avLst/>
          </a:prstGeom>
        </p:spPr>
        <p:txBody>
          <a:bodyPr lIns="45718" tIns="45718" rIns="45718" bIns="45718"/>
          <a:lstStyle>
            <a:lvl1pPr defTabSz="914400">
              <a:spcBef>
                <a:spcPts val="700"/>
              </a:spcBef>
              <a:defRPr sz="3200">
                <a:solidFill>
                  <a:srgbClr val="888888"/>
                </a:solidFill>
                <a:latin typeface="+mn-lt"/>
                <a:ea typeface="+mn-ea"/>
                <a:cs typeface="+mn-cs"/>
                <a:sym typeface="Calibri"/>
              </a:defRPr>
            </a:lvl1pPr>
            <a:lvl2pPr defTabSz="914400">
              <a:spcBef>
                <a:spcPts val="700"/>
              </a:spcBef>
              <a:defRPr sz="3200">
                <a:solidFill>
                  <a:srgbClr val="888888"/>
                </a:solidFill>
                <a:latin typeface="+mn-lt"/>
                <a:ea typeface="+mn-ea"/>
                <a:cs typeface="+mn-cs"/>
                <a:sym typeface="Calibri"/>
              </a:defRPr>
            </a:lvl2pPr>
            <a:lvl3pPr defTabSz="914400">
              <a:spcBef>
                <a:spcPts val="700"/>
              </a:spcBef>
              <a:defRPr sz="3200">
                <a:solidFill>
                  <a:srgbClr val="888888"/>
                </a:solidFill>
                <a:latin typeface="+mn-lt"/>
                <a:ea typeface="+mn-ea"/>
                <a:cs typeface="+mn-cs"/>
                <a:sym typeface="Calibri"/>
              </a:defRPr>
            </a:lvl3pPr>
            <a:lvl4pPr defTabSz="914400">
              <a:spcBef>
                <a:spcPts val="700"/>
              </a:spcBef>
              <a:defRPr sz="3200">
                <a:solidFill>
                  <a:srgbClr val="888888"/>
                </a:solidFill>
                <a:latin typeface="+mn-lt"/>
                <a:ea typeface="+mn-ea"/>
                <a:cs typeface="+mn-cs"/>
                <a:sym typeface="Calibri"/>
              </a:defRPr>
            </a:lvl4pPr>
            <a:lvl5pPr defTabSz="914400">
              <a:spcBef>
                <a:spcPts val="700"/>
              </a:spcBef>
              <a:defRPr sz="32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xfrm>
            <a:off x="1828800" y="274638"/>
            <a:ext cx="6858000" cy="1143001"/>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93" name="Shape 93"/>
          <p:cNvSpPr>
            <a:spLocks noGrp="1"/>
          </p:cNvSpPr>
          <p:nvPr>
            <p:ph type="body" idx="1"/>
          </p:nvPr>
        </p:nvSpPr>
        <p:spPr>
          <a:xfrm>
            <a:off x="2362200" y="1600200"/>
            <a:ext cx="6324600" cy="452596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n-lt"/>
                <a:ea typeface="+mn-ea"/>
                <a:cs typeface="+mn-cs"/>
                <a:sym typeface="Calibri"/>
              </a:defRPr>
            </a:lvl1pPr>
            <a:lvl2pPr marL="783771" indent="-326571" algn="l" defTabSz="914400">
              <a:spcBef>
                <a:spcPts val="700"/>
              </a:spcBef>
              <a:buSzPct val="100000"/>
              <a:buFont typeface="Arial"/>
              <a:buChar char="–"/>
              <a:defRPr sz="3200">
                <a:latin typeface="+mn-lt"/>
                <a:ea typeface="+mn-ea"/>
                <a:cs typeface="+mn-cs"/>
                <a:sym typeface="Calibri"/>
              </a:defRPr>
            </a:lvl2pPr>
            <a:lvl3pPr marL="1219200" indent="-304800" algn="l" defTabSz="914400">
              <a:spcBef>
                <a:spcPts val="700"/>
              </a:spcBef>
              <a:buSzPct val="100000"/>
              <a:buFont typeface="Arial"/>
              <a:buChar char="•"/>
              <a:defRPr sz="3200">
                <a:latin typeface="+mn-lt"/>
                <a:ea typeface="+mn-ea"/>
                <a:cs typeface="+mn-cs"/>
                <a:sym typeface="Calibri"/>
              </a:defRPr>
            </a:lvl3pPr>
            <a:lvl4pPr marL="1737360" indent="-365760" algn="l" defTabSz="914400">
              <a:spcBef>
                <a:spcPts val="700"/>
              </a:spcBef>
              <a:buSzPct val="100000"/>
              <a:buFont typeface="Arial"/>
              <a:buChar char="–"/>
              <a:defRPr sz="3200">
                <a:latin typeface="+mn-lt"/>
                <a:ea typeface="+mn-ea"/>
                <a:cs typeface="+mn-cs"/>
                <a:sym typeface="Calibri"/>
              </a:defRPr>
            </a:lvl4pPr>
            <a:lvl5pPr marL="2194560" indent="-365760" algn="l" defTabSz="914400">
              <a:spcBef>
                <a:spcPts val="700"/>
              </a:spcBef>
              <a:buSzPct val="100000"/>
              <a:buFont typeface="Arial"/>
              <a:buChar cha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n-lt"/>
                <a:ea typeface="+mn-ea"/>
                <a:cs typeface="+mn-cs"/>
                <a:sym typeface="Calibri"/>
              </a:defRPr>
            </a:lvl1pPr>
            <a:lvl2pPr marL="783771" indent="-326571" algn="l" defTabSz="914400">
              <a:spcBef>
                <a:spcPts val="700"/>
              </a:spcBef>
              <a:buSzPct val="100000"/>
              <a:buFont typeface="Arial"/>
              <a:buChar char="–"/>
              <a:defRPr sz="3200">
                <a:latin typeface="+mn-lt"/>
                <a:ea typeface="+mn-ea"/>
                <a:cs typeface="+mn-cs"/>
                <a:sym typeface="Calibri"/>
              </a:defRPr>
            </a:lvl2pPr>
            <a:lvl3pPr marL="1219200" indent="-304800" algn="l" defTabSz="914400">
              <a:spcBef>
                <a:spcPts val="700"/>
              </a:spcBef>
              <a:buSzPct val="100000"/>
              <a:buFont typeface="Arial"/>
              <a:buChar char="•"/>
              <a:defRPr sz="3200">
                <a:latin typeface="+mn-lt"/>
                <a:ea typeface="+mn-ea"/>
                <a:cs typeface="+mn-cs"/>
                <a:sym typeface="Calibri"/>
              </a:defRPr>
            </a:lvl3pPr>
            <a:lvl4pPr marL="1737360" indent="-365760" algn="l" defTabSz="914400">
              <a:spcBef>
                <a:spcPts val="700"/>
              </a:spcBef>
              <a:buSzPct val="100000"/>
              <a:buFont typeface="Arial"/>
              <a:buChar char="–"/>
              <a:defRPr sz="3200">
                <a:latin typeface="+mn-lt"/>
                <a:ea typeface="+mn-ea"/>
                <a:cs typeface="+mn-cs"/>
                <a:sym typeface="Calibri"/>
              </a:defRPr>
            </a:lvl4pPr>
            <a:lvl5pPr marL="2194560" indent="-365760" algn="l" defTabSz="914400">
              <a:spcBef>
                <a:spcPts val="700"/>
              </a:spcBef>
              <a:buSzPct val="100000"/>
              <a:buFont typeface="Arial"/>
              <a:buChar cha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xfrm>
            <a:off x="1828800" y="274638"/>
            <a:ext cx="6858000" cy="1143001"/>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21" name="Shape 21"/>
          <p:cNvSpPr>
            <a:spLocks noGrp="1"/>
          </p:cNvSpPr>
          <p:nvPr>
            <p:ph type="body" idx="1"/>
          </p:nvPr>
        </p:nvSpPr>
        <p:spPr>
          <a:xfrm>
            <a:off x="2362200" y="1600200"/>
            <a:ext cx="6324600" cy="452596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n-lt"/>
                <a:ea typeface="+mn-ea"/>
                <a:cs typeface="+mn-cs"/>
                <a:sym typeface="Calibri"/>
              </a:defRPr>
            </a:lvl1pPr>
            <a:lvl2pPr marL="783771" indent="-326571" algn="l" defTabSz="914400">
              <a:spcBef>
                <a:spcPts val="700"/>
              </a:spcBef>
              <a:buSzPct val="100000"/>
              <a:buFont typeface="Arial"/>
              <a:buChar char="–"/>
              <a:defRPr sz="3200">
                <a:latin typeface="+mn-lt"/>
                <a:ea typeface="+mn-ea"/>
                <a:cs typeface="+mn-cs"/>
                <a:sym typeface="Calibri"/>
              </a:defRPr>
            </a:lvl2pPr>
            <a:lvl3pPr marL="1219200" indent="-304800" algn="l" defTabSz="914400">
              <a:spcBef>
                <a:spcPts val="700"/>
              </a:spcBef>
              <a:buSzPct val="100000"/>
              <a:buFont typeface="Arial"/>
              <a:buChar char="•"/>
              <a:defRPr sz="3200">
                <a:latin typeface="+mn-lt"/>
                <a:ea typeface="+mn-ea"/>
                <a:cs typeface="+mn-cs"/>
                <a:sym typeface="Calibri"/>
              </a:defRPr>
            </a:lvl3pPr>
            <a:lvl4pPr marL="1737360" indent="-365760" algn="l" defTabSz="914400">
              <a:spcBef>
                <a:spcPts val="700"/>
              </a:spcBef>
              <a:buSzPct val="100000"/>
              <a:buFont typeface="Arial"/>
              <a:buChar char="–"/>
              <a:defRPr sz="3200">
                <a:latin typeface="+mn-lt"/>
                <a:ea typeface="+mn-ea"/>
                <a:cs typeface="+mn-cs"/>
                <a:sym typeface="Calibri"/>
              </a:defRPr>
            </a:lvl4pPr>
            <a:lvl5pPr marL="2194560" indent="-365760" algn="l" defTabSz="914400">
              <a:spcBef>
                <a:spcPts val="700"/>
              </a:spcBef>
              <a:buSzPct val="100000"/>
              <a:buFont typeface="Arial"/>
              <a:buChar cha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2362199" y="4406900"/>
            <a:ext cx="6132513" cy="1362075"/>
          </a:xfrm>
          <a:prstGeom prst="rect">
            <a:avLst/>
          </a:prstGeom>
        </p:spPr>
        <p:txBody>
          <a:bodyPr lIns="45718" tIns="45718" rIns="45718" bIns="45718" anchor="t"/>
          <a:lstStyle>
            <a:lvl1pPr algn="l" defTabSz="914400">
              <a:defRPr sz="4000" b="1" cap="all">
                <a:latin typeface="+mn-lt"/>
                <a:ea typeface="+mn-ea"/>
                <a:cs typeface="+mn-cs"/>
                <a:sym typeface="Calibri"/>
              </a:defRPr>
            </a:lvl1pPr>
          </a:lstStyle>
          <a:p>
            <a:r>
              <a:t>Title Text</a:t>
            </a:r>
          </a:p>
        </p:txBody>
      </p:sp>
      <p:sp>
        <p:nvSpPr>
          <p:cNvPr id="30" name="Shape 30"/>
          <p:cNvSpPr>
            <a:spLocks noGrp="1"/>
          </p:cNvSpPr>
          <p:nvPr>
            <p:ph type="body" sz="quarter" idx="1"/>
          </p:nvPr>
        </p:nvSpPr>
        <p:spPr>
          <a:xfrm>
            <a:off x="2362199" y="2906713"/>
            <a:ext cx="6132513" cy="1500189"/>
          </a:xfrm>
          <a:prstGeom prst="rect">
            <a:avLst/>
          </a:prstGeom>
        </p:spPr>
        <p:txBody>
          <a:bodyPr lIns="45718" tIns="45718" rIns="45718" bIns="45718" anchor="b"/>
          <a:lstStyle>
            <a:lvl1pPr algn="l" defTabSz="914400">
              <a:spcBef>
                <a:spcPts val="400"/>
              </a:spcBef>
              <a:defRPr sz="2000">
                <a:solidFill>
                  <a:srgbClr val="888888"/>
                </a:solidFill>
                <a:latin typeface="+mn-lt"/>
                <a:ea typeface="+mn-ea"/>
                <a:cs typeface="+mn-cs"/>
                <a:sym typeface="Calibri"/>
              </a:defRPr>
            </a:lvl1pPr>
            <a:lvl2pPr algn="l" defTabSz="914400">
              <a:spcBef>
                <a:spcPts val="400"/>
              </a:spcBef>
              <a:defRPr sz="2000">
                <a:solidFill>
                  <a:srgbClr val="888888"/>
                </a:solidFill>
                <a:latin typeface="+mn-lt"/>
                <a:ea typeface="+mn-ea"/>
                <a:cs typeface="+mn-cs"/>
                <a:sym typeface="Calibri"/>
              </a:defRPr>
            </a:lvl2pPr>
            <a:lvl3pPr algn="l" defTabSz="914400">
              <a:spcBef>
                <a:spcPts val="400"/>
              </a:spcBef>
              <a:defRPr sz="2000">
                <a:solidFill>
                  <a:srgbClr val="888888"/>
                </a:solidFill>
                <a:latin typeface="+mn-lt"/>
                <a:ea typeface="+mn-ea"/>
                <a:cs typeface="+mn-cs"/>
                <a:sym typeface="Calibri"/>
              </a:defRPr>
            </a:lvl3pPr>
            <a:lvl4pPr algn="l" defTabSz="914400">
              <a:spcBef>
                <a:spcPts val="400"/>
              </a:spcBef>
              <a:defRPr sz="2000">
                <a:solidFill>
                  <a:srgbClr val="888888"/>
                </a:solidFill>
                <a:latin typeface="+mn-lt"/>
                <a:ea typeface="+mn-ea"/>
                <a:cs typeface="+mn-cs"/>
                <a:sym typeface="Calibri"/>
              </a:defRPr>
            </a:lvl4pPr>
            <a:lvl5pPr algn="l" defTabSz="914400">
              <a:spcBef>
                <a:spcPts val="400"/>
              </a:spcBef>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xfrm>
            <a:off x="1828800" y="274638"/>
            <a:ext cx="6858000" cy="1143001"/>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lIns="45718" tIns="45718" rIns="45718" bIns="45718"/>
          <a:lstStyle>
            <a:lvl1pPr marL="342900" indent="-342900" algn="l" defTabSz="914400">
              <a:spcBef>
                <a:spcPts val="600"/>
              </a:spcBef>
              <a:buSzPct val="100000"/>
              <a:buFont typeface="Arial"/>
              <a:buChar char="•"/>
              <a:defRPr sz="2800">
                <a:latin typeface="+mn-lt"/>
                <a:ea typeface="+mn-ea"/>
                <a:cs typeface="+mn-cs"/>
                <a:sym typeface="Calibri"/>
              </a:defRPr>
            </a:lvl1pPr>
            <a:lvl2pPr marL="790575" indent="-333375" algn="l" defTabSz="914400">
              <a:spcBef>
                <a:spcPts val="600"/>
              </a:spcBef>
              <a:buSzPct val="100000"/>
              <a:buFont typeface="Arial"/>
              <a:buChar char="–"/>
              <a:defRPr sz="2800">
                <a:latin typeface="+mn-lt"/>
                <a:ea typeface="+mn-ea"/>
                <a:cs typeface="+mn-cs"/>
                <a:sym typeface="Calibri"/>
              </a:defRPr>
            </a:lvl2pPr>
            <a:lvl3pPr marL="1234438" indent="-320038" algn="l" defTabSz="914400">
              <a:spcBef>
                <a:spcPts val="600"/>
              </a:spcBef>
              <a:buSzPct val="100000"/>
              <a:buFont typeface="Arial"/>
              <a:buChar char="•"/>
              <a:defRPr sz="2800">
                <a:latin typeface="+mn-lt"/>
                <a:ea typeface="+mn-ea"/>
                <a:cs typeface="+mn-cs"/>
                <a:sym typeface="Calibri"/>
              </a:defRPr>
            </a:lvl3pPr>
            <a:lvl4pPr marL="1727200" indent="-355600" algn="l" defTabSz="914400">
              <a:spcBef>
                <a:spcPts val="600"/>
              </a:spcBef>
              <a:buSzPct val="100000"/>
              <a:buFont typeface="Arial"/>
              <a:buChar char="–"/>
              <a:defRPr sz="2800">
                <a:latin typeface="+mn-lt"/>
                <a:ea typeface="+mn-ea"/>
                <a:cs typeface="+mn-cs"/>
                <a:sym typeface="Calibri"/>
              </a:defRPr>
            </a:lvl4pPr>
            <a:lvl5pPr marL="2184400" indent="-355600" algn="l" defTabSz="914400">
              <a:spcBef>
                <a:spcPts val="600"/>
              </a:spcBef>
              <a:buSzPct val="100000"/>
              <a:buFont typeface="Arial"/>
              <a:buChar char="»"/>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1828800" y="274638"/>
            <a:ext cx="6858000" cy="1143001"/>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lIns="45718" tIns="45718" rIns="45718" bIns="45718" anchor="b"/>
          <a:lstStyle>
            <a:lvl1pPr algn="l" defTabSz="914400">
              <a:spcBef>
                <a:spcPts val="500"/>
              </a:spcBef>
              <a:defRPr sz="2400" b="1">
                <a:latin typeface="+mn-lt"/>
                <a:ea typeface="+mn-ea"/>
                <a:cs typeface="+mn-cs"/>
                <a:sym typeface="Calibri"/>
              </a:defRPr>
            </a:lvl1pPr>
            <a:lvl2pPr algn="l" defTabSz="914400">
              <a:spcBef>
                <a:spcPts val="500"/>
              </a:spcBef>
              <a:defRPr sz="2400" b="1">
                <a:latin typeface="+mn-lt"/>
                <a:ea typeface="+mn-ea"/>
                <a:cs typeface="+mn-cs"/>
                <a:sym typeface="Calibri"/>
              </a:defRPr>
            </a:lvl2pPr>
            <a:lvl3pPr algn="l" defTabSz="914400">
              <a:spcBef>
                <a:spcPts val="500"/>
              </a:spcBef>
              <a:defRPr sz="2400" b="1">
                <a:latin typeface="+mn-lt"/>
                <a:ea typeface="+mn-ea"/>
                <a:cs typeface="+mn-cs"/>
                <a:sym typeface="Calibri"/>
              </a:defRPr>
            </a:lvl3pPr>
            <a:lvl4pPr algn="l" defTabSz="914400">
              <a:spcBef>
                <a:spcPts val="500"/>
              </a:spcBef>
              <a:defRPr sz="2400" b="1">
                <a:latin typeface="+mn-lt"/>
                <a:ea typeface="+mn-ea"/>
                <a:cs typeface="+mn-cs"/>
                <a:sym typeface="Calibri"/>
              </a:defRPr>
            </a:lvl4pPr>
            <a:lvl5pPr algn="l" defTabSz="914400">
              <a:spcBef>
                <a:spcPts val="500"/>
              </a:spcBef>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4"/>
          </a:xfrm>
          <a:prstGeom prst="rect">
            <a:avLst/>
          </a:prstGeom>
        </p:spPr>
        <p:txBody>
          <a:bodyPr lIns="45718" tIns="45718" rIns="45718" bIns="45718" anchor="b"/>
          <a:lstStyle/>
          <a:p>
            <a:pPr marL="342900" indent="-342900" algn="l" defTabSz="914400">
              <a:spcBef>
                <a:spcPts val="700"/>
              </a:spcBef>
              <a:buSzPct val="100000"/>
              <a:buFont typeface="Arial"/>
              <a:buChar char="•"/>
              <a:defRPr sz="3200">
                <a:latin typeface="+mn-lt"/>
                <a:ea typeface="+mn-ea"/>
                <a:cs typeface="+mn-cs"/>
                <a:sym typeface="Calibri"/>
              </a:defRPr>
            </a:pPr>
            <a:endParaRPr/>
          </a:p>
        </p:txBody>
      </p:sp>
      <p:sp>
        <p:nvSpPr>
          <p:cNvPr id="50" name="Shape 50"/>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xfrm>
            <a:off x="1828800" y="274638"/>
            <a:ext cx="6858000" cy="1143001"/>
          </a:xfrm>
          <a:prstGeom prst="rect">
            <a:avLst/>
          </a:prstGeom>
        </p:spPr>
        <p:txBody>
          <a:bodyPr lIns="45718" tIns="45718" rIns="45718" bIns="45718" anchor="ctr"/>
          <a:lstStyle>
            <a:lvl1pPr algn="l" defTabSz="914400">
              <a:defRPr sz="4400">
                <a:latin typeface="+mn-lt"/>
                <a:ea typeface="+mn-ea"/>
                <a:cs typeface="+mn-cs"/>
                <a:sym typeface="Calibri"/>
              </a:defRPr>
            </a:lvl1pPr>
          </a:lstStyle>
          <a:p>
            <a:r>
              <a:t>Title Text</a:t>
            </a:r>
          </a:p>
        </p:txBody>
      </p:sp>
      <p:sp>
        <p:nvSpPr>
          <p:cNvPr id="58" name="Shape 58"/>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5" cy="1162050"/>
          </a:xfrm>
          <a:prstGeom prst="rect">
            <a:avLst/>
          </a:prstGeom>
        </p:spPr>
        <p:txBody>
          <a:bodyPr lIns="45718" tIns="45718" rIns="45718" bIns="45718"/>
          <a:lstStyle>
            <a:lvl1pPr algn="l" defTabSz="914400">
              <a:defRPr sz="2000" b="1">
                <a:latin typeface="+mn-lt"/>
                <a:ea typeface="+mn-ea"/>
                <a:cs typeface="+mn-cs"/>
                <a:sym typeface="Calibri"/>
              </a:defRPr>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lIns="45718" tIns="45718" rIns="45718" bIns="45718"/>
          <a:lstStyle>
            <a:lvl1pPr marL="342900" indent="-342900" algn="l" defTabSz="914400">
              <a:spcBef>
                <a:spcPts val="700"/>
              </a:spcBef>
              <a:buSzPct val="100000"/>
              <a:buFont typeface="Arial"/>
              <a:buChar char="•"/>
              <a:defRPr sz="3200">
                <a:latin typeface="+mn-lt"/>
                <a:ea typeface="+mn-ea"/>
                <a:cs typeface="+mn-cs"/>
                <a:sym typeface="Calibri"/>
              </a:defRPr>
            </a:lvl1pPr>
            <a:lvl2pPr marL="783771" indent="-326571" algn="l" defTabSz="914400">
              <a:spcBef>
                <a:spcPts val="700"/>
              </a:spcBef>
              <a:buSzPct val="100000"/>
              <a:buFont typeface="Arial"/>
              <a:buChar char="–"/>
              <a:defRPr sz="3200">
                <a:latin typeface="+mn-lt"/>
                <a:ea typeface="+mn-ea"/>
                <a:cs typeface="+mn-cs"/>
                <a:sym typeface="Calibri"/>
              </a:defRPr>
            </a:lvl2pPr>
            <a:lvl3pPr marL="1219200" indent="-304800" algn="l" defTabSz="914400">
              <a:spcBef>
                <a:spcPts val="700"/>
              </a:spcBef>
              <a:buSzPct val="100000"/>
              <a:buFont typeface="Arial"/>
              <a:buChar char="•"/>
              <a:defRPr sz="3200">
                <a:latin typeface="+mn-lt"/>
                <a:ea typeface="+mn-ea"/>
                <a:cs typeface="+mn-cs"/>
                <a:sym typeface="Calibri"/>
              </a:defRPr>
            </a:lvl3pPr>
            <a:lvl4pPr marL="1737360" indent="-365760" algn="l" defTabSz="914400">
              <a:spcBef>
                <a:spcPts val="700"/>
              </a:spcBef>
              <a:buSzPct val="100000"/>
              <a:buFont typeface="Arial"/>
              <a:buChar char="–"/>
              <a:defRPr sz="3200">
                <a:latin typeface="+mn-lt"/>
                <a:ea typeface="+mn-ea"/>
                <a:cs typeface="+mn-cs"/>
                <a:sym typeface="Calibri"/>
              </a:defRPr>
            </a:lvl4pPr>
            <a:lvl5pPr marL="2194560" indent="-365760" algn="l" defTabSz="914400">
              <a:spcBef>
                <a:spcPts val="700"/>
              </a:spcBef>
              <a:buSzPct val="100000"/>
              <a:buFont typeface="Arial"/>
              <a:buChar char="»"/>
              <a:defRPr sz="32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lIns="45718" tIns="45718" rIns="45718" bIns="45718"/>
          <a:lstStyle/>
          <a:p>
            <a:pPr marL="342900" indent="-342900" algn="l" defTabSz="914400">
              <a:spcBef>
                <a:spcPts val="700"/>
              </a:spcBef>
              <a:buSzPct val="100000"/>
              <a:buFont typeface="Arial"/>
              <a:buChar char="•"/>
              <a:defRPr sz="3200">
                <a:latin typeface="+mn-lt"/>
                <a:ea typeface="+mn-ea"/>
                <a:cs typeface="+mn-cs"/>
                <a:sym typeface="Calibri"/>
              </a:defRPr>
            </a:pPr>
            <a:endParaRPr/>
          </a:p>
        </p:txBody>
      </p:sp>
      <p:sp>
        <p:nvSpPr>
          <p:cNvPr id="75" name="Shape 75"/>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2" cy="566738"/>
          </a:xfrm>
          <a:prstGeom prst="rect">
            <a:avLst/>
          </a:prstGeom>
        </p:spPr>
        <p:txBody>
          <a:bodyPr lIns="45718" tIns="45718" rIns="45718" bIns="45718"/>
          <a:lstStyle>
            <a:lvl1pPr algn="l" defTabSz="914400">
              <a:defRPr sz="2000" b="1">
                <a:latin typeface="+mn-lt"/>
                <a:ea typeface="+mn-ea"/>
                <a:cs typeface="+mn-cs"/>
                <a:sym typeface="Calibri"/>
              </a:defRPr>
            </a:lvl1pPr>
          </a:lstStyle>
          <a:p>
            <a:r>
              <a:t>Title Text</a:t>
            </a:r>
          </a:p>
        </p:txBody>
      </p:sp>
      <p:sp>
        <p:nvSpPr>
          <p:cNvPr id="83" name="Shape 83"/>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2" cy="804864"/>
          </a:xfrm>
          <a:prstGeom prst="rect">
            <a:avLst/>
          </a:prstGeom>
        </p:spPr>
        <p:txBody>
          <a:bodyPr lIns="45718" tIns="45718" rIns="45718" bIns="45718"/>
          <a:lstStyle>
            <a:lvl1pPr algn="l" defTabSz="914400">
              <a:spcBef>
                <a:spcPts val="300"/>
              </a:spcBef>
              <a:defRPr sz="1400">
                <a:latin typeface="+mn-lt"/>
                <a:ea typeface="+mn-ea"/>
                <a:cs typeface="+mn-cs"/>
                <a:sym typeface="Calibri"/>
              </a:defRPr>
            </a:lvl1pPr>
            <a:lvl2pPr algn="l" defTabSz="914400">
              <a:spcBef>
                <a:spcPts val="300"/>
              </a:spcBef>
              <a:defRPr sz="1400">
                <a:latin typeface="+mn-lt"/>
                <a:ea typeface="+mn-ea"/>
                <a:cs typeface="+mn-cs"/>
                <a:sym typeface="Calibri"/>
              </a:defRPr>
            </a:lvl2pPr>
            <a:lvl3pPr algn="l" defTabSz="914400">
              <a:spcBef>
                <a:spcPts val="300"/>
              </a:spcBef>
              <a:defRPr sz="1400">
                <a:latin typeface="+mn-lt"/>
                <a:ea typeface="+mn-ea"/>
                <a:cs typeface="+mn-cs"/>
                <a:sym typeface="Calibri"/>
              </a:defRPr>
            </a:lvl3pPr>
            <a:lvl4pPr algn="l" defTabSz="914400">
              <a:spcBef>
                <a:spcPts val="300"/>
              </a:spcBef>
              <a:defRPr sz="1400">
                <a:latin typeface="+mn-lt"/>
                <a:ea typeface="+mn-ea"/>
                <a:cs typeface="+mn-cs"/>
                <a:sym typeface="Calibri"/>
              </a:defRPr>
            </a:lvl4pPr>
            <a:lvl5pPr algn="l" defTabSz="914400">
              <a:spcBef>
                <a:spcPts val="300"/>
              </a:spcBef>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xfrm>
            <a:off x="8428178" y="6404293"/>
            <a:ext cx="258623" cy="269239"/>
          </a:xfrm>
          <a:prstGeom prst="rect">
            <a:avLst/>
          </a:prstGeom>
        </p:spPr>
        <p:txBody>
          <a:bodyPr lIns="45718" tIns="45718" rIns="45718" bIns="45718" anchor="ctr"/>
          <a:lstStyle>
            <a:lvl1pPr algn="r" defTabSz="914400">
              <a:defRPr>
                <a:solidFill>
                  <a:srgbClr val="898989"/>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7" y="1151929"/>
            <a:ext cx="7358066" cy="232172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normAutofit/>
          </a:bodyPr>
          <a:lstStyle/>
          <a:p>
            <a:r>
              <a:t>Title Text</a:t>
            </a:r>
          </a:p>
        </p:txBody>
      </p:sp>
      <p:sp>
        <p:nvSpPr>
          <p:cNvPr id="3" name="Shape 3"/>
          <p:cNvSpPr>
            <a:spLocks noGrp="1"/>
          </p:cNvSpPr>
          <p:nvPr>
            <p:ph type="body" idx="1"/>
          </p:nvPr>
        </p:nvSpPr>
        <p:spPr>
          <a:xfrm>
            <a:off x="892967" y="3536155"/>
            <a:ext cx="7358066" cy="79474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40733" y="6505277"/>
            <a:ext cx="253605" cy="249237"/>
          </a:xfrm>
          <a:prstGeom prst="rect">
            <a:avLst/>
          </a:prstGeom>
          <a:ln w="12700">
            <a:miter lim="400000"/>
          </a:ln>
        </p:spPr>
        <p:txBody>
          <a:bodyPr wrap="none" lIns="35717" tIns="35717" rIns="35717" bIns="35717">
            <a:spAutoFit/>
          </a:bodyPr>
          <a:lstStyle>
            <a:lvl1pPr algn="ctr" defTabSz="410764">
              <a:defRPr sz="1200" b="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410764"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0" marR="0" indent="0" algn="ctr" defTabSz="410764"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64"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64"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64"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64" rtl="0" latinLnBrk="0">
        <a:lnSpc>
          <a:spcPct val="10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5pPr>
      <a:lvl6pPr marL="2537460" marR="0" indent="-251460" algn="ctr" defTabSz="410764" rtl="0" latinLnBrk="0">
        <a:lnSpc>
          <a:spcPct val="100000"/>
        </a:lnSpc>
        <a:spcBef>
          <a:spcPts val="0"/>
        </a:spcBef>
        <a:spcAft>
          <a:spcPts val="0"/>
        </a:spcAft>
        <a:buClrTx/>
        <a:buSzPct val="100000"/>
        <a:buFontTx/>
        <a:buChar char="•"/>
        <a:tabLst/>
        <a:defRPr sz="2200" b="0" i="0" u="none" strike="noStrike" cap="none" spc="0" baseline="0">
          <a:ln>
            <a:noFill/>
          </a:ln>
          <a:solidFill>
            <a:srgbClr val="000000"/>
          </a:solidFill>
          <a:uFillTx/>
          <a:latin typeface="Helvetica Light"/>
          <a:ea typeface="Helvetica Light"/>
          <a:cs typeface="Helvetica Light"/>
          <a:sym typeface="Helvetica Light"/>
        </a:defRPr>
      </a:lvl6pPr>
      <a:lvl7pPr marL="2994660" marR="0" indent="-251460" algn="ctr" defTabSz="410764" rtl="0" latinLnBrk="0">
        <a:lnSpc>
          <a:spcPct val="100000"/>
        </a:lnSpc>
        <a:spcBef>
          <a:spcPts val="0"/>
        </a:spcBef>
        <a:spcAft>
          <a:spcPts val="0"/>
        </a:spcAft>
        <a:buClrTx/>
        <a:buSzPct val="100000"/>
        <a:buFontTx/>
        <a:buChar char="•"/>
        <a:tabLst/>
        <a:defRPr sz="2200" b="0" i="0" u="none" strike="noStrike" cap="none" spc="0" baseline="0">
          <a:ln>
            <a:noFill/>
          </a:ln>
          <a:solidFill>
            <a:srgbClr val="000000"/>
          </a:solidFill>
          <a:uFillTx/>
          <a:latin typeface="Helvetica Light"/>
          <a:ea typeface="Helvetica Light"/>
          <a:cs typeface="Helvetica Light"/>
          <a:sym typeface="Helvetica Light"/>
        </a:defRPr>
      </a:lvl7pPr>
      <a:lvl8pPr marL="3451859" marR="0" indent="-251459" algn="ctr" defTabSz="410764" rtl="0" latinLnBrk="0">
        <a:lnSpc>
          <a:spcPct val="100000"/>
        </a:lnSpc>
        <a:spcBef>
          <a:spcPts val="0"/>
        </a:spcBef>
        <a:spcAft>
          <a:spcPts val="0"/>
        </a:spcAft>
        <a:buClrTx/>
        <a:buSzPct val="100000"/>
        <a:buFontTx/>
        <a:buChar char="•"/>
        <a:tabLst/>
        <a:defRPr sz="2200" b="0" i="0" u="none" strike="noStrike" cap="none" spc="0" baseline="0">
          <a:ln>
            <a:noFill/>
          </a:ln>
          <a:solidFill>
            <a:srgbClr val="000000"/>
          </a:solidFill>
          <a:uFillTx/>
          <a:latin typeface="Helvetica Light"/>
          <a:ea typeface="Helvetica Light"/>
          <a:cs typeface="Helvetica Light"/>
          <a:sym typeface="Helvetica Light"/>
        </a:defRPr>
      </a:lvl8pPr>
      <a:lvl9pPr marL="3909059" marR="0" indent="-251459" algn="ctr" defTabSz="410764" rtl="0" latinLnBrk="0">
        <a:lnSpc>
          <a:spcPct val="100000"/>
        </a:lnSpc>
        <a:spcBef>
          <a:spcPts val="0"/>
        </a:spcBef>
        <a:spcAft>
          <a:spcPts val="0"/>
        </a:spcAft>
        <a:buClrTx/>
        <a:buSzPct val="100000"/>
        <a:buFontTx/>
        <a:buChar char="•"/>
        <a:tabLst/>
        <a:defRPr sz="2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0" algn="ctr" defTabSz="410764"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chart" Target="../charts/char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4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3" Type="http://schemas.openxmlformats.org/officeDocument/2006/relationships/image" Target="../media/image51.tif"/><Relationship Id="rId4" Type="http://schemas.openxmlformats.org/officeDocument/2006/relationships/image" Target="../media/image52.tif"/><Relationship Id="rId1" Type="http://schemas.openxmlformats.org/officeDocument/2006/relationships/slideLayout" Target="../slideLayouts/slideLayout8.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3.jpeg"/><Relationship Id="rId6" Type="http://schemas.openxmlformats.org/officeDocument/2006/relationships/image" Target="../media/image54.tif"/><Relationship Id="rId7" Type="http://schemas.openxmlformats.org/officeDocument/2006/relationships/image" Target="../media/image48.jpeg"/><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2.jpeg"/>
          <p:cNvPicPr>
            <a:picLocks noChangeAspect="1"/>
          </p:cNvPicPr>
          <p:nvPr/>
        </p:nvPicPr>
        <p:blipFill>
          <a:blip r:embed="rId3">
            <a:extLst/>
          </a:blip>
          <a:stretch>
            <a:fillRect/>
          </a:stretch>
        </p:blipFill>
        <p:spPr>
          <a:xfrm>
            <a:off x="-742950" y="-114300"/>
            <a:ext cx="10458450" cy="6972300"/>
          </a:xfrm>
          <a:prstGeom prst="rect">
            <a:avLst/>
          </a:prstGeom>
          <a:ln w="12700">
            <a:miter lim="400000"/>
          </a:ln>
        </p:spPr>
      </p:pic>
      <p:sp>
        <p:nvSpPr>
          <p:cNvPr id="122" name="Shape 122"/>
          <p:cNvSpPr/>
          <p:nvPr/>
        </p:nvSpPr>
        <p:spPr>
          <a:xfrm>
            <a:off x="1619250" y="2547938"/>
            <a:ext cx="6477000" cy="16438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3200"/>
              </a:spcBef>
              <a:defRPr sz="5400" b="0">
                <a:solidFill>
                  <a:srgbClr val="FFFFFF"/>
                </a:solidFill>
                <a:latin typeface="Arial"/>
                <a:ea typeface="Arial"/>
                <a:cs typeface="Arial"/>
                <a:sym typeface="Arial"/>
              </a:defRPr>
            </a:lvl1pPr>
          </a:lstStyle>
          <a:p>
            <a:r>
              <a:t>The Earth’s Changing Surface</a:t>
            </a:r>
          </a:p>
        </p:txBody>
      </p:sp>
      <p:sp>
        <p:nvSpPr>
          <p:cNvPr id="123" name="Shape 123"/>
          <p:cNvSpPr/>
          <p:nvPr/>
        </p:nvSpPr>
        <p:spPr>
          <a:xfrm>
            <a:off x="3520743" y="654607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solidFill>
                  <a:srgbClr val="FFFFFF"/>
                </a:solidFill>
                <a:latin typeface="Arial"/>
                <a:ea typeface="Arial"/>
                <a:cs typeface="Arial"/>
                <a:sym typeface="Arial"/>
              </a:defRPr>
            </a:pPr>
            <a:r>
              <a:t>Cognitive Learning Systems, Inc. © 2016</a:t>
            </a:r>
          </a:p>
        </p:txBody>
      </p:sp>
      <p:pic>
        <p:nvPicPr>
          <p:cNvPr id="124" name="image3.png" descr="LabLearner_Logo white.png"/>
          <p:cNvPicPr>
            <a:picLocks noChangeAspect="1"/>
          </p:cNvPicPr>
          <p:nvPr/>
        </p:nvPicPr>
        <p:blipFill>
          <a:blip r:embed="rId4">
            <a:extLst/>
          </a:blip>
          <a:stretch>
            <a:fillRect/>
          </a:stretch>
        </p:blipFill>
        <p:spPr>
          <a:xfrm>
            <a:off x="3498850" y="6096000"/>
            <a:ext cx="2514600" cy="48418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435" name="Shape 435"/>
          <p:cNvSpPr/>
          <p:nvPr/>
        </p:nvSpPr>
        <p:spPr>
          <a:xfrm>
            <a:off x="533400" y="990600"/>
            <a:ext cx="2895600" cy="4756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We got into the probe and closed the door.  The engines started and we began to move through the first layer of the Earth, the ________.</a:t>
            </a:r>
          </a:p>
          <a:p>
            <a:pPr>
              <a:defRPr b="0">
                <a:latin typeface="Arial"/>
                <a:ea typeface="Arial"/>
                <a:cs typeface="Arial"/>
                <a:sym typeface="Arial"/>
              </a:defRPr>
            </a:pPr>
            <a:r>
              <a:t>(</a:t>
            </a:r>
            <a:r>
              <a:rPr>
                <a:solidFill>
                  <a:srgbClr val="0000FF"/>
                </a:solidFill>
              </a:rPr>
              <a:t>mantle, core, crust</a:t>
            </a:r>
            <a:r>
              <a:t>)</a:t>
            </a:r>
          </a:p>
          <a:p>
            <a:pPr>
              <a:defRPr b="0">
                <a:latin typeface="Arial"/>
                <a:ea typeface="Arial"/>
                <a:cs typeface="Arial"/>
                <a:sym typeface="Arial"/>
              </a:defRPr>
            </a:pPr>
            <a:endParaRPr/>
          </a:p>
          <a:p>
            <a:pPr>
              <a:defRPr b="0">
                <a:latin typeface="Arial"/>
                <a:ea typeface="Arial"/>
                <a:cs typeface="Arial"/>
                <a:sym typeface="Arial"/>
              </a:defRPr>
            </a:pPr>
            <a:r>
              <a:t>Isabelle touched the control to measure the temperature outside our ship.  “It’s getting hotter.”  she said.  “We must be going into the ________.”</a:t>
            </a:r>
          </a:p>
          <a:p>
            <a:pPr>
              <a:defRPr b="0">
                <a:latin typeface="Arial"/>
                <a:ea typeface="Arial"/>
                <a:cs typeface="Arial"/>
                <a:sym typeface="Arial"/>
              </a:defRPr>
            </a:pPr>
            <a:r>
              <a:t>(</a:t>
            </a:r>
            <a:r>
              <a:rPr>
                <a:solidFill>
                  <a:srgbClr val="0000FF"/>
                </a:solidFill>
              </a:rPr>
              <a:t>core, mantle, crust</a:t>
            </a:r>
            <a:r>
              <a:t>)</a:t>
            </a:r>
          </a:p>
        </p:txBody>
      </p:sp>
      <p:sp>
        <p:nvSpPr>
          <p:cNvPr id="436" name="Shape 436"/>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grpSp>
        <p:nvGrpSpPr>
          <p:cNvPr id="485" name="Group 485"/>
          <p:cNvGrpSpPr/>
          <p:nvPr/>
        </p:nvGrpSpPr>
        <p:grpSpPr>
          <a:xfrm>
            <a:off x="4038599" y="1828799"/>
            <a:ext cx="4495801" cy="3704708"/>
            <a:chOff x="0" y="0"/>
            <a:chExt cx="4495800" cy="3704706"/>
          </a:xfrm>
        </p:grpSpPr>
        <p:grpSp>
          <p:nvGrpSpPr>
            <p:cNvPr id="483" name="Group 483"/>
            <p:cNvGrpSpPr/>
            <p:nvPr/>
          </p:nvGrpSpPr>
          <p:grpSpPr>
            <a:xfrm>
              <a:off x="-1" y="-1"/>
              <a:ext cx="4495801" cy="3704708"/>
              <a:chOff x="0" y="0"/>
              <a:chExt cx="4495799" cy="3704706"/>
            </a:xfrm>
          </p:grpSpPr>
          <p:grpSp>
            <p:nvGrpSpPr>
              <p:cNvPr id="475" name="Group 475"/>
              <p:cNvGrpSpPr/>
              <p:nvPr/>
            </p:nvGrpSpPr>
            <p:grpSpPr>
              <a:xfrm>
                <a:off x="-1" y="-1"/>
                <a:ext cx="3581401" cy="3704708"/>
                <a:chOff x="0" y="0"/>
                <a:chExt cx="3581400" cy="3704706"/>
              </a:xfrm>
            </p:grpSpPr>
            <p:grpSp>
              <p:nvGrpSpPr>
                <p:cNvPr id="473" name="Group 473"/>
                <p:cNvGrpSpPr/>
                <p:nvPr/>
              </p:nvGrpSpPr>
              <p:grpSpPr>
                <a:xfrm>
                  <a:off x="0" y="-1"/>
                  <a:ext cx="3581400" cy="3704707"/>
                  <a:chOff x="0" y="0"/>
                  <a:chExt cx="3581400" cy="3704706"/>
                </a:xfrm>
              </p:grpSpPr>
              <p:grpSp>
                <p:nvGrpSpPr>
                  <p:cNvPr id="439" name="Group 439"/>
                  <p:cNvGrpSpPr/>
                  <p:nvPr/>
                </p:nvGrpSpPr>
                <p:grpSpPr>
                  <a:xfrm>
                    <a:off x="0" y="-1"/>
                    <a:ext cx="3581400" cy="3657605"/>
                    <a:chOff x="0" y="0"/>
                    <a:chExt cx="3581400" cy="3657603"/>
                  </a:xfrm>
                </p:grpSpPr>
                <p:sp>
                  <p:nvSpPr>
                    <p:cNvPr id="437" name="Shape 437"/>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38" name="Shape 438"/>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72" name="Group 472"/>
                  <p:cNvGrpSpPr/>
                  <p:nvPr/>
                </p:nvGrpSpPr>
                <p:grpSpPr>
                  <a:xfrm>
                    <a:off x="43853" y="44449"/>
                    <a:ext cx="3503490" cy="3660258"/>
                    <a:chOff x="-1" y="0"/>
                    <a:chExt cx="3503489" cy="3660256"/>
                  </a:xfrm>
                </p:grpSpPr>
                <p:grpSp>
                  <p:nvGrpSpPr>
                    <p:cNvPr id="446" name="Group 446"/>
                    <p:cNvGrpSpPr/>
                    <p:nvPr/>
                  </p:nvGrpSpPr>
                  <p:grpSpPr>
                    <a:xfrm>
                      <a:off x="-2" y="0"/>
                      <a:ext cx="1556350" cy="1765303"/>
                      <a:chOff x="0" y="0"/>
                      <a:chExt cx="1556349" cy="1765302"/>
                    </a:xfrm>
                  </p:grpSpPr>
                  <p:grpSp>
                    <p:nvGrpSpPr>
                      <p:cNvPr id="443" name="Group 443"/>
                      <p:cNvGrpSpPr/>
                      <p:nvPr/>
                    </p:nvGrpSpPr>
                    <p:grpSpPr>
                      <a:xfrm>
                        <a:off x="222844" y="0"/>
                        <a:ext cx="1333506" cy="1530353"/>
                        <a:chOff x="0" y="0"/>
                        <a:chExt cx="1333504" cy="1530352"/>
                      </a:xfrm>
                    </p:grpSpPr>
                    <p:sp>
                      <p:nvSpPr>
                        <p:cNvPr id="440" name="Shape 440"/>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41" name="Shape 441"/>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42" name="Shape 442"/>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44" name="Shape 444"/>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45" name="Shape 445"/>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455" name="Group 455"/>
                    <p:cNvGrpSpPr/>
                    <p:nvPr/>
                  </p:nvGrpSpPr>
                  <p:grpSpPr>
                    <a:xfrm>
                      <a:off x="190595" y="1181861"/>
                      <a:ext cx="1156204" cy="2020136"/>
                      <a:chOff x="0" y="-5"/>
                      <a:chExt cx="1156203" cy="2020135"/>
                    </a:xfrm>
                  </p:grpSpPr>
                  <p:sp>
                    <p:nvSpPr>
                      <p:cNvPr id="447" name="Shape 447"/>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454" name="Group 454"/>
                      <p:cNvGrpSpPr/>
                      <p:nvPr/>
                    </p:nvGrpSpPr>
                    <p:grpSpPr>
                      <a:xfrm>
                        <a:off x="336105" y="-6"/>
                        <a:ext cx="820099" cy="2020137"/>
                        <a:chOff x="0" y="-5"/>
                        <a:chExt cx="820097" cy="2020135"/>
                      </a:xfrm>
                    </p:grpSpPr>
                    <p:grpSp>
                      <p:nvGrpSpPr>
                        <p:cNvPr id="452" name="Group 452"/>
                        <p:cNvGrpSpPr/>
                        <p:nvPr/>
                      </p:nvGrpSpPr>
                      <p:grpSpPr>
                        <a:xfrm>
                          <a:off x="62856" y="-6"/>
                          <a:ext cx="757242" cy="2020137"/>
                          <a:chOff x="0" y="-5"/>
                          <a:chExt cx="757241" cy="2020135"/>
                        </a:xfrm>
                      </p:grpSpPr>
                      <p:sp>
                        <p:nvSpPr>
                          <p:cNvPr id="448" name="Shape 448"/>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449" name="Shape 449"/>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50" name="Shape 450"/>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51" name="Shape 451"/>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53" name="Shape 453"/>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471" name="Group 471"/>
                    <p:cNvGrpSpPr/>
                    <p:nvPr/>
                  </p:nvGrpSpPr>
                  <p:grpSpPr>
                    <a:xfrm>
                      <a:off x="1099142" y="6349"/>
                      <a:ext cx="2404346" cy="3653908"/>
                      <a:chOff x="-1" y="0"/>
                      <a:chExt cx="2404345" cy="3653907"/>
                    </a:xfrm>
                  </p:grpSpPr>
                  <p:grpSp>
                    <p:nvGrpSpPr>
                      <p:cNvPr id="458" name="Group 458"/>
                      <p:cNvGrpSpPr/>
                      <p:nvPr/>
                    </p:nvGrpSpPr>
                    <p:grpSpPr>
                      <a:xfrm>
                        <a:off x="547688" y="71437"/>
                        <a:ext cx="1814517" cy="3505210"/>
                        <a:chOff x="0" y="0"/>
                        <a:chExt cx="1814515" cy="3505208"/>
                      </a:xfrm>
                    </p:grpSpPr>
                    <p:sp>
                      <p:nvSpPr>
                        <p:cNvPr id="456" name="Shape 456"/>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57" name="Shape 457"/>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470" name="Group 470"/>
                      <p:cNvGrpSpPr/>
                      <p:nvPr/>
                    </p:nvGrpSpPr>
                    <p:grpSpPr>
                      <a:xfrm>
                        <a:off x="-2" y="-1"/>
                        <a:ext cx="2404346" cy="3653909"/>
                        <a:chOff x="0" y="0"/>
                        <a:chExt cx="2404345" cy="3653907"/>
                      </a:xfrm>
                    </p:grpSpPr>
                    <p:sp>
                      <p:nvSpPr>
                        <p:cNvPr id="459" name="Shape 459"/>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465" name="Group 465"/>
                        <p:cNvGrpSpPr/>
                        <p:nvPr/>
                      </p:nvGrpSpPr>
                      <p:grpSpPr>
                        <a:xfrm>
                          <a:off x="-1" y="17650"/>
                          <a:ext cx="912430" cy="3636257"/>
                          <a:chOff x="0" y="-2"/>
                          <a:chExt cx="912429" cy="3636256"/>
                        </a:xfrm>
                      </p:grpSpPr>
                      <p:grpSp>
                        <p:nvGrpSpPr>
                          <p:cNvPr id="463" name="Group 463"/>
                          <p:cNvGrpSpPr/>
                          <p:nvPr/>
                        </p:nvGrpSpPr>
                        <p:grpSpPr>
                          <a:xfrm>
                            <a:off x="0" y="-3"/>
                            <a:ext cx="912430" cy="3636257"/>
                            <a:chOff x="0" y="-2"/>
                            <a:chExt cx="912429" cy="3636256"/>
                          </a:xfrm>
                        </p:grpSpPr>
                        <p:sp>
                          <p:nvSpPr>
                            <p:cNvPr id="460" name="Shape 460"/>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61" name="Shape 461"/>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62" name="Shape 462"/>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64" name="Shape 464"/>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68" name="Group 468"/>
                        <p:cNvGrpSpPr/>
                        <p:nvPr/>
                      </p:nvGrpSpPr>
                      <p:grpSpPr>
                        <a:xfrm>
                          <a:off x="228600" y="909638"/>
                          <a:ext cx="838203" cy="1905009"/>
                          <a:chOff x="0" y="0"/>
                          <a:chExt cx="838202" cy="1905007"/>
                        </a:xfrm>
                      </p:grpSpPr>
                      <p:sp>
                        <p:nvSpPr>
                          <p:cNvPr id="466" name="Shape 466"/>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67" name="Shape 467"/>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69" name="Shape 469"/>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474" name="Shape 474"/>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82" name="Group 482"/>
              <p:cNvGrpSpPr/>
              <p:nvPr/>
            </p:nvGrpSpPr>
            <p:grpSpPr>
              <a:xfrm>
                <a:off x="1523999" y="761999"/>
                <a:ext cx="2971801" cy="1219203"/>
                <a:chOff x="0" y="0"/>
                <a:chExt cx="2971800" cy="1219201"/>
              </a:xfrm>
            </p:grpSpPr>
            <p:sp>
              <p:nvSpPr>
                <p:cNvPr id="476" name="Shape 476"/>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477" name="Shape 477"/>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478" name="Shape 478"/>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479" name="Shape 479"/>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480" name="Shape 480"/>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481" name="Shape 481"/>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484" name="Shape 484"/>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490" name="Shape 490"/>
          <p:cNvSpPr/>
          <p:nvPr/>
        </p:nvSpPr>
        <p:spPr>
          <a:xfrm>
            <a:off x="533400" y="990600"/>
            <a:ext cx="2895600" cy="4464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I touched the control for the camera.  We all looked at the screen.  “Oh my,” said Mike “The rock has turned from a solid to a ______.” </a:t>
            </a:r>
          </a:p>
          <a:p>
            <a:pPr>
              <a:defRPr b="0">
                <a:latin typeface="Arial"/>
                <a:ea typeface="Arial"/>
                <a:cs typeface="Arial"/>
                <a:sym typeface="Arial"/>
              </a:defRPr>
            </a:pPr>
            <a:r>
              <a:t>(</a:t>
            </a:r>
            <a:r>
              <a:rPr>
                <a:solidFill>
                  <a:srgbClr val="0000FF"/>
                </a:solidFill>
              </a:rPr>
              <a:t>gas, liquid</a:t>
            </a:r>
            <a:r>
              <a:t>)</a:t>
            </a:r>
          </a:p>
          <a:p>
            <a:pPr>
              <a:defRPr b="0">
                <a:latin typeface="Arial"/>
                <a:ea typeface="Arial"/>
                <a:cs typeface="Arial"/>
                <a:sym typeface="Arial"/>
              </a:defRPr>
            </a:pPr>
            <a:endParaRPr/>
          </a:p>
          <a:p>
            <a:pPr>
              <a:defRPr b="0">
                <a:latin typeface="Arial"/>
                <a:ea typeface="Arial"/>
                <a:cs typeface="Arial"/>
                <a:sym typeface="Arial"/>
              </a:defRPr>
            </a:pPr>
            <a:r>
              <a:t>Deeper and deeper we moved.  “We should be approaching the core soon.” I said.  </a:t>
            </a:r>
          </a:p>
          <a:p>
            <a:pPr>
              <a:defRPr b="0">
                <a:latin typeface="Arial"/>
                <a:ea typeface="Arial"/>
                <a:cs typeface="Arial"/>
                <a:sym typeface="Arial"/>
              </a:defRPr>
            </a:pPr>
            <a:endParaRPr/>
          </a:p>
          <a:p>
            <a:pPr>
              <a:defRPr b="0">
                <a:latin typeface="Arial"/>
                <a:ea typeface="Arial"/>
                <a:cs typeface="Arial"/>
                <a:sym typeface="Arial"/>
              </a:defRPr>
            </a:pPr>
            <a:r>
              <a:t>“What do you think it will be like?” asked Isabelle. </a:t>
            </a:r>
          </a:p>
        </p:txBody>
      </p:sp>
      <p:sp>
        <p:nvSpPr>
          <p:cNvPr id="491" name="Shape 491"/>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grpSp>
        <p:nvGrpSpPr>
          <p:cNvPr id="540" name="Group 540"/>
          <p:cNvGrpSpPr/>
          <p:nvPr/>
        </p:nvGrpSpPr>
        <p:grpSpPr>
          <a:xfrm>
            <a:off x="4114799" y="1828799"/>
            <a:ext cx="4495801" cy="3704708"/>
            <a:chOff x="0" y="0"/>
            <a:chExt cx="4495800" cy="3704706"/>
          </a:xfrm>
        </p:grpSpPr>
        <p:grpSp>
          <p:nvGrpSpPr>
            <p:cNvPr id="538" name="Group 538"/>
            <p:cNvGrpSpPr/>
            <p:nvPr/>
          </p:nvGrpSpPr>
          <p:grpSpPr>
            <a:xfrm>
              <a:off x="-1" y="-1"/>
              <a:ext cx="4495801" cy="3704708"/>
              <a:chOff x="0" y="0"/>
              <a:chExt cx="4495799" cy="3704706"/>
            </a:xfrm>
          </p:grpSpPr>
          <p:grpSp>
            <p:nvGrpSpPr>
              <p:cNvPr id="530" name="Group 530"/>
              <p:cNvGrpSpPr/>
              <p:nvPr/>
            </p:nvGrpSpPr>
            <p:grpSpPr>
              <a:xfrm>
                <a:off x="-1" y="-1"/>
                <a:ext cx="3581401" cy="3704708"/>
                <a:chOff x="0" y="0"/>
                <a:chExt cx="3581400" cy="3704706"/>
              </a:xfrm>
            </p:grpSpPr>
            <p:grpSp>
              <p:nvGrpSpPr>
                <p:cNvPr id="528" name="Group 528"/>
                <p:cNvGrpSpPr/>
                <p:nvPr/>
              </p:nvGrpSpPr>
              <p:grpSpPr>
                <a:xfrm>
                  <a:off x="0" y="-1"/>
                  <a:ext cx="3581400" cy="3704707"/>
                  <a:chOff x="0" y="0"/>
                  <a:chExt cx="3581400" cy="3704706"/>
                </a:xfrm>
              </p:grpSpPr>
              <p:grpSp>
                <p:nvGrpSpPr>
                  <p:cNvPr id="494" name="Group 494"/>
                  <p:cNvGrpSpPr/>
                  <p:nvPr/>
                </p:nvGrpSpPr>
                <p:grpSpPr>
                  <a:xfrm>
                    <a:off x="0" y="-1"/>
                    <a:ext cx="3581400" cy="3657605"/>
                    <a:chOff x="0" y="0"/>
                    <a:chExt cx="3581400" cy="3657603"/>
                  </a:xfrm>
                </p:grpSpPr>
                <p:sp>
                  <p:nvSpPr>
                    <p:cNvPr id="492" name="Shape 492"/>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93" name="Shape 493"/>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27" name="Group 527"/>
                  <p:cNvGrpSpPr/>
                  <p:nvPr/>
                </p:nvGrpSpPr>
                <p:grpSpPr>
                  <a:xfrm>
                    <a:off x="43853" y="44449"/>
                    <a:ext cx="3503490" cy="3660258"/>
                    <a:chOff x="-1" y="0"/>
                    <a:chExt cx="3503489" cy="3660256"/>
                  </a:xfrm>
                </p:grpSpPr>
                <p:grpSp>
                  <p:nvGrpSpPr>
                    <p:cNvPr id="501" name="Group 501"/>
                    <p:cNvGrpSpPr/>
                    <p:nvPr/>
                  </p:nvGrpSpPr>
                  <p:grpSpPr>
                    <a:xfrm>
                      <a:off x="-2" y="0"/>
                      <a:ext cx="1556350" cy="1765303"/>
                      <a:chOff x="0" y="0"/>
                      <a:chExt cx="1556349" cy="1765302"/>
                    </a:xfrm>
                  </p:grpSpPr>
                  <p:grpSp>
                    <p:nvGrpSpPr>
                      <p:cNvPr id="498" name="Group 498"/>
                      <p:cNvGrpSpPr/>
                      <p:nvPr/>
                    </p:nvGrpSpPr>
                    <p:grpSpPr>
                      <a:xfrm>
                        <a:off x="222844" y="0"/>
                        <a:ext cx="1333506" cy="1530353"/>
                        <a:chOff x="0" y="0"/>
                        <a:chExt cx="1333504" cy="1530352"/>
                      </a:xfrm>
                    </p:grpSpPr>
                    <p:sp>
                      <p:nvSpPr>
                        <p:cNvPr id="495" name="Shape 495"/>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96" name="Shape 496"/>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97" name="Shape 497"/>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99" name="Shape 499"/>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00" name="Shape 500"/>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510" name="Group 510"/>
                    <p:cNvGrpSpPr/>
                    <p:nvPr/>
                  </p:nvGrpSpPr>
                  <p:grpSpPr>
                    <a:xfrm>
                      <a:off x="190595" y="1181861"/>
                      <a:ext cx="1156204" cy="2020136"/>
                      <a:chOff x="0" y="-5"/>
                      <a:chExt cx="1156203" cy="2020135"/>
                    </a:xfrm>
                  </p:grpSpPr>
                  <p:sp>
                    <p:nvSpPr>
                      <p:cNvPr id="502" name="Shape 502"/>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509" name="Group 509"/>
                      <p:cNvGrpSpPr/>
                      <p:nvPr/>
                    </p:nvGrpSpPr>
                    <p:grpSpPr>
                      <a:xfrm>
                        <a:off x="336105" y="-6"/>
                        <a:ext cx="820099" cy="2020137"/>
                        <a:chOff x="0" y="-5"/>
                        <a:chExt cx="820097" cy="2020135"/>
                      </a:xfrm>
                    </p:grpSpPr>
                    <p:grpSp>
                      <p:nvGrpSpPr>
                        <p:cNvPr id="507" name="Group 507"/>
                        <p:cNvGrpSpPr/>
                        <p:nvPr/>
                      </p:nvGrpSpPr>
                      <p:grpSpPr>
                        <a:xfrm>
                          <a:off x="62856" y="-6"/>
                          <a:ext cx="757242" cy="2020137"/>
                          <a:chOff x="0" y="-5"/>
                          <a:chExt cx="757241" cy="2020135"/>
                        </a:xfrm>
                      </p:grpSpPr>
                      <p:sp>
                        <p:nvSpPr>
                          <p:cNvPr id="503" name="Shape 503"/>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504" name="Shape 504"/>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05" name="Shape 505"/>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06" name="Shape 506"/>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08" name="Shape 508"/>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526" name="Group 526"/>
                    <p:cNvGrpSpPr/>
                    <p:nvPr/>
                  </p:nvGrpSpPr>
                  <p:grpSpPr>
                    <a:xfrm>
                      <a:off x="1099142" y="6349"/>
                      <a:ext cx="2404346" cy="3653908"/>
                      <a:chOff x="-1" y="0"/>
                      <a:chExt cx="2404345" cy="3653907"/>
                    </a:xfrm>
                  </p:grpSpPr>
                  <p:grpSp>
                    <p:nvGrpSpPr>
                      <p:cNvPr id="513" name="Group 513"/>
                      <p:cNvGrpSpPr/>
                      <p:nvPr/>
                    </p:nvGrpSpPr>
                    <p:grpSpPr>
                      <a:xfrm>
                        <a:off x="547688" y="71437"/>
                        <a:ext cx="1814517" cy="3505210"/>
                        <a:chOff x="0" y="0"/>
                        <a:chExt cx="1814515" cy="3505208"/>
                      </a:xfrm>
                    </p:grpSpPr>
                    <p:sp>
                      <p:nvSpPr>
                        <p:cNvPr id="511" name="Shape 511"/>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12" name="Shape 512"/>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525" name="Group 525"/>
                      <p:cNvGrpSpPr/>
                      <p:nvPr/>
                    </p:nvGrpSpPr>
                    <p:grpSpPr>
                      <a:xfrm>
                        <a:off x="-2" y="-1"/>
                        <a:ext cx="2404346" cy="3653909"/>
                        <a:chOff x="0" y="0"/>
                        <a:chExt cx="2404345" cy="3653907"/>
                      </a:xfrm>
                    </p:grpSpPr>
                    <p:sp>
                      <p:nvSpPr>
                        <p:cNvPr id="514" name="Shape 514"/>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520" name="Group 520"/>
                        <p:cNvGrpSpPr/>
                        <p:nvPr/>
                      </p:nvGrpSpPr>
                      <p:grpSpPr>
                        <a:xfrm>
                          <a:off x="-1" y="17650"/>
                          <a:ext cx="912430" cy="3636257"/>
                          <a:chOff x="0" y="-2"/>
                          <a:chExt cx="912429" cy="3636256"/>
                        </a:xfrm>
                      </p:grpSpPr>
                      <p:grpSp>
                        <p:nvGrpSpPr>
                          <p:cNvPr id="518" name="Group 518"/>
                          <p:cNvGrpSpPr/>
                          <p:nvPr/>
                        </p:nvGrpSpPr>
                        <p:grpSpPr>
                          <a:xfrm>
                            <a:off x="0" y="-3"/>
                            <a:ext cx="912430" cy="3636257"/>
                            <a:chOff x="0" y="-2"/>
                            <a:chExt cx="912429" cy="3636256"/>
                          </a:xfrm>
                        </p:grpSpPr>
                        <p:sp>
                          <p:nvSpPr>
                            <p:cNvPr id="515" name="Shape 515"/>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16" name="Shape 516"/>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17" name="Shape 517"/>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19" name="Shape 519"/>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23" name="Group 523"/>
                        <p:cNvGrpSpPr/>
                        <p:nvPr/>
                      </p:nvGrpSpPr>
                      <p:grpSpPr>
                        <a:xfrm>
                          <a:off x="228600" y="909638"/>
                          <a:ext cx="838203" cy="1905009"/>
                          <a:chOff x="0" y="0"/>
                          <a:chExt cx="838202" cy="1905007"/>
                        </a:xfrm>
                      </p:grpSpPr>
                      <p:sp>
                        <p:nvSpPr>
                          <p:cNvPr id="521" name="Shape 521"/>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22" name="Shape 522"/>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24" name="Shape 524"/>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529" name="Shape 529"/>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37" name="Group 537"/>
              <p:cNvGrpSpPr/>
              <p:nvPr/>
            </p:nvGrpSpPr>
            <p:grpSpPr>
              <a:xfrm>
                <a:off x="1523999" y="761999"/>
                <a:ext cx="2971801" cy="1219203"/>
                <a:chOff x="0" y="0"/>
                <a:chExt cx="2971800" cy="1219201"/>
              </a:xfrm>
            </p:grpSpPr>
            <p:sp>
              <p:nvSpPr>
                <p:cNvPr id="531" name="Shape 531"/>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532" name="Shape 532"/>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533" name="Shape 533"/>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534" name="Shape 534"/>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535" name="Shape 535"/>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536" name="Shape 536"/>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539" name="Shape 539"/>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545" name="Shape 545"/>
          <p:cNvSpPr/>
          <p:nvPr/>
        </p:nvSpPr>
        <p:spPr>
          <a:xfrm>
            <a:off x="152400" y="838200"/>
            <a:ext cx="3352800" cy="4756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“Well, for one thing the temperature is going to change. It’s going to get _______.” said Mike. </a:t>
            </a:r>
          </a:p>
          <a:p>
            <a:pPr>
              <a:defRPr b="0">
                <a:latin typeface="Arial"/>
                <a:ea typeface="Arial"/>
                <a:cs typeface="Arial"/>
                <a:sym typeface="Arial"/>
              </a:defRPr>
            </a:pPr>
            <a:r>
              <a:t>(</a:t>
            </a:r>
            <a:r>
              <a:rPr>
                <a:solidFill>
                  <a:srgbClr val="0000FF"/>
                </a:solidFill>
              </a:rPr>
              <a:t>hotter, colder</a:t>
            </a:r>
            <a:r>
              <a:t>)</a:t>
            </a:r>
          </a:p>
          <a:p>
            <a:pPr>
              <a:defRPr b="0">
                <a:latin typeface="Arial"/>
                <a:ea typeface="Arial"/>
                <a:cs typeface="Arial"/>
                <a:sym typeface="Arial"/>
              </a:defRPr>
            </a:pPr>
            <a:endParaRPr/>
          </a:p>
          <a:p>
            <a:pPr>
              <a:defRPr b="0">
                <a:latin typeface="Arial"/>
                <a:ea typeface="Arial"/>
                <a:cs typeface="Arial"/>
                <a:sym typeface="Arial"/>
              </a:defRPr>
            </a:pPr>
            <a:r>
              <a:t>“But we will still be traveling in a liquid for a little while, right?” asked Isabelle.  “Right,”  I said “until we reach the inner core.  Then we will be traveling through a _______.”</a:t>
            </a:r>
          </a:p>
          <a:p>
            <a:pPr>
              <a:defRPr b="0">
                <a:latin typeface="Arial"/>
                <a:ea typeface="Arial"/>
                <a:cs typeface="Arial"/>
                <a:sym typeface="Arial"/>
              </a:defRPr>
            </a:pPr>
            <a:r>
              <a:t>(</a:t>
            </a:r>
            <a:r>
              <a:rPr>
                <a:solidFill>
                  <a:srgbClr val="0000FF"/>
                </a:solidFill>
              </a:rPr>
              <a:t>solid, liquid</a:t>
            </a:r>
            <a:r>
              <a:t>)</a:t>
            </a:r>
          </a:p>
          <a:p>
            <a:pPr>
              <a:defRPr b="0">
                <a:latin typeface="Arial"/>
                <a:ea typeface="Arial"/>
                <a:cs typeface="Arial"/>
                <a:sym typeface="Arial"/>
              </a:defRPr>
            </a:pPr>
            <a:endParaRPr/>
          </a:p>
          <a:p>
            <a:pPr>
              <a:defRPr b="0">
                <a:latin typeface="Arial"/>
                <a:ea typeface="Arial"/>
                <a:cs typeface="Arial"/>
                <a:sym typeface="Arial"/>
              </a:defRPr>
            </a:pPr>
            <a:r>
              <a:t> </a:t>
            </a:r>
          </a:p>
        </p:txBody>
      </p:sp>
      <p:sp>
        <p:nvSpPr>
          <p:cNvPr id="546" name="Shape 546"/>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grpSp>
        <p:nvGrpSpPr>
          <p:cNvPr id="595" name="Group 595"/>
          <p:cNvGrpSpPr/>
          <p:nvPr/>
        </p:nvGrpSpPr>
        <p:grpSpPr>
          <a:xfrm>
            <a:off x="3962399" y="1219199"/>
            <a:ext cx="4495801" cy="3704708"/>
            <a:chOff x="0" y="0"/>
            <a:chExt cx="4495800" cy="3704706"/>
          </a:xfrm>
        </p:grpSpPr>
        <p:grpSp>
          <p:nvGrpSpPr>
            <p:cNvPr id="593" name="Group 593"/>
            <p:cNvGrpSpPr/>
            <p:nvPr/>
          </p:nvGrpSpPr>
          <p:grpSpPr>
            <a:xfrm>
              <a:off x="-1" y="-1"/>
              <a:ext cx="4495801" cy="3704708"/>
              <a:chOff x="0" y="0"/>
              <a:chExt cx="4495799" cy="3704706"/>
            </a:xfrm>
          </p:grpSpPr>
          <p:grpSp>
            <p:nvGrpSpPr>
              <p:cNvPr id="585" name="Group 585"/>
              <p:cNvGrpSpPr/>
              <p:nvPr/>
            </p:nvGrpSpPr>
            <p:grpSpPr>
              <a:xfrm>
                <a:off x="-1" y="-1"/>
                <a:ext cx="3581401" cy="3704708"/>
                <a:chOff x="0" y="0"/>
                <a:chExt cx="3581400" cy="3704706"/>
              </a:xfrm>
            </p:grpSpPr>
            <p:grpSp>
              <p:nvGrpSpPr>
                <p:cNvPr id="583" name="Group 583"/>
                <p:cNvGrpSpPr/>
                <p:nvPr/>
              </p:nvGrpSpPr>
              <p:grpSpPr>
                <a:xfrm>
                  <a:off x="0" y="-1"/>
                  <a:ext cx="3581400" cy="3704707"/>
                  <a:chOff x="0" y="0"/>
                  <a:chExt cx="3581400" cy="3704706"/>
                </a:xfrm>
              </p:grpSpPr>
              <p:grpSp>
                <p:nvGrpSpPr>
                  <p:cNvPr id="549" name="Group 549"/>
                  <p:cNvGrpSpPr/>
                  <p:nvPr/>
                </p:nvGrpSpPr>
                <p:grpSpPr>
                  <a:xfrm>
                    <a:off x="0" y="-1"/>
                    <a:ext cx="3581400" cy="3657605"/>
                    <a:chOff x="0" y="0"/>
                    <a:chExt cx="3581400" cy="3657603"/>
                  </a:xfrm>
                </p:grpSpPr>
                <p:sp>
                  <p:nvSpPr>
                    <p:cNvPr id="547" name="Shape 547"/>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48" name="Shape 548"/>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82" name="Group 582"/>
                  <p:cNvGrpSpPr/>
                  <p:nvPr/>
                </p:nvGrpSpPr>
                <p:grpSpPr>
                  <a:xfrm>
                    <a:off x="43853" y="44449"/>
                    <a:ext cx="3503490" cy="3660258"/>
                    <a:chOff x="-1" y="0"/>
                    <a:chExt cx="3503489" cy="3660256"/>
                  </a:xfrm>
                </p:grpSpPr>
                <p:grpSp>
                  <p:nvGrpSpPr>
                    <p:cNvPr id="556" name="Group 556"/>
                    <p:cNvGrpSpPr/>
                    <p:nvPr/>
                  </p:nvGrpSpPr>
                  <p:grpSpPr>
                    <a:xfrm>
                      <a:off x="-2" y="0"/>
                      <a:ext cx="1556350" cy="1765303"/>
                      <a:chOff x="0" y="0"/>
                      <a:chExt cx="1556349" cy="1765302"/>
                    </a:xfrm>
                  </p:grpSpPr>
                  <p:grpSp>
                    <p:nvGrpSpPr>
                      <p:cNvPr id="553" name="Group 553"/>
                      <p:cNvGrpSpPr/>
                      <p:nvPr/>
                    </p:nvGrpSpPr>
                    <p:grpSpPr>
                      <a:xfrm>
                        <a:off x="222844" y="0"/>
                        <a:ext cx="1333506" cy="1530353"/>
                        <a:chOff x="0" y="0"/>
                        <a:chExt cx="1333504" cy="1530352"/>
                      </a:xfrm>
                    </p:grpSpPr>
                    <p:sp>
                      <p:nvSpPr>
                        <p:cNvPr id="550" name="Shape 550"/>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51" name="Shape 551"/>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52" name="Shape 552"/>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54" name="Shape 554"/>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55" name="Shape 555"/>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565" name="Group 565"/>
                    <p:cNvGrpSpPr/>
                    <p:nvPr/>
                  </p:nvGrpSpPr>
                  <p:grpSpPr>
                    <a:xfrm>
                      <a:off x="190595" y="1181861"/>
                      <a:ext cx="1156204" cy="2020136"/>
                      <a:chOff x="0" y="-5"/>
                      <a:chExt cx="1156203" cy="2020135"/>
                    </a:xfrm>
                  </p:grpSpPr>
                  <p:sp>
                    <p:nvSpPr>
                      <p:cNvPr id="557" name="Shape 557"/>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564" name="Group 564"/>
                      <p:cNvGrpSpPr/>
                      <p:nvPr/>
                    </p:nvGrpSpPr>
                    <p:grpSpPr>
                      <a:xfrm>
                        <a:off x="336105" y="-6"/>
                        <a:ext cx="820099" cy="2020137"/>
                        <a:chOff x="0" y="-5"/>
                        <a:chExt cx="820097" cy="2020135"/>
                      </a:xfrm>
                    </p:grpSpPr>
                    <p:grpSp>
                      <p:nvGrpSpPr>
                        <p:cNvPr id="562" name="Group 562"/>
                        <p:cNvGrpSpPr/>
                        <p:nvPr/>
                      </p:nvGrpSpPr>
                      <p:grpSpPr>
                        <a:xfrm>
                          <a:off x="62856" y="-6"/>
                          <a:ext cx="757242" cy="2020137"/>
                          <a:chOff x="0" y="-5"/>
                          <a:chExt cx="757241" cy="2020135"/>
                        </a:xfrm>
                      </p:grpSpPr>
                      <p:sp>
                        <p:nvSpPr>
                          <p:cNvPr id="558" name="Shape 558"/>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559" name="Shape 559"/>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60" name="Shape 560"/>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61" name="Shape 561"/>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63" name="Shape 563"/>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581" name="Group 581"/>
                    <p:cNvGrpSpPr/>
                    <p:nvPr/>
                  </p:nvGrpSpPr>
                  <p:grpSpPr>
                    <a:xfrm>
                      <a:off x="1099142" y="6349"/>
                      <a:ext cx="2404346" cy="3653908"/>
                      <a:chOff x="-1" y="0"/>
                      <a:chExt cx="2404345" cy="3653907"/>
                    </a:xfrm>
                  </p:grpSpPr>
                  <p:grpSp>
                    <p:nvGrpSpPr>
                      <p:cNvPr id="568" name="Group 568"/>
                      <p:cNvGrpSpPr/>
                      <p:nvPr/>
                    </p:nvGrpSpPr>
                    <p:grpSpPr>
                      <a:xfrm>
                        <a:off x="547688" y="71437"/>
                        <a:ext cx="1814517" cy="3505210"/>
                        <a:chOff x="0" y="0"/>
                        <a:chExt cx="1814515" cy="3505208"/>
                      </a:xfrm>
                    </p:grpSpPr>
                    <p:sp>
                      <p:nvSpPr>
                        <p:cNvPr id="566" name="Shape 566"/>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67" name="Shape 567"/>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580" name="Group 580"/>
                      <p:cNvGrpSpPr/>
                      <p:nvPr/>
                    </p:nvGrpSpPr>
                    <p:grpSpPr>
                      <a:xfrm>
                        <a:off x="-2" y="-1"/>
                        <a:ext cx="2404346" cy="3653909"/>
                        <a:chOff x="0" y="0"/>
                        <a:chExt cx="2404345" cy="3653907"/>
                      </a:xfrm>
                    </p:grpSpPr>
                    <p:sp>
                      <p:nvSpPr>
                        <p:cNvPr id="569" name="Shape 569"/>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575" name="Group 575"/>
                        <p:cNvGrpSpPr/>
                        <p:nvPr/>
                      </p:nvGrpSpPr>
                      <p:grpSpPr>
                        <a:xfrm>
                          <a:off x="-1" y="17650"/>
                          <a:ext cx="912430" cy="3636257"/>
                          <a:chOff x="0" y="-2"/>
                          <a:chExt cx="912429" cy="3636256"/>
                        </a:xfrm>
                      </p:grpSpPr>
                      <p:grpSp>
                        <p:nvGrpSpPr>
                          <p:cNvPr id="573" name="Group 573"/>
                          <p:cNvGrpSpPr/>
                          <p:nvPr/>
                        </p:nvGrpSpPr>
                        <p:grpSpPr>
                          <a:xfrm>
                            <a:off x="0" y="-3"/>
                            <a:ext cx="912430" cy="3636257"/>
                            <a:chOff x="0" y="-2"/>
                            <a:chExt cx="912429" cy="3636256"/>
                          </a:xfrm>
                        </p:grpSpPr>
                        <p:sp>
                          <p:nvSpPr>
                            <p:cNvPr id="570" name="Shape 570"/>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71" name="Shape 571"/>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72" name="Shape 572"/>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74" name="Shape 574"/>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78" name="Group 578"/>
                        <p:cNvGrpSpPr/>
                        <p:nvPr/>
                      </p:nvGrpSpPr>
                      <p:grpSpPr>
                        <a:xfrm>
                          <a:off x="228600" y="909638"/>
                          <a:ext cx="838203" cy="1905009"/>
                          <a:chOff x="0" y="0"/>
                          <a:chExt cx="838202" cy="1905007"/>
                        </a:xfrm>
                      </p:grpSpPr>
                      <p:sp>
                        <p:nvSpPr>
                          <p:cNvPr id="576" name="Shape 576"/>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577" name="Shape 577"/>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579" name="Shape 579"/>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584" name="Shape 584"/>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592" name="Group 592"/>
              <p:cNvGrpSpPr/>
              <p:nvPr/>
            </p:nvGrpSpPr>
            <p:grpSpPr>
              <a:xfrm>
                <a:off x="1523999" y="761999"/>
                <a:ext cx="2971801" cy="1219203"/>
                <a:chOff x="0" y="0"/>
                <a:chExt cx="2971800" cy="1219201"/>
              </a:xfrm>
            </p:grpSpPr>
            <p:sp>
              <p:nvSpPr>
                <p:cNvPr id="586" name="Shape 586"/>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587" name="Shape 587"/>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588" name="Shape 588"/>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589" name="Shape 589"/>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590" name="Shape 590"/>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591" name="Shape 591"/>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594" name="Shape 594"/>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600" name="Shape 600"/>
          <p:cNvSpPr/>
          <p:nvPr/>
        </p:nvSpPr>
        <p:spPr>
          <a:xfrm>
            <a:off x="152400" y="1079500"/>
            <a:ext cx="3352800" cy="4756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“How will we know when we’ve hit the center of the Earth?’  asked Mike.  “Our instruments will tell us.”  I said.  “They will show us that we’ve reached the hottest and deepest place on Earth!”</a:t>
            </a:r>
          </a:p>
          <a:p>
            <a:pPr>
              <a:defRPr b="0">
                <a:latin typeface="Arial"/>
                <a:ea typeface="Arial"/>
                <a:cs typeface="Arial"/>
                <a:sym typeface="Arial"/>
              </a:defRPr>
            </a:pPr>
            <a:endParaRPr/>
          </a:p>
          <a:p>
            <a:pPr>
              <a:defRPr b="0">
                <a:latin typeface="Arial"/>
                <a:ea typeface="Arial"/>
                <a:cs typeface="Arial"/>
                <a:sym typeface="Arial"/>
              </a:defRPr>
            </a:pPr>
            <a:r>
              <a:t>We sat in silence for a long time. Then all of a sudden a bell went off. This was it!  We had made it to the center of the Earth!</a:t>
            </a:r>
          </a:p>
          <a:p>
            <a:pPr>
              <a:defRPr b="0">
                <a:latin typeface="Arial"/>
                <a:ea typeface="Arial"/>
                <a:cs typeface="Arial"/>
                <a:sym typeface="Arial"/>
              </a:defRPr>
            </a:pPr>
            <a:endParaRPr/>
          </a:p>
          <a:p>
            <a:pPr>
              <a:defRPr b="0">
                <a:latin typeface="Arial"/>
                <a:ea typeface="Arial"/>
                <a:cs typeface="Arial"/>
                <a:sym typeface="Arial"/>
              </a:defRPr>
            </a:pPr>
            <a:r>
              <a:t>Now, how do we get back?</a:t>
            </a:r>
          </a:p>
        </p:txBody>
      </p:sp>
      <p:sp>
        <p:nvSpPr>
          <p:cNvPr id="601" name="Shape 601"/>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grpSp>
        <p:nvGrpSpPr>
          <p:cNvPr id="650" name="Group 650"/>
          <p:cNvGrpSpPr/>
          <p:nvPr/>
        </p:nvGrpSpPr>
        <p:grpSpPr>
          <a:xfrm>
            <a:off x="3809999" y="1828799"/>
            <a:ext cx="4495801" cy="3704708"/>
            <a:chOff x="0" y="0"/>
            <a:chExt cx="4495800" cy="3704706"/>
          </a:xfrm>
        </p:grpSpPr>
        <p:grpSp>
          <p:nvGrpSpPr>
            <p:cNvPr id="648" name="Group 648"/>
            <p:cNvGrpSpPr/>
            <p:nvPr/>
          </p:nvGrpSpPr>
          <p:grpSpPr>
            <a:xfrm>
              <a:off x="-1" y="-1"/>
              <a:ext cx="4495801" cy="3704708"/>
              <a:chOff x="0" y="0"/>
              <a:chExt cx="4495799" cy="3704706"/>
            </a:xfrm>
          </p:grpSpPr>
          <p:grpSp>
            <p:nvGrpSpPr>
              <p:cNvPr id="640" name="Group 640"/>
              <p:cNvGrpSpPr/>
              <p:nvPr/>
            </p:nvGrpSpPr>
            <p:grpSpPr>
              <a:xfrm>
                <a:off x="-1" y="-1"/>
                <a:ext cx="3581401" cy="3704708"/>
                <a:chOff x="0" y="0"/>
                <a:chExt cx="3581400" cy="3704706"/>
              </a:xfrm>
            </p:grpSpPr>
            <p:grpSp>
              <p:nvGrpSpPr>
                <p:cNvPr id="638" name="Group 638"/>
                <p:cNvGrpSpPr/>
                <p:nvPr/>
              </p:nvGrpSpPr>
              <p:grpSpPr>
                <a:xfrm>
                  <a:off x="0" y="-1"/>
                  <a:ext cx="3581400" cy="3704707"/>
                  <a:chOff x="0" y="0"/>
                  <a:chExt cx="3581400" cy="3704706"/>
                </a:xfrm>
              </p:grpSpPr>
              <p:grpSp>
                <p:nvGrpSpPr>
                  <p:cNvPr id="604" name="Group 604"/>
                  <p:cNvGrpSpPr/>
                  <p:nvPr/>
                </p:nvGrpSpPr>
                <p:grpSpPr>
                  <a:xfrm>
                    <a:off x="0" y="-1"/>
                    <a:ext cx="3581400" cy="3657605"/>
                    <a:chOff x="0" y="0"/>
                    <a:chExt cx="3581400" cy="3657603"/>
                  </a:xfrm>
                </p:grpSpPr>
                <p:sp>
                  <p:nvSpPr>
                    <p:cNvPr id="602" name="Shape 602"/>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03" name="Shape 603"/>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637" name="Group 637"/>
                  <p:cNvGrpSpPr/>
                  <p:nvPr/>
                </p:nvGrpSpPr>
                <p:grpSpPr>
                  <a:xfrm>
                    <a:off x="43853" y="44449"/>
                    <a:ext cx="3503490" cy="3660258"/>
                    <a:chOff x="-1" y="0"/>
                    <a:chExt cx="3503489" cy="3660256"/>
                  </a:xfrm>
                </p:grpSpPr>
                <p:grpSp>
                  <p:nvGrpSpPr>
                    <p:cNvPr id="611" name="Group 611"/>
                    <p:cNvGrpSpPr/>
                    <p:nvPr/>
                  </p:nvGrpSpPr>
                  <p:grpSpPr>
                    <a:xfrm>
                      <a:off x="-2" y="0"/>
                      <a:ext cx="1556350" cy="1765303"/>
                      <a:chOff x="0" y="0"/>
                      <a:chExt cx="1556349" cy="1765302"/>
                    </a:xfrm>
                  </p:grpSpPr>
                  <p:grpSp>
                    <p:nvGrpSpPr>
                      <p:cNvPr id="608" name="Group 608"/>
                      <p:cNvGrpSpPr/>
                      <p:nvPr/>
                    </p:nvGrpSpPr>
                    <p:grpSpPr>
                      <a:xfrm>
                        <a:off x="222844" y="0"/>
                        <a:ext cx="1333506" cy="1530353"/>
                        <a:chOff x="0" y="0"/>
                        <a:chExt cx="1333504" cy="1530352"/>
                      </a:xfrm>
                    </p:grpSpPr>
                    <p:sp>
                      <p:nvSpPr>
                        <p:cNvPr id="605" name="Shape 605"/>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06" name="Shape 606"/>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07" name="Shape 607"/>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09" name="Shape 609"/>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10" name="Shape 610"/>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620" name="Group 620"/>
                    <p:cNvGrpSpPr/>
                    <p:nvPr/>
                  </p:nvGrpSpPr>
                  <p:grpSpPr>
                    <a:xfrm>
                      <a:off x="190595" y="1181861"/>
                      <a:ext cx="1156204" cy="2020136"/>
                      <a:chOff x="0" y="-5"/>
                      <a:chExt cx="1156203" cy="2020135"/>
                    </a:xfrm>
                  </p:grpSpPr>
                  <p:sp>
                    <p:nvSpPr>
                      <p:cNvPr id="612" name="Shape 612"/>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619" name="Group 619"/>
                      <p:cNvGrpSpPr/>
                      <p:nvPr/>
                    </p:nvGrpSpPr>
                    <p:grpSpPr>
                      <a:xfrm>
                        <a:off x="336105" y="-6"/>
                        <a:ext cx="820099" cy="2020137"/>
                        <a:chOff x="0" y="-5"/>
                        <a:chExt cx="820097" cy="2020135"/>
                      </a:xfrm>
                    </p:grpSpPr>
                    <p:grpSp>
                      <p:nvGrpSpPr>
                        <p:cNvPr id="617" name="Group 617"/>
                        <p:cNvGrpSpPr/>
                        <p:nvPr/>
                      </p:nvGrpSpPr>
                      <p:grpSpPr>
                        <a:xfrm>
                          <a:off x="62856" y="-6"/>
                          <a:ext cx="757242" cy="2020137"/>
                          <a:chOff x="0" y="-5"/>
                          <a:chExt cx="757241" cy="2020135"/>
                        </a:xfrm>
                      </p:grpSpPr>
                      <p:sp>
                        <p:nvSpPr>
                          <p:cNvPr id="613" name="Shape 613"/>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614" name="Shape 614"/>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15" name="Shape 615"/>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16" name="Shape 616"/>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18" name="Shape 618"/>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636" name="Group 636"/>
                    <p:cNvGrpSpPr/>
                    <p:nvPr/>
                  </p:nvGrpSpPr>
                  <p:grpSpPr>
                    <a:xfrm>
                      <a:off x="1099142" y="6349"/>
                      <a:ext cx="2404346" cy="3653908"/>
                      <a:chOff x="-1" y="0"/>
                      <a:chExt cx="2404345" cy="3653907"/>
                    </a:xfrm>
                  </p:grpSpPr>
                  <p:grpSp>
                    <p:nvGrpSpPr>
                      <p:cNvPr id="623" name="Group 623"/>
                      <p:cNvGrpSpPr/>
                      <p:nvPr/>
                    </p:nvGrpSpPr>
                    <p:grpSpPr>
                      <a:xfrm>
                        <a:off x="547688" y="71437"/>
                        <a:ext cx="1814517" cy="3505210"/>
                        <a:chOff x="0" y="0"/>
                        <a:chExt cx="1814515" cy="3505208"/>
                      </a:xfrm>
                    </p:grpSpPr>
                    <p:sp>
                      <p:nvSpPr>
                        <p:cNvPr id="621" name="Shape 621"/>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22" name="Shape 622"/>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635" name="Group 635"/>
                      <p:cNvGrpSpPr/>
                      <p:nvPr/>
                    </p:nvGrpSpPr>
                    <p:grpSpPr>
                      <a:xfrm>
                        <a:off x="-2" y="-1"/>
                        <a:ext cx="2404346" cy="3653909"/>
                        <a:chOff x="0" y="0"/>
                        <a:chExt cx="2404345" cy="3653907"/>
                      </a:xfrm>
                    </p:grpSpPr>
                    <p:sp>
                      <p:nvSpPr>
                        <p:cNvPr id="624" name="Shape 624"/>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630" name="Group 630"/>
                        <p:cNvGrpSpPr/>
                        <p:nvPr/>
                      </p:nvGrpSpPr>
                      <p:grpSpPr>
                        <a:xfrm>
                          <a:off x="-1" y="17650"/>
                          <a:ext cx="912430" cy="3636257"/>
                          <a:chOff x="0" y="-2"/>
                          <a:chExt cx="912429" cy="3636256"/>
                        </a:xfrm>
                      </p:grpSpPr>
                      <p:grpSp>
                        <p:nvGrpSpPr>
                          <p:cNvPr id="628" name="Group 628"/>
                          <p:cNvGrpSpPr/>
                          <p:nvPr/>
                        </p:nvGrpSpPr>
                        <p:grpSpPr>
                          <a:xfrm>
                            <a:off x="0" y="-3"/>
                            <a:ext cx="912430" cy="3636257"/>
                            <a:chOff x="0" y="-2"/>
                            <a:chExt cx="912429" cy="3636256"/>
                          </a:xfrm>
                        </p:grpSpPr>
                        <p:sp>
                          <p:nvSpPr>
                            <p:cNvPr id="625" name="Shape 625"/>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26" name="Shape 626"/>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27" name="Shape 627"/>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29" name="Shape 629"/>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633" name="Group 633"/>
                        <p:cNvGrpSpPr/>
                        <p:nvPr/>
                      </p:nvGrpSpPr>
                      <p:grpSpPr>
                        <a:xfrm>
                          <a:off x="228600" y="909638"/>
                          <a:ext cx="838203" cy="1905009"/>
                          <a:chOff x="0" y="0"/>
                          <a:chExt cx="838202" cy="1905007"/>
                        </a:xfrm>
                      </p:grpSpPr>
                      <p:sp>
                        <p:nvSpPr>
                          <p:cNvPr id="631" name="Shape 631"/>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32" name="Shape 632"/>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34" name="Shape 634"/>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639" name="Shape 639"/>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647" name="Group 647"/>
              <p:cNvGrpSpPr/>
              <p:nvPr/>
            </p:nvGrpSpPr>
            <p:grpSpPr>
              <a:xfrm>
                <a:off x="1523999" y="761999"/>
                <a:ext cx="2971801" cy="1219203"/>
                <a:chOff x="0" y="0"/>
                <a:chExt cx="2971800" cy="1219201"/>
              </a:xfrm>
            </p:grpSpPr>
            <p:sp>
              <p:nvSpPr>
                <p:cNvPr id="641" name="Shape 641"/>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642" name="Shape 642"/>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643" name="Shape 643"/>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644" name="Shape 644"/>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645" name="Shape 645"/>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646" name="Shape 646"/>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649" name="Shape 649"/>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653" name="Shape 653"/>
          <p:cNvSpPr/>
          <p:nvPr/>
        </p:nvSpPr>
        <p:spPr>
          <a:xfrm>
            <a:off x="381000" y="1392236"/>
            <a:ext cx="3657600" cy="3880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Help Mike, Isabelle and the captain get back from the center of the Earth.  </a:t>
            </a:r>
          </a:p>
          <a:p>
            <a:pPr>
              <a:defRPr b="0">
                <a:latin typeface="Arial"/>
                <a:ea typeface="Arial"/>
                <a:cs typeface="Arial"/>
                <a:sym typeface="Arial"/>
              </a:defRPr>
            </a:pPr>
            <a:endParaRPr/>
          </a:p>
          <a:p>
            <a:pPr>
              <a:defRPr b="0">
                <a:latin typeface="Arial"/>
                <a:ea typeface="Arial"/>
                <a:cs typeface="Arial"/>
                <a:sym typeface="Arial"/>
              </a:defRPr>
            </a:pPr>
            <a:r>
              <a:t>1.  What is the first layer they  </a:t>
            </a:r>
            <a:br/>
            <a:r>
              <a:t>     will pass through on the trip </a:t>
            </a:r>
            <a:br/>
            <a:r>
              <a:t>     back to the surface?</a:t>
            </a:r>
          </a:p>
          <a:p>
            <a:pPr>
              <a:defRPr b="0">
                <a:latin typeface="Arial"/>
                <a:ea typeface="Arial"/>
                <a:cs typeface="Arial"/>
                <a:sym typeface="Arial"/>
              </a:defRPr>
            </a:pPr>
            <a:endParaRPr/>
          </a:p>
          <a:p>
            <a:pPr>
              <a:defRPr b="0">
                <a:latin typeface="Arial"/>
                <a:ea typeface="Arial"/>
                <a:cs typeface="Arial"/>
                <a:sym typeface="Arial"/>
              </a:defRPr>
            </a:pPr>
            <a:r>
              <a:t>2.  What is the second layer </a:t>
            </a:r>
            <a:br/>
            <a:r>
              <a:t>     they will pass through?</a:t>
            </a:r>
          </a:p>
          <a:p>
            <a:pPr>
              <a:defRPr b="0">
                <a:latin typeface="Arial"/>
                <a:ea typeface="Arial"/>
                <a:cs typeface="Arial"/>
                <a:sym typeface="Arial"/>
              </a:defRPr>
            </a:pPr>
            <a:endParaRPr/>
          </a:p>
          <a:p>
            <a:pPr>
              <a:defRPr b="0">
                <a:latin typeface="Arial"/>
                <a:ea typeface="Arial"/>
                <a:cs typeface="Arial"/>
                <a:sym typeface="Arial"/>
              </a:defRPr>
            </a:pPr>
            <a:r>
              <a:t>3.  What is the last layer they </a:t>
            </a:r>
            <a:br/>
            <a:r>
              <a:t>     will pass through?</a:t>
            </a:r>
          </a:p>
        </p:txBody>
      </p:sp>
      <p:sp>
        <p:nvSpPr>
          <p:cNvPr id="654" name="Shape 654"/>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grpSp>
        <p:nvGrpSpPr>
          <p:cNvPr id="703" name="Group 703"/>
          <p:cNvGrpSpPr/>
          <p:nvPr/>
        </p:nvGrpSpPr>
        <p:grpSpPr>
          <a:xfrm>
            <a:off x="4190999" y="1752599"/>
            <a:ext cx="4495801" cy="3704708"/>
            <a:chOff x="0" y="0"/>
            <a:chExt cx="4495800" cy="3704706"/>
          </a:xfrm>
        </p:grpSpPr>
        <p:grpSp>
          <p:nvGrpSpPr>
            <p:cNvPr id="701" name="Group 701"/>
            <p:cNvGrpSpPr/>
            <p:nvPr/>
          </p:nvGrpSpPr>
          <p:grpSpPr>
            <a:xfrm>
              <a:off x="-1" y="-1"/>
              <a:ext cx="4495801" cy="3704708"/>
              <a:chOff x="0" y="0"/>
              <a:chExt cx="4495799" cy="3704706"/>
            </a:xfrm>
          </p:grpSpPr>
          <p:grpSp>
            <p:nvGrpSpPr>
              <p:cNvPr id="693" name="Group 693"/>
              <p:cNvGrpSpPr/>
              <p:nvPr/>
            </p:nvGrpSpPr>
            <p:grpSpPr>
              <a:xfrm>
                <a:off x="-1" y="-1"/>
                <a:ext cx="3581401" cy="3704708"/>
                <a:chOff x="0" y="0"/>
                <a:chExt cx="3581400" cy="3704706"/>
              </a:xfrm>
            </p:grpSpPr>
            <p:grpSp>
              <p:nvGrpSpPr>
                <p:cNvPr id="691" name="Group 691"/>
                <p:cNvGrpSpPr/>
                <p:nvPr/>
              </p:nvGrpSpPr>
              <p:grpSpPr>
                <a:xfrm>
                  <a:off x="0" y="-1"/>
                  <a:ext cx="3581400" cy="3704707"/>
                  <a:chOff x="0" y="0"/>
                  <a:chExt cx="3581400" cy="3704706"/>
                </a:xfrm>
              </p:grpSpPr>
              <p:grpSp>
                <p:nvGrpSpPr>
                  <p:cNvPr id="657" name="Group 657"/>
                  <p:cNvGrpSpPr/>
                  <p:nvPr/>
                </p:nvGrpSpPr>
                <p:grpSpPr>
                  <a:xfrm>
                    <a:off x="0" y="-1"/>
                    <a:ext cx="3581400" cy="3657605"/>
                    <a:chOff x="0" y="0"/>
                    <a:chExt cx="3581400" cy="3657603"/>
                  </a:xfrm>
                </p:grpSpPr>
                <p:sp>
                  <p:nvSpPr>
                    <p:cNvPr id="655" name="Shape 655"/>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56" name="Shape 656"/>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690" name="Group 690"/>
                  <p:cNvGrpSpPr/>
                  <p:nvPr/>
                </p:nvGrpSpPr>
                <p:grpSpPr>
                  <a:xfrm>
                    <a:off x="43853" y="44449"/>
                    <a:ext cx="3503490" cy="3660258"/>
                    <a:chOff x="-1" y="0"/>
                    <a:chExt cx="3503489" cy="3660256"/>
                  </a:xfrm>
                </p:grpSpPr>
                <p:grpSp>
                  <p:nvGrpSpPr>
                    <p:cNvPr id="664" name="Group 664"/>
                    <p:cNvGrpSpPr/>
                    <p:nvPr/>
                  </p:nvGrpSpPr>
                  <p:grpSpPr>
                    <a:xfrm>
                      <a:off x="-2" y="0"/>
                      <a:ext cx="1556350" cy="1765303"/>
                      <a:chOff x="0" y="0"/>
                      <a:chExt cx="1556349" cy="1765302"/>
                    </a:xfrm>
                  </p:grpSpPr>
                  <p:grpSp>
                    <p:nvGrpSpPr>
                      <p:cNvPr id="661" name="Group 661"/>
                      <p:cNvGrpSpPr/>
                      <p:nvPr/>
                    </p:nvGrpSpPr>
                    <p:grpSpPr>
                      <a:xfrm>
                        <a:off x="222844" y="0"/>
                        <a:ext cx="1333506" cy="1530353"/>
                        <a:chOff x="0" y="0"/>
                        <a:chExt cx="1333504" cy="1530352"/>
                      </a:xfrm>
                    </p:grpSpPr>
                    <p:sp>
                      <p:nvSpPr>
                        <p:cNvPr id="658" name="Shape 658"/>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59" name="Shape 659"/>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60" name="Shape 660"/>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62" name="Shape 662"/>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63" name="Shape 663"/>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673" name="Group 673"/>
                    <p:cNvGrpSpPr/>
                    <p:nvPr/>
                  </p:nvGrpSpPr>
                  <p:grpSpPr>
                    <a:xfrm>
                      <a:off x="190595" y="1181861"/>
                      <a:ext cx="1156204" cy="2020136"/>
                      <a:chOff x="0" y="-5"/>
                      <a:chExt cx="1156203" cy="2020135"/>
                    </a:xfrm>
                  </p:grpSpPr>
                  <p:sp>
                    <p:nvSpPr>
                      <p:cNvPr id="665" name="Shape 665"/>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672" name="Group 672"/>
                      <p:cNvGrpSpPr/>
                      <p:nvPr/>
                    </p:nvGrpSpPr>
                    <p:grpSpPr>
                      <a:xfrm>
                        <a:off x="336105" y="-6"/>
                        <a:ext cx="820099" cy="2020137"/>
                        <a:chOff x="0" y="-5"/>
                        <a:chExt cx="820097" cy="2020135"/>
                      </a:xfrm>
                    </p:grpSpPr>
                    <p:grpSp>
                      <p:nvGrpSpPr>
                        <p:cNvPr id="670" name="Group 670"/>
                        <p:cNvGrpSpPr/>
                        <p:nvPr/>
                      </p:nvGrpSpPr>
                      <p:grpSpPr>
                        <a:xfrm>
                          <a:off x="62856" y="-6"/>
                          <a:ext cx="757242" cy="2020137"/>
                          <a:chOff x="0" y="-5"/>
                          <a:chExt cx="757241" cy="2020135"/>
                        </a:xfrm>
                      </p:grpSpPr>
                      <p:sp>
                        <p:nvSpPr>
                          <p:cNvPr id="666" name="Shape 666"/>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667" name="Shape 667"/>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68" name="Shape 668"/>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69" name="Shape 669"/>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71" name="Shape 671"/>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689" name="Group 689"/>
                    <p:cNvGrpSpPr/>
                    <p:nvPr/>
                  </p:nvGrpSpPr>
                  <p:grpSpPr>
                    <a:xfrm>
                      <a:off x="1099142" y="6349"/>
                      <a:ext cx="2404346" cy="3653908"/>
                      <a:chOff x="-1" y="0"/>
                      <a:chExt cx="2404345" cy="3653907"/>
                    </a:xfrm>
                  </p:grpSpPr>
                  <p:grpSp>
                    <p:nvGrpSpPr>
                      <p:cNvPr id="676" name="Group 676"/>
                      <p:cNvGrpSpPr/>
                      <p:nvPr/>
                    </p:nvGrpSpPr>
                    <p:grpSpPr>
                      <a:xfrm>
                        <a:off x="547688" y="71437"/>
                        <a:ext cx="1814517" cy="3505210"/>
                        <a:chOff x="0" y="0"/>
                        <a:chExt cx="1814515" cy="3505208"/>
                      </a:xfrm>
                    </p:grpSpPr>
                    <p:sp>
                      <p:nvSpPr>
                        <p:cNvPr id="674" name="Shape 674"/>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75" name="Shape 675"/>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688" name="Group 688"/>
                      <p:cNvGrpSpPr/>
                      <p:nvPr/>
                    </p:nvGrpSpPr>
                    <p:grpSpPr>
                      <a:xfrm>
                        <a:off x="-2" y="-1"/>
                        <a:ext cx="2404346" cy="3653909"/>
                        <a:chOff x="0" y="0"/>
                        <a:chExt cx="2404345" cy="3653907"/>
                      </a:xfrm>
                    </p:grpSpPr>
                    <p:sp>
                      <p:nvSpPr>
                        <p:cNvPr id="677" name="Shape 677"/>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683" name="Group 683"/>
                        <p:cNvGrpSpPr/>
                        <p:nvPr/>
                      </p:nvGrpSpPr>
                      <p:grpSpPr>
                        <a:xfrm>
                          <a:off x="-1" y="17650"/>
                          <a:ext cx="912430" cy="3636257"/>
                          <a:chOff x="0" y="-2"/>
                          <a:chExt cx="912429" cy="3636256"/>
                        </a:xfrm>
                      </p:grpSpPr>
                      <p:grpSp>
                        <p:nvGrpSpPr>
                          <p:cNvPr id="681" name="Group 681"/>
                          <p:cNvGrpSpPr/>
                          <p:nvPr/>
                        </p:nvGrpSpPr>
                        <p:grpSpPr>
                          <a:xfrm>
                            <a:off x="0" y="-3"/>
                            <a:ext cx="912430" cy="3636257"/>
                            <a:chOff x="0" y="-2"/>
                            <a:chExt cx="912429" cy="3636256"/>
                          </a:xfrm>
                        </p:grpSpPr>
                        <p:sp>
                          <p:nvSpPr>
                            <p:cNvPr id="678" name="Shape 678"/>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79" name="Shape 679"/>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80" name="Shape 680"/>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82" name="Shape 682"/>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686" name="Group 686"/>
                        <p:cNvGrpSpPr/>
                        <p:nvPr/>
                      </p:nvGrpSpPr>
                      <p:grpSpPr>
                        <a:xfrm>
                          <a:off x="228600" y="909638"/>
                          <a:ext cx="838203" cy="1905009"/>
                          <a:chOff x="0" y="0"/>
                          <a:chExt cx="838202" cy="1905007"/>
                        </a:xfrm>
                      </p:grpSpPr>
                      <p:sp>
                        <p:nvSpPr>
                          <p:cNvPr id="684" name="Shape 684"/>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685" name="Shape 685"/>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687" name="Shape 687"/>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692" name="Shape 692"/>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700" name="Group 700"/>
              <p:cNvGrpSpPr/>
              <p:nvPr/>
            </p:nvGrpSpPr>
            <p:grpSpPr>
              <a:xfrm>
                <a:off x="1523999" y="761999"/>
                <a:ext cx="2971801" cy="1219203"/>
                <a:chOff x="0" y="0"/>
                <a:chExt cx="2971800" cy="1219201"/>
              </a:xfrm>
            </p:grpSpPr>
            <p:sp>
              <p:nvSpPr>
                <p:cNvPr id="694" name="Shape 694"/>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695" name="Shape 695"/>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696" name="Shape 696"/>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697" name="Shape 697"/>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698" name="Shape 698"/>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699" name="Shape 699"/>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702" name="Shape 702"/>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p:nvPr/>
        </p:nvSpPr>
        <p:spPr>
          <a:xfrm>
            <a:off x="1676400" y="381000"/>
            <a:ext cx="5486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Earth’s Crust and Rocks</a:t>
            </a:r>
          </a:p>
        </p:txBody>
      </p:sp>
      <p:sp>
        <p:nvSpPr>
          <p:cNvPr id="708" name="Shape 708"/>
          <p:cNvSpPr/>
          <p:nvPr/>
        </p:nvSpPr>
        <p:spPr>
          <a:xfrm>
            <a:off x="7620000" y="2895600"/>
            <a:ext cx="990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200"/>
              </a:spcBef>
              <a:defRPr>
                <a:solidFill>
                  <a:srgbClr val="FFFFFF"/>
                </a:solidFill>
                <a:latin typeface="Arial"/>
                <a:ea typeface="Arial"/>
                <a:cs typeface="Arial"/>
                <a:sym typeface="Arial"/>
              </a:defRPr>
            </a:lvl1pPr>
          </a:lstStyle>
          <a:p>
            <a:r>
              <a:t>Crust</a:t>
            </a:r>
          </a:p>
        </p:txBody>
      </p:sp>
      <p:sp>
        <p:nvSpPr>
          <p:cNvPr id="709" name="Shape 709"/>
          <p:cNvSpPr/>
          <p:nvPr/>
        </p:nvSpPr>
        <p:spPr>
          <a:xfrm flipH="1">
            <a:off x="7543800" y="3200400"/>
            <a:ext cx="152402" cy="76200"/>
          </a:xfrm>
          <a:prstGeom prst="line">
            <a:avLst/>
          </a:prstGeom>
          <a:ln>
            <a:solidFill>
              <a:srgbClr val="FFFFFF"/>
            </a:solidFill>
            <a:tailEnd type="triangle"/>
          </a:ln>
        </p:spPr>
        <p:txBody>
          <a:bodyPr lIns="45718" tIns="45718" rIns="45718" bIns="45718"/>
          <a:lstStyle/>
          <a:p>
            <a:endParaRPr/>
          </a:p>
        </p:txBody>
      </p:sp>
      <p:sp>
        <p:nvSpPr>
          <p:cNvPr id="710" name="Shape 710"/>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711" name="Shape 711"/>
          <p:cNvSpPr/>
          <p:nvPr/>
        </p:nvSpPr>
        <p:spPr>
          <a:xfrm>
            <a:off x="685800" y="1676400"/>
            <a:ext cx="2634651" cy="30041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The Earth’s crust is made up of three types of rocks. </a:t>
            </a:r>
          </a:p>
          <a:p>
            <a:pPr>
              <a:defRPr b="0">
                <a:latin typeface="Arial"/>
                <a:ea typeface="Arial"/>
                <a:cs typeface="Arial"/>
                <a:sym typeface="Arial"/>
              </a:defRPr>
            </a:pPr>
            <a:endParaRPr/>
          </a:p>
          <a:p>
            <a:pPr>
              <a:defRPr b="0">
                <a:latin typeface="Arial"/>
                <a:ea typeface="Arial"/>
                <a:cs typeface="Arial"/>
                <a:sym typeface="Arial"/>
              </a:defRPr>
            </a:pPr>
            <a:endParaRPr/>
          </a:p>
          <a:p>
            <a:pPr>
              <a:defRPr b="0">
                <a:latin typeface="Arial"/>
                <a:ea typeface="Arial"/>
                <a:cs typeface="Arial"/>
                <a:sym typeface="Arial"/>
              </a:defRPr>
            </a:pPr>
            <a:r>
              <a:t>Igneous</a:t>
            </a:r>
          </a:p>
          <a:p>
            <a:pPr>
              <a:defRPr b="0">
                <a:latin typeface="Arial"/>
                <a:ea typeface="Arial"/>
                <a:cs typeface="Arial"/>
                <a:sym typeface="Arial"/>
              </a:defRPr>
            </a:pPr>
            <a:endParaRPr/>
          </a:p>
          <a:p>
            <a:pPr>
              <a:defRPr b="0">
                <a:latin typeface="Arial"/>
                <a:ea typeface="Arial"/>
                <a:cs typeface="Arial"/>
                <a:sym typeface="Arial"/>
              </a:defRPr>
            </a:pPr>
            <a:r>
              <a:t>Sedimentary</a:t>
            </a:r>
          </a:p>
          <a:p>
            <a:pPr>
              <a:defRPr b="0">
                <a:latin typeface="Arial"/>
                <a:ea typeface="Arial"/>
                <a:cs typeface="Arial"/>
                <a:sym typeface="Arial"/>
              </a:defRPr>
            </a:pPr>
            <a:endParaRPr/>
          </a:p>
          <a:p>
            <a:pPr>
              <a:defRPr b="0">
                <a:latin typeface="Arial"/>
                <a:ea typeface="Arial"/>
                <a:cs typeface="Arial"/>
                <a:sym typeface="Arial"/>
              </a:defRPr>
            </a:pPr>
            <a:r>
              <a:t>Metamorphic</a:t>
            </a:r>
          </a:p>
        </p:txBody>
      </p:sp>
      <p:grpSp>
        <p:nvGrpSpPr>
          <p:cNvPr id="756" name="Group 756"/>
          <p:cNvGrpSpPr/>
          <p:nvPr/>
        </p:nvGrpSpPr>
        <p:grpSpPr>
          <a:xfrm>
            <a:off x="3657600" y="1904999"/>
            <a:ext cx="4495804" cy="3704708"/>
            <a:chOff x="0" y="0"/>
            <a:chExt cx="4495803" cy="3704706"/>
          </a:xfrm>
        </p:grpSpPr>
        <p:grpSp>
          <p:nvGrpSpPr>
            <p:cNvPr id="754" name="Group 754"/>
            <p:cNvGrpSpPr/>
            <p:nvPr/>
          </p:nvGrpSpPr>
          <p:grpSpPr>
            <a:xfrm>
              <a:off x="0" y="-1"/>
              <a:ext cx="4495804" cy="3704708"/>
              <a:chOff x="0" y="0"/>
              <a:chExt cx="4495803" cy="3704706"/>
            </a:xfrm>
          </p:grpSpPr>
          <p:grpSp>
            <p:nvGrpSpPr>
              <p:cNvPr id="750" name="Group 750"/>
              <p:cNvGrpSpPr/>
              <p:nvPr/>
            </p:nvGrpSpPr>
            <p:grpSpPr>
              <a:xfrm>
                <a:off x="0" y="-1"/>
                <a:ext cx="3581403" cy="3704708"/>
                <a:chOff x="0" y="0"/>
                <a:chExt cx="3581401" cy="3704706"/>
              </a:xfrm>
            </p:grpSpPr>
            <p:grpSp>
              <p:nvGrpSpPr>
                <p:cNvPr id="748" name="Group 748"/>
                <p:cNvGrpSpPr/>
                <p:nvPr/>
              </p:nvGrpSpPr>
              <p:grpSpPr>
                <a:xfrm>
                  <a:off x="0" y="-1"/>
                  <a:ext cx="3581402" cy="3704707"/>
                  <a:chOff x="0" y="0"/>
                  <a:chExt cx="3581401" cy="3704706"/>
                </a:xfrm>
              </p:grpSpPr>
              <p:grpSp>
                <p:nvGrpSpPr>
                  <p:cNvPr id="714" name="Group 714"/>
                  <p:cNvGrpSpPr/>
                  <p:nvPr/>
                </p:nvGrpSpPr>
                <p:grpSpPr>
                  <a:xfrm>
                    <a:off x="0" y="-1"/>
                    <a:ext cx="3581402" cy="3657605"/>
                    <a:chOff x="0" y="0"/>
                    <a:chExt cx="3581401" cy="3657603"/>
                  </a:xfrm>
                </p:grpSpPr>
                <p:sp>
                  <p:nvSpPr>
                    <p:cNvPr id="712" name="Shape 712"/>
                    <p:cNvSpPr/>
                    <p:nvPr/>
                  </p:nvSpPr>
                  <p:spPr>
                    <a:xfrm>
                      <a:off x="0" y="-1"/>
                      <a:ext cx="3581402"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13" name="Shape 713"/>
                    <p:cNvSpPr/>
                    <p:nvPr/>
                  </p:nvSpPr>
                  <p:spPr>
                    <a:xfrm>
                      <a:off x="1524000" y="1295401"/>
                      <a:ext cx="838201"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747" name="Group 747"/>
                  <p:cNvGrpSpPr/>
                  <p:nvPr/>
                </p:nvGrpSpPr>
                <p:grpSpPr>
                  <a:xfrm>
                    <a:off x="43853" y="44449"/>
                    <a:ext cx="3503492" cy="3660258"/>
                    <a:chOff x="-1" y="0"/>
                    <a:chExt cx="3503490" cy="3660256"/>
                  </a:xfrm>
                </p:grpSpPr>
                <p:grpSp>
                  <p:nvGrpSpPr>
                    <p:cNvPr id="721" name="Group 721"/>
                    <p:cNvGrpSpPr/>
                    <p:nvPr/>
                  </p:nvGrpSpPr>
                  <p:grpSpPr>
                    <a:xfrm>
                      <a:off x="-2" y="0"/>
                      <a:ext cx="1556351" cy="1765303"/>
                      <a:chOff x="0" y="0"/>
                      <a:chExt cx="1556349" cy="1765302"/>
                    </a:xfrm>
                  </p:grpSpPr>
                  <p:grpSp>
                    <p:nvGrpSpPr>
                      <p:cNvPr id="718" name="Group 718"/>
                      <p:cNvGrpSpPr/>
                      <p:nvPr/>
                    </p:nvGrpSpPr>
                    <p:grpSpPr>
                      <a:xfrm>
                        <a:off x="222844" y="0"/>
                        <a:ext cx="1333506" cy="1530353"/>
                        <a:chOff x="0" y="0"/>
                        <a:chExt cx="1333505" cy="1530352"/>
                      </a:xfrm>
                    </p:grpSpPr>
                    <p:sp>
                      <p:nvSpPr>
                        <p:cNvPr id="715" name="Shape 715"/>
                        <p:cNvSpPr/>
                        <p:nvPr/>
                      </p:nvSpPr>
                      <p:spPr>
                        <a:xfrm>
                          <a:off x="355601" y="1035455"/>
                          <a:ext cx="241062"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16" name="Shape 716"/>
                        <p:cNvSpPr/>
                        <p:nvPr/>
                      </p:nvSpPr>
                      <p:spPr>
                        <a:xfrm>
                          <a:off x="0"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17" name="Shape 717"/>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19" name="Shape 719"/>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20" name="Shape 720"/>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730" name="Group 730"/>
                    <p:cNvGrpSpPr/>
                    <p:nvPr/>
                  </p:nvGrpSpPr>
                  <p:grpSpPr>
                    <a:xfrm>
                      <a:off x="190595" y="1181861"/>
                      <a:ext cx="1156205" cy="2020136"/>
                      <a:chOff x="0" y="-5"/>
                      <a:chExt cx="1156204" cy="2020135"/>
                    </a:xfrm>
                  </p:grpSpPr>
                  <p:sp>
                    <p:nvSpPr>
                      <p:cNvPr id="722" name="Shape 722"/>
                      <p:cNvSpPr/>
                      <p:nvPr/>
                    </p:nvSpPr>
                    <p:spPr>
                      <a:xfrm>
                        <a:off x="0" y="1333487"/>
                        <a:ext cx="230291"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729" name="Group 729"/>
                      <p:cNvGrpSpPr/>
                      <p:nvPr/>
                    </p:nvGrpSpPr>
                    <p:grpSpPr>
                      <a:xfrm>
                        <a:off x="336105" y="-6"/>
                        <a:ext cx="820100" cy="2020137"/>
                        <a:chOff x="0" y="-5"/>
                        <a:chExt cx="820098" cy="2020135"/>
                      </a:xfrm>
                    </p:grpSpPr>
                    <p:grpSp>
                      <p:nvGrpSpPr>
                        <p:cNvPr id="727" name="Group 727"/>
                        <p:cNvGrpSpPr/>
                        <p:nvPr/>
                      </p:nvGrpSpPr>
                      <p:grpSpPr>
                        <a:xfrm>
                          <a:off x="62856" y="-6"/>
                          <a:ext cx="757243" cy="2020137"/>
                          <a:chOff x="0" y="-5"/>
                          <a:chExt cx="757242" cy="2020135"/>
                        </a:xfrm>
                      </p:grpSpPr>
                      <p:sp>
                        <p:nvSpPr>
                          <p:cNvPr id="723" name="Shape 723"/>
                          <p:cNvSpPr/>
                          <p:nvPr/>
                        </p:nvSpPr>
                        <p:spPr>
                          <a:xfrm>
                            <a:off x="6350" y="-6"/>
                            <a:ext cx="750893"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724" name="Shape 724"/>
                          <p:cNvSpPr/>
                          <p:nvPr/>
                        </p:nvSpPr>
                        <p:spPr>
                          <a:xfrm>
                            <a:off x="-1" y="88590"/>
                            <a:ext cx="413732"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25" name="Shape 725"/>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26" name="Shape 726"/>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28" name="Shape 728"/>
                        <p:cNvSpPr/>
                        <p:nvPr/>
                      </p:nvSpPr>
                      <p:spPr>
                        <a:xfrm>
                          <a:off x="-1" y="1650238"/>
                          <a:ext cx="413697"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746" name="Group 746"/>
                    <p:cNvGrpSpPr/>
                    <p:nvPr/>
                  </p:nvGrpSpPr>
                  <p:grpSpPr>
                    <a:xfrm>
                      <a:off x="1099143" y="6349"/>
                      <a:ext cx="2404347" cy="3653908"/>
                      <a:chOff x="-1" y="0"/>
                      <a:chExt cx="2404345" cy="3653907"/>
                    </a:xfrm>
                  </p:grpSpPr>
                  <p:grpSp>
                    <p:nvGrpSpPr>
                      <p:cNvPr id="733" name="Group 733"/>
                      <p:cNvGrpSpPr/>
                      <p:nvPr/>
                    </p:nvGrpSpPr>
                    <p:grpSpPr>
                      <a:xfrm>
                        <a:off x="547688" y="71437"/>
                        <a:ext cx="1814517" cy="3505210"/>
                        <a:chOff x="0" y="0"/>
                        <a:chExt cx="1814516" cy="3505208"/>
                      </a:xfrm>
                    </p:grpSpPr>
                    <p:sp>
                      <p:nvSpPr>
                        <p:cNvPr id="731" name="Shape 731"/>
                        <p:cNvSpPr/>
                        <p:nvPr/>
                      </p:nvSpPr>
                      <p:spPr>
                        <a:xfrm>
                          <a:off x="0"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32" name="Shape 732"/>
                        <p:cNvSpPr/>
                        <p:nvPr/>
                      </p:nvSpPr>
                      <p:spPr>
                        <a:xfrm rot="5400000">
                          <a:off x="-776290" y="914401"/>
                          <a:ext cx="3505209" cy="16764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745" name="Group 745"/>
                      <p:cNvGrpSpPr/>
                      <p:nvPr/>
                    </p:nvGrpSpPr>
                    <p:grpSpPr>
                      <a:xfrm>
                        <a:off x="-2" y="-1"/>
                        <a:ext cx="2404346" cy="3653909"/>
                        <a:chOff x="0" y="0"/>
                        <a:chExt cx="2404345" cy="3653907"/>
                      </a:xfrm>
                    </p:grpSpPr>
                    <p:sp>
                      <p:nvSpPr>
                        <p:cNvPr id="734" name="Shape 734"/>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740" name="Group 740"/>
                        <p:cNvGrpSpPr/>
                        <p:nvPr/>
                      </p:nvGrpSpPr>
                      <p:grpSpPr>
                        <a:xfrm>
                          <a:off x="-1" y="17650"/>
                          <a:ext cx="912430" cy="3636257"/>
                          <a:chOff x="0" y="-2"/>
                          <a:chExt cx="912429" cy="3636256"/>
                        </a:xfrm>
                      </p:grpSpPr>
                      <p:grpSp>
                        <p:nvGrpSpPr>
                          <p:cNvPr id="738" name="Group 738"/>
                          <p:cNvGrpSpPr/>
                          <p:nvPr/>
                        </p:nvGrpSpPr>
                        <p:grpSpPr>
                          <a:xfrm>
                            <a:off x="-1" y="-3"/>
                            <a:ext cx="912431" cy="3636257"/>
                            <a:chOff x="0" y="-2"/>
                            <a:chExt cx="912429" cy="3636256"/>
                          </a:xfrm>
                        </p:grpSpPr>
                        <p:sp>
                          <p:nvSpPr>
                            <p:cNvPr id="735" name="Shape 735"/>
                            <p:cNvSpPr/>
                            <p:nvPr/>
                          </p:nvSpPr>
                          <p:spPr>
                            <a:xfrm>
                              <a:off x="-1" y="53784"/>
                              <a:ext cx="685805"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36" name="Shape 736"/>
                            <p:cNvSpPr/>
                            <p:nvPr/>
                          </p:nvSpPr>
                          <p:spPr>
                            <a:xfrm rot="1158056">
                              <a:off x="319488" y="47726"/>
                              <a:ext cx="449447"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37" name="Shape 737"/>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39" name="Shape 739"/>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743" name="Group 743"/>
                        <p:cNvGrpSpPr/>
                        <p:nvPr/>
                      </p:nvGrpSpPr>
                      <p:grpSpPr>
                        <a:xfrm>
                          <a:off x="228600" y="909638"/>
                          <a:ext cx="838203" cy="1905009"/>
                          <a:chOff x="0" y="0"/>
                          <a:chExt cx="838202" cy="1905007"/>
                        </a:xfrm>
                      </p:grpSpPr>
                      <p:sp>
                        <p:nvSpPr>
                          <p:cNvPr id="741" name="Shape 741"/>
                          <p:cNvSpPr/>
                          <p:nvPr/>
                        </p:nvSpPr>
                        <p:spPr>
                          <a:xfrm>
                            <a:off x="-1" y="0"/>
                            <a:ext cx="457203"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42" name="Shape 742"/>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44" name="Shape 744"/>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749" name="Shape 749"/>
                <p:cNvSpPr/>
                <p:nvPr/>
              </p:nvSpPr>
              <p:spPr>
                <a:xfrm>
                  <a:off x="1752600" y="2857502"/>
                  <a:ext cx="76201"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753" name="Group 753"/>
              <p:cNvGrpSpPr/>
              <p:nvPr/>
            </p:nvGrpSpPr>
            <p:grpSpPr>
              <a:xfrm>
                <a:off x="3467100" y="761999"/>
                <a:ext cx="1028704" cy="375229"/>
                <a:chOff x="0" y="0"/>
                <a:chExt cx="1028703" cy="375228"/>
              </a:xfrm>
            </p:grpSpPr>
            <p:sp>
              <p:nvSpPr>
                <p:cNvPr id="751" name="Shape 751"/>
                <p:cNvSpPr/>
                <p:nvPr/>
              </p:nvSpPr>
              <p:spPr>
                <a:xfrm>
                  <a:off x="38100" y="-1"/>
                  <a:ext cx="99060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752" name="Shape 752"/>
                <p:cNvSpPr/>
                <p:nvPr/>
              </p:nvSpPr>
              <p:spPr>
                <a:xfrm flipH="1">
                  <a:off x="-1" y="292101"/>
                  <a:ext cx="152403"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755" name="Shape 755"/>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p:nvPr/>
        </p:nvSpPr>
        <p:spPr>
          <a:xfrm>
            <a:off x="2819400" y="228600"/>
            <a:ext cx="350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Igneous Rocks</a:t>
            </a:r>
          </a:p>
        </p:txBody>
      </p:sp>
      <p:sp>
        <p:nvSpPr>
          <p:cNvPr id="761" name="Shape 76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762" name="image11.jpg"/>
          <p:cNvPicPr>
            <a:picLocks noChangeAspect="1"/>
          </p:cNvPicPr>
          <p:nvPr/>
        </p:nvPicPr>
        <p:blipFill>
          <a:blip r:embed="rId3">
            <a:extLst/>
          </a:blip>
          <a:stretch>
            <a:fillRect/>
          </a:stretch>
        </p:blipFill>
        <p:spPr>
          <a:xfrm>
            <a:off x="1323136" y="1021261"/>
            <a:ext cx="6480008" cy="4860007"/>
          </a:xfrm>
          <a:prstGeom prst="rect">
            <a:avLst/>
          </a:prstGeom>
          <a:ln w="12700">
            <a:miter lim="400000"/>
          </a:ln>
        </p:spPr>
      </p:pic>
      <p:pic>
        <p:nvPicPr>
          <p:cNvPr id="763" name="image12.jpg"/>
          <p:cNvPicPr>
            <a:picLocks noChangeAspect="1"/>
          </p:cNvPicPr>
          <p:nvPr/>
        </p:nvPicPr>
        <p:blipFill>
          <a:blip r:embed="rId4">
            <a:extLst/>
          </a:blip>
          <a:stretch>
            <a:fillRect/>
          </a:stretch>
        </p:blipFill>
        <p:spPr>
          <a:xfrm>
            <a:off x="802295" y="3884972"/>
            <a:ext cx="2834621" cy="1695215"/>
          </a:xfrm>
          <a:prstGeom prst="rect">
            <a:avLst/>
          </a:prstGeom>
          <a:ln w="12700">
            <a:miter lim="400000"/>
          </a:ln>
        </p:spPr>
      </p:pic>
      <p:pic>
        <p:nvPicPr>
          <p:cNvPr id="764" name="image13.jpg"/>
          <p:cNvPicPr>
            <a:picLocks noChangeAspect="1"/>
          </p:cNvPicPr>
          <p:nvPr/>
        </p:nvPicPr>
        <p:blipFill>
          <a:blip r:embed="rId5">
            <a:extLst/>
          </a:blip>
          <a:stretch>
            <a:fillRect/>
          </a:stretch>
        </p:blipFill>
        <p:spPr>
          <a:xfrm>
            <a:off x="6324600" y="4732580"/>
            <a:ext cx="2222501" cy="148108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p:nvPr/>
        </p:nvSpPr>
        <p:spPr>
          <a:xfrm>
            <a:off x="3200400" y="228600"/>
            <a:ext cx="3048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Igneous Rock</a:t>
            </a:r>
          </a:p>
        </p:txBody>
      </p:sp>
      <p:sp>
        <p:nvSpPr>
          <p:cNvPr id="769" name="Shape 76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770" name="Shape 770"/>
          <p:cNvSpPr/>
          <p:nvPr/>
        </p:nvSpPr>
        <p:spPr>
          <a:xfrm>
            <a:off x="228600" y="1066800"/>
            <a:ext cx="891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Igneous rock makes up the bottom layer of the crust of the land and the crust under the ocean. </a:t>
            </a:r>
          </a:p>
        </p:txBody>
      </p:sp>
      <p:grpSp>
        <p:nvGrpSpPr>
          <p:cNvPr id="779" name="Group 779"/>
          <p:cNvGrpSpPr/>
          <p:nvPr/>
        </p:nvGrpSpPr>
        <p:grpSpPr>
          <a:xfrm>
            <a:off x="381000" y="2743200"/>
            <a:ext cx="8418515" cy="3014665"/>
            <a:chOff x="0" y="0"/>
            <a:chExt cx="8418514" cy="3014664"/>
          </a:xfrm>
        </p:grpSpPr>
        <p:sp>
          <p:nvSpPr>
            <p:cNvPr id="771" name="Shape 771"/>
            <p:cNvSpPr/>
            <p:nvPr/>
          </p:nvSpPr>
          <p:spPr>
            <a:xfrm>
              <a:off x="21045" y="0"/>
              <a:ext cx="3095365" cy="1566864"/>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774" name="Group 774"/>
            <p:cNvGrpSpPr/>
            <p:nvPr/>
          </p:nvGrpSpPr>
          <p:grpSpPr>
            <a:xfrm>
              <a:off x="0" y="2340046"/>
              <a:ext cx="7777655" cy="674619"/>
              <a:chOff x="0" y="0"/>
              <a:chExt cx="7777654" cy="674618"/>
            </a:xfrm>
          </p:grpSpPr>
          <p:sp>
            <p:nvSpPr>
              <p:cNvPr id="772" name="Shape 772"/>
              <p:cNvSpPr/>
              <p:nvPr/>
            </p:nvSpPr>
            <p:spPr>
              <a:xfrm>
                <a:off x="15544" y="-1"/>
                <a:ext cx="7762111" cy="66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73" name="Shape 773"/>
              <p:cNvSpPr/>
              <p:nvPr/>
            </p:nvSpPr>
            <p:spPr>
              <a:xfrm>
                <a:off x="-1" y="522217"/>
                <a:ext cx="7772404" cy="152401"/>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75" name="Shape 775"/>
            <p:cNvSpPr/>
            <p:nvPr/>
          </p:nvSpPr>
          <p:spPr>
            <a:xfrm>
              <a:off x="12699" y="1434913"/>
              <a:ext cx="4289428" cy="1521812"/>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76" name="Shape 776"/>
            <p:cNvSpPr/>
            <p:nvPr/>
          </p:nvSpPr>
          <p:spPr>
            <a:xfrm>
              <a:off x="1066799" y="0"/>
              <a:ext cx="7351716" cy="2784252"/>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77" name="Shape 777"/>
            <p:cNvSpPr/>
            <p:nvPr/>
          </p:nvSpPr>
          <p:spPr>
            <a:xfrm>
              <a:off x="4160950" y="2275938"/>
              <a:ext cx="3663747" cy="582715"/>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78" name="Shape 778"/>
            <p:cNvSpPr/>
            <p:nvPr/>
          </p:nvSpPr>
          <p:spPr>
            <a:xfrm>
              <a:off x="1143000" y="76199"/>
              <a:ext cx="1949157" cy="1439866"/>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780" name="Shape 780"/>
          <p:cNvSpPr/>
          <p:nvPr/>
        </p:nvSpPr>
        <p:spPr>
          <a:xfrm>
            <a:off x="1143000" y="4991100"/>
            <a:ext cx="2286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crust of land</a:t>
            </a:r>
          </a:p>
        </p:txBody>
      </p:sp>
      <p:sp>
        <p:nvSpPr>
          <p:cNvPr id="781" name="Shape 781"/>
          <p:cNvSpPr/>
          <p:nvPr/>
        </p:nvSpPr>
        <p:spPr>
          <a:xfrm>
            <a:off x="5562600" y="5010150"/>
            <a:ext cx="2514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crust under ocean</a:t>
            </a:r>
          </a:p>
        </p:txBody>
      </p:sp>
      <p:sp>
        <p:nvSpPr>
          <p:cNvPr id="782" name="Shape 782"/>
          <p:cNvSpPr/>
          <p:nvPr/>
        </p:nvSpPr>
        <p:spPr>
          <a:xfrm>
            <a:off x="4156075" y="3702050"/>
            <a:ext cx="1143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ocean</a:t>
            </a:r>
          </a:p>
        </p:txBody>
      </p:sp>
      <p:sp>
        <p:nvSpPr>
          <p:cNvPr id="783" name="Shape 783"/>
          <p:cNvSpPr/>
          <p:nvPr/>
        </p:nvSpPr>
        <p:spPr>
          <a:xfrm rot="19488928">
            <a:off x="1153311" y="3215367"/>
            <a:ext cx="2286002"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grass, soil, sand</a:t>
            </a:r>
          </a:p>
        </p:txBody>
      </p:sp>
      <p:sp>
        <p:nvSpPr>
          <p:cNvPr id="784" name="Shape 784"/>
          <p:cNvSpPr/>
          <p:nvPr/>
        </p:nvSpPr>
        <p:spPr>
          <a:xfrm>
            <a:off x="395286" y="2516830"/>
            <a:ext cx="2271715" cy="1750370"/>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a:miter lim="400000"/>
          </a:ln>
          <a:effectLst>
            <a:outerShdw blurRad="38100" dist="20000" dir="5400000" rotWithShape="0">
              <a:srgbClr val="000000">
                <a:alpha val="38000"/>
              </a:srgbClr>
            </a:outerShdw>
          </a:effectLst>
        </p:spPr>
        <p:txBody>
          <a:bodyPr lIns="45718" tIns="45718" rIns="45718" bIns="45718" anchor="ctr"/>
          <a:lstStyle/>
          <a:p>
            <a:pPr algn="ctr">
              <a:defRPr>
                <a:latin typeface="+mn-lt"/>
                <a:ea typeface="+mn-ea"/>
                <a:cs typeface="+mn-cs"/>
                <a:sym typeface="Calibri"/>
              </a:defRPr>
            </a:pPr>
            <a:endParaRPr/>
          </a:p>
        </p:txBody>
      </p:sp>
      <p:sp>
        <p:nvSpPr>
          <p:cNvPr id="785" name="Shape 785"/>
          <p:cNvSpPr/>
          <p:nvPr/>
        </p:nvSpPr>
        <p:spPr>
          <a:xfrm rot="19488928">
            <a:off x="508786" y="3094717"/>
            <a:ext cx="2286002"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mountains</a:t>
            </a:r>
          </a:p>
        </p:txBody>
      </p:sp>
      <p:sp>
        <p:nvSpPr>
          <p:cNvPr id="786" name="Shape 786"/>
          <p:cNvSpPr/>
          <p:nvPr/>
        </p:nvSpPr>
        <p:spPr>
          <a:xfrm>
            <a:off x="3581400" y="6000750"/>
            <a:ext cx="22860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Igneous rock</a:t>
            </a:r>
          </a:p>
        </p:txBody>
      </p:sp>
      <p:sp>
        <p:nvSpPr>
          <p:cNvPr id="787" name="Shape 787"/>
          <p:cNvSpPr/>
          <p:nvPr/>
        </p:nvSpPr>
        <p:spPr>
          <a:xfrm flipH="1" flipV="1">
            <a:off x="2971799" y="5105399"/>
            <a:ext cx="1295402" cy="914402"/>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788" name="Shape 788"/>
          <p:cNvSpPr/>
          <p:nvPr/>
        </p:nvSpPr>
        <p:spPr>
          <a:xfrm flipV="1">
            <a:off x="4800600" y="5257798"/>
            <a:ext cx="304802" cy="762004"/>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789" name="Shape 789"/>
          <p:cNvSpPr/>
          <p:nvPr/>
        </p:nvSpPr>
        <p:spPr>
          <a:xfrm>
            <a:off x="5791200" y="5334000"/>
            <a:ext cx="2895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Magma of mantle</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1981200" y="152398"/>
            <a:ext cx="60198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How Igneous Rock Forms</a:t>
            </a:r>
          </a:p>
        </p:txBody>
      </p:sp>
      <p:sp>
        <p:nvSpPr>
          <p:cNvPr id="794" name="Shape 79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795" name="Shape 795"/>
          <p:cNvSpPr/>
          <p:nvPr/>
        </p:nvSpPr>
        <p:spPr>
          <a:xfrm>
            <a:off x="228600" y="4267200"/>
            <a:ext cx="89154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Igneous rock begins forming when the hot liquid rock from the mantle rises into or through the crust. </a:t>
            </a:r>
          </a:p>
          <a:p>
            <a:pPr>
              <a:defRPr>
                <a:latin typeface="Arial"/>
                <a:ea typeface="Arial"/>
                <a:cs typeface="Arial"/>
                <a:sym typeface="Arial"/>
              </a:defRPr>
            </a:pPr>
            <a:endParaRPr/>
          </a:p>
          <a:p>
            <a:pPr>
              <a:defRPr>
                <a:latin typeface="Arial"/>
                <a:ea typeface="Arial"/>
                <a:cs typeface="Arial"/>
                <a:sym typeface="Arial"/>
              </a:defRPr>
            </a:pPr>
            <a:r>
              <a:t>The liquid rock from the mantle is called magma.</a:t>
            </a:r>
          </a:p>
          <a:p>
            <a:pPr>
              <a:defRPr>
                <a:latin typeface="Arial"/>
                <a:ea typeface="Arial"/>
                <a:cs typeface="Arial"/>
                <a:sym typeface="Arial"/>
              </a:defRPr>
            </a:pPr>
            <a:endParaRPr/>
          </a:p>
          <a:p>
            <a:pPr>
              <a:defRPr>
                <a:latin typeface="Arial"/>
                <a:ea typeface="Arial"/>
                <a:cs typeface="Arial"/>
                <a:sym typeface="Arial"/>
              </a:defRPr>
            </a:pPr>
            <a:r>
              <a:t>If the magma rises through the crust, a volcano can form. </a:t>
            </a:r>
          </a:p>
        </p:txBody>
      </p:sp>
      <p:grpSp>
        <p:nvGrpSpPr>
          <p:cNvPr id="832" name="Group 832"/>
          <p:cNvGrpSpPr/>
          <p:nvPr/>
        </p:nvGrpSpPr>
        <p:grpSpPr>
          <a:xfrm>
            <a:off x="166686" y="772164"/>
            <a:ext cx="8632832" cy="3249556"/>
            <a:chOff x="0" y="-23"/>
            <a:chExt cx="8632830" cy="3249554"/>
          </a:xfrm>
        </p:grpSpPr>
        <p:grpSp>
          <p:nvGrpSpPr>
            <p:cNvPr id="825" name="Group 825"/>
            <p:cNvGrpSpPr/>
            <p:nvPr/>
          </p:nvGrpSpPr>
          <p:grpSpPr>
            <a:xfrm>
              <a:off x="-1" y="-24"/>
              <a:ext cx="8632832" cy="3249556"/>
              <a:chOff x="0" y="-22"/>
              <a:chExt cx="8632830" cy="3249554"/>
            </a:xfrm>
          </p:grpSpPr>
          <p:grpSp>
            <p:nvGrpSpPr>
              <p:cNvPr id="819" name="Group 819"/>
              <p:cNvGrpSpPr/>
              <p:nvPr/>
            </p:nvGrpSpPr>
            <p:grpSpPr>
              <a:xfrm>
                <a:off x="-1" y="-23"/>
                <a:ext cx="8632832" cy="3249556"/>
                <a:chOff x="0" y="-21"/>
                <a:chExt cx="8632830" cy="3249554"/>
              </a:xfrm>
            </p:grpSpPr>
            <p:grpSp>
              <p:nvGrpSpPr>
                <p:cNvPr id="816" name="Group 816"/>
                <p:cNvGrpSpPr/>
                <p:nvPr/>
              </p:nvGrpSpPr>
              <p:grpSpPr>
                <a:xfrm>
                  <a:off x="214311" y="226349"/>
                  <a:ext cx="8418520" cy="3023185"/>
                  <a:chOff x="0" y="0"/>
                  <a:chExt cx="8418519" cy="3023184"/>
                </a:xfrm>
              </p:grpSpPr>
              <p:grpSp>
                <p:nvGrpSpPr>
                  <p:cNvPr id="809" name="Group 809"/>
                  <p:cNvGrpSpPr/>
                  <p:nvPr/>
                </p:nvGrpSpPr>
                <p:grpSpPr>
                  <a:xfrm>
                    <a:off x="-1" y="-2"/>
                    <a:ext cx="8418520" cy="3023186"/>
                    <a:chOff x="0" y="-1"/>
                    <a:chExt cx="8418519" cy="3023184"/>
                  </a:xfrm>
                </p:grpSpPr>
                <p:grpSp>
                  <p:nvGrpSpPr>
                    <p:cNvPr id="804" name="Group 804"/>
                    <p:cNvGrpSpPr/>
                    <p:nvPr/>
                  </p:nvGrpSpPr>
                  <p:grpSpPr>
                    <a:xfrm>
                      <a:off x="-1" y="-2"/>
                      <a:ext cx="8418521" cy="3014671"/>
                      <a:chOff x="0" y="0"/>
                      <a:chExt cx="8418519" cy="3014669"/>
                    </a:xfrm>
                  </p:grpSpPr>
                  <p:sp>
                    <p:nvSpPr>
                      <p:cNvPr id="796" name="Shape 796"/>
                      <p:cNvSpPr/>
                      <p:nvPr/>
                    </p:nvSpPr>
                    <p:spPr>
                      <a:xfrm>
                        <a:off x="21044" y="-1"/>
                        <a:ext cx="3095368" cy="1566867"/>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799" name="Group 799"/>
                      <p:cNvGrpSpPr/>
                      <p:nvPr/>
                    </p:nvGrpSpPr>
                    <p:grpSpPr>
                      <a:xfrm>
                        <a:off x="-1" y="2340049"/>
                        <a:ext cx="7777660" cy="674620"/>
                        <a:chOff x="0" y="0"/>
                        <a:chExt cx="7777659" cy="674619"/>
                      </a:xfrm>
                    </p:grpSpPr>
                    <p:sp>
                      <p:nvSpPr>
                        <p:cNvPr id="797" name="Shape 797"/>
                        <p:cNvSpPr/>
                        <p:nvPr/>
                      </p:nvSpPr>
                      <p:spPr>
                        <a:xfrm>
                          <a:off x="15545" y="0"/>
                          <a:ext cx="7762114" cy="663071"/>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798" name="Shape 798"/>
                        <p:cNvSpPr/>
                        <p:nvPr/>
                      </p:nvSpPr>
                      <p:spPr>
                        <a:xfrm>
                          <a:off x="-1" y="522219"/>
                          <a:ext cx="7772409" cy="152401"/>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00" name="Shape 800"/>
                      <p:cNvSpPr/>
                      <p:nvPr/>
                    </p:nvSpPr>
                    <p:spPr>
                      <a:xfrm>
                        <a:off x="12699" y="1434916"/>
                        <a:ext cx="4289431" cy="1521813"/>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01" name="Shape 801"/>
                      <p:cNvSpPr/>
                      <p:nvPr/>
                    </p:nvSpPr>
                    <p:spPr>
                      <a:xfrm>
                        <a:off x="1066800" y="-1"/>
                        <a:ext cx="7351720" cy="2784258"/>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02" name="Shape 802"/>
                      <p:cNvSpPr/>
                      <p:nvPr/>
                    </p:nvSpPr>
                    <p:spPr>
                      <a:xfrm>
                        <a:off x="4160952" y="2275942"/>
                        <a:ext cx="3663750" cy="582717"/>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03" name="Shape 803"/>
                      <p:cNvSpPr/>
                      <p:nvPr/>
                    </p:nvSpPr>
                    <p:spPr>
                      <a:xfrm>
                        <a:off x="1143000" y="76200"/>
                        <a:ext cx="1949158" cy="1439866"/>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05" name="Shape 805"/>
                    <p:cNvSpPr/>
                    <p:nvPr/>
                  </p:nvSpPr>
                  <p:spPr>
                    <a:xfrm>
                      <a:off x="762000" y="2190753"/>
                      <a:ext cx="22860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806" name="Shape 806"/>
                    <p:cNvSpPr/>
                    <p:nvPr/>
                  </p:nvSpPr>
                  <p:spPr>
                    <a:xfrm>
                      <a:off x="5181603" y="2209803"/>
                      <a:ext cx="2514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807" name="Shape 807"/>
                    <p:cNvSpPr/>
                    <p:nvPr/>
                  </p:nvSpPr>
                  <p:spPr>
                    <a:xfrm>
                      <a:off x="5410203" y="2647954"/>
                      <a:ext cx="2895603"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808" name="Shape 808"/>
                    <p:cNvSpPr/>
                    <p:nvPr/>
                  </p:nvSpPr>
                  <p:spPr>
                    <a:xfrm>
                      <a:off x="3733802" y="914400"/>
                      <a:ext cx="11430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grpSp>
              <p:grpSp>
                <p:nvGrpSpPr>
                  <p:cNvPr id="812" name="Group 812"/>
                  <p:cNvGrpSpPr/>
                  <p:nvPr/>
                </p:nvGrpSpPr>
                <p:grpSpPr>
                  <a:xfrm>
                    <a:off x="6477002" y="1981202"/>
                    <a:ext cx="457204" cy="990605"/>
                    <a:chOff x="35364" y="0"/>
                    <a:chExt cx="457202" cy="990603"/>
                  </a:xfrm>
                </p:grpSpPr>
                <p:sp>
                  <p:nvSpPr>
                    <p:cNvPr id="810" name="Shape 810"/>
                    <p:cNvSpPr/>
                    <p:nvPr/>
                  </p:nvSpPr>
                  <p:spPr>
                    <a:xfrm>
                      <a:off x="35364" y="0"/>
                      <a:ext cx="457204" cy="304802"/>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11" name="Shape 811"/>
                    <p:cNvSpPr/>
                    <p:nvPr/>
                  </p:nvSpPr>
                  <p:spPr>
                    <a:xfrm flipH="1">
                      <a:off x="263965" y="304800"/>
                      <a:ext cx="76202" cy="685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815" name="Group 815"/>
                  <p:cNvGrpSpPr/>
                  <p:nvPr/>
                </p:nvGrpSpPr>
                <p:grpSpPr>
                  <a:xfrm>
                    <a:off x="663575" y="1447801"/>
                    <a:ext cx="502441" cy="1371605"/>
                    <a:chOff x="0" y="0"/>
                    <a:chExt cx="502440" cy="1371603"/>
                  </a:xfrm>
                </p:grpSpPr>
                <p:sp>
                  <p:nvSpPr>
                    <p:cNvPr id="813" name="Shape 813"/>
                    <p:cNvSpPr/>
                    <p:nvPr/>
                  </p:nvSpPr>
                  <p:spPr>
                    <a:xfrm flipH="1">
                      <a:off x="0" y="-1"/>
                      <a:ext cx="152402" cy="13716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14" name="Shape 814"/>
                    <p:cNvSpPr/>
                    <p:nvPr/>
                  </p:nvSpPr>
                  <p:spPr>
                    <a:xfrm rot="18779901">
                      <a:off x="98425" y="484187"/>
                      <a:ext cx="381003" cy="228603"/>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817" name="Shape 817"/>
                <p:cNvSpPr/>
                <p:nvPr/>
              </p:nvSpPr>
              <p:spPr>
                <a:xfrm>
                  <a:off x="-1" y="-22"/>
                  <a:ext cx="2271715" cy="1750375"/>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818" name="Shape 818"/>
                <p:cNvSpPr/>
                <p:nvPr/>
              </p:nvSpPr>
              <p:spPr>
                <a:xfrm>
                  <a:off x="671512" y="1369351"/>
                  <a:ext cx="457202" cy="304802"/>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824" name="Group 824"/>
              <p:cNvGrpSpPr/>
              <p:nvPr/>
            </p:nvGrpSpPr>
            <p:grpSpPr>
              <a:xfrm>
                <a:off x="747459" y="1209502"/>
                <a:ext cx="305213" cy="177313"/>
                <a:chOff x="6" y="-2"/>
                <a:chExt cx="305211" cy="177311"/>
              </a:xfrm>
            </p:grpSpPr>
            <p:sp>
              <p:nvSpPr>
                <p:cNvPr id="820" name="Shape 820"/>
                <p:cNvSpPr/>
                <p:nvPr/>
              </p:nvSpPr>
              <p:spPr>
                <a:xfrm>
                  <a:off x="6" y="-3"/>
                  <a:ext cx="305213" cy="1527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21" name="Shape 821"/>
                <p:cNvSpPr/>
                <p:nvPr/>
              </p:nvSpPr>
              <p:spPr>
                <a:xfrm>
                  <a:off x="88229" y="140601"/>
                  <a:ext cx="25403" cy="254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22" name="Shape 822"/>
                <p:cNvSpPr/>
                <p:nvPr/>
              </p:nvSpPr>
              <p:spPr>
                <a:xfrm>
                  <a:off x="84228" y="157185"/>
                  <a:ext cx="16937" cy="1693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23" name="Shape 823"/>
                <p:cNvSpPr/>
                <p:nvPr/>
              </p:nvSpPr>
              <p:spPr>
                <a:xfrm>
                  <a:off x="82809" y="164607"/>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826" name="Shape 826"/>
            <p:cNvSpPr/>
            <p:nvPr/>
          </p:nvSpPr>
          <p:spPr>
            <a:xfrm>
              <a:off x="920961" y="1398208"/>
              <a:ext cx="406488" cy="318805"/>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27" name="Shape 827"/>
            <p:cNvSpPr/>
            <p:nvPr/>
          </p:nvSpPr>
          <p:spPr>
            <a:xfrm>
              <a:off x="6934358" y="2218945"/>
              <a:ext cx="404999" cy="318806"/>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28" name="Shape 828"/>
            <p:cNvSpPr/>
            <p:nvPr/>
          </p:nvSpPr>
          <p:spPr>
            <a:xfrm rot="19279356">
              <a:off x="1123107" y="690193"/>
              <a:ext cx="139768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volcano</a:t>
              </a:r>
            </a:p>
          </p:txBody>
        </p:sp>
        <p:sp>
          <p:nvSpPr>
            <p:cNvPr id="829" name="Shape 829"/>
            <p:cNvSpPr/>
            <p:nvPr/>
          </p:nvSpPr>
          <p:spPr>
            <a:xfrm rot="19279356">
              <a:off x="6883885" y="1299793"/>
              <a:ext cx="139768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volcano</a:t>
              </a:r>
            </a:p>
          </p:txBody>
        </p:sp>
        <p:sp>
          <p:nvSpPr>
            <p:cNvPr id="830" name="Shape 830"/>
            <p:cNvSpPr/>
            <p:nvPr/>
          </p:nvSpPr>
          <p:spPr>
            <a:xfrm flipH="1">
              <a:off x="1052512" y="1324899"/>
              <a:ext cx="231777" cy="188913"/>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831" name="Shape 831"/>
            <p:cNvSpPr/>
            <p:nvPr/>
          </p:nvSpPr>
          <p:spPr>
            <a:xfrm flipH="1">
              <a:off x="6919912" y="1971011"/>
              <a:ext cx="231777" cy="188914"/>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p:nvPr/>
        </p:nvSpPr>
        <p:spPr>
          <a:xfrm>
            <a:off x="1371600" y="-1"/>
            <a:ext cx="7010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Igneous Rock and Volcanoes</a:t>
            </a:r>
          </a:p>
        </p:txBody>
      </p:sp>
      <p:sp>
        <p:nvSpPr>
          <p:cNvPr id="837" name="Shape 837"/>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838" name="Shape 838"/>
          <p:cNvSpPr/>
          <p:nvPr/>
        </p:nvSpPr>
        <p:spPr>
          <a:xfrm>
            <a:off x="533400" y="4848225"/>
            <a:ext cx="41148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Look at the timeline for a volcano erupting. </a:t>
            </a:r>
          </a:p>
          <a:p>
            <a:pPr>
              <a:defRPr>
                <a:latin typeface="Arial"/>
                <a:ea typeface="Arial"/>
                <a:cs typeface="Arial"/>
                <a:sym typeface="Arial"/>
              </a:defRPr>
            </a:pPr>
            <a:endParaRPr/>
          </a:p>
          <a:p>
            <a:pPr>
              <a:defRPr>
                <a:latin typeface="Arial"/>
                <a:ea typeface="Arial"/>
                <a:cs typeface="Arial"/>
                <a:sym typeface="Arial"/>
              </a:defRPr>
            </a:pPr>
            <a:r>
              <a:t>Is it a slow or rapid process? </a:t>
            </a:r>
          </a:p>
        </p:txBody>
      </p:sp>
      <p:grpSp>
        <p:nvGrpSpPr>
          <p:cNvPr id="843" name="Group 843"/>
          <p:cNvGrpSpPr/>
          <p:nvPr/>
        </p:nvGrpSpPr>
        <p:grpSpPr>
          <a:xfrm>
            <a:off x="4724399" y="5105400"/>
            <a:ext cx="3962401" cy="832429"/>
            <a:chOff x="0" y="0"/>
            <a:chExt cx="3962400" cy="832428"/>
          </a:xfrm>
        </p:grpSpPr>
        <p:sp>
          <p:nvSpPr>
            <p:cNvPr id="839" name="Shape 839"/>
            <p:cNvSpPr/>
            <p:nvPr/>
          </p:nvSpPr>
          <p:spPr>
            <a:xfrm>
              <a:off x="76199" y="0"/>
              <a:ext cx="3657602" cy="533401"/>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40" name="Shape 840"/>
            <p:cNvSpPr/>
            <p:nvPr/>
          </p:nvSpPr>
          <p:spPr>
            <a:xfrm>
              <a:off x="-1" y="438150"/>
              <a:ext cx="8382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841" name="Shape 841"/>
            <p:cNvSpPr/>
            <p:nvPr/>
          </p:nvSpPr>
          <p:spPr>
            <a:xfrm>
              <a:off x="3048000" y="457200"/>
              <a:ext cx="9144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842" name="Shape 842"/>
            <p:cNvSpPr/>
            <p:nvPr/>
          </p:nvSpPr>
          <p:spPr>
            <a:xfrm>
              <a:off x="76200" y="0"/>
              <a:ext cx="2819401" cy="533401"/>
            </a:xfrm>
            <a:prstGeom prst="rect">
              <a:avLst/>
            </a:prstGeom>
            <a:solidFill>
              <a:srgbClr val="000000"/>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pic>
        <p:nvPicPr>
          <p:cNvPr id="844" name="image15.jpg"/>
          <p:cNvPicPr>
            <a:picLocks noChangeAspect="1"/>
          </p:cNvPicPr>
          <p:nvPr/>
        </p:nvPicPr>
        <p:blipFill>
          <a:blip r:embed="rId3">
            <a:extLst/>
          </a:blip>
          <a:stretch>
            <a:fillRect/>
          </a:stretch>
        </p:blipFill>
        <p:spPr>
          <a:xfrm>
            <a:off x="2362200" y="1095375"/>
            <a:ext cx="4445000" cy="333375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29" name="Shape 12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30"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31" name="Shape 131"/>
          <p:cNvSpPr/>
          <p:nvPr/>
        </p:nvSpPr>
        <p:spPr>
          <a:xfrm>
            <a:off x="2438400" y="3298825"/>
            <a:ext cx="6477000" cy="23641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b="0">
                <a:latin typeface="Arial"/>
                <a:ea typeface="Arial"/>
                <a:cs typeface="Arial"/>
                <a:sym typeface="Arial"/>
              </a:defRPr>
            </a:pPr>
            <a:r>
              <a:t>Earth’s Changing Surface</a:t>
            </a:r>
          </a:p>
          <a:p>
            <a:pPr>
              <a:spcBef>
                <a:spcPts val="1900"/>
              </a:spcBef>
              <a:defRPr sz="3200" b="0">
                <a:latin typeface="Arial"/>
                <a:ea typeface="Arial"/>
                <a:cs typeface="Arial"/>
                <a:sym typeface="Arial"/>
              </a:defRPr>
            </a:pPr>
            <a:r>
              <a:t>Earth’s Layers and Igneous Rocks</a:t>
            </a:r>
          </a:p>
        </p:txBody>
      </p:sp>
      <p:grpSp>
        <p:nvGrpSpPr>
          <p:cNvPr id="134" name="Group 134"/>
          <p:cNvGrpSpPr/>
          <p:nvPr/>
        </p:nvGrpSpPr>
        <p:grpSpPr>
          <a:xfrm>
            <a:off x="475487" y="758951"/>
            <a:ext cx="1994018" cy="2229100"/>
            <a:chOff x="0" y="0"/>
            <a:chExt cx="1994016" cy="2229099"/>
          </a:xfrm>
        </p:grpSpPr>
        <p:pic>
          <p:nvPicPr>
            <p:cNvPr id="132" name="image5.jpg"/>
            <p:cNvPicPr>
              <a:picLocks noChangeAspect="1"/>
            </p:cNvPicPr>
            <p:nvPr/>
          </p:nvPicPr>
          <p:blipFill>
            <a:blip r:embed="rId4">
              <a:extLst/>
            </a:blip>
            <a:stretch>
              <a:fillRect/>
            </a:stretch>
          </p:blipFill>
          <p:spPr>
            <a:xfrm>
              <a:off x="0" y="0"/>
              <a:ext cx="1994017" cy="2229100"/>
            </a:xfrm>
            <a:prstGeom prst="rect">
              <a:avLst/>
            </a:prstGeom>
            <a:ln w="12700" cap="flat">
              <a:noFill/>
              <a:miter lim="400000"/>
            </a:ln>
            <a:effectLst/>
          </p:spPr>
        </p:pic>
        <p:pic>
          <p:nvPicPr>
            <p:cNvPr id="133" name="image3.png" descr="LabLearner_Logo white.png"/>
            <p:cNvPicPr>
              <a:picLocks noChangeAspect="1"/>
            </p:cNvPicPr>
            <p:nvPr/>
          </p:nvPicPr>
          <p:blipFill>
            <a:blip r:embed="rId5">
              <a:extLst/>
            </a:blip>
            <a:stretch>
              <a:fillRect/>
            </a:stretch>
          </p:blipFill>
          <p:spPr>
            <a:xfrm>
              <a:off x="85979" y="1762125"/>
              <a:ext cx="1822059" cy="358323"/>
            </a:xfrm>
            <a:prstGeom prst="rect">
              <a:avLst/>
            </a:prstGeom>
            <a:ln w="12700" cap="flat">
              <a:noFill/>
              <a:miter lim="400000"/>
            </a:ln>
            <a:effectLst/>
          </p:spPr>
        </p:pic>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p:nvPr/>
        </p:nvSpPr>
        <p:spPr>
          <a:xfrm>
            <a:off x="1600200" y="76199"/>
            <a:ext cx="6172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How Igneous Rock Forms</a:t>
            </a:r>
          </a:p>
        </p:txBody>
      </p:sp>
      <p:sp>
        <p:nvSpPr>
          <p:cNvPr id="849" name="Shape 84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850" name="Shape 850"/>
          <p:cNvSpPr/>
          <p:nvPr/>
        </p:nvSpPr>
        <p:spPr>
          <a:xfrm>
            <a:off x="457200" y="4521200"/>
            <a:ext cx="8534400" cy="19508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Magma that rises up to or through the Earth’s surface is called lava.  </a:t>
            </a:r>
          </a:p>
          <a:p>
            <a:pPr>
              <a:defRPr sz="1800">
                <a:latin typeface="Arial"/>
                <a:ea typeface="Arial"/>
                <a:cs typeface="Arial"/>
                <a:sym typeface="Arial"/>
              </a:defRPr>
            </a:pPr>
            <a:endParaRPr/>
          </a:p>
          <a:p>
            <a:pPr>
              <a:defRPr sz="1800">
                <a:latin typeface="Arial"/>
                <a:ea typeface="Arial"/>
                <a:cs typeface="Arial"/>
                <a:sym typeface="Arial"/>
              </a:defRPr>
            </a:pPr>
            <a:r>
              <a:t>Lava cools quickly because of the cool temperatures of the Earth’s atmosphere. </a:t>
            </a:r>
          </a:p>
          <a:p>
            <a:pPr>
              <a:defRPr sz="1800">
                <a:latin typeface="Arial"/>
                <a:ea typeface="Arial"/>
                <a:cs typeface="Arial"/>
                <a:sym typeface="Arial"/>
              </a:defRPr>
            </a:pPr>
            <a:endParaRPr/>
          </a:p>
          <a:p>
            <a:pPr>
              <a:defRPr sz="1800">
                <a:latin typeface="Arial"/>
                <a:ea typeface="Arial"/>
                <a:cs typeface="Arial"/>
                <a:sym typeface="Arial"/>
              </a:defRPr>
            </a:pPr>
            <a:r>
              <a:t>This type of igneous rock looks glassy or bubbly. It is found near volcanoes or other cracks in the Earth’s surface. </a:t>
            </a:r>
          </a:p>
        </p:txBody>
      </p:sp>
      <p:grpSp>
        <p:nvGrpSpPr>
          <p:cNvPr id="881" name="Group 881"/>
          <p:cNvGrpSpPr/>
          <p:nvPr/>
        </p:nvGrpSpPr>
        <p:grpSpPr>
          <a:xfrm>
            <a:off x="76198" y="695671"/>
            <a:ext cx="8305805" cy="3694089"/>
            <a:chOff x="0" y="-21"/>
            <a:chExt cx="8305804" cy="3694088"/>
          </a:xfrm>
        </p:grpSpPr>
        <p:grpSp>
          <p:nvGrpSpPr>
            <p:cNvPr id="875" name="Group 875"/>
            <p:cNvGrpSpPr/>
            <p:nvPr/>
          </p:nvGrpSpPr>
          <p:grpSpPr>
            <a:xfrm>
              <a:off x="-1" y="-22"/>
              <a:ext cx="8305805" cy="3144638"/>
              <a:chOff x="0" y="-21"/>
              <a:chExt cx="8305804" cy="3144637"/>
            </a:xfrm>
          </p:grpSpPr>
          <p:grpSp>
            <p:nvGrpSpPr>
              <p:cNvPr id="872" name="Group 872"/>
              <p:cNvGrpSpPr/>
              <p:nvPr/>
            </p:nvGrpSpPr>
            <p:grpSpPr>
              <a:xfrm>
                <a:off x="0" y="-22"/>
                <a:ext cx="8305805" cy="3144638"/>
                <a:chOff x="0" y="-20"/>
                <a:chExt cx="8305804" cy="3144637"/>
              </a:xfrm>
            </p:grpSpPr>
            <p:grpSp>
              <p:nvGrpSpPr>
                <p:cNvPr id="869" name="Group 869"/>
                <p:cNvGrpSpPr/>
                <p:nvPr/>
              </p:nvGrpSpPr>
              <p:grpSpPr>
                <a:xfrm>
                  <a:off x="204787" y="218706"/>
                  <a:ext cx="8101018" cy="2925911"/>
                  <a:chOff x="0" y="0"/>
                  <a:chExt cx="8101017" cy="2925910"/>
                </a:xfrm>
              </p:grpSpPr>
              <p:grpSp>
                <p:nvGrpSpPr>
                  <p:cNvPr id="864" name="Group 864"/>
                  <p:cNvGrpSpPr/>
                  <p:nvPr/>
                </p:nvGrpSpPr>
                <p:grpSpPr>
                  <a:xfrm>
                    <a:off x="-1" y="-1"/>
                    <a:ext cx="8101018" cy="2925912"/>
                    <a:chOff x="0" y="0"/>
                    <a:chExt cx="8101017" cy="2925910"/>
                  </a:xfrm>
                </p:grpSpPr>
                <p:grpSp>
                  <p:nvGrpSpPr>
                    <p:cNvPr id="859" name="Group 859"/>
                    <p:cNvGrpSpPr/>
                    <p:nvPr/>
                  </p:nvGrpSpPr>
                  <p:grpSpPr>
                    <a:xfrm>
                      <a:off x="-1" y="-1"/>
                      <a:ext cx="8101018" cy="2925772"/>
                      <a:chOff x="0" y="0"/>
                      <a:chExt cx="8101016" cy="2925770"/>
                    </a:xfrm>
                  </p:grpSpPr>
                  <p:sp>
                    <p:nvSpPr>
                      <p:cNvPr id="851" name="Shape 851"/>
                      <p:cNvSpPr/>
                      <p:nvPr/>
                    </p:nvSpPr>
                    <p:spPr>
                      <a:xfrm>
                        <a:off x="20733" y="1586"/>
                        <a:ext cx="2979963" cy="1522419"/>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854" name="Group 854"/>
                      <p:cNvGrpSpPr/>
                      <p:nvPr/>
                    </p:nvGrpSpPr>
                    <p:grpSpPr>
                      <a:xfrm>
                        <a:off x="-1" y="2276136"/>
                        <a:ext cx="7484254" cy="649635"/>
                        <a:chOff x="0" y="0"/>
                        <a:chExt cx="7484252" cy="649633"/>
                      </a:xfrm>
                    </p:grpSpPr>
                    <p:sp>
                      <p:nvSpPr>
                        <p:cNvPr id="852" name="Shape 852"/>
                        <p:cNvSpPr/>
                        <p:nvPr/>
                      </p:nvSpPr>
                      <p:spPr>
                        <a:xfrm>
                          <a:off x="14957" y="-1"/>
                          <a:ext cx="7469296" cy="638515"/>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53" name="Shape 853"/>
                        <p:cNvSpPr/>
                        <p:nvPr/>
                      </p:nvSpPr>
                      <p:spPr>
                        <a:xfrm>
                          <a:off x="-1" y="500407"/>
                          <a:ext cx="7480308" cy="14922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55" name="Shape 855"/>
                      <p:cNvSpPr/>
                      <p:nvPr/>
                    </p:nvSpPr>
                    <p:spPr>
                      <a:xfrm>
                        <a:off x="12698" y="1396467"/>
                        <a:ext cx="4127505" cy="1479330"/>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56" name="Shape 856"/>
                      <p:cNvSpPr/>
                      <p:nvPr/>
                    </p:nvSpPr>
                    <p:spPr>
                      <a:xfrm>
                        <a:off x="1027111" y="-1"/>
                        <a:ext cx="7073906" cy="2706608"/>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57" name="Shape 857"/>
                      <p:cNvSpPr/>
                      <p:nvPr/>
                    </p:nvSpPr>
                    <p:spPr>
                      <a:xfrm>
                        <a:off x="4004123" y="2214906"/>
                        <a:ext cx="3526472" cy="56487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58" name="Shape 858"/>
                      <p:cNvSpPr/>
                      <p:nvPr/>
                    </p:nvSpPr>
                    <p:spPr>
                      <a:xfrm>
                        <a:off x="1101724" y="74613"/>
                        <a:ext cx="1873463" cy="1401767"/>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60" name="Shape 860"/>
                    <p:cNvSpPr/>
                    <p:nvPr/>
                  </p:nvSpPr>
                  <p:spPr>
                    <a:xfrm>
                      <a:off x="734539" y="2130832"/>
                      <a:ext cx="2199405"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crust</a:t>
                      </a:r>
                    </a:p>
                  </p:txBody>
                </p:sp>
                <p:sp>
                  <p:nvSpPr>
                    <p:cNvPr id="861" name="Shape 861"/>
                    <p:cNvSpPr/>
                    <p:nvPr/>
                  </p:nvSpPr>
                  <p:spPr>
                    <a:xfrm>
                      <a:off x="4986720" y="2149349"/>
                      <a:ext cx="2419346"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  crust</a:t>
                      </a:r>
                    </a:p>
                  </p:txBody>
                </p:sp>
                <p:sp>
                  <p:nvSpPr>
                    <p:cNvPr id="862" name="Shape 862"/>
                    <p:cNvSpPr/>
                    <p:nvPr/>
                  </p:nvSpPr>
                  <p:spPr>
                    <a:xfrm>
                      <a:off x="4557204" y="2575250"/>
                      <a:ext cx="3089815"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Magma of mantle</a:t>
                      </a:r>
                    </a:p>
                  </p:txBody>
                </p:sp>
                <p:sp>
                  <p:nvSpPr>
                    <p:cNvPr id="863" name="Shape 863"/>
                    <p:cNvSpPr/>
                    <p:nvPr/>
                  </p:nvSpPr>
                  <p:spPr>
                    <a:xfrm>
                      <a:off x="3593763" y="890162"/>
                      <a:ext cx="1517162"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ocean</a:t>
                      </a:r>
                    </a:p>
                  </p:txBody>
                </p:sp>
              </p:grpSp>
              <p:grpSp>
                <p:nvGrpSpPr>
                  <p:cNvPr id="867" name="Group 867"/>
                  <p:cNvGrpSpPr/>
                  <p:nvPr/>
                </p:nvGrpSpPr>
                <p:grpSpPr>
                  <a:xfrm>
                    <a:off x="6232526" y="1927228"/>
                    <a:ext cx="439741" cy="587379"/>
                    <a:chOff x="34014" y="0"/>
                    <a:chExt cx="439740" cy="587377"/>
                  </a:xfrm>
                </p:grpSpPr>
                <p:sp>
                  <p:nvSpPr>
                    <p:cNvPr id="865" name="Shape 865"/>
                    <p:cNvSpPr/>
                    <p:nvPr/>
                  </p:nvSpPr>
                  <p:spPr>
                    <a:xfrm>
                      <a:off x="34014" y="0"/>
                      <a:ext cx="439741" cy="296865"/>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66" name="Shape 866"/>
                    <p:cNvSpPr/>
                    <p:nvPr/>
                  </p:nvSpPr>
                  <p:spPr>
                    <a:xfrm flipH="1">
                      <a:off x="254678" y="296863"/>
                      <a:ext cx="47626" cy="29051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68" name="Shape 868"/>
                  <p:cNvSpPr/>
                  <p:nvPr/>
                </p:nvSpPr>
                <p:spPr>
                  <a:xfrm flipH="1">
                    <a:off x="639761" y="1408115"/>
                    <a:ext cx="146052" cy="13335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70" name="Shape 870"/>
                <p:cNvSpPr/>
                <p:nvPr/>
              </p:nvSpPr>
              <p:spPr>
                <a:xfrm>
                  <a:off x="0" y="-21"/>
                  <a:ext cx="2184402" cy="1699869"/>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871" name="Shape 871"/>
                <p:cNvSpPr/>
                <p:nvPr/>
              </p:nvSpPr>
              <p:spPr>
                <a:xfrm>
                  <a:off x="646112" y="1329957"/>
                  <a:ext cx="441327" cy="296866"/>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73" name="Shape 873"/>
              <p:cNvSpPr/>
              <p:nvPr/>
            </p:nvSpPr>
            <p:spPr>
              <a:xfrm>
                <a:off x="857680" y="1306912"/>
                <a:ext cx="457113" cy="342134"/>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74" name="Shape 874"/>
              <p:cNvSpPr/>
              <p:nvPr/>
            </p:nvSpPr>
            <p:spPr>
              <a:xfrm>
                <a:off x="6605966" y="2124476"/>
                <a:ext cx="455624" cy="342133"/>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76" name="Shape 876"/>
            <p:cNvSpPr/>
            <p:nvPr/>
          </p:nvSpPr>
          <p:spPr>
            <a:xfrm>
              <a:off x="3200400" y="3343407"/>
              <a:ext cx="19050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Igneous rock</a:t>
              </a:r>
            </a:p>
          </p:txBody>
        </p:sp>
        <p:sp>
          <p:nvSpPr>
            <p:cNvPr id="877" name="Shape 877"/>
            <p:cNvSpPr/>
            <p:nvPr/>
          </p:nvSpPr>
          <p:spPr>
            <a:xfrm flipV="1">
              <a:off x="4876800" y="2580907"/>
              <a:ext cx="1600202" cy="8382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878" name="Shape 878"/>
            <p:cNvSpPr/>
            <p:nvPr/>
          </p:nvSpPr>
          <p:spPr>
            <a:xfrm flipV="1">
              <a:off x="4495800" y="2228482"/>
              <a:ext cx="2235202" cy="1190626"/>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879" name="Shape 879"/>
            <p:cNvSpPr/>
            <p:nvPr/>
          </p:nvSpPr>
          <p:spPr>
            <a:xfrm flipH="1" flipV="1">
              <a:off x="1066799" y="2276107"/>
              <a:ext cx="2133603" cy="1252540"/>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880" name="Shape 880"/>
            <p:cNvSpPr/>
            <p:nvPr/>
          </p:nvSpPr>
          <p:spPr>
            <a:xfrm flipH="1" flipV="1">
              <a:off x="1177924" y="1526806"/>
              <a:ext cx="2098678" cy="18923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886" name="Shape 886"/>
          <p:cNvSpPr/>
          <p:nvPr/>
        </p:nvSpPr>
        <p:spPr>
          <a:xfrm>
            <a:off x="228600" y="5353050"/>
            <a:ext cx="8534400" cy="1150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When magma becomes trapped deep BELOW the surface of the Earth it cools slowly. </a:t>
            </a:r>
          </a:p>
          <a:p>
            <a:pPr>
              <a:defRPr sz="1800">
                <a:latin typeface="Arial"/>
                <a:ea typeface="Arial"/>
                <a:cs typeface="Arial"/>
                <a:sym typeface="Arial"/>
              </a:defRPr>
            </a:pPr>
            <a:endParaRPr/>
          </a:p>
          <a:p>
            <a:pPr>
              <a:defRPr sz="1800">
                <a:latin typeface="Arial"/>
                <a:ea typeface="Arial"/>
                <a:cs typeface="Arial"/>
                <a:sym typeface="Arial"/>
              </a:defRPr>
            </a:pPr>
            <a:r>
              <a:t>When it cools slowly, LARGE crystals are formed in the rock.</a:t>
            </a:r>
          </a:p>
        </p:txBody>
      </p:sp>
      <p:sp>
        <p:nvSpPr>
          <p:cNvPr id="887" name="Shape 887"/>
          <p:cNvSpPr/>
          <p:nvPr/>
        </p:nvSpPr>
        <p:spPr>
          <a:xfrm>
            <a:off x="1676400" y="76199"/>
            <a:ext cx="6172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How Igneous Rock Forms</a:t>
            </a:r>
          </a:p>
        </p:txBody>
      </p:sp>
      <p:grpSp>
        <p:nvGrpSpPr>
          <p:cNvPr id="914" name="Group 914"/>
          <p:cNvGrpSpPr/>
          <p:nvPr/>
        </p:nvGrpSpPr>
        <p:grpSpPr>
          <a:xfrm>
            <a:off x="304797" y="697972"/>
            <a:ext cx="8610608" cy="4453799"/>
            <a:chOff x="-1" y="-26"/>
            <a:chExt cx="8610606" cy="4453797"/>
          </a:xfrm>
        </p:grpSpPr>
        <p:grpSp>
          <p:nvGrpSpPr>
            <p:cNvPr id="910" name="Group 910"/>
            <p:cNvGrpSpPr/>
            <p:nvPr/>
          </p:nvGrpSpPr>
          <p:grpSpPr>
            <a:xfrm>
              <a:off x="-2" y="-27"/>
              <a:ext cx="8610608" cy="3877209"/>
              <a:chOff x="0" y="-26"/>
              <a:chExt cx="8610606" cy="3877208"/>
            </a:xfrm>
          </p:grpSpPr>
          <p:grpSp>
            <p:nvGrpSpPr>
              <p:cNvPr id="908" name="Group 908"/>
              <p:cNvGrpSpPr/>
              <p:nvPr/>
            </p:nvGrpSpPr>
            <p:grpSpPr>
              <a:xfrm>
                <a:off x="0" y="-27"/>
                <a:ext cx="8610608" cy="3877209"/>
                <a:chOff x="0" y="-25"/>
                <a:chExt cx="8610606" cy="3877208"/>
              </a:xfrm>
            </p:grpSpPr>
            <p:grpSp>
              <p:nvGrpSpPr>
                <p:cNvPr id="906" name="Group 906"/>
                <p:cNvGrpSpPr/>
                <p:nvPr/>
              </p:nvGrpSpPr>
              <p:grpSpPr>
                <a:xfrm>
                  <a:off x="212722" y="264023"/>
                  <a:ext cx="8397885" cy="3613160"/>
                  <a:chOff x="-1" y="0"/>
                  <a:chExt cx="8397884" cy="3613159"/>
                </a:xfrm>
              </p:grpSpPr>
              <p:grpSp>
                <p:nvGrpSpPr>
                  <p:cNvPr id="901" name="Group 901"/>
                  <p:cNvGrpSpPr/>
                  <p:nvPr/>
                </p:nvGrpSpPr>
                <p:grpSpPr>
                  <a:xfrm>
                    <a:off x="-2" y="-1"/>
                    <a:ext cx="8397885" cy="3613160"/>
                    <a:chOff x="0" y="0"/>
                    <a:chExt cx="8397884" cy="3613159"/>
                  </a:xfrm>
                </p:grpSpPr>
                <p:grpSp>
                  <p:nvGrpSpPr>
                    <p:cNvPr id="896" name="Group 896"/>
                    <p:cNvGrpSpPr/>
                    <p:nvPr/>
                  </p:nvGrpSpPr>
                  <p:grpSpPr>
                    <a:xfrm>
                      <a:off x="-1" y="-1"/>
                      <a:ext cx="8397885" cy="3613161"/>
                      <a:chOff x="0" y="0"/>
                      <a:chExt cx="8397883" cy="3613159"/>
                    </a:xfrm>
                  </p:grpSpPr>
                  <p:sp>
                    <p:nvSpPr>
                      <p:cNvPr id="888" name="Shape 888"/>
                      <p:cNvSpPr/>
                      <p:nvPr/>
                    </p:nvSpPr>
                    <p:spPr>
                      <a:xfrm>
                        <a:off x="21028" y="0"/>
                        <a:ext cx="3089044" cy="1878018"/>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891" name="Group 891"/>
                      <p:cNvGrpSpPr/>
                      <p:nvPr/>
                    </p:nvGrpSpPr>
                    <p:grpSpPr>
                      <a:xfrm>
                        <a:off x="0" y="2802680"/>
                        <a:ext cx="7760217" cy="810480"/>
                        <a:chOff x="0" y="0"/>
                        <a:chExt cx="7760216" cy="810479"/>
                      </a:xfrm>
                    </p:grpSpPr>
                    <p:sp>
                      <p:nvSpPr>
                        <p:cNvPr id="889" name="Shape 889"/>
                        <p:cNvSpPr/>
                        <p:nvPr/>
                      </p:nvSpPr>
                      <p:spPr>
                        <a:xfrm>
                          <a:off x="15510" y="-1"/>
                          <a:ext cx="7744707" cy="796608"/>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90" name="Shape 890"/>
                        <p:cNvSpPr/>
                        <p:nvPr/>
                      </p:nvSpPr>
                      <p:spPr>
                        <a:xfrm>
                          <a:off x="0" y="626328"/>
                          <a:ext cx="7754947" cy="18415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92" name="Shape 892"/>
                      <p:cNvSpPr/>
                      <p:nvPr/>
                    </p:nvSpPr>
                    <p:spPr>
                      <a:xfrm>
                        <a:off x="12700" y="1719975"/>
                        <a:ext cx="4278319" cy="1823748"/>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93" name="Shape 893"/>
                      <p:cNvSpPr/>
                      <p:nvPr/>
                    </p:nvSpPr>
                    <p:spPr>
                      <a:xfrm>
                        <a:off x="1065214" y="0"/>
                        <a:ext cx="7332671" cy="3335719"/>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94" name="Shape 894"/>
                      <p:cNvSpPr/>
                      <p:nvPr/>
                    </p:nvSpPr>
                    <p:spPr>
                      <a:xfrm>
                        <a:off x="4149772" y="2728192"/>
                        <a:ext cx="3656122" cy="69717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895" name="Shape 895"/>
                      <p:cNvSpPr/>
                      <p:nvPr/>
                    </p:nvSpPr>
                    <p:spPr>
                      <a:xfrm>
                        <a:off x="1141413" y="90488"/>
                        <a:ext cx="1942852" cy="1727206"/>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897" name="Shape 897"/>
                    <p:cNvSpPr/>
                    <p:nvPr/>
                  </p:nvSpPr>
                  <p:spPr>
                    <a:xfrm>
                      <a:off x="761073" y="2631840"/>
                      <a:ext cx="2280118"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crust</a:t>
                      </a:r>
                    </a:p>
                  </p:txBody>
                </p:sp>
                <p:sp>
                  <p:nvSpPr>
                    <p:cNvPr id="898" name="Shape 898"/>
                    <p:cNvSpPr/>
                    <p:nvPr/>
                  </p:nvSpPr>
                  <p:spPr>
                    <a:xfrm>
                      <a:off x="5169299" y="2654663"/>
                      <a:ext cx="250813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  crust</a:t>
                      </a:r>
                    </a:p>
                  </p:txBody>
                </p:sp>
                <p:sp>
                  <p:nvSpPr>
                    <p:cNvPr id="899" name="Shape 899"/>
                    <p:cNvSpPr/>
                    <p:nvPr/>
                  </p:nvSpPr>
                  <p:spPr>
                    <a:xfrm>
                      <a:off x="4724021" y="3179598"/>
                      <a:ext cx="3203205"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Magma of mantle</a:t>
                      </a:r>
                    </a:p>
                  </p:txBody>
                </p:sp>
                <p:sp>
                  <p:nvSpPr>
                    <p:cNvPr id="900" name="Shape 900"/>
                    <p:cNvSpPr/>
                    <p:nvPr/>
                  </p:nvSpPr>
                  <p:spPr>
                    <a:xfrm>
                      <a:off x="3725224" y="1102680"/>
                      <a:ext cx="1572839"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ocean</a:t>
                      </a:r>
                    </a:p>
                  </p:txBody>
                </p:sp>
              </p:grpSp>
              <p:sp>
                <p:nvSpPr>
                  <p:cNvPr id="902" name="Shape 902"/>
                  <p:cNvSpPr/>
                  <p:nvPr/>
                </p:nvSpPr>
                <p:spPr>
                  <a:xfrm flipH="1">
                    <a:off x="6689730" y="2919417"/>
                    <a:ext cx="46039" cy="2333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905" name="Group 905"/>
                  <p:cNvGrpSpPr/>
                  <p:nvPr/>
                </p:nvGrpSpPr>
                <p:grpSpPr>
                  <a:xfrm>
                    <a:off x="605115" y="2122639"/>
                    <a:ext cx="486809" cy="1261919"/>
                    <a:chOff x="0" y="0"/>
                    <a:chExt cx="486808" cy="1261917"/>
                  </a:xfrm>
                </p:grpSpPr>
                <p:sp>
                  <p:nvSpPr>
                    <p:cNvPr id="903" name="Shape 903"/>
                    <p:cNvSpPr/>
                    <p:nvPr/>
                  </p:nvSpPr>
                  <p:spPr>
                    <a:xfrm flipH="1">
                      <a:off x="101323" y="315762"/>
                      <a:ext cx="114302" cy="9461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6"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04" name="Shape 904"/>
                    <p:cNvSpPr/>
                    <p:nvPr/>
                  </p:nvSpPr>
                  <p:spPr>
                    <a:xfrm rot="18779901">
                      <a:off x="11627" y="132406"/>
                      <a:ext cx="463553" cy="233365"/>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907" name="Shape 907"/>
                <p:cNvSpPr/>
                <p:nvPr/>
              </p:nvSpPr>
              <p:spPr>
                <a:xfrm>
                  <a:off x="0" y="-26"/>
                  <a:ext cx="2265365" cy="2096030"/>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909" name="Shape 909"/>
              <p:cNvSpPr/>
              <p:nvPr/>
            </p:nvSpPr>
            <p:spPr>
              <a:xfrm rot="18779901">
                <a:off x="6890547" y="3123906"/>
                <a:ext cx="88903" cy="128591"/>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11" name="Shape 911"/>
            <p:cNvSpPr/>
            <p:nvPr/>
          </p:nvSpPr>
          <p:spPr>
            <a:xfrm>
              <a:off x="3200400" y="4103111"/>
              <a:ext cx="19050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Igneous rock</a:t>
              </a:r>
            </a:p>
          </p:txBody>
        </p:sp>
        <p:sp>
          <p:nvSpPr>
            <p:cNvPr id="912" name="Shape 912"/>
            <p:cNvSpPr/>
            <p:nvPr/>
          </p:nvSpPr>
          <p:spPr>
            <a:xfrm flipV="1">
              <a:off x="4495801" y="3264402"/>
              <a:ext cx="2362202" cy="9144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913" name="Shape 913"/>
            <p:cNvSpPr/>
            <p:nvPr/>
          </p:nvSpPr>
          <p:spPr>
            <a:xfrm flipH="1" flipV="1">
              <a:off x="1142999" y="2883401"/>
              <a:ext cx="2057403" cy="1404941"/>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p:nvPr/>
        </p:nvSpPr>
        <p:spPr>
          <a:xfrm>
            <a:off x="2362200" y="228600"/>
            <a:ext cx="4953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919" name="Shape 91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920" name="Shape 920"/>
          <p:cNvSpPr/>
          <p:nvPr/>
        </p:nvSpPr>
        <p:spPr>
          <a:xfrm>
            <a:off x="3962400" y="1371600"/>
            <a:ext cx="5486400" cy="2827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endParaRPr/>
          </a:p>
          <a:p>
            <a:pPr>
              <a:defRPr u="sng">
                <a:latin typeface="Arial"/>
                <a:ea typeface="Arial"/>
                <a:cs typeface="Arial"/>
                <a:sym typeface="Arial"/>
              </a:defRPr>
            </a:pPr>
            <a:r>
              <a:t>Igneous Rock on Earth’s Surface</a:t>
            </a:r>
          </a:p>
          <a:p>
            <a:pPr>
              <a:defRPr u="sng">
                <a:latin typeface="Arial"/>
                <a:ea typeface="Arial"/>
                <a:cs typeface="Arial"/>
                <a:sym typeface="Arial"/>
              </a:defRPr>
            </a:pPr>
            <a:endParaRPr/>
          </a:p>
          <a:p>
            <a:pPr>
              <a:defRPr sz="1800">
                <a:latin typeface="Arial"/>
                <a:ea typeface="Arial"/>
                <a:cs typeface="Arial"/>
                <a:sym typeface="Arial"/>
              </a:defRPr>
            </a:pPr>
            <a:r>
              <a:t>Magma rises through crust to surface of Earth </a:t>
            </a:r>
          </a:p>
          <a:p>
            <a:pPr>
              <a:defRPr sz="1800">
                <a:latin typeface="Arial"/>
                <a:ea typeface="Arial"/>
                <a:cs typeface="Arial"/>
                <a:sym typeface="Arial"/>
              </a:defRPr>
            </a:pPr>
            <a:r>
              <a:t>(hands move up and out)</a:t>
            </a:r>
          </a:p>
          <a:p>
            <a:pPr>
              <a:defRPr sz="1800">
                <a:latin typeface="Arial"/>
                <a:ea typeface="Arial"/>
                <a:cs typeface="Arial"/>
                <a:sym typeface="Arial"/>
              </a:defRPr>
            </a:pPr>
            <a:endParaRPr/>
          </a:p>
          <a:p>
            <a:pPr>
              <a:defRPr sz="1800">
                <a:latin typeface="Arial"/>
                <a:ea typeface="Arial"/>
                <a:cs typeface="Arial"/>
                <a:sym typeface="Arial"/>
              </a:defRPr>
            </a:pPr>
            <a:r>
              <a:t>Magma (lava) cools and hardens </a:t>
            </a:r>
          </a:p>
          <a:p>
            <a:pPr>
              <a:defRPr sz="1800">
                <a:latin typeface="Arial"/>
                <a:ea typeface="Arial"/>
                <a:cs typeface="Arial"/>
                <a:sym typeface="Arial"/>
              </a:defRPr>
            </a:pPr>
            <a:r>
              <a:t>(blow on hands)</a:t>
            </a:r>
          </a:p>
          <a:p>
            <a:pPr>
              <a:defRPr sz="1800">
                <a:latin typeface="Arial"/>
                <a:ea typeface="Arial"/>
                <a:cs typeface="Arial"/>
                <a:sym typeface="Arial"/>
              </a:defRPr>
            </a:pPr>
            <a:endParaRPr/>
          </a:p>
        </p:txBody>
      </p:sp>
      <p:sp>
        <p:nvSpPr>
          <p:cNvPr id="921" name="Shape 921"/>
          <p:cNvSpPr/>
          <p:nvPr/>
        </p:nvSpPr>
        <p:spPr>
          <a:xfrm>
            <a:off x="1143000" y="1066800"/>
            <a:ext cx="6934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Use your hands to remember how igneous rock forms.</a:t>
            </a:r>
          </a:p>
        </p:txBody>
      </p:sp>
      <p:grpSp>
        <p:nvGrpSpPr>
          <p:cNvPr id="948" name="Group 948"/>
          <p:cNvGrpSpPr/>
          <p:nvPr/>
        </p:nvGrpSpPr>
        <p:grpSpPr>
          <a:xfrm>
            <a:off x="228599" y="1758345"/>
            <a:ext cx="3429005" cy="1832586"/>
            <a:chOff x="0" y="-13"/>
            <a:chExt cx="3429004" cy="1832584"/>
          </a:xfrm>
        </p:grpSpPr>
        <p:grpSp>
          <p:nvGrpSpPr>
            <p:cNvPr id="945" name="Group 945"/>
            <p:cNvGrpSpPr/>
            <p:nvPr/>
          </p:nvGrpSpPr>
          <p:grpSpPr>
            <a:xfrm>
              <a:off x="-1" y="-14"/>
              <a:ext cx="3429006" cy="1832586"/>
              <a:chOff x="0" y="-12"/>
              <a:chExt cx="3429004" cy="1832584"/>
            </a:xfrm>
          </p:grpSpPr>
          <p:grpSp>
            <p:nvGrpSpPr>
              <p:cNvPr id="942" name="Group 942"/>
              <p:cNvGrpSpPr/>
              <p:nvPr/>
            </p:nvGrpSpPr>
            <p:grpSpPr>
              <a:xfrm>
                <a:off x="84134" y="127589"/>
                <a:ext cx="3344871" cy="1704984"/>
                <a:chOff x="-2" y="0"/>
                <a:chExt cx="3344869" cy="1704982"/>
              </a:xfrm>
            </p:grpSpPr>
            <p:grpSp>
              <p:nvGrpSpPr>
                <p:cNvPr id="937" name="Group 937"/>
                <p:cNvGrpSpPr/>
                <p:nvPr/>
              </p:nvGrpSpPr>
              <p:grpSpPr>
                <a:xfrm>
                  <a:off x="-3" y="-1"/>
                  <a:ext cx="3344871" cy="1704984"/>
                  <a:chOff x="-1" y="0"/>
                  <a:chExt cx="3344869" cy="1704982"/>
                </a:xfrm>
              </p:grpSpPr>
              <p:grpSp>
                <p:nvGrpSpPr>
                  <p:cNvPr id="932" name="Group 932"/>
                  <p:cNvGrpSpPr/>
                  <p:nvPr/>
                </p:nvGrpSpPr>
                <p:grpSpPr>
                  <a:xfrm>
                    <a:off x="-2" y="-1"/>
                    <a:ext cx="3344871" cy="1704984"/>
                    <a:chOff x="0" y="0"/>
                    <a:chExt cx="3344869" cy="1704983"/>
                  </a:xfrm>
                </p:grpSpPr>
                <p:sp>
                  <p:nvSpPr>
                    <p:cNvPr id="922" name="Shape 922"/>
                    <p:cNvSpPr/>
                    <p:nvPr/>
                  </p:nvSpPr>
                  <p:spPr>
                    <a:xfrm>
                      <a:off x="8077" y="-1"/>
                      <a:ext cx="1229930" cy="885831"/>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925" name="Group 925"/>
                    <p:cNvGrpSpPr/>
                    <p:nvPr/>
                  </p:nvGrpSpPr>
                  <p:grpSpPr>
                    <a:xfrm>
                      <a:off x="0" y="1323946"/>
                      <a:ext cx="3091086" cy="381037"/>
                      <a:chOff x="0" y="0"/>
                      <a:chExt cx="3091085" cy="381036"/>
                    </a:xfrm>
                  </p:grpSpPr>
                  <p:sp>
                    <p:nvSpPr>
                      <p:cNvPr id="923" name="Shape 923"/>
                      <p:cNvSpPr/>
                      <p:nvPr/>
                    </p:nvSpPr>
                    <p:spPr>
                      <a:xfrm>
                        <a:off x="6177" y="-1"/>
                        <a:ext cx="3084909" cy="374516"/>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24" name="Shape 924"/>
                      <p:cNvSpPr/>
                      <p:nvPr/>
                    </p:nvSpPr>
                    <p:spPr>
                      <a:xfrm>
                        <a:off x="0" y="295310"/>
                        <a:ext cx="3089283" cy="8572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26" name="Shape 926"/>
                    <p:cNvSpPr/>
                    <p:nvPr/>
                  </p:nvSpPr>
                  <p:spPr>
                    <a:xfrm>
                      <a:off x="4761" y="811940"/>
                      <a:ext cx="1704980" cy="860288"/>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27" name="Shape 927"/>
                    <p:cNvSpPr/>
                    <p:nvPr/>
                  </p:nvSpPr>
                  <p:spPr>
                    <a:xfrm>
                      <a:off x="423861" y="-1"/>
                      <a:ext cx="2921009" cy="1573577"/>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28" name="Shape 928"/>
                    <p:cNvSpPr/>
                    <p:nvPr/>
                  </p:nvSpPr>
                  <p:spPr>
                    <a:xfrm>
                      <a:off x="1653190" y="1287890"/>
                      <a:ext cx="1456656" cy="328522"/>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931" name="Group 931"/>
                    <p:cNvGrpSpPr/>
                    <p:nvPr/>
                  </p:nvGrpSpPr>
                  <p:grpSpPr>
                    <a:xfrm>
                      <a:off x="454025" y="42863"/>
                      <a:ext cx="774304" cy="815981"/>
                      <a:chOff x="0" y="0"/>
                      <a:chExt cx="774302" cy="815980"/>
                    </a:xfrm>
                  </p:grpSpPr>
                  <p:sp>
                    <p:nvSpPr>
                      <p:cNvPr id="929" name="Shape 929"/>
                      <p:cNvSpPr/>
                      <p:nvPr/>
                    </p:nvSpPr>
                    <p:spPr>
                      <a:xfrm>
                        <a:off x="0" y="0"/>
                        <a:ext cx="774303" cy="815981"/>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30" name="Shape 930"/>
                      <p:cNvSpPr/>
                      <p:nvPr/>
                    </p:nvSpPr>
                    <p:spPr>
                      <a:xfrm>
                        <a:off x="0" y="0"/>
                        <a:ext cx="774303" cy="815981"/>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no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933" name="Shape 933"/>
                  <p:cNvSpPr/>
                  <p:nvPr/>
                </p:nvSpPr>
                <p:spPr>
                  <a:xfrm>
                    <a:off x="303657" y="1238752"/>
                    <a:ext cx="908012"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crust</a:t>
                    </a:r>
                  </a:p>
                </p:txBody>
              </p:sp>
              <p:sp>
                <p:nvSpPr>
                  <p:cNvPr id="934" name="Shape 934"/>
                  <p:cNvSpPr/>
                  <p:nvPr/>
                </p:nvSpPr>
                <p:spPr>
                  <a:xfrm>
                    <a:off x="2059147" y="1162564"/>
                    <a:ext cx="998813"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800">
                        <a:latin typeface="Arial"/>
                        <a:ea typeface="Arial"/>
                        <a:cs typeface="Arial"/>
                        <a:sym typeface="Arial"/>
                      </a:defRPr>
                    </a:pPr>
                    <a:r>
                      <a:t>  </a:t>
                    </a:r>
                    <a:r>
                      <a:rPr sz="1400"/>
                      <a:t>crust</a:t>
                    </a:r>
                  </a:p>
                </p:txBody>
              </p:sp>
              <p:sp>
                <p:nvSpPr>
                  <p:cNvPr id="935" name="Shape 935"/>
                  <p:cNvSpPr/>
                  <p:nvPr/>
                </p:nvSpPr>
                <p:spPr>
                  <a:xfrm>
                    <a:off x="2125666" y="1391256"/>
                    <a:ext cx="99060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magma</a:t>
                    </a:r>
                  </a:p>
                </p:txBody>
              </p:sp>
              <p:sp>
                <p:nvSpPr>
                  <p:cNvPr id="936" name="Shape 936"/>
                  <p:cNvSpPr/>
                  <p:nvPr/>
                </p:nvSpPr>
                <p:spPr>
                  <a:xfrm>
                    <a:off x="1484072" y="517252"/>
                    <a:ext cx="946394"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grpSp>
              <p:nvGrpSpPr>
                <p:cNvPr id="940" name="Group 940"/>
                <p:cNvGrpSpPr/>
                <p:nvPr/>
              </p:nvGrpSpPr>
              <p:grpSpPr>
                <a:xfrm>
                  <a:off x="2573338" y="1120778"/>
                  <a:ext cx="182567" cy="341315"/>
                  <a:chOff x="14121" y="0"/>
                  <a:chExt cx="182566" cy="341314"/>
                </a:xfrm>
              </p:grpSpPr>
              <p:sp>
                <p:nvSpPr>
                  <p:cNvPr id="938" name="Shape 938"/>
                  <p:cNvSpPr/>
                  <p:nvPr/>
                </p:nvSpPr>
                <p:spPr>
                  <a:xfrm>
                    <a:off x="14121" y="0"/>
                    <a:ext cx="182567" cy="17304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39" name="Shape 939"/>
                  <p:cNvSpPr/>
                  <p:nvPr/>
                </p:nvSpPr>
                <p:spPr>
                  <a:xfrm flipH="1">
                    <a:off x="106198" y="173038"/>
                    <a:ext cx="19052" cy="168277"/>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1"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41" name="Shape 941"/>
                <p:cNvSpPr/>
                <p:nvPr/>
              </p:nvSpPr>
              <p:spPr>
                <a:xfrm flipH="1">
                  <a:off x="263525" y="819152"/>
                  <a:ext cx="60328" cy="7747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6"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43" name="Shape 943"/>
              <p:cNvSpPr/>
              <p:nvPr/>
            </p:nvSpPr>
            <p:spPr>
              <a:xfrm>
                <a:off x="-1" y="-13"/>
                <a:ext cx="901702" cy="989619"/>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944" name="Shape 944"/>
              <p:cNvSpPr/>
              <p:nvPr/>
            </p:nvSpPr>
            <p:spPr>
              <a:xfrm>
                <a:off x="266700" y="773704"/>
                <a:ext cx="182564" cy="173039"/>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46" name="Shape 946"/>
            <p:cNvSpPr/>
            <p:nvPr/>
          </p:nvSpPr>
          <p:spPr>
            <a:xfrm>
              <a:off x="354407" y="760381"/>
              <a:ext cx="189100" cy="199061"/>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47" name="Shape 947"/>
            <p:cNvSpPr/>
            <p:nvPr/>
          </p:nvSpPr>
          <p:spPr>
            <a:xfrm>
              <a:off x="2727667" y="1235077"/>
              <a:ext cx="187611" cy="200616"/>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pic>
        <p:nvPicPr>
          <p:cNvPr id="949" name="image16.png"/>
          <p:cNvPicPr>
            <a:picLocks noChangeAspect="1"/>
          </p:cNvPicPr>
          <p:nvPr/>
        </p:nvPicPr>
        <p:blipFill>
          <a:blip r:embed="rId4">
            <a:extLst/>
          </a:blip>
          <a:stretch>
            <a:fillRect/>
          </a:stretch>
        </p:blipFill>
        <p:spPr>
          <a:xfrm>
            <a:off x="842852" y="4004023"/>
            <a:ext cx="7266432" cy="2456691"/>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p:nvPr/>
        </p:nvSpPr>
        <p:spPr>
          <a:xfrm>
            <a:off x="1828800" y="228600"/>
            <a:ext cx="4953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954" name="Shape 95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955" name="Shape 955"/>
          <p:cNvSpPr/>
          <p:nvPr/>
        </p:nvSpPr>
        <p:spPr>
          <a:xfrm>
            <a:off x="4191000" y="1524000"/>
            <a:ext cx="4724400" cy="2268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u="sng">
                <a:latin typeface="Arial"/>
                <a:ea typeface="Arial"/>
                <a:cs typeface="Arial"/>
                <a:sym typeface="Arial"/>
              </a:defRPr>
            </a:pPr>
            <a:r>
              <a:t>Igneous Rock below Earth’s Surface</a:t>
            </a:r>
          </a:p>
          <a:p>
            <a:pPr>
              <a:defRPr u="sng">
                <a:latin typeface="Arial"/>
                <a:ea typeface="Arial"/>
                <a:cs typeface="Arial"/>
                <a:sym typeface="Arial"/>
              </a:defRPr>
            </a:pPr>
            <a:endParaRPr/>
          </a:p>
          <a:p>
            <a:pPr>
              <a:defRPr sz="1800">
                <a:latin typeface="Arial"/>
                <a:ea typeface="Arial"/>
                <a:cs typeface="Arial"/>
                <a:sym typeface="Arial"/>
              </a:defRPr>
            </a:pPr>
            <a:r>
              <a:t>Magma rises through crust </a:t>
            </a:r>
          </a:p>
          <a:p>
            <a:pPr>
              <a:defRPr sz="1800">
                <a:latin typeface="Arial"/>
                <a:ea typeface="Arial"/>
                <a:cs typeface="Arial"/>
                <a:sym typeface="Arial"/>
              </a:defRPr>
            </a:pPr>
            <a:r>
              <a:t>(hands move up)</a:t>
            </a:r>
          </a:p>
          <a:p>
            <a:pPr>
              <a:defRPr sz="1800">
                <a:latin typeface="Arial"/>
                <a:ea typeface="Arial"/>
                <a:cs typeface="Arial"/>
                <a:sym typeface="Arial"/>
              </a:defRPr>
            </a:pPr>
            <a:endParaRPr/>
          </a:p>
          <a:p>
            <a:pPr>
              <a:defRPr sz="1800">
                <a:latin typeface="Arial"/>
                <a:ea typeface="Arial"/>
                <a:cs typeface="Arial"/>
                <a:sym typeface="Arial"/>
              </a:defRPr>
            </a:pPr>
            <a:r>
              <a:t>Magma cools and hardens </a:t>
            </a:r>
          </a:p>
          <a:p>
            <a:pPr>
              <a:defRPr sz="1800">
                <a:latin typeface="Arial"/>
                <a:ea typeface="Arial"/>
                <a:cs typeface="Arial"/>
                <a:sym typeface="Arial"/>
              </a:defRPr>
            </a:pPr>
            <a:r>
              <a:t>(blow on hands)</a:t>
            </a:r>
          </a:p>
        </p:txBody>
      </p:sp>
      <p:sp>
        <p:nvSpPr>
          <p:cNvPr id="956" name="Shape 956"/>
          <p:cNvSpPr/>
          <p:nvPr/>
        </p:nvSpPr>
        <p:spPr>
          <a:xfrm>
            <a:off x="1066800" y="1066800"/>
            <a:ext cx="6934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Use your hands to remember how igneous rock forms.</a:t>
            </a:r>
          </a:p>
        </p:txBody>
      </p:sp>
      <p:grpSp>
        <p:nvGrpSpPr>
          <p:cNvPr id="979" name="Group 979"/>
          <p:cNvGrpSpPr/>
          <p:nvPr/>
        </p:nvGrpSpPr>
        <p:grpSpPr>
          <a:xfrm>
            <a:off x="304800" y="1682595"/>
            <a:ext cx="3657605" cy="1978186"/>
            <a:chOff x="0" y="-14"/>
            <a:chExt cx="3657604" cy="1978184"/>
          </a:xfrm>
        </p:grpSpPr>
        <p:grpSp>
          <p:nvGrpSpPr>
            <p:cNvPr id="977" name="Group 977"/>
            <p:cNvGrpSpPr/>
            <p:nvPr/>
          </p:nvGrpSpPr>
          <p:grpSpPr>
            <a:xfrm>
              <a:off x="0" y="-15"/>
              <a:ext cx="3657605" cy="1978186"/>
              <a:chOff x="0" y="-13"/>
              <a:chExt cx="3657604" cy="1978184"/>
            </a:xfrm>
          </p:grpSpPr>
          <p:grpSp>
            <p:nvGrpSpPr>
              <p:cNvPr id="975" name="Group 975"/>
              <p:cNvGrpSpPr/>
              <p:nvPr/>
            </p:nvGrpSpPr>
            <p:grpSpPr>
              <a:xfrm>
                <a:off x="90487" y="138251"/>
                <a:ext cx="3567118" cy="1839921"/>
                <a:chOff x="0" y="0"/>
                <a:chExt cx="3567117" cy="1839919"/>
              </a:xfrm>
            </p:grpSpPr>
            <p:grpSp>
              <p:nvGrpSpPr>
                <p:cNvPr id="970" name="Group 970"/>
                <p:cNvGrpSpPr/>
                <p:nvPr/>
              </p:nvGrpSpPr>
              <p:grpSpPr>
                <a:xfrm>
                  <a:off x="0" y="-1"/>
                  <a:ext cx="3567118" cy="1839920"/>
                  <a:chOff x="0" y="0"/>
                  <a:chExt cx="3567117" cy="1839919"/>
                </a:xfrm>
              </p:grpSpPr>
              <p:grpSp>
                <p:nvGrpSpPr>
                  <p:cNvPr id="965" name="Group 965"/>
                  <p:cNvGrpSpPr/>
                  <p:nvPr/>
                </p:nvGrpSpPr>
                <p:grpSpPr>
                  <a:xfrm>
                    <a:off x="0" y="-1"/>
                    <a:ext cx="3567118" cy="1839921"/>
                    <a:chOff x="0" y="0"/>
                    <a:chExt cx="3567117" cy="1839919"/>
                  </a:xfrm>
                </p:grpSpPr>
                <p:sp>
                  <p:nvSpPr>
                    <p:cNvPr id="957" name="Shape 957"/>
                    <p:cNvSpPr/>
                    <p:nvPr/>
                  </p:nvSpPr>
                  <p:spPr>
                    <a:xfrm>
                      <a:off x="8299" y="-1"/>
                      <a:ext cx="1312134" cy="955681"/>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960" name="Group 960"/>
                    <p:cNvGrpSpPr/>
                    <p:nvPr/>
                  </p:nvGrpSpPr>
                  <p:grpSpPr>
                    <a:xfrm>
                      <a:off x="0" y="1427652"/>
                      <a:ext cx="3295676" cy="412268"/>
                      <a:chOff x="0" y="0"/>
                      <a:chExt cx="3295675" cy="412267"/>
                    </a:xfrm>
                  </p:grpSpPr>
                  <p:sp>
                    <p:nvSpPr>
                      <p:cNvPr id="958" name="Shape 958"/>
                      <p:cNvSpPr/>
                      <p:nvPr/>
                    </p:nvSpPr>
                    <p:spPr>
                      <a:xfrm>
                        <a:off x="6587" y="-1"/>
                        <a:ext cx="3289089" cy="40521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59" name="Shape 959"/>
                      <p:cNvSpPr/>
                      <p:nvPr/>
                    </p:nvSpPr>
                    <p:spPr>
                      <a:xfrm>
                        <a:off x="0" y="318605"/>
                        <a:ext cx="3294069" cy="93663"/>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61" name="Shape 961"/>
                    <p:cNvSpPr/>
                    <p:nvPr/>
                  </p:nvSpPr>
                  <p:spPr>
                    <a:xfrm>
                      <a:off x="4761" y="876001"/>
                      <a:ext cx="1817693" cy="928566"/>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62" name="Shape 962"/>
                    <p:cNvSpPr/>
                    <p:nvPr/>
                  </p:nvSpPr>
                  <p:spPr>
                    <a:xfrm>
                      <a:off x="452436" y="0"/>
                      <a:ext cx="3114682" cy="1698765"/>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63" name="Shape 963"/>
                    <p:cNvSpPr/>
                    <p:nvPr/>
                  </p:nvSpPr>
                  <p:spPr>
                    <a:xfrm>
                      <a:off x="1762029" y="1388971"/>
                      <a:ext cx="1554275" cy="355280"/>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64" name="Shape 964"/>
                    <p:cNvSpPr/>
                    <p:nvPr/>
                  </p:nvSpPr>
                  <p:spPr>
                    <a:xfrm>
                      <a:off x="484187" y="46037"/>
                      <a:ext cx="826344" cy="879480"/>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2"/>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66" name="Shape 966"/>
                  <p:cNvSpPr/>
                  <p:nvPr/>
                </p:nvSpPr>
                <p:spPr>
                  <a:xfrm>
                    <a:off x="323160" y="1336648"/>
                    <a:ext cx="968547"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967" name="Shape 967"/>
                  <p:cNvSpPr/>
                  <p:nvPr/>
                </p:nvSpPr>
                <p:spPr>
                  <a:xfrm>
                    <a:off x="2043114" y="1348273"/>
                    <a:ext cx="1065402"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  crust</a:t>
                    </a:r>
                  </a:p>
                </p:txBody>
              </p:sp>
              <p:sp>
                <p:nvSpPr>
                  <p:cNvPr id="968" name="Shape 968"/>
                  <p:cNvSpPr/>
                  <p:nvPr/>
                </p:nvSpPr>
                <p:spPr>
                  <a:xfrm>
                    <a:off x="2206463" y="1531746"/>
                    <a:ext cx="1360654"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magma</a:t>
                    </a:r>
                  </a:p>
                </p:txBody>
              </p:sp>
              <p:sp>
                <p:nvSpPr>
                  <p:cNvPr id="969" name="Shape 969"/>
                  <p:cNvSpPr/>
                  <p:nvPr/>
                </p:nvSpPr>
                <p:spPr>
                  <a:xfrm>
                    <a:off x="1582268" y="557830"/>
                    <a:ext cx="918046"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sp>
              <p:nvSpPr>
                <p:cNvPr id="971" name="Shape 971"/>
                <p:cNvSpPr/>
                <p:nvPr/>
              </p:nvSpPr>
              <p:spPr>
                <a:xfrm flipH="1">
                  <a:off x="2841627" y="1484315"/>
                  <a:ext cx="19052" cy="1174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974" name="Group 974"/>
                <p:cNvGrpSpPr/>
                <p:nvPr/>
              </p:nvGrpSpPr>
              <p:grpSpPr>
                <a:xfrm>
                  <a:off x="244908" y="1089265"/>
                  <a:ext cx="227733" cy="630004"/>
                  <a:chOff x="0" y="0"/>
                  <a:chExt cx="227732" cy="630003"/>
                </a:xfrm>
              </p:grpSpPr>
              <p:sp>
                <p:nvSpPr>
                  <p:cNvPr id="972" name="Shape 972"/>
                  <p:cNvSpPr/>
                  <p:nvPr/>
                </p:nvSpPr>
                <p:spPr>
                  <a:xfrm flipH="1">
                    <a:off x="55126" y="148986"/>
                    <a:ext cx="46040" cy="48101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73" name="Shape 973"/>
                  <p:cNvSpPr/>
                  <p:nvPr/>
                </p:nvSpPr>
                <p:spPr>
                  <a:xfrm rot="18779901">
                    <a:off x="-2024" y="69611"/>
                    <a:ext cx="231779" cy="95253"/>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976" name="Shape 976"/>
              <p:cNvSpPr/>
              <p:nvPr/>
            </p:nvSpPr>
            <p:spPr>
              <a:xfrm>
                <a:off x="0" y="-14"/>
                <a:ext cx="962027" cy="1066957"/>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978" name="Shape 978"/>
            <p:cNvSpPr/>
            <p:nvPr/>
          </p:nvSpPr>
          <p:spPr>
            <a:xfrm rot="18779901">
              <a:off x="2924176" y="1597165"/>
              <a:ext cx="44453" cy="53977"/>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983" name="Group 983"/>
          <p:cNvGrpSpPr/>
          <p:nvPr/>
        </p:nvGrpSpPr>
        <p:grpSpPr>
          <a:xfrm>
            <a:off x="1752598" y="4038600"/>
            <a:ext cx="5486403" cy="2438400"/>
            <a:chOff x="0" y="0"/>
            <a:chExt cx="5486402" cy="2438400"/>
          </a:xfrm>
        </p:grpSpPr>
        <p:pic>
          <p:nvPicPr>
            <p:cNvPr id="980" name="image17.jpeg" descr="GAP Unit 010.jpg"/>
            <p:cNvPicPr>
              <a:picLocks noChangeAspect="1"/>
            </p:cNvPicPr>
            <p:nvPr/>
          </p:nvPicPr>
          <p:blipFill>
            <a:blip r:embed="rId3">
              <a:extLst/>
            </a:blip>
            <a:stretch>
              <a:fillRect/>
            </a:stretch>
          </p:blipFill>
          <p:spPr>
            <a:xfrm>
              <a:off x="-1" y="0"/>
              <a:ext cx="1828802" cy="2438400"/>
            </a:xfrm>
            <a:prstGeom prst="rect">
              <a:avLst/>
            </a:prstGeom>
            <a:ln w="12700" cap="flat">
              <a:noFill/>
              <a:miter lim="400000"/>
            </a:ln>
            <a:effectLst/>
          </p:spPr>
        </p:pic>
        <p:pic>
          <p:nvPicPr>
            <p:cNvPr id="981" name="image18.jpeg" descr="GAP Unit 011.jpg"/>
            <p:cNvPicPr>
              <a:picLocks noChangeAspect="1"/>
            </p:cNvPicPr>
            <p:nvPr/>
          </p:nvPicPr>
          <p:blipFill>
            <a:blip r:embed="rId4">
              <a:extLst/>
            </a:blip>
            <a:stretch>
              <a:fillRect/>
            </a:stretch>
          </p:blipFill>
          <p:spPr>
            <a:xfrm>
              <a:off x="1828800" y="0"/>
              <a:ext cx="1828801" cy="2438400"/>
            </a:xfrm>
            <a:prstGeom prst="rect">
              <a:avLst/>
            </a:prstGeom>
            <a:ln w="12700" cap="flat">
              <a:noFill/>
              <a:miter lim="400000"/>
            </a:ln>
            <a:effectLst/>
          </p:spPr>
        </p:pic>
        <p:pic>
          <p:nvPicPr>
            <p:cNvPr id="982" name="image19.jpeg" descr="GAP Unit 012.jpg"/>
            <p:cNvPicPr>
              <a:picLocks noChangeAspect="1"/>
            </p:cNvPicPr>
            <p:nvPr/>
          </p:nvPicPr>
          <p:blipFill>
            <a:blip r:embed="rId5">
              <a:extLst/>
            </a:blip>
            <a:stretch>
              <a:fillRect/>
            </a:stretch>
          </p:blipFill>
          <p:spPr>
            <a:xfrm>
              <a:off x="3657600" y="0"/>
              <a:ext cx="1828802" cy="2438400"/>
            </a:xfrm>
            <a:prstGeom prst="rect">
              <a:avLst/>
            </a:prstGeom>
            <a:ln w="12700" cap="flat">
              <a:noFill/>
              <a:miter lim="400000"/>
            </a:ln>
            <a:effectLst/>
          </p:spPr>
        </p:pic>
      </p:gr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986" name="Shape 986"/>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987" name="Shape 987"/>
          <p:cNvSpPr/>
          <p:nvPr/>
        </p:nvSpPr>
        <p:spPr>
          <a:xfrm>
            <a:off x="304800" y="1355725"/>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1.	Which picture shows the three layers of the Earth?</a:t>
            </a:r>
          </a:p>
        </p:txBody>
      </p:sp>
      <p:grpSp>
        <p:nvGrpSpPr>
          <p:cNvPr id="1028" name="Group 1028"/>
          <p:cNvGrpSpPr/>
          <p:nvPr/>
        </p:nvGrpSpPr>
        <p:grpSpPr>
          <a:xfrm>
            <a:off x="609597" y="2209796"/>
            <a:ext cx="1566873" cy="1620180"/>
            <a:chOff x="-1" y="-2"/>
            <a:chExt cx="1566871" cy="1620178"/>
          </a:xfrm>
        </p:grpSpPr>
        <p:grpSp>
          <p:nvGrpSpPr>
            <p:cNvPr id="1026" name="Group 1026"/>
            <p:cNvGrpSpPr/>
            <p:nvPr/>
          </p:nvGrpSpPr>
          <p:grpSpPr>
            <a:xfrm>
              <a:off x="-2" y="-3"/>
              <a:ext cx="1566873" cy="1620180"/>
              <a:chOff x="-1" y="-1"/>
              <a:chExt cx="1566871" cy="1620178"/>
            </a:xfrm>
          </p:grpSpPr>
          <p:grpSp>
            <p:nvGrpSpPr>
              <p:cNvPr id="1024" name="Group 1024"/>
              <p:cNvGrpSpPr/>
              <p:nvPr/>
            </p:nvGrpSpPr>
            <p:grpSpPr>
              <a:xfrm>
                <a:off x="-2" y="-2"/>
                <a:ext cx="1566873" cy="1620180"/>
                <a:chOff x="-1" y="-1"/>
                <a:chExt cx="1566871" cy="1620178"/>
              </a:xfrm>
            </p:grpSpPr>
            <p:grpSp>
              <p:nvGrpSpPr>
                <p:cNvPr id="990" name="Group 990"/>
                <p:cNvGrpSpPr/>
                <p:nvPr/>
              </p:nvGrpSpPr>
              <p:grpSpPr>
                <a:xfrm>
                  <a:off x="-2" y="-2"/>
                  <a:ext cx="1566873" cy="1600208"/>
                  <a:chOff x="-1" y="0"/>
                  <a:chExt cx="1566871" cy="1600206"/>
                </a:xfrm>
              </p:grpSpPr>
              <p:sp>
                <p:nvSpPr>
                  <p:cNvPr id="988" name="Shape 988"/>
                  <p:cNvSpPr/>
                  <p:nvPr/>
                </p:nvSpPr>
                <p:spPr>
                  <a:xfrm>
                    <a:off x="-2" y="-1"/>
                    <a:ext cx="1566873" cy="1600207"/>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89" name="Shape 989"/>
                  <p:cNvSpPr/>
                  <p:nvPr/>
                </p:nvSpPr>
                <p:spPr>
                  <a:xfrm>
                    <a:off x="666752" y="566738"/>
                    <a:ext cx="366717" cy="466729"/>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023" name="Group 1023"/>
                <p:cNvGrpSpPr/>
                <p:nvPr/>
              </p:nvGrpSpPr>
              <p:grpSpPr>
                <a:xfrm>
                  <a:off x="18933" y="19050"/>
                  <a:ext cx="1533333" cy="1601128"/>
                  <a:chOff x="-1" y="0"/>
                  <a:chExt cx="1533331" cy="1601127"/>
                </a:xfrm>
              </p:grpSpPr>
              <p:grpSp>
                <p:nvGrpSpPr>
                  <p:cNvPr id="997" name="Group 997"/>
                  <p:cNvGrpSpPr/>
                  <p:nvPr/>
                </p:nvGrpSpPr>
                <p:grpSpPr>
                  <a:xfrm>
                    <a:off x="-2" y="-1"/>
                    <a:ext cx="681160" cy="773118"/>
                    <a:chOff x="0" y="0"/>
                    <a:chExt cx="681158" cy="773116"/>
                  </a:xfrm>
                </p:grpSpPr>
                <p:grpSp>
                  <p:nvGrpSpPr>
                    <p:cNvPr id="994" name="Group 994"/>
                    <p:cNvGrpSpPr/>
                    <p:nvPr/>
                  </p:nvGrpSpPr>
                  <p:grpSpPr>
                    <a:xfrm>
                      <a:off x="90602" y="0"/>
                      <a:ext cx="590557" cy="669930"/>
                      <a:chOff x="0" y="0"/>
                      <a:chExt cx="590555" cy="669929"/>
                    </a:xfrm>
                  </p:grpSpPr>
                  <p:sp>
                    <p:nvSpPr>
                      <p:cNvPr id="991" name="Shape 991"/>
                      <p:cNvSpPr/>
                      <p:nvPr/>
                    </p:nvSpPr>
                    <p:spPr>
                      <a:xfrm>
                        <a:off x="161925" y="452618"/>
                        <a:ext cx="106130" cy="44977"/>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92" name="Shape 992"/>
                      <p:cNvSpPr/>
                      <p:nvPr/>
                    </p:nvSpPr>
                    <p:spPr>
                      <a:xfrm>
                        <a:off x="-1" y="-1"/>
                        <a:ext cx="590557" cy="6699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93" name="Shape 993"/>
                      <p:cNvSpPr/>
                      <p:nvPr/>
                    </p:nvSpPr>
                    <p:spPr>
                      <a:xfrm>
                        <a:off x="117475" y="80644"/>
                        <a:ext cx="286573" cy="198699"/>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995" name="Shape 995"/>
                    <p:cNvSpPr/>
                    <p:nvPr/>
                  </p:nvSpPr>
                  <p:spPr>
                    <a:xfrm>
                      <a:off x="24398" y="666752"/>
                      <a:ext cx="24931" cy="65090"/>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996" name="Shape 996"/>
                    <p:cNvSpPr/>
                    <p:nvPr/>
                  </p:nvSpPr>
                  <p:spPr>
                    <a:xfrm>
                      <a:off x="-1" y="687390"/>
                      <a:ext cx="25517" cy="85727"/>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006" name="Group 1006"/>
                  <p:cNvGrpSpPr/>
                  <p:nvPr/>
                </p:nvGrpSpPr>
                <p:grpSpPr>
                  <a:xfrm>
                    <a:off x="76393" y="517435"/>
                    <a:ext cx="512690" cy="876400"/>
                    <a:chOff x="0" y="-2"/>
                    <a:chExt cx="512689" cy="876398"/>
                  </a:xfrm>
                </p:grpSpPr>
                <p:sp>
                  <p:nvSpPr>
                    <p:cNvPr id="998" name="Shape 998"/>
                    <p:cNvSpPr/>
                    <p:nvPr/>
                  </p:nvSpPr>
                  <p:spPr>
                    <a:xfrm>
                      <a:off x="-1" y="582456"/>
                      <a:ext cx="100754" cy="141537"/>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1005" name="Group 1005"/>
                    <p:cNvGrpSpPr/>
                    <p:nvPr/>
                  </p:nvGrpSpPr>
                  <p:grpSpPr>
                    <a:xfrm>
                      <a:off x="157360" y="-3"/>
                      <a:ext cx="355330" cy="876400"/>
                      <a:chOff x="0" y="-2"/>
                      <a:chExt cx="355329" cy="876398"/>
                    </a:xfrm>
                  </p:grpSpPr>
                  <p:grpSp>
                    <p:nvGrpSpPr>
                      <p:cNvPr id="1003" name="Group 1003"/>
                      <p:cNvGrpSpPr/>
                      <p:nvPr/>
                    </p:nvGrpSpPr>
                    <p:grpSpPr>
                      <a:xfrm>
                        <a:off x="28298" y="-3"/>
                        <a:ext cx="327032" cy="876400"/>
                        <a:chOff x="0" y="-2"/>
                        <a:chExt cx="327031" cy="876398"/>
                      </a:xfrm>
                    </p:grpSpPr>
                    <p:sp>
                      <p:nvSpPr>
                        <p:cNvPr id="999" name="Shape 999"/>
                        <p:cNvSpPr/>
                        <p:nvPr/>
                      </p:nvSpPr>
                      <p:spPr>
                        <a:xfrm>
                          <a:off x="3175" y="-3"/>
                          <a:ext cx="323857" cy="876400"/>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000" name="Shape 1000"/>
                        <p:cNvSpPr/>
                        <p:nvPr/>
                      </p:nvSpPr>
                      <p:spPr>
                        <a:xfrm>
                          <a:off x="-1" y="39081"/>
                          <a:ext cx="177766" cy="313435"/>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01" name="Shape 1001"/>
                        <p:cNvSpPr/>
                        <p:nvPr/>
                      </p:nvSpPr>
                      <p:spPr>
                        <a:xfrm>
                          <a:off x="11112" y="338227"/>
                          <a:ext cx="207968" cy="385805"/>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02" name="Shape 1002"/>
                        <p:cNvSpPr/>
                        <p:nvPr/>
                      </p:nvSpPr>
                      <p:spPr>
                        <a:xfrm>
                          <a:off x="91418" y="112801"/>
                          <a:ext cx="97514" cy="122240"/>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04" name="Shape 1004"/>
                      <p:cNvSpPr/>
                      <p:nvPr/>
                    </p:nvSpPr>
                    <p:spPr>
                      <a:xfrm>
                        <a:off x="-1" y="720818"/>
                        <a:ext cx="177528" cy="100889"/>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1022" name="Group 1022"/>
                  <p:cNvGrpSpPr/>
                  <p:nvPr/>
                </p:nvGrpSpPr>
                <p:grpSpPr>
                  <a:xfrm>
                    <a:off x="481128" y="3173"/>
                    <a:ext cx="1052203" cy="1597955"/>
                    <a:chOff x="0" y="0"/>
                    <a:chExt cx="1052201" cy="1597953"/>
                  </a:xfrm>
                </p:grpSpPr>
                <p:grpSp>
                  <p:nvGrpSpPr>
                    <p:cNvPr id="1009" name="Group 1009"/>
                    <p:cNvGrpSpPr/>
                    <p:nvPr/>
                  </p:nvGrpSpPr>
                  <p:grpSpPr>
                    <a:xfrm>
                      <a:off x="239713" y="31748"/>
                      <a:ext cx="793756" cy="1533537"/>
                      <a:chOff x="0" y="0"/>
                      <a:chExt cx="793755" cy="1533535"/>
                    </a:xfrm>
                  </p:grpSpPr>
                  <p:sp>
                    <p:nvSpPr>
                      <p:cNvPr id="1007" name="Shape 1007"/>
                      <p:cNvSpPr/>
                      <p:nvPr/>
                    </p:nvSpPr>
                    <p:spPr>
                      <a:xfrm>
                        <a:off x="0" y="236538"/>
                        <a:ext cx="66676" cy="133352"/>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08" name="Shape 1008"/>
                      <p:cNvSpPr/>
                      <p:nvPr/>
                    </p:nvSpPr>
                    <p:spPr>
                      <a:xfrm rot="5400000">
                        <a:off x="-339728" y="400052"/>
                        <a:ext cx="1533537" cy="7334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021" name="Group 1021"/>
                    <p:cNvGrpSpPr/>
                    <p:nvPr/>
                  </p:nvGrpSpPr>
                  <p:grpSpPr>
                    <a:xfrm>
                      <a:off x="0" y="0"/>
                      <a:ext cx="1052202" cy="1597954"/>
                      <a:chOff x="0" y="0"/>
                      <a:chExt cx="1052201" cy="1597953"/>
                    </a:xfrm>
                  </p:grpSpPr>
                  <p:sp>
                    <p:nvSpPr>
                      <p:cNvPr id="1010" name="Shape 1010"/>
                      <p:cNvSpPr/>
                      <p:nvPr/>
                    </p:nvSpPr>
                    <p:spPr>
                      <a:xfrm rot="5400000">
                        <a:off x="81756" y="613571"/>
                        <a:ext cx="836618" cy="400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6" y="21600"/>
                            </a:lnTo>
                            <a:cubicBezTo>
                              <a:pt x="16436" y="15635"/>
                              <a:pt x="13912" y="10800"/>
                              <a:pt x="10800" y="10800"/>
                            </a:cubicBezTo>
                            <a:cubicBezTo>
                              <a:pt x="7688" y="10800"/>
                              <a:pt x="5164" y="15635"/>
                              <a:pt x="5164"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1016" name="Group 1016"/>
                      <p:cNvGrpSpPr/>
                      <p:nvPr/>
                    </p:nvGrpSpPr>
                    <p:grpSpPr>
                      <a:xfrm>
                        <a:off x="0" y="8432"/>
                        <a:ext cx="396934" cy="1589522"/>
                        <a:chOff x="0" y="0"/>
                        <a:chExt cx="396933" cy="1589520"/>
                      </a:xfrm>
                    </p:grpSpPr>
                    <p:grpSp>
                      <p:nvGrpSpPr>
                        <p:cNvPr id="1014" name="Group 1014"/>
                        <p:cNvGrpSpPr/>
                        <p:nvPr/>
                      </p:nvGrpSpPr>
                      <p:grpSpPr>
                        <a:xfrm>
                          <a:off x="0" y="-1"/>
                          <a:ext cx="396934" cy="1589522"/>
                          <a:chOff x="0" y="0"/>
                          <a:chExt cx="396933" cy="1589520"/>
                        </a:xfrm>
                      </p:grpSpPr>
                      <p:sp>
                        <p:nvSpPr>
                          <p:cNvPr id="1011" name="Shape 1011"/>
                          <p:cNvSpPr/>
                          <p:nvPr/>
                        </p:nvSpPr>
                        <p:spPr>
                          <a:xfrm>
                            <a:off x="0" y="23315"/>
                            <a:ext cx="300040" cy="15335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12" name="Shape 1012"/>
                          <p:cNvSpPr/>
                          <p:nvPr/>
                        </p:nvSpPr>
                        <p:spPr>
                          <a:xfrm rot="1158056">
                            <a:off x="139873" y="20509"/>
                            <a:ext cx="194300" cy="412804"/>
                          </a:xfrm>
                          <a:custGeom>
                            <a:avLst/>
                            <a:gdLst/>
                            <a:ahLst/>
                            <a:cxnLst>
                              <a:cxn ang="0">
                                <a:pos x="wd2" y="hd2"/>
                              </a:cxn>
                              <a:cxn ang="5400000">
                                <a:pos x="wd2" y="hd2"/>
                              </a:cxn>
                              <a:cxn ang="10800000">
                                <a:pos x="wd2" y="hd2"/>
                              </a:cxn>
                              <a:cxn ang="16200000">
                                <a:pos x="wd2" y="hd2"/>
                              </a:cxn>
                            </a:cxnLst>
                            <a:rect l="0" t="0" r="r" b="b"/>
                            <a:pathLst>
                              <a:path w="20198" h="20246" extrusionOk="0">
                                <a:moveTo>
                                  <a:pt x="20198" y="13914"/>
                                </a:moveTo>
                                <a:cubicBezTo>
                                  <a:pt x="18030" y="19096"/>
                                  <a:pt x="11922" y="21600"/>
                                  <a:pt x="6556" y="19506"/>
                                </a:cubicBezTo>
                                <a:cubicBezTo>
                                  <a:pt x="1190" y="17411"/>
                                  <a:pt x="-1402" y="11512"/>
                                  <a:pt x="766" y="6329"/>
                                </a:cubicBezTo>
                                <a:cubicBezTo>
                                  <a:pt x="2367" y="2504"/>
                                  <a:pt x="6211" y="0"/>
                                  <a:pt x="10482"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13" name="Shape 1013"/>
                          <p:cNvSpPr/>
                          <p:nvPr/>
                        </p:nvSpPr>
                        <p:spPr>
                          <a:xfrm rot="9701308" flipH="1">
                            <a:off x="144601" y="1176876"/>
                            <a:ext cx="183707" cy="393755"/>
                          </a:xfrm>
                          <a:custGeom>
                            <a:avLst/>
                            <a:gdLst/>
                            <a:ahLst/>
                            <a:cxnLst>
                              <a:cxn ang="0">
                                <a:pos x="wd2" y="hd2"/>
                              </a:cxn>
                              <a:cxn ang="5400000">
                                <a:pos x="wd2" y="hd2"/>
                              </a:cxn>
                              <a:cxn ang="10800000">
                                <a:pos x="wd2" y="hd2"/>
                              </a:cxn>
                              <a:cxn ang="16200000">
                                <a:pos x="wd2" y="hd2"/>
                              </a:cxn>
                            </a:cxnLst>
                            <a:rect l="0" t="0" r="r" b="b"/>
                            <a:pathLst>
                              <a:path w="20203" h="20250" extrusionOk="0">
                                <a:moveTo>
                                  <a:pt x="20203" y="13886"/>
                                </a:moveTo>
                                <a:cubicBezTo>
                                  <a:pt x="18053" y="19077"/>
                                  <a:pt x="11956" y="21600"/>
                                  <a:pt x="6585" y="19522"/>
                                </a:cubicBezTo>
                                <a:cubicBezTo>
                                  <a:pt x="1214" y="17444"/>
                                  <a:pt x="-1397" y="11552"/>
                                  <a:pt x="753" y="6361"/>
                                </a:cubicBezTo>
                                <a:cubicBezTo>
                                  <a:pt x="2344" y="2519"/>
                                  <a:pt x="6196" y="0"/>
                                  <a:pt x="1047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15" name="Shape 1015"/>
                        <p:cNvSpPr/>
                        <p:nvPr/>
                      </p:nvSpPr>
                      <p:spPr>
                        <a:xfrm>
                          <a:off x="33337" y="356693"/>
                          <a:ext cx="266703" cy="9001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019" name="Group 1019"/>
                      <p:cNvGrpSpPr/>
                      <p:nvPr/>
                    </p:nvGrpSpPr>
                    <p:grpSpPr>
                      <a:xfrm>
                        <a:off x="100012" y="398463"/>
                        <a:ext cx="366719" cy="833446"/>
                        <a:chOff x="0" y="0"/>
                        <a:chExt cx="366717" cy="833445"/>
                      </a:xfrm>
                    </p:grpSpPr>
                    <p:sp>
                      <p:nvSpPr>
                        <p:cNvPr id="1017" name="Shape 1017"/>
                        <p:cNvSpPr/>
                        <p:nvPr/>
                      </p:nvSpPr>
                      <p:spPr>
                        <a:xfrm>
                          <a:off x="0" y="-1"/>
                          <a:ext cx="200027" cy="8334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2"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18" name="Shape 1018"/>
                        <p:cNvSpPr/>
                        <p:nvPr/>
                      </p:nvSpPr>
                      <p:spPr>
                        <a:xfrm>
                          <a:off x="66675" y="1"/>
                          <a:ext cx="300043" cy="833444"/>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20" name="Shape 1020"/>
                      <p:cNvSpPr/>
                      <p:nvPr/>
                    </p:nvSpPr>
                    <p:spPr>
                      <a:xfrm>
                        <a:off x="300038" y="0"/>
                        <a:ext cx="752164" cy="1568461"/>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1025" name="Shape 1025"/>
              <p:cNvSpPr/>
              <p:nvPr/>
            </p:nvSpPr>
            <p:spPr>
              <a:xfrm>
                <a:off x="766764" y="1250952"/>
                <a:ext cx="33339" cy="66677"/>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27" name="Shape 1027"/>
            <p:cNvSpPr/>
            <p:nvPr/>
          </p:nvSpPr>
          <p:spPr>
            <a:xfrm rot="10800000">
              <a:off x="500201" y="22225"/>
              <a:ext cx="328477" cy="1566865"/>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pic>
        <p:nvPicPr>
          <p:cNvPr id="1029" name="image20.jpeg" descr="world, left.jpg"/>
          <p:cNvPicPr>
            <a:picLocks noChangeAspect="1"/>
          </p:cNvPicPr>
          <p:nvPr/>
        </p:nvPicPr>
        <p:blipFill>
          <a:blip r:embed="rId3">
            <a:extLst/>
          </a:blip>
          <a:stretch>
            <a:fillRect/>
          </a:stretch>
        </p:blipFill>
        <p:spPr>
          <a:xfrm>
            <a:off x="5029200" y="2133600"/>
            <a:ext cx="1609725" cy="1609725"/>
          </a:xfrm>
          <a:prstGeom prst="rect">
            <a:avLst/>
          </a:prstGeom>
          <a:ln w="12700">
            <a:miter lim="400000"/>
          </a:ln>
        </p:spPr>
      </p:pic>
      <p:grpSp>
        <p:nvGrpSpPr>
          <p:cNvPr id="1049" name="Group 1049"/>
          <p:cNvGrpSpPr/>
          <p:nvPr/>
        </p:nvGrpSpPr>
        <p:grpSpPr>
          <a:xfrm>
            <a:off x="2362199" y="2214326"/>
            <a:ext cx="2362206" cy="1443280"/>
            <a:chOff x="0" y="-11"/>
            <a:chExt cx="2362205" cy="1443278"/>
          </a:xfrm>
        </p:grpSpPr>
        <p:grpSp>
          <p:nvGrpSpPr>
            <p:cNvPr id="1047" name="Group 1047"/>
            <p:cNvGrpSpPr/>
            <p:nvPr/>
          </p:nvGrpSpPr>
          <p:grpSpPr>
            <a:xfrm>
              <a:off x="-1" y="-12"/>
              <a:ext cx="2362206" cy="1443280"/>
              <a:chOff x="0" y="-10"/>
              <a:chExt cx="2362204" cy="1443278"/>
            </a:xfrm>
          </p:grpSpPr>
          <p:grpSp>
            <p:nvGrpSpPr>
              <p:cNvPr id="1045" name="Group 1045"/>
              <p:cNvGrpSpPr/>
              <p:nvPr/>
            </p:nvGrpSpPr>
            <p:grpSpPr>
              <a:xfrm>
                <a:off x="58737" y="100237"/>
                <a:ext cx="2303468" cy="1343032"/>
                <a:chOff x="0" y="0"/>
                <a:chExt cx="2303466" cy="1343031"/>
              </a:xfrm>
            </p:grpSpPr>
            <p:grpSp>
              <p:nvGrpSpPr>
                <p:cNvPr id="1040" name="Group 1040"/>
                <p:cNvGrpSpPr/>
                <p:nvPr/>
              </p:nvGrpSpPr>
              <p:grpSpPr>
                <a:xfrm>
                  <a:off x="-1" y="-1"/>
                  <a:ext cx="2303468" cy="1343032"/>
                  <a:chOff x="0" y="0"/>
                  <a:chExt cx="2303466" cy="1343031"/>
                </a:xfrm>
              </p:grpSpPr>
              <p:grpSp>
                <p:nvGrpSpPr>
                  <p:cNvPr id="1038" name="Group 1038"/>
                  <p:cNvGrpSpPr/>
                  <p:nvPr/>
                </p:nvGrpSpPr>
                <p:grpSpPr>
                  <a:xfrm>
                    <a:off x="-1" y="0"/>
                    <a:ext cx="2303468" cy="1343032"/>
                    <a:chOff x="0" y="0"/>
                    <a:chExt cx="2303466" cy="1343031"/>
                  </a:xfrm>
                </p:grpSpPr>
                <p:sp>
                  <p:nvSpPr>
                    <p:cNvPr id="1030" name="Shape 1030"/>
                    <p:cNvSpPr/>
                    <p:nvPr/>
                  </p:nvSpPr>
                  <p:spPr>
                    <a:xfrm>
                      <a:off x="5459" y="0"/>
                      <a:ext cx="847355" cy="698504"/>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033" name="Group 1033"/>
                    <p:cNvGrpSpPr/>
                    <p:nvPr/>
                  </p:nvGrpSpPr>
                  <p:grpSpPr>
                    <a:xfrm>
                      <a:off x="-1" y="1035391"/>
                      <a:ext cx="2128393" cy="307641"/>
                      <a:chOff x="0" y="0"/>
                      <a:chExt cx="2128392" cy="307639"/>
                    </a:xfrm>
                  </p:grpSpPr>
                  <p:sp>
                    <p:nvSpPr>
                      <p:cNvPr id="1031" name="Shape 1031"/>
                      <p:cNvSpPr/>
                      <p:nvPr/>
                    </p:nvSpPr>
                    <p:spPr>
                      <a:xfrm>
                        <a:off x="4253" y="0"/>
                        <a:ext cx="2124139" cy="302375"/>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32" name="Shape 1032"/>
                      <p:cNvSpPr/>
                      <p:nvPr/>
                    </p:nvSpPr>
                    <p:spPr>
                      <a:xfrm>
                        <a:off x="-1" y="239376"/>
                        <a:ext cx="2127256" cy="68264"/>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34" name="Shape 1034"/>
                    <p:cNvSpPr/>
                    <p:nvPr/>
                  </p:nvSpPr>
                  <p:spPr>
                    <a:xfrm>
                      <a:off x="3174" y="638991"/>
                      <a:ext cx="1173166" cy="678218"/>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35" name="Shape 1035"/>
                    <p:cNvSpPr/>
                    <p:nvPr/>
                  </p:nvSpPr>
                  <p:spPr>
                    <a:xfrm>
                      <a:off x="292099" y="0"/>
                      <a:ext cx="2011368" cy="1240796"/>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36" name="Shape 1036"/>
                    <p:cNvSpPr/>
                    <p:nvPr/>
                  </p:nvSpPr>
                  <p:spPr>
                    <a:xfrm>
                      <a:off x="1137876" y="1013694"/>
                      <a:ext cx="1003645" cy="260142"/>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37" name="Shape 1037"/>
                    <p:cNvSpPr/>
                    <p:nvPr/>
                  </p:nvSpPr>
                  <p:spPr>
                    <a:xfrm>
                      <a:off x="312736" y="33338"/>
                      <a:ext cx="533025" cy="642940"/>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4"/>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39" name="Shape 1039"/>
                  <p:cNvSpPr/>
                  <p:nvPr/>
                </p:nvSpPr>
                <p:spPr>
                  <a:xfrm>
                    <a:off x="1021583" y="407615"/>
                    <a:ext cx="900881"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sp>
              <p:nvSpPr>
                <p:cNvPr id="1041" name="Shape 1041"/>
                <p:cNvSpPr/>
                <p:nvPr/>
              </p:nvSpPr>
              <p:spPr>
                <a:xfrm flipH="1">
                  <a:off x="1835152" y="1082677"/>
                  <a:ext cx="12702" cy="87314"/>
                </a:xfrm>
                <a:custGeom>
                  <a:avLst/>
                  <a:gdLst/>
                  <a:ahLst/>
                  <a:cxnLst>
                    <a:cxn ang="0">
                      <a:pos x="wd2" y="hd2"/>
                    </a:cxn>
                    <a:cxn ang="5400000">
                      <a:pos x="wd2" y="hd2"/>
                    </a:cxn>
                    <a:cxn ang="10800000">
                      <a:pos x="wd2" y="hd2"/>
                    </a:cxn>
                    <a:cxn ang="16200000">
                      <a:pos x="wd2" y="hd2"/>
                    </a:cxn>
                  </a:cxnLst>
                  <a:rect l="0" t="0" r="r" b="b"/>
                  <a:pathLst>
                    <a:path w="21600" h="21600" extrusionOk="0">
                      <a:moveTo>
                        <a:pt x="2" y="10800"/>
                      </a:moveTo>
                      <a:cubicBezTo>
                        <a:pt x="2" y="4835"/>
                        <a:pt x="4837" y="0"/>
                        <a:pt x="10802" y="0"/>
                      </a:cubicBezTo>
                      <a:cubicBezTo>
                        <a:pt x="14401"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044" name="Group 1044"/>
                <p:cNvGrpSpPr/>
                <p:nvPr/>
              </p:nvGrpSpPr>
              <p:grpSpPr>
                <a:xfrm>
                  <a:off x="150418" y="797041"/>
                  <a:ext cx="161127" cy="458676"/>
                  <a:chOff x="0" y="0"/>
                  <a:chExt cx="161125" cy="458675"/>
                </a:xfrm>
              </p:grpSpPr>
              <p:sp>
                <p:nvSpPr>
                  <p:cNvPr id="1042" name="Shape 1042"/>
                  <p:cNvSpPr/>
                  <p:nvPr/>
                </p:nvSpPr>
                <p:spPr>
                  <a:xfrm flipH="1">
                    <a:off x="43255" y="106246"/>
                    <a:ext cx="28578" cy="352429"/>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43" name="Shape 1043"/>
                  <p:cNvSpPr/>
                  <p:nvPr/>
                </p:nvSpPr>
                <p:spPr>
                  <a:xfrm rot="18779901">
                    <a:off x="-4370" y="52271"/>
                    <a:ext cx="169865" cy="61915"/>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046" name="Shape 1046"/>
              <p:cNvSpPr/>
              <p:nvPr/>
            </p:nvSpPr>
            <p:spPr>
              <a:xfrm>
                <a:off x="-1" y="-11"/>
                <a:ext cx="620715" cy="779700"/>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048" name="Shape 1048"/>
            <p:cNvSpPr/>
            <p:nvPr/>
          </p:nvSpPr>
          <p:spPr>
            <a:xfrm rot="18779901">
              <a:off x="1885950" y="1167037"/>
              <a:ext cx="33339" cy="36515"/>
            </a:xfrm>
            <a:prstGeom prst="ellipse">
              <a:avLst/>
            </a:prstGeom>
            <a:solidFill>
              <a:srgbClr val="00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pic>
        <p:nvPicPr>
          <p:cNvPr id="1050" name="image21.jpeg" descr="sun 2.jpg"/>
          <p:cNvPicPr>
            <a:picLocks noChangeAspect="1"/>
          </p:cNvPicPr>
          <p:nvPr/>
        </p:nvPicPr>
        <p:blipFill>
          <a:blip r:embed="rId5">
            <a:extLst/>
          </a:blip>
          <a:stretch>
            <a:fillRect/>
          </a:stretch>
        </p:blipFill>
        <p:spPr>
          <a:xfrm>
            <a:off x="7086600" y="1981200"/>
            <a:ext cx="1484313" cy="1692275"/>
          </a:xfrm>
          <a:prstGeom prst="rect">
            <a:avLst/>
          </a:prstGeom>
          <a:ln w="12700">
            <a:miter lim="400000"/>
          </a:ln>
        </p:spPr>
      </p:pic>
      <p:sp>
        <p:nvSpPr>
          <p:cNvPr id="1051" name="Shape 1051"/>
          <p:cNvSpPr/>
          <p:nvPr/>
        </p:nvSpPr>
        <p:spPr>
          <a:xfrm>
            <a:off x="304800" y="4327525"/>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2.	Magma  comes from which layer of the Earth? </a:t>
            </a:r>
          </a:p>
        </p:txBody>
      </p:sp>
      <p:sp>
        <p:nvSpPr>
          <p:cNvPr id="1052" name="Shape 1052"/>
          <p:cNvSpPr/>
          <p:nvPr/>
        </p:nvSpPr>
        <p:spPr>
          <a:xfrm>
            <a:off x="914400" y="5029200"/>
            <a:ext cx="6934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crust		core		mantle		rocks</a:t>
            </a:r>
          </a:p>
        </p:txBody>
      </p:sp>
      <p:sp>
        <p:nvSpPr>
          <p:cNvPr id="1053" name="Shape 1053"/>
          <p:cNvSpPr/>
          <p:nvPr/>
        </p:nvSpPr>
        <p:spPr>
          <a:xfrm>
            <a:off x="914400" y="5543550"/>
            <a:ext cx="6934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  A		   B		   C		     D</a:t>
            </a:r>
          </a:p>
        </p:txBody>
      </p:sp>
      <p:sp>
        <p:nvSpPr>
          <p:cNvPr id="1054" name="Shape 1054"/>
          <p:cNvSpPr/>
          <p:nvPr/>
        </p:nvSpPr>
        <p:spPr>
          <a:xfrm>
            <a:off x="838200" y="3886200"/>
            <a:ext cx="7696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  A		    B		                   C		      D</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p:nvPr/>
        </p:nvSpPr>
        <p:spPr>
          <a:xfrm>
            <a:off x="1066800" y="152398"/>
            <a:ext cx="73152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059" name="Shape 105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060" name="Shape 1060"/>
          <p:cNvSpPr/>
          <p:nvPr/>
        </p:nvSpPr>
        <p:spPr>
          <a:xfrm>
            <a:off x="228600" y="914400"/>
            <a:ext cx="8915400"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3.	Keith is looking for igneous rocks. He uses an arrow to mark where he will find them. Which picture shows ALL of the places where he will find them?</a:t>
            </a:r>
          </a:p>
        </p:txBody>
      </p:sp>
      <p:grpSp>
        <p:nvGrpSpPr>
          <p:cNvPr id="1099" name="Group 1099"/>
          <p:cNvGrpSpPr/>
          <p:nvPr/>
        </p:nvGrpSpPr>
        <p:grpSpPr>
          <a:xfrm>
            <a:off x="304797" y="2062751"/>
            <a:ext cx="3962412" cy="1724302"/>
            <a:chOff x="-1" y="-12"/>
            <a:chExt cx="3962411" cy="1724301"/>
          </a:xfrm>
        </p:grpSpPr>
        <p:grpSp>
          <p:nvGrpSpPr>
            <p:cNvPr id="1094" name="Group 1094"/>
            <p:cNvGrpSpPr/>
            <p:nvPr/>
          </p:nvGrpSpPr>
          <p:grpSpPr>
            <a:xfrm>
              <a:off x="-2" y="-13"/>
              <a:ext cx="3962412" cy="1724302"/>
              <a:chOff x="0" y="-11"/>
              <a:chExt cx="3962411" cy="1724301"/>
            </a:xfrm>
          </p:grpSpPr>
          <p:grpSp>
            <p:nvGrpSpPr>
              <p:cNvPr id="1090" name="Group 1090"/>
              <p:cNvGrpSpPr/>
              <p:nvPr/>
            </p:nvGrpSpPr>
            <p:grpSpPr>
              <a:xfrm>
                <a:off x="-1" y="-12"/>
                <a:ext cx="3962412" cy="1724302"/>
                <a:chOff x="0" y="-10"/>
                <a:chExt cx="3962411" cy="1724301"/>
              </a:xfrm>
            </p:grpSpPr>
            <p:grpSp>
              <p:nvGrpSpPr>
                <p:cNvPr id="1084" name="Group 1084"/>
                <p:cNvGrpSpPr/>
                <p:nvPr/>
              </p:nvGrpSpPr>
              <p:grpSpPr>
                <a:xfrm>
                  <a:off x="-1" y="-11"/>
                  <a:ext cx="3962413" cy="1724302"/>
                  <a:chOff x="0" y="-10"/>
                  <a:chExt cx="3962411" cy="1724301"/>
                </a:xfrm>
              </p:grpSpPr>
              <p:grpSp>
                <p:nvGrpSpPr>
                  <p:cNvPr id="1081" name="Group 1081"/>
                  <p:cNvGrpSpPr/>
                  <p:nvPr/>
                </p:nvGrpSpPr>
                <p:grpSpPr>
                  <a:xfrm>
                    <a:off x="98423" y="118460"/>
                    <a:ext cx="3863989" cy="1605831"/>
                    <a:chOff x="0" y="0"/>
                    <a:chExt cx="3863987" cy="1605829"/>
                  </a:xfrm>
                </p:grpSpPr>
                <p:grpSp>
                  <p:nvGrpSpPr>
                    <p:cNvPr id="1074" name="Group 1074"/>
                    <p:cNvGrpSpPr/>
                    <p:nvPr/>
                  </p:nvGrpSpPr>
                  <p:grpSpPr>
                    <a:xfrm>
                      <a:off x="-1" y="-1"/>
                      <a:ext cx="3863989" cy="1605831"/>
                      <a:chOff x="0" y="0"/>
                      <a:chExt cx="3863987" cy="1605829"/>
                    </a:xfrm>
                  </p:grpSpPr>
                  <p:grpSp>
                    <p:nvGrpSpPr>
                      <p:cNvPr id="1069" name="Group 1069"/>
                      <p:cNvGrpSpPr/>
                      <p:nvPr/>
                    </p:nvGrpSpPr>
                    <p:grpSpPr>
                      <a:xfrm>
                        <a:off x="-1" y="-1"/>
                        <a:ext cx="3863989" cy="1587513"/>
                        <a:chOff x="0" y="0"/>
                        <a:chExt cx="3863987" cy="1587511"/>
                      </a:xfrm>
                    </p:grpSpPr>
                    <p:sp>
                      <p:nvSpPr>
                        <p:cNvPr id="1061" name="Shape 1061"/>
                        <p:cNvSpPr/>
                        <p:nvPr/>
                      </p:nvSpPr>
                      <p:spPr>
                        <a:xfrm>
                          <a:off x="10176" y="-1"/>
                          <a:ext cx="1419637" cy="825507"/>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064" name="Group 1064"/>
                        <p:cNvGrpSpPr/>
                        <p:nvPr/>
                      </p:nvGrpSpPr>
                      <p:grpSpPr>
                        <a:xfrm>
                          <a:off x="-1" y="1233022"/>
                          <a:ext cx="3570058" cy="354490"/>
                          <a:chOff x="0" y="0"/>
                          <a:chExt cx="3570056" cy="354488"/>
                        </a:xfrm>
                      </p:grpSpPr>
                      <p:sp>
                        <p:nvSpPr>
                          <p:cNvPr id="1062" name="Shape 1062"/>
                          <p:cNvSpPr/>
                          <p:nvPr/>
                        </p:nvSpPr>
                        <p:spPr>
                          <a:xfrm>
                            <a:off x="7134" y="-1"/>
                            <a:ext cx="3562923" cy="34842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63" name="Shape 1063"/>
                          <p:cNvSpPr/>
                          <p:nvPr/>
                        </p:nvSpPr>
                        <p:spPr>
                          <a:xfrm>
                            <a:off x="-1" y="275112"/>
                            <a:ext cx="3567127" cy="7937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65" name="Shape 1065"/>
                        <p:cNvSpPr/>
                        <p:nvPr/>
                      </p:nvSpPr>
                      <p:spPr>
                        <a:xfrm>
                          <a:off x="6349" y="755891"/>
                          <a:ext cx="1968508" cy="801119"/>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66" name="Shape 1066"/>
                        <p:cNvSpPr/>
                        <p:nvPr/>
                      </p:nvSpPr>
                      <p:spPr>
                        <a:xfrm>
                          <a:off x="488951" y="-1"/>
                          <a:ext cx="3375037" cy="1465823"/>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67" name="Shape 1067"/>
                        <p:cNvSpPr/>
                        <p:nvPr/>
                      </p:nvSpPr>
                      <p:spPr>
                        <a:xfrm>
                          <a:off x="1909253" y="1198161"/>
                          <a:ext cx="1682400" cy="307711"/>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68" name="Shape 1068"/>
                        <p:cNvSpPr/>
                        <p:nvPr/>
                      </p:nvSpPr>
                      <p:spPr>
                        <a:xfrm>
                          <a:off x="523876" y="39688"/>
                          <a:ext cx="895733" cy="758831"/>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070" name="Shape 1070"/>
                      <p:cNvSpPr/>
                      <p:nvPr/>
                    </p:nvSpPr>
                    <p:spPr>
                      <a:xfrm>
                        <a:off x="349695" y="1153914"/>
                        <a:ext cx="1049260"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071" name="Shape 1071"/>
                      <p:cNvSpPr/>
                      <p:nvPr/>
                    </p:nvSpPr>
                    <p:spPr>
                      <a:xfrm>
                        <a:off x="2165808" y="1004752"/>
                        <a:ext cx="1154185"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072" name="Shape 1072"/>
                      <p:cNvSpPr/>
                      <p:nvPr/>
                    </p:nvSpPr>
                    <p:spPr>
                      <a:xfrm>
                        <a:off x="1713732" y="482035"/>
                        <a:ext cx="775539"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sp>
                    <p:nvSpPr>
                      <p:cNvPr id="1073" name="Shape 1073"/>
                      <p:cNvSpPr/>
                      <p:nvPr/>
                    </p:nvSpPr>
                    <p:spPr>
                      <a:xfrm>
                        <a:off x="2382523" y="1317008"/>
                        <a:ext cx="1329063"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grpSp>
                <p:grpSp>
                  <p:nvGrpSpPr>
                    <p:cNvPr id="1077" name="Group 1077"/>
                    <p:cNvGrpSpPr/>
                    <p:nvPr/>
                  </p:nvGrpSpPr>
                  <p:grpSpPr>
                    <a:xfrm>
                      <a:off x="2973394" y="1042992"/>
                      <a:ext cx="209555" cy="522293"/>
                      <a:chOff x="16209" y="0"/>
                      <a:chExt cx="209553" cy="522291"/>
                    </a:xfrm>
                  </p:grpSpPr>
                  <p:sp>
                    <p:nvSpPr>
                      <p:cNvPr id="1075" name="Shape 1075"/>
                      <p:cNvSpPr/>
                      <p:nvPr/>
                    </p:nvSpPr>
                    <p:spPr>
                      <a:xfrm>
                        <a:off x="16209" y="0"/>
                        <a:ext cx="209554" cy="16034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76" name="Shape 1076"/>
                      <p:cNvSpPr/>
                      <p:nvPr/>
                    </p:nvSpPr>
                    <p:spPr>
                      <a:xfrm flipH="1">
                        <a:off x="120985" y="160338"/>
                        <a:ext cx="34929" cy="361954"/>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080" name="Group 1080"/>
                    <p:cNvGrpSpPr/>
                    <p:nvPr/>
                  </p:nvGrpSpPr>
                  <p:grpSpPr>
                    <a:xfrm>
                      <a:off x="304800" y="755654"/>
                      <a:ext cx="238829" cy="728668"/>
                      <a:chOff x="0" y="0"/>
                      <a:chExt cx="238827" cy="728667"/>
                    </a:xfrm>
                  </p:grpSpPr>
                  <p:sp>
                    <p:nvSpPr>
                      <p:cNvPr id="1078" name="Shape 1078"/>
                      <p:cNvSpPr/>
                      <p:nvPr/>
                    </p:nvSpPr>
                    <p:spPr>
                      <a:xfrm flipH="1">
                        <a:off x="0" y="-1"/>
                        <a:ext cx="69852" cy="728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6"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79" name="Shape 1079"/>
                      <p:cNvSpPr/>
                      <p:nvPr/>
                    </p:nvSpPr>
                    <p:spPr>
                      <a:xfrm rot="18779901">
                        <a:off x="30956" y="269081"/>
                        <a:ext cx="201615" cy="104779"/>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082" name="Shape 1082"/>
                  <p:cNvSpPr/>
                  <p:nvPr/>
                </p:nvSpPr>
                <p:spPr>
                  <a:xfrm>
                    <a:off x="-1" y="-11"/>
                    <a:ext cx="1042991" cy="921751"/>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083" name="Shape 1083"/>
                  <p:cNvSpPr/>
                  <p:nvPr/>
                </p:nvSpPr>
                <p:spPr>
                  <a:xfrm>
                    <a:off x="307975" y="720125"/>
                    <a:ext cx="209552" cy="161927"/>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089" name="Group 1089"/>
                <p:cNvGrpSpPr/>
                <p:nvPr/>
              </p:nvGrpSpPr>
              <p:grpSpPr>
                <a:xfrm>
                  <a:off x="342784" y="636246"/>
                  <a:ext cx="139891" cy="97176"/>
                  <a:chOff x="2" y="-1"/>
                  <a:chExt cx="139889" cy="97174"/>
                </a:xfrm>
              </p:grpSpPr>
              <p:sp>
                <p:nvSpPr>
                  <p:cNvPr id="1085" name="Shape 1085"/>
                  <p:cNvSpPr/>
                  <p:nvPr/>
                </p:nvSpPr>
                <p:spPr>
                  <a:xfrm>
                    <a:off x="2" y="-2"/>
                    <a:ext cx="139891" cy="8112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86" name="Shape 1086"/>
                  <p:cNvSpPr/>
                  <p:nvPr/>
                </p:nvSpPr>
                <p:spPr>
                  <a:xfrm>
                    <a:off x="39541" y="74643"/>
                    <a:ext cx="13497" cy="1349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87" name="Shape 1087"/>
                  <p:cNvSpPr/>
                  <p:nvPr/>
                </p:nvSpPr>
                <p:spPr>
                  <a:xfrm>
                    <a:off x="36105" y="81705"/>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88" name="Shape 1088"/>
                  <p:cNvSpPr/>
                  <p:nvPr/>
                </p:nvSpPr>
                <p:spPr>
                  <a:xfrm>
                    <a:off x="34514" y="84471"/>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091" name="Shape 1091"/>
              <p:cNvSpPr/>
              <p:nvPr/>
            </p:nvSpPr>
            <p:spPr>
              <a:xfrm>
                <a:off x="422563" y="736319"/>
                <a:ext cx="186123" cy="167958"/>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92" name="Shape 1092"/>
              <p:cNvSpPr/>
              <p:nvPr/>
            </p:nvSpPr>
            <p:spPr>
              <a:xfrm>
                <a:off x="3183229" y="1168119"/>
                <a:ext cx="186122" cy="167958"/>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093" name="Shape 1093"/>
              <p:cNvSpPr/>
              <p:nvPr/>
            </p:nvSpPr>
            <p:spPr>
              <a:xfrm flipH="1">
                <a:off x="3176591" y="859824"/>
                <a:ext cx="219077" cy="277814"/>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095" name="Shape 1095"/>
            <p:cNvSpPr/>
            <p:nvPr/>
          </p:nvSpPr>
          <p:spPr>
            <a:xfrm flipH="1">
              <a:off x="485777" y="475647"/>
              <a:ext cx="219076" cy="277814"/>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096" name="Shape 1096"/>
            <p:cNvSpPr/>
            <p:nvPr/>
          </p:nvSpPr>
          <p:spPr>
            <a:xfrm flipH="1">
              <a:off x="3314702" y="1147160"/>
              <a:ext cx="220664" cy="2778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097" name="Shape 1097"/>
            <p:cNvSpPr/>
            <p:nvPr/>
          </p:nvSpPr>
          <p:spPr>
            <a:xfrm flipH="1">
              <a:off x="1131887" y="1147161"/>
              <a:ext cx="220664" cy="2778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098" name="Shape 1098"/>
            <p:cNvSpPr/>
            <p:nvPr/>
          </p:nvSpPr>
          <p:spPr>
            <a:xfrm flipH="1">
              <a:off x="566739" y="1051910"/>
              <a:ext cx="219076" cy="2778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nvGrpSpPr>
          <p:cNvPr id="1134" name="Group 1134"/>
          <p:cNvGrpSpPr/>
          <p:nvPr/>
        </p:nvGrpSpPr>
        <p:grpSpPr>
          <a:xfrm>
            <a:off x="4571996" y="2135554"/>
            <a:ext cx="4038609" cy="1666990"/>
            <a:chOff x="-2" y="-14"/>
            <a:chExt cx="4038607" cy="1666988"/>
          </a:xfrm>
        </p:grpSpPr>
        <p:grpSp>
          <p:nvGrpSpPr>
            <p:cNvPr id="1132" name="Group 1132"/>
            <p:cNvGrpSpPr/>
            <p:nvPr/>
          </p:nvGrpSpPr>
          <p:grpSpPr>
            <a:xfrm>
              <a:off x="-3" y="-15"/>
              <a:ext cx="4038609" cy="1666990"/>
              <a:chOff x="-1" y="-13"/>
              <a:chExt cx="4038607" cy="1666988"/>
            </a:xfrm>
          </p:grpSpPr>
          <p:grpSp>
            <p:nvGrpSpPr>
              <p:cNvPr id="1129" name="Group 1129"/>
              <p:cNvGrpSpPr/>
              <p:nvPr/>
            </p:nvGrpSpPr>
            <p:grpSpPr>
              <a:xfrm>
                <a:off x="-2" y="-14"/>
                <a:ext cx="4038609" cy="1666990"/>
                <a:chOff x="0" y="-12"/>
                <a:chExt cx="4038607" cy="1666988"/>
              </a:xfrm>
            </p:grpSpPr>
            <p:grpSp>
              <p:nvGrpSpPr>
                <p:cNvPr id="1123" name="Group 1123"/>
                <p:cNvGrpSpPr/>
                <p:nvPr/>
              </p:nvGrpSpPr>
              <p:grpSpPr>
                <a:xfrm>
                  <a:off x="-1" y="-13"/>
                  <a:ext cx="4038609" cy="1666990"/>
                  <a:chOff x="0" y="-11"/>
                  <a:chExt cx="4038607" cy="1666988"/>
                </a:xfrm>
              </p:grpSpPr>
              <p:grpSp>
                <p:nvGrpSpPr>
                  <p:cNvPr id="1120" name="Group 1120"/>
                  <p:cNvGrpSpPr/>
                  <p:nvPr/>
                </p:nvGrpSpPr>
                <p:grpSpPr>
                  <a:xfrm>
                    <a:off x="100012" y="113917"/>
                    <a:ext cx="3938596" cy="1553061"/>
                    <a:chOff x="0" y="-1"/>
                    <a:chExt cx="3938594" cy="1553060"/>
                  </a:xfrm>
                </p:grpSpPr>
                <p:grpSp>
                  <p:nvGrpSpPr>
                    <p:cNvPr id="1113" name="Group 1113"/>
                    <p:cNvGrpSpPr/>
                    <p:nvPr/>
                  </p:nvGrpSpPr>
                  <p:grpSpPr>
                    <a:xfrm>
                      <a:off x="-1" y="-2"/>
                      <a:ext cx="3938596" cy="1553062"/>
                      <a:chOff x="0" y="0"/>
                      <a:chExt cx="3938594" cy="1553060"/>
                    </a:xfrm>
                  </p:grpSpPr>
                  <p:grpSp>
                    <p:nvGrpSpPr>
                      <p:cNvPr id="1108" name="Group 1108"/>
                      <p:cNvGrpSpPr/>
                      <p:nvPr/>
                    </p:nvGrpSpPr>
                    <p:grpSpPr>
                      <a:xfrm>
                        <a:off x="-1" y="-1"/>
                        <a:ext cx="3938596" cy="1524012"/>
                        <a:chOff x="0" y="0"/>
                        <a:chExt cx="3938594" cy="1524011"/>
                      </a:xfrm>
                    </p:grpSpPr>
                    <p:sp>
                      <p:nvSpPr>
                        <p:cNvPr id="1100" name="Shape 1100"/>
                        <p:cNvSpPr/>
                        <p:nvPr/>
                      </p:nvSpPr>
                      <p:spPr>
                        <a:xfrm>
                          <a:off x="10253" y="-1"/>
                          <a:ext cx="1448092" cy="792169"/>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103" name="Group 1103"/>
                        <p:cNvGrpSpPr/>
                        <p:nvPr/>
                      </p:nvGrpSpPr>
                      <p:grpSpPr>
                        <a:xfrm>
                          <a:off x="-1" y="1183576"/>
                          <a:ext cx="3638252" cy="340436"/>
                          <a:chOff x="0" y="0"/>
                          <a:chExt cx="3638250" cy="340434"/>
                        </a:xfrm>
                      </p:grpSpPr>
                      <p:sp>
                        <p:nvSpPr>
                          <p:cNvPr id="1101" name="Shape 1101"/>
                          <p:cNvSpPr/>
                          <p:nvPr/>
                        </p:nvSpPr>
                        <p:spPr>
                          <a:xfrm>
                            <a:off x="7271" y="-1"/>
                            <a:ext cx="3630979" cy="334609"/>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02" name="Shape 1102"/>
                          <p:cNvSpPr/>
                          <p:nvPr/>
                        </p:nvSpPr>
                        <p:spPr>
                          <a:xfrm>
                            <a:off x="-1" y="264233"/>
                            <a:ext cx="3635384" cy="7620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04" name="Shape 1104"/>
                        <p:cNvSpPr/>
                        <p:nvPr/>
                      </p:nvSpPr>
                      <p:spPr>
                        <a:xfrm>
                          <a:off x="6348" y="725467"/>
                          <a:ext cx="2006608" cy="769256"/>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05" name="Shape 1105"/>
                        <p:cNvSpPr/>
                        <p:nvPr/>
                      </p:nvSpPr>
                      <p:spPr>
                        <a:xfrm>
                          <a:off x="498476" y="0"/>
                          <a:ext cx="3440119" cy="1407190"/>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06" name="Shape 1106"/>
                        <p:cNvSpPr/>
                        <p:nvPr/>
                      </p:nvSpPr>
                      <p:spPr>
                        <a:xfrm>
                          <a:off x="1946056" y="1150060"/>
                          <a:ext cx="1714430" cy="295820"/>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07" name="Shape 1107"/>
                        <p:cNvSpPr/>
                        <p:nvPr/>
                      </p:nvSpPr>
                      <p:spPr>
                        <a:xfrm>
                          <a:off x="534988" y="38100"/>
                          <a:ext cx="911501" cy="728668"/>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09" name="Shape 1109"/>
                      <p:cNvSpPr/>
                      <p:nvPr/>
                    </p:nvSpPr>
                    <p:spPr>
                      <a:xfrm>
                        <a:off x="356724" y="1107655"/>
                        <a:ext cx="1069437"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110" name="Shape 1110"/>
                      <p:cNvSpPr/>
                      <p:nvPr/>
                    </p:nvSpPr>
                    <p:spPr>
                      <a:xfrm>
                        <a:off x="2207760" y="964449"/>
                        <a:ext cx="117638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111" name="Shape 1111"/>
                      <p:cNvSpPr/>
                      <p:nvPr/>
                    </p:nvSpPr>
                    <p:spPr>
                      <a:xfrm>
                        <a:off x="2414590" y="1264237"/>
                        <a:ext cx="1354620"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1112" name="Shape 1112"/>
                      <p:cNvSpPr/>
                      <p:nvPr/>
                    </p:nvSpPr>
                    <p:spPr>
                      <a:xfrm>
                        <a:off x="1746990" y="462604"/>
                        <a:ext cx="790452"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grpSp>
                  <p:nvGrpSpPr>
                    <p:cNvPr id="1116" name="Group 1116"/>
                    <p:cNvGrpSpPr/>
                    <p:nvPr/>
                  </p:nvGrpSpPr>
                  <p:grpSpPr>
                    <a:xfrm>
                      <a:off x="3030540" y="1001716"/>
                      <a:ext cx="214317" cy="500070"/>
                      <a:chOff x="16577" y="0"/>
                      <a:chExt cx="214316" cy="500068"/>
                    </a:xfrm>
                  </p:grpSpPr>
                  <p:sp>
                    <p:nvSpPr>
                      <p:cNvPr id="1114" name="Shape 1114"/>
                      <p:cNvSpPr/>
                      <p:nvPr/>
                    </p:nvSpPr>
                    <p:spPr>
                      <a:xfrm>
                        <a:off x="16577" y="0"/>
                        <a:ext cx="214317" cy="15399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15" name="Shape 1115"/>
                      <p:cNvSpPr/>
                      <p:nvPr/>
                    </p:nvSpPr>
                    <p:spPr>
                      <a:xfrm flipH="1">
                        <a:off x="124528" y="153988"/>
                        <a:ext cx="34928" cy="346081"/>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19" name="Group 1119"/>
                    <p:cNvGrpSpPr/>
                    <p:nvPr/>
                  </p:nvGrpSpPr>
                  <p:grpSpPr>
                    <a:xfrm>
                      <a:off x="311151" y="731840"/>
                      <a:ext cx="233045" cy="693744"/>
                      <a:chOff x="0" y="0"/>
                      <a:chExt cx="233044" cy="693743"/>
                    </a:xfrm>
                  </p:grpSpPr>
                  <p:sp>
                    <p:nvSpPr>
                      <p:cNvPr id="1117" name="Shape 1117"/>
                      <p:cNvSpPr/>
                      <p:nvPr/>
                    </p:nvSpPr>
                    <p:spPr>
                      <a:xfrm flipH="1">
                        <a:off x="-1" y="0"/>
                        <a:ext cx="71439" cy="69374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18" name="Shape 1118"/>
                      <p:cNvSpPr/>
                      <p:nvPr/>
                    </p:nvSpPr>
                    <p:spPr>
                      <a:xfrm rot="18779901">
                        <a:off x="34924" y="252412"/>
                        <a:ext cx="192091" cy="100017"/>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121" name="Shape 1121"/>
                  <p:cNvSpPr/>
                  <p:nvPr/>
                </p:nvSpPr>
                <p:spPr>
                  <a:xfrm>
                    <a:off x="-1" y="-12"/>
                    <a:ext cx="1062042" cy="883873"/>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122" name="Shape 1122"/>
                  <p:cNvSpPr/>
                  <p:nvPr/>
                </p:nvSpPr>
                <p:spPr>
                  <a:xfrm>
                    <a:off x="314324" y="691771"/>
                    <a:ext cx="214316" cy="15399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28" name="Group 1128"/>
                <p:cNvGrpSpPr/>
                <p:nvPr/>
              </p:nvGrpSpPr>
              <p:grpSpPr>
                <a:xfrm>
                  <a:off x="349131" y="611057"/>
                  <a:ext cx="143071" cy="93616"/>
                  <a:chOff x="3" y="0"/>
                  <a:chExt cx="143069" cy="93614"/>
                </a:xfrm>
              </p:grpSpPr>
              <p:sp>
                <p:nvSpPr>
                  <p:cNvPr id="1124" name="Shape 1124"/>
                  <p:cNvSpPr/>
                  <p:nvPr/>
                </p:nvSpPr>
                <p:spPr>
                  <a:xfrm>
                    <a:off x="3" y="-1"/>
                    <a:ext cx="143070" cy="7794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25" name="Shape 1125"/>
                  <p:cNvSpPr/>
                  <p:nvPr/>
                </p:nvSpPr>
                <p:spPr>
                  <a:xfrm>
                    <a:off x="40847" y="71737"/>
                    <a:ext cx="12967" cy="1296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26" name="Shape 1126"/>
                  <p:cNvSpPr/>
                  <p:nvPr/>
                </p:nvSpPr>
                <p:spPr>
                  <a:xfrm>
                    <a:off x="37082" y="78233"/>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27" name="Shape 1127"/>
                  <p:cNvSpPr/>
                  <p:nvPr/>
                </p:nvSpPr>
                <p:spPr>
                  <a:xfrm>
                    <a:off x="35443" y="80912"/>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130" name="Shape 1130"/>
              <p:cNvSpPr/>
              <p:nvPr/>
            </p:nvSpPr>
            <p:spPr>
              <a:xfrm>
                <a:off x="430660" y="706247"/>
                <a:ext cx="190589" cy="16173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31" name="Shape 1131"/>
              <p:cNvSpPr/>
              <p:nvPr/>
            </p:nvSpPr>
            <p:spPr>
              <a:xfrm>
                <a:off x="3243660" y="1122140"/>
                <a:ext cx="189098" cy="160183"/>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33" name="Shape 1133"/>
            <p:cNvSpPr/>
            <p:nvPr/>
          </p:nvSpPr>
          <p:spPr>
            <a:xfrm flipH="1">
              <a:off x="495299" y="455230"/>
              <a:ext cx="223840" cy="268289"/>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nvGrpSpPr>
          <p:cNvPr id="1170" name="Group 1170"/>
          <p:cNvGrpSpPr/>
          <p:nvPr/>
        </p:nvGrpSpPr>
        <p:grpSpPr>
          <a:xfrm>
            <a:off x="228597" y="4348969"/>
            <a:ext cx="3962412" cy="1784118"/>
            <a:chOff x="-1" y="-15"/>
            <a:chExt cx="3962411" cy="1784116"/>
          </a:xfrm>
        </p:grpSpPr>
        <p:grpSp>
          <p:nvGrpSpPr>
            <p:cNvPr id="1168" name="Group 1168"/>
            <p:cNvGrpSpPr/>
            <p:nvPr/>
          </p:nvGrpSpPr>
          <p:grpSpPr>
            <a:xfrm>
              <a:off x="-2" y="-16"/>
              <a:ext cx="3962412" cy="1784118"/>
              <a:chOff x="0" y="-14"/>
              <a:chExt cx="3962411" cy="1784116"/>
            </a:xfrm>
          </p:grpSpPr>
          <p:grpSp>
            <p:nvGrpSpPr>
              <p:cNvPr id="1164" name="Group 1164"/>
              <p:cNvGrpSpPr/>
              <p:nvPr/>
            </p:nvGrpSpPr>
            <p:grpSpPr>
              <a:xfrm>
                <a:off x="-1" y="-15"/>
                <a:ext cx="3962412" cy="1784118"/>
                <a:chOff x="0" y="-13"/>
                <a:chExt cx="3962411" cy="1784116"/>
              </a:xfrm>
            </p:grpSpPr>
            <p:grpSp>
              <p:nvGrpSpPr>
                <p:cNvPr id="1158" name="Group 1158"/>
                <p:cNvGrpSpPr/>
                <p:nvPr/>
              </p:nvGrpSpPr>
              <p:grpSpPr>
                <a:xfrm>
                  <a:off x="-1" y="-14"/>
                  <a:ext cx="3962413" cy="1784118"/>
                  <a:chOff x="0" y="-12"/>
                  <a:chExt cx="3962411" cy="1784116"/>
                </a:xfrm>
              </p:grpSpPr>
              <p:grpSp>
                <p:nvGrpSpPr>
                  <p:cNvPr id="1155" name="Group 1155"/>
                  <p:cNvGrpSpPr/>
                  <p:nvPr/>
                </p:nvGrpSpPr>
                <p:grpSpPr>
                  <a:xfrm>
                    <a:off x="98423" y="124589"/>
                    <a:ext cx="3863989" cy="1659516"/>
                    <a:chOff x="0" y="0"/>
                    <a:chExt cx="3863987" cy="1659514"/>
                  </a:xfrm>
                </p:grpSpPr>
                <p:grpSp>
                  <p:nvGrpSpPr>
                    <p:cNvPr id="1148" name="Group 1148"/>
                    <p:cNvGrpSpPr/>
                    <p:nvPr/>
                  </p:nvGrpSpPr>
                  <p:grpSpPr>
                    <a:xfrm>
                      <a:off x="-1" y="0"/>
                      <a:ext cx="3863989" cy="1659515"/>
                      <a:chOff x="0" y="0"/>
                      <a:chExt cx="3863987" cy="1659514"/>
                    </a:xfrm>
                  </p:grpSpPr>
                  <p:grpSp>
                    <p:nvGrpSpPr>
                      <p:cNvPr id="1143" name="Group 1143"/>
                      <p:cNvGrpSpPr/>
                      <p:nvPr/>
                    </p:nvGrpSpPr>
                    <p:grpSpPr>
                      <a:xfrm>
                        <a:off x="-1" y="0"/>
                        <a:ext cx="3863989" cy="1652600"/>
                        <a:chOff x="0" y="0"/>
                        <a:chExt cx="3863987" cy="1652599"/>
                      </a:xfrm>
                    </p:grpSpPr>
                    <p:sp>
                      <p:nvSpPr>
                        <p:cNvPr id="1135" name="Shape 1135"/>
                        <p:cNvSpPr/>
                        <p:nvPr/>
                      </p:nvSpPr>
                      <p:spPr>
                        <a:xfrm>
                          <a:off x="10176" y="0"/>
                          <a:ext cx="1419637" cy="858844"/>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138" name="Group 1138"/>
                        <p:cNvGrpSpPr/>
                        <p:nvPr/>
                      </p:nvGrpSpPr>
                      <p:grpSpPr>
                        <a:xfrm>
                          <a:off x="-1" y="1282492"/>
                          <a:ext cx="3570058" cy="370108"/>
                          <a:chOff x="0" y="0"/>
                          <a:chExt cx="3570056" cy="370106"/>
                        </a:xfrm>
                      </p:grpSpPr>
                      <p:sp>
                        <p:nvSpPr>
                          <p:cNvPr id="1136" name="Shape 1136"/>
                          <p:cNvSpPr/>
                          <p:nvPr/>
                        </p:nvSpPr>
                        <p:spPr>
                          <a:xfrm>
                            <a:off x="7134" y="-1"/>
                            <a:ext cx="3562923" cy="363773"/>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37" name="Shape 1137"/>
                          <p:cNvSpPr/>
                          <p:nvPr/>
                        </p:nvSpPr>
                        <p:spPr>
                          <a:xfrm>
                            <a:off x="-1" y="285967"/>
                            <a:ext cx="3567127" cy="84140"/>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39" name="Shape 1139"/>
                        <p:cNvSpPr/>
                        <p:nvPr/>
                      </p:nvSpPr>
                      <p:spPr>
                        <a:xfrm>
                          <a:off x="6349" y="786329"/>
                          <a:ext cx="1968508" cy="834498"/>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40" name="Shape 1140"/>
                        <p:cNvSpPr/>
                        <p:nvPr/>
                      </p:nvSpPr>
                      <p:spPr>
                        <a:xfrm>
                          <a:off x="488951" y="0"/>
                          <a:ext cx="3375037" cy="1526039"/>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41" name="Shape 1141"/>
                        <p:cNvSpPr/>
                        <p:nvPr/>
                      </p:nvSpPr>
                      <p:spPr>
                        <a:xfrm>
                          <a:off x="1909253" y="1247847"/>
                          <a:ext cx="1682400" cy="31960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42" name="Shape 1142"/>
                        <p:cNvSpPr/>
                        <p:nvPr/>
                      </p:nvSpPr>
                      <p:spPr>
                        <a:xfrm>
                          <a:off x="523876" y="41275"/>
                          <a:ext cx="895733" cy="790581"/>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44" name="Shape 1144"/>
                      <p:cNvSpPr/>
                      <p:nvPr/>
                    </p:nvSpPr>
                    <p:spPr>
                      <a:xfrm>
                        <a:off x="349695" y="1200803"/>
                        <a:ext cx="1049260"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145" name="Shape 1145"/>
                      <p:cNvSpPr/>
                      <p:nvPr/>
                    </p:nvSpPr>
                    <p:spPr>
                      <a:xfrm>
                        <a:off x="2165808" y="1045426"/>
                        <a:ext cx="1154185"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146" name="Shape 1146"/>
                      <p:cNvSpPr/>
                      <p:nvPr/>
                    </p:nvSpPr>
                    <p:spPr>
                      <a:xfrm>
                        <a:off x="2339982" y="1370693"/>
                        <a:ext cx="132906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1147" name="Shape 1147"/>
                      <p:cNvSpPr/>
                      <p:nvPr/>
                    </p:nvSpPr>
                    <p:spPr>
                      <a:xfrm>
                        <a:off x="1713732" y="500929"/>
                        <a:ext cx="775539"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grpSp>
                  <p:nvGrpSpPr>
                    <p:cNvPr id="1151" name="Group 1151"/>
                    <p:cNvGrpSpPr/>
                    <p:nvPr/>
                  </p:nvGrpSpPr>
                  <p:grpSpPr>
                    <a:xfrm>
                      <a:off x="2973394" y="1085855"/>
                      <a:ext cx="209555" cy="542930"/>
                      <a:chOff x="16209" y="0"/>
                      <a:chExt cx="209553" cy="542929"/>
                    </a:xfrm>
                  </p:grpSpPr>
                  <p:sp>
                    <p:nvSpPr>
                      <p:cNvPr id="1149" name="Shape 1149"/>
                      <p:cNvSpPr/>
                      <p:nvPr/>
                    </p:nvSpPr>
                    <p:spPr>
                      <a:xfrm>
                        <a:off x="16209" y="0"/>
                        <a:ext cx="209554" cy="166691"/>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50" name="Shape 1150"/>
                      <p:cNvSpPr/>
                      <p:nvPr/>
                    </p:nvSpPr>
                    <p:spPr>
                      <a:xfrm flipH="1">
                        <a:off x="120985" y="166688"/>
                        <a:ext cx="34929" cy="376242"/>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54" name="Group 1154"/>
                    <p:cNvGrpSpPr/>
                    <p:nvPr/>
                  </p:nvGrpSpPr>
                  <p:grpSpPr>
                    <a:xfrm>
                      <a:off x="304800" y="793754"/>
                      <a:ext cx="241535" cy="752481"/>
                      <a:chOff x="0" y="0"/>
                      <a:chExt cx="241534" cy="752480"/>
                    </a:xfrm>
                  </p:grpSpPr>
                  <p:sp>
                    <p:nvSpPr>
                      <p:cNvPr id="1152" name="Shape 1152"/>
                      <p:cNvSpPr/>
                      <p:nvPr/>
                    </p:nvSpPr>
                    <p:spPr>
                      <a:xfrm flipH="1">
                        <a:off x="-1" y="0"/>
                        <a:ext cx="69853" cy="75248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6"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53" name="Shape 1153"/>
                      <p:cNvSpPr/>
                      <p:nvPr/>
                    </p:nvSpPr>
                    <p:spPr>
                      <a:xfrm rot="18779901">
                        <a:off x="26987" y="276226"/>
                        <a:ext cx="209553" cy="104779"/>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156" name="Shape 1156"/>
                  <p:cNvSpPr/>
                  <p:nvPr/>
                </p:nvSpPr>
                <p:spPr>
                  <a:xfrm>
                    <a:off x="-1" y="-13"/>
                    <a:ext cx="1042991" cy="959633"/>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157" name="Shape 1157"/>
                  <p:cNvSpPr/>
                  <p:nvPr/>
                </p:nvSpPr>
                <p:spPr>
                  <a:xfrm>
                    <a:off x="307975" y="751655"/>
                    <a:ext cx="209552" cy="16669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63" name="Group 1163"/>
                <p:cNvGrpSpPr/>
                <p:nvPr/>
              </p:nvGrpSpPr>
              <p:grpSpPr>
                <a:xfrm>
                  <a:off x="342784" y="663024"/>
                  <a:ext cx="139891" cy="100737"/>
                  <a:chOff x="2" y="-1"/>
                  <a:chExt cx="139889" cy="100736"/>
                </a:xfrm>
              </p:grpSpPr>
              <p:sp>
                <p:nvSpPr>
                  <p:cNvPr id="1159" name="Shape 1159"/>
                  <p:cNvSpPr/>
                  <p:nvPr/>
                </p:nvSpPr>
                <p:spPr>
                  <a:xfrm>
                    <a:off x="2" y="-2"/>
                    <a:ext cx="139891" cy="8430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60" name="Shape 1160"/>
                  <p:cNvSpPr/>
                  <p:nvPr/>
                </p:nvSpPr>
                <p:spPr>
                  <a:xfrm>
                    <a:off x="39285" y="77557"/>
                    <a:ext cx="14025" cy="14025"/>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61" name="Shape 1161"/>
                  <p:cNvSpPr/>
                  <p:nvPr/>
                </p:nvSpPr>
                <p:spPr>
                  <a:xfrm>
                    <a:off x="36098" y="85170"/>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62" name="Shape 1162"/>
                  <p:cNvSpPr/>
                  <p:nvPr/>
                </p:nvSpPr>
                <p:spPr>
                  <a:xfrm>
                    <a:off x="34514" y="88032"/>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165" name="Shape 1165"/>
              <p:cNvSpPr/>
              <p:nvPr/>
            </p:nvSpPr>
            <p:spPr>
              <a:xfrm>
                <a:off x="422563" y="766422"/>
                <a:ext cx="186123" cy="175734"/>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66" name="Shape 1166"/>
              <p:cNvSpPr/>
              <p:nvPr/>
            </p:nvSpPr>
            <p:spPr>
              <a:xfrm>
                <a:off x="3183229" y="1217241"/>
                <a:ext cx="186122" cy="174178"/>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67" name="Shape 1167"/>
              <p:cNvSpPr/>
              <p:nvPr/>
            </p:nvSpPr>
            <p:spPr>
              <a:xfrm flipH="1">
                <a:off x="3176591" y="894528"/>
                <a:ext cx="219077" cy="290514"/>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169" name="Shape 1169"/>
            <p:cNvSpPr/>
            <p:nvPr/>
          </p:nvSpPr>
          <p:spPr>
            <a:xfrm flipH="1">
              <a:off x="3314702" y="1194564"/>
              <a:ext cx="220664" cy="2905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nvGrpSpPr>
          <p:cNvPr id="1206" name="Group 1206"/>
          <p:cNvGrpSpPr/>
          <p:nvPr/>
        </p:nvGrpSpPr>
        <p:grpSpPr>
          <a:xfrm>
            <a:off x="4571996" y="4424951"/>
            <a:ext cx="4038609" cy="1724302"/>
            <a:chOff x="-2" y="-12"/>
            <a:chExt cx="4038607" cy="1724301"/>
          </a:xfrm>
        </p:grpSpPr>
        <p:grpSp>
          <p:nvGrpSpPr>
            <p:cNvPr id="1203" name="Group 1203"/>
            <p:cNvGrpSpPr/>
            <p:nvPr/>
          </p:nvGrpSpPr>
          <p:grpSpPr>
            <a:xfrm>
              <a:off x="-3" y="-13"/>
              <a:ext cx="4038609" cy="1724302"/>
              <a:chOff x="-1" y="-11"/>
              <a:chExt cx="4038607" cy="1724301"/>
            </a:xfrm>
          </p:grpSpPr>
          <p:grpSp>
            <p:nvGrpSpPr>
              <p:cNvPr id="1200" name="Group 1200"/>
              <p:cNvGrpSpPr/>
              <p:nvPr/>
            </p:nvGrpSpPr>
            <p:grpSpPr>
              <a:xfrm>
                <a:off x="-2" y="-12"/>
                <a:ext cx="4038609" cy="1724302"/>
                <a:chOff x="0" y="-10"/>
                <a:chExt cx="4038607" cy="1724301"/>
              </a:xfrm>
            </p:grpSpPr>
            <p:grpSp>
              <p:nvGrpSpPr>
                <p:cNvPr id="1194" name="Group 1194"/>
                <p:cNvGrpSpPr/>
                <p:nvPr/>
              </p:nvGrpSpPr>
              <p:grpSpPr>
                <a:xfrm>
                  <a:off x="-1" y="-11"/>
                  <a:ext cx="4038609" cy="1724302"/>
                  <a:chOff x="0" y="-10"/>
                  <a:chExt cx="4038607" cy="1724301"/>
                </a:xfrm>
              </p:grpSpPr>
              <p:grpSp>
                <p:nvGrpSpPr>
                  <p:cNvPr id="1191" name="Group 1191"/>
                  <p:cNvGrpSpPr/>
                  <p:nvPr/>
                </p:nvGrpSpPr>
                <p:grpSpPr>
                  <a:xfrm>
                    <a:off x="100012" y="118460"/>
                    <a:ext cx="3938596" cy="1605831"/>
                    <a:chOff x="0" y="0"/>
                    <a:chExt cx="3938594" cy="1605829"/>
                  </a:xfrm>
                </p:grpSpPr>
                <p:grpSp>
                  <p:nvGrpSpPr>
                    <p:cNvPr id="1184" name="Group 1184"/>
                    <p:cNvGrpSpPr/>
                    <p:nvPr/>
                  </p:nvGrpSpPr>
                  <p:grpSpPr>
                    <a:xfrm>
                      <a:off x="-1" y="-1"/>
                      <a:ext cx="3938596" cy="1605831"/>
                      <a:chOff x="0" y="0"/>
                      <a:chExt cx="3938594" cy="1605829"/>
                    </a:xfrm>
                  </p:grpSpPr>
                  <p:grpSp>
                    <p:nvGrpSpPr>
                      <p:cNvPr id="1179" name="Group 1179"/>
                      <p:cNvGrpSpPr/>
                      <p:nvPr/>
                    </p:nvGrpSpPr>
                    <p:grpSpPr>
                      <a:xfrm>
                        <a:off x="-1" y="-1"/>
                        <a:ext cx="3938596" cy="1587513"/>
                        <a:chOff x="0" y="0"/>
                        <a:chExt cx="3938594" cy="1587511"/>
                      </a:xfrm>
                    </p:grpSpPr>
                    <p:sp>
                      <p:nvSpPr>
                        <p:cNvPr id="1171" name="Shape 1171"/>
                        <p:cNvSpPr/>
                        <p:nvPr/>
                      </p:nvSpPr>
                      <p:spPr>
                        <a:xfrm>
                          <a:off x="10253" y="-1"/>
                          <a:ext cx="1448092" cy="825507"/>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174" name="Group 1174"/>
                        <p:cNvGrpSpPr/>
                        <p:nvPr/>
                      </p:nvGrpSpPr>
                      <p:grpSpPr>
                        <a:xfrm>
                          <a:off x="-1" y="1233022"/>
                          <a:ext cx="3638252" cy="354490"/>
                          <a:chOff x="0" y="0"/>
                          <a:chExt cx="3638250" cy="354488"/>
                        </a:xfrm>
                      </p:grpSpPr>
                      <p:sp>
                        <p:nvSpPr>
                          <p:cNvPr id="1172" name="Shape 1172"/>
                          <p:cNvSpPr/>
                          <p:nvPr/>
                        </p:nvSpPr>
                        <p:spPr>
                          <a:xfrm>
                            <a:off x="7271" y="-1"/>
                            <a:ext cx="3630979" cy="34842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73" name="Shape 1173"/>
                          <p:cNvSpPr/>
                          <p:nvPr/>
                        </p:nvSpPr>
                        <p:spPr>
                          <a:xfrm>
                            <a:off x="-1" y="275112"/>
                            <a:ext cx="3635384" cy="7937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75" name="Shape 1175"/>
                        <p:cNvSpPr/>
                        <p:nvPr/>
                      </p:nvSpPr>
                      <p:spPr>
                        <a:xfrm>
                          <a:off x="6348" y="755891"/>
                          <a:ext cx="2006608" cy="801119"/>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76" name="Shape 1176"/>
                        <p:cNvSpPr/>
                        <p:nvPr/>
                      </p:nvSpPr>
                      <p:spPr>
                        <a:xfrm>
                          <a:off x="498476" y="-1"/>
                          <a:ext cx="3440119" cy="1465823"/>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77" name="Shape 1177"/>
                        <p:cNvSpPr/>
                        <p:nvPr/>
                      </p:nvSpPr>
                      <p:spPr>
                        <a:xfrm>
                          <a:off x="1946056" y="1198161"/>
                          <a:ext cx="1714430" cy="307711"/>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78" name="Shape 1178"/>
                        <p:cNvSpPr/>
                        <p:nvPr/>
                      </p:nvSpPr>
                      <p:spPr>
                        <a:xfrm>
                          <a:off x="534988" y="39688"/>
                          <a:ext cx="911501" cy="758831"/>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180" name="Shape 1180"/>
                      <p:cNvSpPr/>
                      <p:nvPr/>
                    </p:nvSpPr>
                    <p:spPr>
                      <a:xfrm>
                        <a:off x="356724" y="1153914"/>
                        <a:ext cx="1069437"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181" name="Shape 1181"/>
                      <p:cNvSpPr/>
                      <p:nvPr/>
                    </p:nvSpPr>
                    <p:spPr>
                      <a:xfrm>
                        <a:off x="2207760" y="1004752"/>
                        <a:ext cx="117638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182" name="Shape 1182"/>
                      <p:cNvSpPr/>
                      <p:nvPr/>
                    </p:nvSpPr>
                    <p:spPr>
                      <a:xfrm>
                        <a:off x="2414590" y="1317008"/>
                        <a:ext cx="1354621"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1183" name="Shape 1183"/>
                      <p:cNvSpPr/>
                      <p:nvPr/>
                    </p:nvSpPr>
                    <p:spPr>
                      <a:xfrm>
                        <a:off x="1746990" y="482035"/>
                        <a:ext cx="790452"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grpSp>
                <p:grpSp>
                  <p:nvGrpSpPr>
                    <p:cNvPr id="1187" name="Group 1187"/>
                    <p:cNvGrpSpPr/>
                    <p:nvPr/>
                  </p:nvGrpSpPr>
                  <p:grpSpPr>
                    <a:xfrm>
                      <a:off x="3030540" y="1042992"/>
                      <a:ext cx="214317" cy="522293"/>
                      <a:chOff x="16577" y="0"/>
                      <a:chExt cx="214316" cy="522291"/>
                    </a:xfrm>
                  </p:grpSpPr>
                  <p:sp>
                    <p:nvSpPr>
                      <p:cNvPr id="1185" name="Shape 1185"/>
                      <p:cNvSpPr/>
                      <p:nvPr/>
                    </p:nvSpPr>
                    <p:spPr>
                      <a:xfrm>
                        <a:off x="16577" y="0"/>
                        <a:ext cx="214317" cy="160340"/>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86" name="Shape 1186"/>
                      <p:cNvSpPr/>
                      <p:nvPr/>
                    </p:nvSpPr>
                    <p:spPr>
                      <a:xfrm flipH="1">
                        <a:off x="124528" y="160337"/>
                        <a:ext cx="34928" cy="361955"/>
                      </a:xfrm>
                      <a:custGeom>
                        <a:avLst/>
                        <a:gdLst/>
                        <a:ahLst/>
                        <a:cxnLst>
                          <a:cxn ang="0">
                            <a:pos x="wd2" y="hd2"/>
                          </a:cxn>
                          <a:cxn ang="5400000">
                            <a:pos x="wd2" y="hd2"/>
                          </a:cxn>
                          <a:cxn ang="10800000">
                            <a:pos x="wd2" y="hd2"/>
                          </a:cxn>
                          <a:cxn ang="16200000">
                            <a:pos x="wd2" y="hd2"/>
                          </a:cxn>
                        </a:cxnLst>
                        <a:rect l="0" t="0" r="r" b="b"/>
                        <a:pathLst>
                          <a:path w="21600" h="21600" extrusionOk="0">
                            <a:moveTo>
                              <a:pt x="1" y="10800"/>
                            </a:moveTo>
                            <a:cubicBezTo>
                              <a:pt x="1" y="4835"/>
                              <a:pt x="4836" y="0"/>
                              <a:pt x="10801"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90" name="Group 1190"/>
                    <p:cNvGrpSpPr/>
                    <p:nvPr/>
                  </p:nvGrpSpPr>
                  <p:grpSpPr>
                    <a:xfrm>
                      <a:off x="311151" y="755654"/>
                      <a:ext cx="236293" cy="728668"/>
                      <a:chOff x="0" y="0"/>
                      <a:chExt cx="236291" cy="728667"/>
                    </a:xfrm>
                  </p:grpSpPr>
                  <p:sp>
                    <p:nvSpPr>
                      <p:cNvPr id="1188" name="Shape 1188"/>
                      <p:cNvSpPr/>
                      <p:nvPr/>
                    </p:nvSpPr>
                    <p:spPr>
                      <a:xfrm flipH="1">
                        <a:off x="0" y="-1"/>
                        <a:ext cx="71438" cy="728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89" name="Shape 1189"/>
                      <p:cNvSpPr/>
                      <p:nvPr/>
                    </p:nvSpPr>
                    <p:spPr>
                      <a:xfrm rot="18779901">
                        <a:off x="30162" y="271462"/>
                        <a:ext cx="201615" cy="100017"/>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192" name="Shape 1192"/>
                  <p:cNvSpPr/>
                  <p:nvPr/>
                </p:nvSpPr>
                <p:spPr>
                  <a:xfrm>
                    <a:off x="-1" y="-11"/>
                    <a:ext cx="1062042" cy="921751"/>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193" name="Shape 1193"/>
                  <p:cNvSpPr/>
                  <p:nvPr/>
                </p:nvSpPr>
                <p:spPr>
                  <a:xfrm>
                    <a:off x="314324" y="720125"/>
                    <a:ext cx="214316" cy="161927"/>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199" name="Group 1199"/>
                <p:cNvGrpSpPr/>
                <p:nvPr/>
              </p:nvGrpSpPr>
              <p:grpSpPr>
                <a:xfrm>
                  <a:off x="349131" y="636246"/>
                  <a:ext cx="143071" cy="97176"/>
                  <a:chOff x="3" y="-1"/>
                  <a:chExt cx="143069" cy="97174"/>
                </a:xfrm>
              </p:grpSpPr>
              <p:sp>
                <p:nvSpPr>
                  <p:cNvPr id="1195" name="Shape 1195"/>
                  <p:cNvSpPr/>
                  <p:nvPr/>
                </p:nvSpPr>
                <p:spPr>
                  <a:xfrm>
                    <a:off x="3" y="-2"/>
                    <a:ext cx="143070" cy="8112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96" name="Shape 1196"/>
                  <p:cNvSpPr/>
                  <p:nvPr/>
                </p:nvSpPr>
                <p:spPr>
                  <a:xfrm>
                    <a:off x="40590" y="74650"/>
                    <a:ext cx="13497" cy="1349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97" name="Shape 1197"/>
                  <p:cNvSpPr/>
                  <p:nvPr/>
                </p:nvSpPr>
                <p:spPr>
                  <a:xfrm>
                    <a:off x="37075" y="81698"/>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198" name="Shape 1198"/>
                  <p:cNvSpPr/>
                  <p:nvPr/>
                </p:nvSpPr>
                <p:spPr>
                  <a:xfrm>
                    <a:off x="35443" y="84471"/>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201" name="Shape 1201"/>
              <p:cNvSpPr/>
              <p:nvPr/>
            </p:nvSpPr>
            <p:spPr>
              <a:xfrm>
                <a:off x="430660" y="736319"/>
                <a:ext cx="190589" cy="167958"/>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02" name="Shape 1202"/>
              <p:cNvSpPr/>
              <p:nvPr/>
            </p:nvSpPr>
            <p:spPr>
              <a:xfrm>
                <a:off x="3243660" y="1168119"/>
                <a:ext cx="189098" cy="167958"/>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204" name="Shape 1204"/>
            <p:cNvSpPr/>
            <p:nvPr/>
          </p:nvSpPr>
          <p:spPr>
            <a:xfrm flipH="1">
              <a:off x="3379789" y="1147161"/>
              <a:ext cx="223839" cy="2778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205" name="Shape 1205"/>
            <p:cNvSpPr/>
            <p:nvPr/>
          </p:nvSpPr>
          <p:spPr>
            <a:xfrm flipH="1">
              <a:off x="1154113" y="1147161"/>
              <a:ext cx="223839" cy="2778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207" name="Shape 1207"/>
          <p:cNvSpPr/>
          <p:nvPr/>
        </p:nvSpPr>
        <p:spPr>
          <a:xfrm>
            <a:off x="304800" y="20574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A</a:t>
            </a:r>
          </a:p>
        </p:txBody>
      </p:sp>
      <p:sp>
        <p:nvSpPr>
          <p:cNvPr id="1208" name="Shape 1208"/>
          <p:cNvSpPr/>
          <p:nvPr/>
        </p:nvSpPr>
        <p:spPr>
          <a:xfrm>
            <a:off x="4495800" y="20574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B</a:t>
            </a:r>
          </a:p>
        </p:txBody>
      </p:sp>
      <p:sp>
        <p:nvSpPr>
          <p:cNvPr id="1209" name="Shape 1209"/>
          <p:cNvSpPr/>
          <p:nvPr/>
        </p:nvSpPr>
        <p:spPr>
          <a:xfrm>
            <a:off x="304800" y="42672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a:t>
            </a:r>
          </a:p>
        </p:txBody>
      </p:sp>
      <p:sp>
        <p:nvSpPr>
          <p:cNvPr id="1210" name="Shape 1210"/>
          <p:cNvSpPr/>
          <p:nvPr/>
        </p:nvSpPr>
        <p:spPr>
          <a:xfrm>
            <a:off x="4343400" y="42672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D</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215" name="Shape 121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216"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217" name="Shape 1217"/>
          <p:cNvSpPr/>
          <p:nvPr/>
        </p:nvSpPr>
        <p:spPr>
          <a:xfrm>
            <a:off x="2438400" y="3527425"/>
            <a:ext cx="6477000" cy="23641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b="0">
                <a:latin typeface="Arial"/>
                <a:ea typeface="Arial"/>
                <a:cs typeface="Arial"/>
                <a:sym typeface="Arial"/>
              </a:defRPr>
            </a:pPr>
            <a:r>
              <a:t>Earth’s Changing Surface</a:t>
            </a:r>
          </a:p>
          <a:p>
            <a:pPr>
              <a:spcBef>
                <a:spcPts val="1900"/>
              </a:spcBef>
              <a:defRPr sz="3200" b="0">
                <a:latin typeface="Arial"/>
                <a:ea typeface="Arial"/>
                <a:cs typeface="Arial"/>
                <a:sym typeface="Arial"/>
              </a:defRPr>
            </a:pPr>
            <a:r>
              <a:t>Sediment and Sedimentary Rocks</a:t>
            </a:r>
          </a:p>
        </p:txBody>
      </p:sp>
      <p:grpSp>
        <p:nvGrpSpPr>
          <p:cNvPr id="1220" name="Group 1220"/>
          <p:cNvGrpSpPr/>
          <p:nvPr/>
        </p:nvGrpSpPr>
        <p:grpSpPr>
          <a:xfrm>
            <a:off x="475487" y="758951"/>
            <a:ext cx="1994018" cy="2229100"/>
            <a:chOff x="0" y="0"/>
            <a:chExt cx="1994016" cy="2229099"/>
          </a:xfrm>
        </p:grpSpPr>
        <p:pic>
          <p:nvPicPr>
            <p:cNvPr id="1218" name="image5.jpg"/>
            <p:cNvPicPr>
              <a:picLocks noChangeAspect="1"/>
            </p:cNvPicPr>
            <p:nvPr/>
          </p:nvPicPr>
          <p:blipFill>
            <a:blip r:embed="rId4">
              <a:extLst/>
            </a:blip>
            <a:stretch>
              <a:fillRect/>
            </a:stretch>
          </p:blipFill>
          <p:spPr>
            <a:xfrm>
              <a:off x="0" y="0"/>
              <a:ext cx="1994017" cy="2229100"/>
            </a:xfrm>
            <a:prstGeom prst="rect">
              <a:avLst/>
            </a:prstGeom>
            <a:ln w="12700" cap="flat">
              <a:noFill/>
              <a:miter lim="400000"/>
            </a:ln>
            <a:effectLst/>
          </p:spPr>
        </p:pic>
        <p:pic>
          <p:nvPicPr>
            <p:cNvPr id="1219" name="image3.png" descr="LabLearner_Logo white.png"/>
            <p:cNvPicPr>
              <a:picLocks noChangeAspect="1"/>
            </p:cNvPicPr>
            <p:nvPr/>
          </p:nvPicPr>
          <p:blipFill>
            <a:blip r:embed="rId5">
              <a:extLst/>
            </a:blip>
            <a:stretch>
              <a:fillRect/>
            </a:stretch>
          </p:blipFill>
          <p:spPr>
            <a:xfrm>
              <a:off x="85979" y="1762125"/>
              <a:ext cx="1822059" cy="358323"/>
            </a:xfrm>
            <a:prstGeom prst="rect">
              <a:avLst/>
            </a:prstGeom>
            <a:ln w="12700" cap="flat">
              <a:noFill/>
              <a:miter lim="400000"/>
            </a:ln>
            <a:effectLst/>
          </p:spPr>
        </p:pic>
      </p:gr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Shape 1224"/>
          <p:cNvSpPr/>
          <p:nvPr/>
        </p:nvSpPr>
        <p:spPr>
          <a:xfrm>
            <a:off x="2057400" y="76200"/>
            <a:ext cx="6019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What Can You Recall?</a:t>
            </a:r>
          </a:p>
        </p:txBody>
      </p:sp>
      <p:sp>
        <p:nvSpPr>
          <p:cNvPr id="1225" name="Shape 122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255" name="Group 1255"/>
          <p:cNvGrpSpPr/>
          <p:nvPr/>
        </p:nvGrpSpPr>
        <p:grpSpPr>
          <a:xfrm>
            <a:off x="166687" y="924565"/>
            <a:ext cx="8632831" cy="3249554"/>
            <a:chOff x="0" y="-22"/>
            <a:chExt cx="8632830" cy="3249553"/>
          </a:xfrm>
        </p:grpSpPr>
        <p:grpSp>
          <p:nvGrpSpPr>
            <p:cNvPr id="1249" name="Group 1249"/>
            <p:cNvGrpSpPr/>
            <p:nvPr/>
          </p:nvGrpSpPr>
          <p:grpSpPr>
            <a:xfrm>
              <a:off x="0" y="-23"/>
              <a:ext cx="8632831" cy="3249554"/>
              <a:chOff x="0" y="-21"/>
              <a:chExt cx="8632830" cy="3249553"/>
            </a:xfrm>
          </p:grpSpPr>
          <p:grpSp>
            <p:nvGrpSpPr>
              <p:cNvPr id="1246" name="Group 1246"/>
              <p:cNvGrpSpPr/>
              <p:nvPr/>
            </p:nvGrpSpPr>
            <p:grpSpPr>
              <a:xfrm>
                <a:off x="214311" y="226349"/>
                <a:ext cx="8418520" cy="3023183"/>
                <a:chOff x="0" y="0"/>
                <a:chExt cx="8418518" cy="3023182"/>
              </a:xfrm>
            </p:grpSpPr>
            <p:grpSp>
              <p:nvGrpSpPr>
                <p:cNvPr id="1239" name="Group 1239"/>
                <p:cNvGrpSpPr/>
                <p:nvPr/>
              </p:nvGrpSpPr>
              <p:grpSpPr>
                <a:xfrm>
                  <a:off x="-1" y="-1"/>
                  <a:ext cx="8418520" cy="3023183"/>
                  <a:chOff x="0" y="0"/>
                  <a:chExt cx="8418518" cy="3023182"/>
                </a:xfrm>
              </p:grpSpPr>
              <p:grpSp>
                <p:nvGrpSpPr>
                  <p:cNvPr id="1234" name="Group 1234"/>
                  <p:cNvGrpSpPr/>
                  <p:nvPr/>
                </p:nvGrpSpPr>
                <p:grpSpPr>
                  <a:xfrm>
                    <a:off x="0" y="-1"/>
                    <a:ext cx="8418520" cy="3014668"/>
                    <a:chOff x="0" y="0"/>
                    <a:chExt cx="8418518" cy="3014667"/>
                  </a:xfrm>
                </p:grpSpPr>
                <p:sp>
                  <p:nvSpPr>
                    <p:cNvPr id="1226" name="Shape 1226"/>
                    <p:cNvSpPr/>
                    <p:nvPr/>
                  </p:nvSpPr>
                  <p:spPr>
                    <a:xfrm>
                      <a:off x="21044" y="0"/>
                      <a:ext cx="3095368" cy="1566865"/>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229" name="Group 1229"/>
                    <p:cNvGrpSpPr/>
                    <p:nvPr/>
                  </p:nvGrpSpPr>
                  <p:grpSpPr>
                    <a:xfrm>
                      <a:off x="0" y="2340048"/>
                      <a:ext cx="7777658" cy="674619"/>
                      <a:chOff x="0" y="0"/>
                      <a:chExt cx="7777657" cy="674618"/>
                    </a:xfrm>
                  </p:grpSpPr>
                  <p:sp>
                    <p:nvSpPr>
                      <p:cNvPr id="1227" name="Shape 1227"/>
                      <p:cNvSpPr/>
                      <p:nvPr/>
                    </p:nvSpPr>
                    <p:spPr>
                      <a:xfrm>
                        <a:off x="15544" y="0"/>
                        <a:ext cx="7762114" cy="663071"/>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28" name="Shape 1228"/>
                      <p:cNvSpPr/>
                      <p:nvPr/>
                    </p:nvSpPr>
                    <p:spPr>
                      <a:xfrm>
                        <a:off x="0" y="522218"/>
                        <a:ext cx="7772407" cy="152401"/>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230" name="Shape 1230"/>
                    <p:cNvSpPr/>
                    <p:nvPr/>
                  </p:nvSpPr>
                  <p:spPr>
                    <a:xfrm>
                      <a:off x="12699" y="1434915"/>
                      <a:ext cx="4289430" cy="1521812"/>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31" name="Shape 1231"/>
                    <p:cNvSpPr/>
                    <p:nvPr/>
                  </p:nvSpPr>
                  <p:spPr>
                    <a:xfrm>
                      <a:off x="1066799" y="-1"/>
                      <a:ext cx="7351721" cy="2784256"/>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32" name="Shape 1232"/>
                    <p:cNvSpPr/>
                    <p:nvPr/>
                  </p:nvSpPr>
                  <p:spPr>
                    <a:xfrm>
                      <a:off x="4160952" y="2275940"/>
                      <a:ext cx="3663749" cy="58271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33" name="Shape 1233"/>
                    <p:cNvSpPr/>
                    <p:nvPr/>
                  </p:nvSpPr>
                  <p:spPr>
                    <a:xfrm>
                      <a:off x="1143000" y="76200"/>
                      <a:ext cx="1949158" cy="1439865"/>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235" name="Shape 1235"/>
                  <p:cNvSpPr/>
                  <p:nvPr/>
                </p:nvSpPr>
                <p:spPr>
                  <a:xfrm>
                    <a:off x="762000" y="2190752"/>
                    <a:ext cx="22860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236" name="Shape 1236"/>
                  <p:cNvSpPr/>
                  <p:nvPr/>
                </p:nvSpPr>
                <p:spPr>
                  <a:xfrm>
                    <a:off x="5181602" y="2209802"/>
                    <a:ext cx="25146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237" name="Shape 1237"/>
                  <p:cNvSpPr/>
                  <p:nvPr/>
                </p:nvSpPr>
                <p:spPr>
                  <a:xfrm>
                    <a:off x="5410202" y="2647952"/>
                    <a:ext cx="2895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mantle</a:t>
                    </a:r>
                  </a:p>
                </p:txBody>
              </p:sp>
              <p:sp>
                <p:nvSpPr>
                  <p:cNvPr id="1238" name="Shape 1238"/>
                  <p:cNvSpPr/>
                  <p:nvPr/>
                </p:nvSpPr>
                <p:spPr>
                  <a:xfrm>
                    <a:off x="3733801" y="914400"/>
                    <a:ext cx="11430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grpSp>
            <p:grpSp>
              <p:nvGrpSpPr>
                <p:cNvPr id="1242" name="Group 1242"/>
                <p:cNvGrpSpPr/>
                <p:nvPr/>
              </p:nvGrpSpPr>
              <p:grpSpPr>
                <a:xfrm>
                  <a:off x="6477001" y="1981201"/>
                  <a:ext cx="457203" cy="990604"/>
                  <a:chOff x="35364" y="0"/>
                  <a:chExt cx="457201" cy="990603"/>
                </a:xfrm>
              </p:grpSpPr>
              <p:sp>
                <p:nvSpPr>
                  <p:cNvPr id="1240" name="Shape 1240"/>
                  <p:cNvSpPr/>
                  <p:nvPr/>
                </p:nvSpPr>
                <p:spPr>
                  <a:xfrm>
                    <a:off x="35364" y="0"/>
                    <a:ext cx="457203" cy="304801"/>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41" name="Shape 1241"/>
                  <p:cNvSpPr/>
                  <p:nvPr/>
                </p:nvSpPr>
                <p:spPr>
                  <a:xfrm flipH="1">
                    <a:off x="263965" y="304799"/>
                    <a:ext cx="76202" cy="685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245" name="Group 1245"/>
                <p:cNvGrpSpPr/>
                <p:nvPr/>
              </p:nvGrpSpPr>
              <p:grpSpPr>
                <a:xfrm>
                  <a:off x="663575" y="1447800"/>
                  <a:ext cx="502441" cy="1371604"/>
                  <a:chOff x="0" y="0"/>
                  <a:chExt cx="502440" cy="1371602"/>
                </a:xfrm>
              </p:grpSpPr>
              <p:sp>
                <p:nvSpPr>
                  <p:cNvPr id="1243" name="Shape 1243"/>
                  <p:cNvSpPr/>
                  <p:nvPr/>
                </p:nvSpPr>
                <p:spPr>
                  <a:xfrm flipH="1">
                    <a:off x="0" y="0"/>
                    <a:ext cx="152402" cy="13716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44" name="Shape 1244"/>
                  <p:cNvSpPr/>
                  <p:nvPr/>
                </p:nvSpPr>
                <p:spPr>
                  <a:xfrm rot="18779901">
                    <a:off x="98425" y="484186"/>
                    <a:ext cx="381003" cy="228603"/>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247" name="Shape 1247"/>
              <p:cNvSpPr/>
              <p:nvPr/>
            </p:nvSpPr>
            <p:spPr>
              <a:xfrm>
                <a:off x="-1" y="-22"/>
                <a:ext cx="2271715" cy="1750374"/>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248" name="Shape 1248"/>
              <p:cNvSpPr/>
              <p:nvPr/>
            </p:nvSpPr>
            <p:spPr>
              <a:xfrm>
                <a:off x="671512" y="1369350"/>
                <a:ext cx="457202" cy="304802"/>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254" name="Group 1254"/>
            <p:cNvGrpSpPr/>
            <p:nvPr/>
          </p:nvGrpSpPr>
          <p:grpSpPr>
            <a:xfrm>
              <a:off x="747459" y="1209501"/>
              <a:ext cx="305213" cy="177313"/>
              <a:chOff x="6" y="-2"/>
              <a:chExt cx="305211" cy="177311"/>
            </a:xfrm>
          </p:grpSpPr>
          <p:sp>
            <p:nvSpPr>
              <p:cNvPr id="1250" name="Shape 1250"/>
              <p:cNvSpPr/>
              <p:nvPr/>
            </p:nvSpPr>
            <p:spPr>
              <a:xfrm>
                <a:off x="6" y="-3"/>
                <a:ext cx="305213" cy="1527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51" name="Shape 1251"/>
              <p:cNvSpPr/>
              <p:nvPr/>
            </p:nvSpPr>
            <p:spPr>
              <a:xfrm>
                <a:off x="88229" y="140601"/>
                <a:ext cx="25403" cy="254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52" name="Shape 1252"/>
              <p:cNvSpPr/>
              <p:nvPr/>
            </p:nvSpPr>
            <p:spPr>
              <a:xfrm>
                <a:off x="84228" y="157184"/>
                <a:ext cx="16937" cy="1693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53" name="Shape 1253"/>
              <p:cNvSpPr/>
              <p:nvPr/>
            </p:nvSpPr>
            <p:spPr>
              <a:xfrm>
                <a:off x="82809" y="164606"/>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256" name="Shape 1256"/>
          <p:cNvSpPr/>
          <p:nvPr/>
        </p:nvSpPr>
        <p:spPr>
          <a:xfrm>
            <a:off x="609600" y="4648200"/>
            <a:ext cx="50292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81000" indent="-381000">
              <a:buSzPct val="100000"/>
              <a:buAutoNum type="arabicPeriod"/>
              <a:defRPr>
                <a:latin typeface="Arial"/>
                <a:ea typeface="Arial"/>
                <a:cs typeface="Arial"/>
                <a:sym typeface="Arial"/>
              </a:defRPr>
            </a:pPr>
            <a:r>
              <a:t>Where is the magma?</a:t>
            </a:r>
          </a:p>
          <a:p>
            <a:pPr marL="381000" indent="-381000">
              <a:buSzPct val="100000"/>
              <a:buAutoNum type="arabicPeriod"/>
              <a:defRPr>
                <a:latin typeface="Arial"/>
                <a:ea typeface="Arial"/>
                <a:cs typeface="Arial"/>
                <a:sym typeface="Arial"/>
              </a:defRPr>
            </a:pPr>
            <a:endParaRPr/>
          </a:p>
          <a:p>
            <a:pPr marL="381000" indent="-381000">
              <a:buSzPct val="100000"/>
              <a:buAutoNum type="arabicPeriod" startAt="2"/>
              <a:defRPr>
                <a:latin typeface="Arial"/>
                <a:ea typeface="Arial"/>
                <a:cs typeface="Arial"/>
                <a:sym typeface="Arial"/>
              </a:defRPr>
            </a:pPr>
            <a:r>
              <a:t>Where is igneous rock?</a:t>
            </a:r>
          </a:p>
          <a:p>
            <a:pPr marL="381000" indent="-381000">
              <a:buSzPct val="100000"/>
              <a:buAutoNum type="arabicPeriod" startAt="2"/>
              <a:defRPr>
                <a:latin typeface="Arial"/>
                <a:ea typeface="Arial"/>
                <a:cs typeface="Arial"/>
                <a:sym typeface="Arial"/>
              </a:defRPr>
            </a:pPr>
            <a:endParaRPr/>
          </a:p>
          <a:p>
            <a:pPr marL="381000" indent="-381000">
              <a:buSzPct val="100000"/>
              <a:buAutoNum type="arabicPeriod" startAt="3"/>
              <a:defRPr>
                <a:latin typeface="Arial"/>
                <a:ea typeface="Arial"/>
                <a:cs typeface="Arial"/>
                <a:sym typeface="Arial"/>
              </a:defRPr>
            </a:pPr>
            <a:r>
              <a:t>Where will new igneous rock form?</a:t>
            </a:r>
          </a:p>
        </p:txBody>
      </p:sp>
      <p:sp>
        <p:nvSpPr>
          <p:cNvPr id="1257" name="Shape 1257"/>
          <p:cNvSpPr/>
          <p:nvPr/>
        </p:nvSpPr>
        <p:spPr>
          <a:xfrm>
            <a:off x="1028912" y="2276757"/>
            <a:ext cx="406487" cy="31880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258" name="Shape 1258"/>
          <p:cNvSpPr/>
          <p:nvPr/>
        </p:nvSpPr>
        <p:spPr>
          <a:xfrm>
            <a:off x="7050246" y="3130832"/>
            <a:ext cx="404999" cy="31880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Triassic_Utah.jpeg"/>
          <p:cNvPicPr>
            <a:picLocks noChangeAspect="1"/>
          </p:cNvPicPr>
          <p:nvPr/>
        </p:nvPicPr>
        <p:blipFill>
          <a:blip r:embed="rId3">
            <a:extLst/>
          </a:blip>
          <a:stretch>
            <a:fillRect/>
          </a:stretch>
        </p:blipFill>
        <p:spPr>
          <a:xfrm>
            <a:off x="3069437" y="982265"/>
            <a:ext cx="7091772" cy="3596222"/>
          </a:xfrm>
          <a:prstGeom prst="rect">
            <a:avLst/>
          </a:prstGeom>
          <a:ln w="12700">
            <a:miter lim="400000"/>
          </a:ln>
        </p:spPr>
      </p:pic>
      <p:sp>
        <p:nvSpPr>
          <p:cNvPr id="1263" name="Shape 1263"/>
          <p:cNvSpPr/>
          <p:nvPr/>
        </p:nvSpPr>
        <p:spPr>
          <a:xfrm>
            <a:off x="2819400" y="228600"/>
            <a:ext cx="4114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Sedimentary Rock</a:t>
            </a:r>
          </a:p>
        </p:txBody>
      </p:sp>
      <p:sp>
        <p:nvSpPr>
          <p:cNvPr id="1264" name="Shape 126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265" name="Shape 1265"/>
          <p:cNvSpPr/>
          <p:nvPr/>
        </p:nvSpPr>
        <p:spPr>
          <a:xfrm>
            <a:off x="228600" y="4724400"/>
            <a:ext cx="891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Much of the top part of the Earth’s crust is made up of sedimentary rocks. </a:t>
            </a:r>
          </a:p>
        </p:txBody>
      </p:sp>
      <p:pic>
        <p:nvPicPr>
          <p:cNvPr id="1266" name="1280px-Mini_Alluvial_Fan_Imprinted_with_Footprints.jpg"/>
          <p:cNvPicPr>
            <a:picLocks noChangeAspect="1"/>
          </p:cNvPicPr>
          <p:nvPr/>
        </p:nvPicPr>
        <p:blipFill>
          <a:blip r:embed="rId4">
            <a:extLst/>
          </a:blip>
          <a:stretch>
            <a:fillRect/>
          </a:stretch>
        </p:blipFill>
        <p:spPr>
          <a:xfrm>
            <a:off x="-730353" y="980134"/>
            <a:ext cx="5421905" cy="3600484"/>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p:nvPr/>
        </p:nvSpPr>
        <p:spPr>
          <a:xfrm>
            <a:off x="265720" y="152398"/>
            <a:ext cx="872588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Forming Sediment and Sedimentary Rock</a:t>
            </a:r>
          </a:p>
        </p:txBody>
      </p:sp>
      <p:sp>
        <p:nvSpPr>
          <p:cNvPr id="1271" name="Shape 127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272" name="Shape 1272"/>
          <p:cNvSpPr/>
          <p:nvPr/>
        </p:nvSpPr>
        <p:spPr>
          <a:xfrm>
            <a:off x="228600" y="990600"/>
            <a:ext cx="4270248" cy="5340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Wind and water can rub away parts of any type of rock. </a:t>
            </a:r>
          </a:p>
          <a:p>
            <a:pPr>
              <a:defRPr>
                <a:latin typeface="Arial"/>
                <a:ea typeface="Arial"/>
                <a:cs typeface="Arial"/>
                <a:sym typeface="Arial"/>
              </a:defRPr>
            </a:pPr>
            <a:endParaRPr/>
          </a:p>
          <a:p>
            <a:pPr>
              <a:defRPr>
                <a:latin typeface="Arial"/>
                <a:ea typeface="Arial"/>
                <a:cs typeface="Arial"/>
                <a:sym typeface="Arial"/>
              </a:defRPr>
            </a:pPr>
            <a:r>
              <a:t>This process is called weathering.</a:t>
            </a:r>
          </a:p>
          <a:p>
            <a:pPr>
              <a:defRPr>
                <a:latin typeface="Arial"/>
                <a:ea typeface="Arial"/>
                <a:cs typeface="Arial"/>
                <a:sym typeface="Arial"/>
              </a:defRPr>
            </a:pPr>
            <a:endParaRPr/>
          </a:p>
          <a:p>
            <a:pPr>
              <a:defRPr>
                <a:latin typeface="Arial"/>
                <a:ea typeface="Arial"/>
                <a:cs typeface="Arial"/>
                <a:sym typeface="Arial"/>
              </a:defRPr>
            </a:pPr>
            <a:r>
              <a:t>Scientists call the small pieces of rubbed away rock sediment.</a:t>
            </a:r>
          </a:p>
          <a:p>
            <a:pPr>
              <a:defRPr>
                <a:latin typeface="Arial"/>
                <a:ea typeface="Arial"/>
                <a:cs typeface="Arial"/>
                <a:sym typeface="Arial"/>
              </a:defRPr>
            </a:pPr>
            <a:endParaRPr/>
          </a:p>
          <a:p>
            <a:pPr>
              <a:defRPr>
                <a:latin typeface="Arial"/>
                <a:ea typeface="Arial"/>
                <a:cs typeface="Arial"/>
                <a:sym typeface="Arial"/>
              </a:defRPr>
            </a:pPr>
            <a:r>
              <a:t>Sediment usually travels to the bottom of a lake or ocean because of wind or water. This process is called erosion.</a:t>
            </a:r>
          </a:p>
          <a:p>
            <a:pPr>
              <a:defRPr>
                <a:latin typeface="Arial"/>
                <a:ea typeface="Arial"/>
                <a:cs typeface="Arial"/>
                <a:sym typeface="Arial"/>
              </a:defRPr>
            </a:pPr>
            <a:endParaRPr/>
          </a:p>
          <a:p>
            <a:pPr>
              <a:defRPr>
                <a:latin typeface="Arial"/>
                <a:ea typeface="Arial"/>
                <a:cs typeface="Arial"/>
                <a:sym typeface="Arial"/>
              </a:defRPr>
            </a:pPr>
            <a:r>
              <a:t>Layers of sediment form on the bottom of the lake or ocean. They are pushed together. The sediment becomes solid rock instead of particles. </a:t>
            </a:r>
          </a:p>
        </p:txBody>
      </p:sp>
      <p:pic>
        <p:nvPicPr>
          <p:cNvPr id="1273" name="image24.jpg"/>
          <p:cNvPicPr>
            <a:picLocks noChangeAspect="1"/>
          </p:cNvPicPr>
          <p:nvPr/>
        </p:nvPicPr>
        <p:blipFill>
          <a:blip r:embed="rId3">
            <a:extLst/>
          </a:blip>
          <a:stretch>
            <a:fillRect/>
          </a:stretch>
        </p:blipFill>
        <p:spPr>
          <a:xfrm>
            <a:off x="5120640" y="1105414"/>
            <a:ext cx="3505201" cy="2628901"/>
          </a:xfrm>
          <a:prstGeom prst="rect">
            <a:avLst/>
          </a:prstGeom>
          <a:ln w="12700">
            <a:miter lim="400000"/>
          </a:ln>
        </p:spPr>
      </p:pic>
      <p:pic>
        <p:nvPicPr>
          <p:cNvPr id="1274" name="image25.jpg"/>
          <p:cNvPicPr>
            <a:picLocks noChangeAspect="1"/>
          </p:cNvPicPr>
          <p:nvPr/>
        </p:nvPicPr>
        <p:blipFill>
          <a:blip r:embed="rId4">
            <a:extLst/>
          </a:blip>
          <a:stretch>
            <a:fillRect/>
          </a:stretch>
        </p:blipFill>
        <p:spPr>
          <a:xfrm>
            <a:off x="5120640" y="4060199"/>
            <a:ext cx="3505201" cy="2260855"/>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6.jpg"/>
          <p:cNvPicPr>
            <a:picLocks noChangeAspect="1"/>
          </p:cNvPicPr>
          <p:nvPr/>
        </p:nvPicPr>
        <p:blipFill>
          <a:blip r:embed="rId3">
            <a:extLst/>
          </a:blip>
          <a:stretch>
            <a:fillRect/>
          </a:stretch>
        </p:blipFill>
        <p:spPr>
          <a:xfrm>
            <a:off x="280413" y="914106"/>
            <a:ext cx="5088837" cy="3389245"/>
          </a:xfrm>
          <a:prstGeom prst="rect">
            <a:avLst/>
          </a:prstGeom>
          <a:ln w="12700">
            <a:miter lim="400000"/>
          </a:ln>
        </p:spPr>
      </p:pic>
      <p:pic>
        <p:nvPicPr>
          <p:cNvPr id="139" name="image7.jpeg"/>
          <p:cNvPicPr>
            <a:picLocks noChangeAspect="1"/>
          </p:cNvPicPr>
          <p:nvPr/>
        </p:nvPicPr>
        <p:blipFill>
          <a:blip r:embed="rId4">
            <a:extLst/>
          </a:blip>
          <a:srcRect b="13811"/>
          <a:stretch>
            <a:fillRect/>
          </a:stretch>
        </p:blipFill>
        <p:spPr>
          <a:xfrm>
            <a:off x="277237" y="4274692"/>
            <a:ext cx="4724400" cy="2278509"/>
          </a:xfrm>
          <a:prstGeom prst="rect">
            <a:avLst/>
          </a:prstGeom>
          <a:ln w="12700">
            <a:miter lim="400000"/>
          </a:ln>
        </p:spPr>
      </p:pic>
      <p:sp>
        <p:nvSpPr>
          <p:cNvPr id="140" name="Shape 140"/>
          <p:cNvSpPr/>
          <p:nvPr/>
        </p:nvSpPr>
        <p:spPr>
          <a:xfrm>
            <a:off x="2057400" y="228600"/>
            <a:ext cx="4495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Surface of the Earth</a:t>
            </a:r>
          </a:p>
        </p:txBody>
      </p:sp>
      <p:sp>
        <p:nvSpPr>
          <p:cNvPr id="141" name="Shape 14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42" name="image8.jpg"/>
          <p:cNvPicPr>
            <a:picLocks noChangeAspect="1"/>
          </p:cNvPicPr>
          <p:nvPr/>
        </p:nvPicPr>
        <p:blipFill>
          <a:blip r:embed="rId5">
            <a:extLst/>
          </a:blip>
          <a:stretch>
            <a:fillRect/>
          </a:stretch>
        </p:blipFill>
        <p:spPr>
          <a:xfrm>
            <a:off x="5001636" y="3797865"/>
            <a:ext cx="3800480" cy="2758115"/>
          </a:xfrm>
          <a:prstGeom prst="rect">
            <a:avLst/>
          </a:prstGeom>
          <a:ln w="12700">
            <a:miter lim="400000"/>
          </a:ln>
        </p:spPr>
      </p:pic>
      <p:pic>
        <p:nvPicPr>
          <p:cNvPr id="143" name="image9.jpg"/>
          <p:cNvPicPr>
            <a:picLocks noChangeAspect="1"/>
          </p:cNvPicPr>
          <p:nvPr/>
        </p:nvPicPr>
        <p:blipFill>
          <a:blip r:embed="rId6">
            <a:extLst/>
          </a:blip>
          <a:stretch>
            <a:fillRect/>
          </a:stretch>
        </p:blipFill>
        <p:spPr>
          <a:xfrm>
            <a:off x="5004815" y="914106"/>
            <a:ext cx="3788666" cy="2943363"/>
          </a:xfrm>
          <a:prstGeom prst="rect">
            <a:avLst/>
          </a:prstGeom>
          <a:ln w="12700">
            <a:miter lim="400000"/>
          </a:ln>
        </p:spPr>
      </p:pic>
      <p:sp>
        <p:nvSpPr>
          <p:cNvPr id="144" name="Shape 144"/>
          <p:cNvSpPr/>
          <p:nvPr/>
        </p:nvSpPr>
        <p:spPr>
          <a:xfrm>
            <a:off x="457200" y="6451600"/>
            <a:ext cx="2743200" cy="2269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000">
                <a:latin typeface="Arial"/>
                <a:ea typeface="Arial"/>
                <a:cs typeface="Arial"/>
                <a:sym typeface="Arial"/>
              </a:defRPr>
            </a:lvl1pPr>
          </a:lstStyle>
          <a:p>
            <a:r>
              <a:t>/</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Shape 1278"/>
          <p:cNvSpPr/>
          <p:nvPr/>
        </p:nvSpPr>
        <p:spPr>
          <a:xfrm>
            <a:off x="152400" y="115887"/>
            <a:ext cx="9144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Forming Sediment and Sedimentary Rock</a:t>
            </a:r>
          </a:p>
        </p:txBody>
      </p:sp>
      <p:sp>
        <p:nvSpPr>
          <p:cNvPr id="1279" name="Shape 127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280" name="Shape 1280"/>
          <p:cNvSpPr/>
          <p:nvPr/>
        </p:nvSpPr>
        <p:spPr>
          <a:xfrm>
            <a:off x="889000" y="4267200"/>
            <a:ext cx="4140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Sediment and sedimentary rock</a:t>
            </a:r>
          </a:p>
        </p:txBody>
      </p:sp>
      <p:sp>
        <p:nvSpPr>
          <p:cNvPr id="1281" name="Shape 1281"/>
          <p:cNvSpPr/>
          <p:nvPr/>
        </p:nvSpPr>
        <p:spPr>
          <a:xfrm>
            <a:off x="228600" y="4767262"/>
            <a:ext cx="65532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endParaRPr/>
          </a:p>
          <a:p>
            <a:pPr>
              <a:defRPr>
                <a:latin typeface="Arial"/>
                <a:ea typeface="Arial"/>
                <a:cs typeface="Arial"/>
                <a:sym typeface="Arial"/>
              </a:defRPr>
            </a:pPr>
            <a:r>
              <a:t>What happened to the size of the mountain?</a:t>
            </a:r>
          </a:p>
          <a:p>
            <a:pPr>
              <a:defRPr>
                <a:latin typeface="Arial"/>
                <a:ea typeface="Arial"/>
                <a:cs typeface="Arial"/>
                <a:sym typeface="Arial"/>
              </a:defRPr>
            </a:pPr>
            <a:endParaRPr/>
          </a:p>
          <a:p>
            <a:pPr>
              <a:defRPr>
                <a:latin typeface="Arial"/>
                <a:ea typeface="Arial"/>
                <a:cs typeface="Arial"/>
                <a:sym typeface="Arial"/>
              </a:defRPr>
            </a:pPr>
            <a:r>
              <a:t>Where is the sedimentary rock?</a:t>
            </a:r>
          </a:p>
        </p:txBody>
      </p:sp>
      <p:grpSp>
        <p:nvGrpSpPr>
          <p:cNvPr id="1315" name="Group 1315"/>
          <p:cNvGrpSpPr/>
          <p:nvPr/>
        </p:nvGrpSpPr>
        <p:grpSpPr>
          <a:xfrm>
            <a:off x="380998" y="685772"/>
            <a:ext cx="8418521" cy="3657632"/>
            <a:chOff x="-1" y="0"/>
            <a:chExt cx="8418519" cy="3657630"/>
          </a:xfrm>
        </p:grpSpPr>
        <p:grpSp>
          <p:nvGrpSpPr>
            <p:cNvPr id="1311" name="Group 1311"/>
            <p:cNvGrpSpPr/>
            <p:nvPr/>
          </p:nvGrpSpPr>
          <p:grpSpPr>
            <a:xfrm>
              <a:off x="-2" y="-1"/>
              <a:ext cx="8418521" cy="3471900"/>
              <a:chOff x="0" y="0"/>
              <a:chExt cx="8418519" cy="3471898"/>
            </a:xfrm>
          </p:grpSpPr>
          <p:grpSp>
            <p:nvGrpSpPr>
              <p:cNvPr id="1308" name="Group 1308"/>
              <p:cNvGrpSpPr/>
              <p:nvPr/>
            </p:nvGrpSpPr>
            <p:grpSpPr>
              <a:xfrm>
                <a:off x="-1" y="304826"/>
                <a:ext cx="8418520" cy="3167073"/>
                <a:chOff x="0" y="0"/>
                <a:chExt cx="8418519" cy="3167071"/>
              </a:xfrm>
            </p:grpSpPr>
            <p:grpSp>
              <p:nvGrpSpPr>
                <p:cNvPr id="1300" name="Group 1300"/>
                <p:cNvGrpSpPr/>
                <p:nvPr/>
              </p:nvGrpSpPr>
              <p:grpSpPr>
                <a:xfrm>
                  <a:off x="0" y="0"/>
                  <a:ext cx="8418520" cy="3167072"/>
                  <a:chOff x="0" y="0"/>
                  <a:chExt cx="8418519" cy="3167071"/>
                </a:xfrm>
              </p:grpSpPr>
              <p:grpSp>
                <p:nvGrpSpPr>
                  <p:cNvPr id="1298" name="Group 1298"/>
                  <p:cNvGrpSpPr/>
                  <p:nvPr/>
                </p:nvGrpSpPr>
                <p:grpSpPr>
                  <a:xfrm>
                    <a:off x="0" y="152401"/>
                    <a:ext cx="8418520" cy="3014671"/>
                    <a:chOff x="0" y="0"/>
                    <a:chExt cx="8418519" cy="3014670"/>
                  </a:xfrm>
                </p:grpSpPr>
                <p:grpSp>
                  <p:nvGrpSpPr>
                    <p:cNvPr id="1290" name="Group 1290"/>
                    <p:cNvGrpSpPr/>
                    <p:nvPr/>
                  </p:nvGrpSpPr>
                  <p:grpSpPr>
                    <a:xfrm>
                      <a:off x="-1" y="-1"/>
                      <a:ext cx="8418521" cy="3014672"/>
                      <a:chOff x="0" y="0"/>
                      <a:chExt cx="8418519" cy="3014670"/>
                    </a:xfrm>
                  </p:grpSpPr>
                  <p:sp>
                    <p:nvSpPr>
                      <p:cNvPr id="1282" name="Shape 1282"/>
                      <p:cNvSpPr/>
                      <p:nvPr/>
                    </p:nvSpPr>
                    <p:spPr>
                      <a:xfrm>
                        <a:off x="21044" y="-1"/>
                        <a:ext cx="3095368" cy="1566869"/>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285" name="Group 1285"/>
                      <p:cNvGrpSpPr/>
                      <p:nvPr/>
                    </p:nvGrpSpPr>
                    <p:grpSpPr>
                      <a:xfrm>
                        <a:off x="-1" y="2340052"/>
                        <a:ext cx="7777660" cy="674619"/>
                        <a:chOff x="0" y="0"/>
                        <a:chExt cx="7777659" cy="674618"/>
                      </a:xfrm>
                    </p:grpSpPr>
                    <p:sp>
                      <p:nvSpPr>
                        <p:cNvPr id="1283" name="Shape 1283"/>
                        <p:cNvSpPr/>
                        <p:nvPr/>
                      </p:nvSpPr>
                      <p:spPr>
                        <a:xfrm>
                          <a:off x="15545" y="0"/>
                          <a:ext cx="7762114" cy="663071"/>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84" name="Shape 1284"/>
                        <p:cNvSpPr/>
                        <p:nvPr/>
                      </p:nvSpPr>
                      <p:spPr>
                        <a:xfrm>
                          <a:off x="-1" y="522218"/>
                          <a:ext cx="7772409" cy="152401"/>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286" name="Shape 1286"/>
                      <p:cNvSpPr/>
                      <p:nvPr/>
                    </p:nvSpPr>
                    <p:spPr>
                      <a:xfrm>
                        <a:off x="12699" y="1434917"/>
                        <a:ext cx="4289431" cy="1521814"/>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87" name="Shape 1287"/>
                      <p:cNvSpPr/>
                      <p:nvPr/>
                    </p:nvSpPr>
                    <p:spPr>
                      <a:xfrm>
                        <a:off x="1066800" y="0"/>
                        <a:ext cx="7351720" cy="2784257"/>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88" name="Shape 1288"/>
                      <p:cNvSpPr/>
                      <p:nvPr/>
                    </p:nvSpPr>
                    <p:spPr>
                      <a:xfrm>
                        <a:off x="4160952" y="2275944"/>
                        <a:ext cx="3663750" cy="582715"/>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89" name="Shape 1289"/>
                      <p:cNvSpPr/>
                      <p:nvPr/>
                    </p:nvSpPr>
                    <p:spPr>
                      <a:xfrm>
                        <a:off x="1143000" y="76199"/>
                        <a:ext cx="1949158" cy="1439869"/>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297" name="Group 1297"/>
                    <p:cNvGrpSpPr/>
                    <p:nvPr/>
                  </p:nvGrpSpPr>
                  <p:grpSpPr>
                    <a:xfrm>
                      <a:off x="993204" y="25400"/>
                      <a:ext cx="6618859" cy="2680281"/>
                      <a:chOff x="0" y="0"/>
                      <a:chExt cx="6618858" cy="2680279"/>
                    </a:xfrm>
                  </p:grpSpPr>
                  <p:sp>
                    <p:nvSpPr>
                      <p:cNvPr id="1291" name="Shape 1291"/>
                      <p:cNvSpPr/>
                      <p:nvPr/>
                    </p:nvSpPr>
                    <p:spPr>
                      <a:xfrm>
                        <a:off x="0" y="1504912"/>
                        <a:ext cx="6618859" cy="1175368"/>
                      </a:xfrm>
                      <a:custGeom>
                        <a:avLst/>
                        <a:gdLst/>
                        <a:ahLst/>
                        <a:cxnLst>
                          <a:cxn ang="0">
                            <a:pos x="wd2" y="hd2"/>
                          </a:cxn>
                          <a:cxn ang="5400000">
                            <a:pos x="wd2" y="hd2"/>
                          </a:cxn>
                          <a:cxn ang="10800000">
                            <a:pos x="wd2" y="hd2"/>
                          </a:cxn>
                          <a:cxn ang="16200000">
                            <a:pos x="wd2" y="hd2"/>
                          </a:cxn>
                        </a:cxnLst>
                        <a:rect l="0" t="0" r="r" b="b"/>
                        <a:pathLst>
                          <a:path w="21571" h="20796" extrusionOk="0">
                            <a:moveTo>
                              <a:pt x="231" y="775"/>
                            </a:moveTo>
                            <a:cubicBezTo>
                              <a:pt x="293" y="858"/>
                              <a:pt x="363" y="835"/>
                              <a:pt x="415" y="1025"/>
                            </a:cubicBezTo>
                            <a:cubicBezTo>
                              <a:pt x="831" y="2530"/>
                              <a:pt x="194" y="1207"/>
                              <a:pt x="645" y="2023"/>
                            </a:cubicBezTo>
                            <a:cubicBezTo>
                              <a:pt x="1318" y="1857"/>
                              <a:pt x="1518" y="1523"/>
                              <a:pt x="2071" y="2023"/>
                            </a:cubicBezTo>
                            <a:cubicBezTo>
                              <a:pt x="2119" y="2066"/>
                              <a:pt x="2166" y="2155"/>
                              <a:pt x="2209" y="2273"/>
                            </a:cubicBezTo>
                            <a:cubicBezTo>
                              <a:pt x="2259" y="2407"/>
                              <a:pt x="2301" y="2606"/>
                              <a:pt x="2347" y="2772"/>
                            </a:cubicBezTo>
                            <a:cubicBezTo>
                              <a:pt x="2669" y="2689"/>
                              <a:pt x="2991" y="2522"/>
                              <a:pt x="3313" y="2522"/>
                            </a:cubicBezTo>
                            <a:cubicBezTo>
                              <a:pt x="3436" y="2522"/>
                              <a:pt x="3557" y="2772"/>
                              <a:pt x="3681" y="2772"/>
                            </a:cubicBezTo>
                            <a:cubicBezTo>
                              <a:pt x="3988" y="2772"/>
                              <a:pt x="4294" y="2606"/>
                              <a:pt x="4601" y="2522"/>
                            </a:cubicBezTo>
                            <a:cubicBezTo>
                              <a:pt x="5190" y="2167"/>
                              <a:pt x="5116" y="2089"/>
                              <a:pt x="5888" y="2522"/>
                            </a:cubicBezTo>
                            <a:cubicBezTo>
                              <a:pt x="6044" y="2610"/>
                              <a:pt x="6192" y="2986"/>
                              <a:pt x="6348" y="3022"/>
                            </a:cubicBezTo>
                            <a:cubicBezTo>
                              <a:pt x="8019" y="3399"/>
                              <a:pt x="7084" y="3217"/>
                              <a:pt x="9154" y="3521"/>
                            </a:cubicBezTo>
                            <a:lnTo>
                              <a:pt x="9568" y="4270"/>
                            </a:lnTo>
                            <a:lnTo>
                              <a:pt x="9706" y="4519"/>
                            </a:lnTo>
                            <a:lnTo>
                              <a:pt x="9844" y="4769"/>
                            </a:lnTo>
                            <a:cubicBezTo>
                              <a:pt x="9859" y="5102"/>
                              <a:pt x="9845" y="5525"/>
                              <a:pt x="9890" y="5767"/>
                            </a:cubicBezTo>
                            <a:cubicBezTo>
                              <a:pt x="9934" y="6010"/>
                              <a:pt x="10014" y="5896"/>
                              <a:pt x="10074" y="6017"/>
                            </a:cubicBezTo>
                            <a:cubicBezTo>
                              <a:pt x="10555" y="6996"/>
                              <a:pt x="9969" y="6125"/>
                              <a:pt x="10441" y="6766"/>
                            </a:cubicBezTo>
                            <a:cubicBezTo>
                              <a:pt x="10457" y="7015"/>
                              <a:pt x="10453" y="7328"/>
                              <a:pt x="10487" y="7514"/>
                            </a:cubicBezTo>
                            <a:cubicBezTo>
                              <a:pt x="10522" y="7700"/>
                              <a:pt x="10584" y="7629"/>
                              <a:pt x="10625" y="7764"/>
                            </a:cubicBezTo>
                            <a:cubicBezTo>
                              <a:pt x="10663" y="7885"/>
                              <a:pt x="10679" y="8158"/>
                              <a:pt x="10717" y="8263"/>
                            </a:cubicBezTo>
                            <a:cubicBezTo>
                              <a:pt x="10774" y="8417"/>
                              <a:pt x="10841" y="8419"/>
                              <a:pt x="10901" y="8513"/>
                            </a:cubicBezTo>
                            <a:cubicBezTo>
                              <a:pt x="10948" y="8585"/>
                              <a:pt x="10996" y="8645"/>
                              <a:pt x="11039" y="8762"/>
                            </a:cubicBezTo>
                            <a:cubicBezTo>
                              <a:pt x="11089" y="8897"/>
                              <a:pt x="11124" y="9189"/>
                              <a:pt x="11177" y="9262"/>
                            </a:cubicBezTo>
                            <a:cubicBezTo>
                              <a:pt x="11312" y="9444"/>
                              <a:pt x="11453" y="9428"/>
                              <a:pt x="11591" y="9511"/>
                            </a:cubicBezTo>
                            <a:cubicBezTo>
                              <a:pt x="11766" y="9828"/>
                              <a:pt x="11841" y="9974"/>
                              <a:pt x="12051" y="10260"/>
                            </a:cubicBezTo>
                            <a:cubicBezTo>
                              <a:pt x="12127" y="10363"/>
                              <a:pt x="12205" y="10407"/>
                              <a:pt x="12281" y="10510"/>
                            </a:cubicBezTo>
                            <a:cubicBezTo>
                              <a:pt x="12328" y="10573"/>
                              <a:pt x="12371" y="10725"/>
                              <a:pt x="12419" y="10759"/>
                            </a:cubicBezTo>
                            <a:cubicBezTo>
                              <a:pt x="12602" y="10892"/>
                              <a:pt x="12787" y="10926"/>
                              <a:pt x="12971" y="11009"/>
                            </a:cubicBezTo>
                            <a:cubicBezTo>
                              <a:pt x="13017" y="11092"/>
                              <a:pt x="13061" y="11302"/>
                              <a:pt x="13109" y="11258"/>
                            </a:cubicBezTo>
                            <a:cubicBezTo>
                              <a:pt x="13163" y="11209"/>
                              <a:pt x="13196" y="10877"/>
                              <a:pt x="13247" y="10759"/>
                            </a:cubicBezTo>
                            <a:cubicBezTo>
                              <a:pt x="13334" y="10556"/>
                              <a:pt x="13645" y="10316"/>
                              <a:pt x="13707" y="10260"/>
                            </a:cubicBezTo>
                            <a:cubicBezTo>
                              <a:pt x="13952" y="10343"/>
                              <a:pt x="14197" y="10465"/>
                              <a:pt x="14443" y="10510"/>
                            </a:cubicBezTo>
                            <a:cubicBezTo>
                              <a:pt x="15117" y="10632"/>
                              <a:pt x="15793" y="10540"/>
                              <a:pt x="16466" y="10759"/>
                            </a:cubicBezTo>
                            <a:cubicBezTo>
                              <a:pt x="16563" y="10791"/>
                              <a:pt x="16647" y="11172"/>
                              <a:pt x="16742" y="11258"/>
                            </a:cubicBezTo>
                            <a:cubicBezTo>
                              <a:pt x="17128" y="11608"/>
                              <a:pt x="16929" y="11369"/>
                              <a:pt x="17340" y="12007"/>
                            </a:cubicBezTo>
                            <a:lnTo>
                              <a:pt x="20192" y="11508"/>
                            </a:lnTo>
                            <a:cubicBezTo>
                              <a:pt x="20717" y="11472"/>
                              <a:pt x="20778" y="11596"/>
                              <a:pt x="21157" y="12007"/>
                            </a:cubicBezTo>
                            <a:cubicBezTo>
                              <a:pt x="21203" y="12174"/>
                              <a:pt x="21245" y="12388"/>
                              <a:pt x="21295" y="12506"/>
                            </a:cubicBezTo>
                            <a:cubicBezTo>
                              <a:pt x="21592" y="13196"/>
                              <a:pt x="21386" y="12251"/>
                              <a:pt x="21571" y="13255"/>
                            </a:cubicBezTo>
                            <a:cubicBezTo>
                              <a:pt x="21502" y="13508"/>
                              <a:pt x="21391" y="14004"/>
                              <a:pt x="21295" y="14004"/>
                            </a:cubicBezTo>
                            <a:cubicBezTo>
                              <a:pt x="21131" y="14004"/>
                              <a:pt x="20950" y="13723"/>
                              <a:pt x="20789" y="13505"/>
                            </a:cubicBezTo>
                            <a:lnTo>
                              <a:pt x="19226" y="13755"/>
                            </a:lnTo>
                            <a:cubicBezTo>
                              <a:pt x="18683" y="13895"/>
                              <a:pt x="19035" y="14244"/>
                              <a:pt x="18674" y="13755"/>
                            </a:cubicBezTo>
                            <a:lnTo>
                              <a:pt x="15546" y="14004"/>
                            </a:lnTo>
                            <a:cubicBezTo>
                              <a:pt x="14546" y="14155"/>
                              <a:pt x="17172" y="15147"/>
                              <a:pt x="14857" y="14004"/>
                            </a:cubicBezTo>
                            <a:lnTo>
                              <a:pt x="14121" y="14254"/>
                            </a:lnTo>
                            <a:cubicBezTo>
                              <a:pt x="13799" y="14348"/>
                              <a:pt x="13476" y="14364"/>
                              <a:pt x="13155" y="14503"/>
                            </a:cubicBezTo>
                            <a:cubicBezTo>
                              <a:pt x="13092" y="14531"/>
                              <a:pt x="13033" y="14678"/>
                              <a:pt x="12971" y="14753"/>
                            </a:cubicBezTo>
                            <a:cubicBezTo>
                              <a:pt x="12895" y="14845"/>
                              <a:pt x="12819" y="14956"/>
                              <a:pt x="12741" y="15003"/>
                            </a:cubicBezTo>
                            <a:cubicBezTo>
                              <a:pt x="12542" y="15122"/>
                              <a:pt x="12342" y="15169"/>
                              <a:pt x="12143" y="15252"/>
                            </a:cubicBezTo>
                            <a:cubicBezTo>
                              <a:pt x="12097" y="15419"/>
                              <a:pt x="12053" y="15602"/>
                              <a:pt x="12005" y="15751"/>
                            </a:cubicBezTo>
                            <a:cubicBezTo>
                              <a:pt x="11862" y="16195"/>
                              <a:pt x="11805" y="16197"/>
                              <a:pt x="11683" y="16750"/>
                            </a:cubicBezTo>
                            <a:cubicBezTo>
                              <a:pt x="11633" y="16976"/>
                              <a:pt x="11599" y="17303"/>
                              <a:pt x="11545" y="17499"/>
                            </a:cubicBezTo>
                            <a:cubicBezTo>
                              <a:pt x="11505" y="17644"/>
                              <a:pt x="11454" y="17676"/>
                              <a:pt x="11407" y="17748"/>
                            </a:cubicBezTo>
                            <a:cubicBezTo>
                              <a:pt x="11003" y="18375"/>
                              <a:pt x="11416" y="17649"/>
                              <a:pt x="11085" y="18247"/>
                            </a:cubicBezTo>
                            <a:cubicBezTo>
                              <a:pt x="11055" y="18414"/>
                              <a:pt x="11016" y="18545"/>
                              <a:pt x="10993" y="18747"/>
                            </a:cubicBezTo>
                            <a:cubicBezTo>
                              <a:pt x="10881" y="19762"/>
                              <a:pt x="11030" y="19297"/>
                              <a:pt x="10855" y="20244"/>
                            </a:cubicBezTo>
                            <a:cubicBezTo>
                              <a:pt x="10816" y="20456"/>
                              <a:pt x="10763" y="20577"/>
                              <a:pt x="10717" y="20743"/>
                            </a:cubicBezTo>
                            <a:cubicBezTo>
                              <a:pt x="10650" y="20719"/>
                              <a:pt x="10057" y="21129"/>
                              <a:pt x="9890" y="19995"/>
                            </a:cubicBezTo>
                            <a:cubicBezTo>
                              <a:pt x="9412" y="16755"/>
                              <a:pt x="10252" y="21460"/>
                              <a:pt x="9752" y="18747"/>
                            </a:cubicBezTo>
                            <a:cubicBezTo>
                              <a:pt x="9736" y="18497"/>
                              <a:pt x="9740" y="18184"/>
                              <a:pt x="9706" y="17998"/>
                            </a:cubicBezTo>
                            <a:cubicBezTo>
                              <a:pt x="9627" y="17574"/>
                              <a:pt x="9430" y="16999"/>
                              <a:pt x="9430" y="16999"/>
                            </a:cubicBezTo>
                            <a:cubicBezTo>
                              <a:pt x="9414" y="16750"/>
                              <a:pt x="9414" y="16456"/>
                              <a:pt x="9384" y="16251"/>
                            </a:cubicBezTo>
                            <a:cubicBezTo>
                              <a:pt x="9213" y="15094"/>
                              <a:pt x="8817" y="15930"/>
                              <a:pt x="8648" y="16001"/>
                            </a:cubicBezTo>
                            <a:cubicBezTo>
                              <a:pt x="8510" y="15918"/>
                              <a:pt x="8371" y="15875"/>
                              <a:pt x="8234" y="15751"/>
                            </a:cubicBezTo>
                            <a:cubicBezTo>
                              <a:pt x="8186" y="15708"/>
                              <a:pt x="8143" y="15559"/>
                              <a:pt x="8096" y="15502"/>
                            </a:cubicBezTo>
                            <a:cubicBezTo>
                              <a:pt x="8005" y="15392"/>
                              <a:pt x="7912" y="15335"/>
                              <a:pt x="7820" y="15252"/>
                            </a:cubicBezTo>
                            <a:cubicBezTo>
                              <a:pt x="7429" y="14545"/>
                              <a:pt x="8019" y="15835"/>
                              <a:pt x="7590" y="13505"/>
                            </a:cubicBezTo>
                            <a:cubicBezTo>
                              <a:pt x="7280" y="11821"/>
                              <a:pt x="7437" y="12231"/>
                              <a:pt x="7176" y="11758"/>
                            </a:cubicBezTo>
                            <a:cubicBezTo>
                              <a:pt x="7130" y="11841"/>
                              <a:pt x="7087" y="12007"/>
                              <a:pt x="7038" y="12007"/>
                            </a:cubicBezTo>
                            <a:cubicBezTo>
                              <a:pt x="6899" y="12007"/>
                              <a:pt x="6703" y="10902"/>
                              <a:pt x="6624" y="10759"/>
                            </a:cubicBezTo>
                            <a:lnTo>
                              <a:pt x="6486" y="10510"/>
                            </a:lnTo>
                            <a:cubicBezTo>
                              <a:pt x="6071" y="11073"/>
                              <a:pt x="6238" y="10792"/>
                              <a:pt x="5980" y="11258"/>
                            </a:cubicBezTo>
                            <a:cubicBezTo>
                              <a:pt x="5798" y="11060"/>
                              <a:pt x="5549" y="10811"/>
                              <a:pt x="5382" y="10510"/>
                            </a:cubicBezTo>
                            <a:cubicBezTo>
                              <a:pt x="5336" y="10426"/>
                              <a:pt x="5292" y="10317"/>
                              <a:pt x="5244" y="10260"/>
                            </a:cubicBezTo>
                            <a:cubicBezTo>
                              <a:pt x="4759" y="9674"/>
                              <a:pt x="5141" y="10323"/>
                              <a:pt x="4831" y="9761"/>
                            </a:cubicBezTo>
                            <a:cubicBezTo>
                              <a:pt x="4800" y="9511"/>
                              <a:pt x="4763" y="9280"/>
                              <a:pt x="4739" y="9012"/>
                            </a:cubicBezTo>
                            <a:cubicBezTo>
                              <a:pt x="4717" y="8777"/>
                              <a:pt x="4727" y="8449"/>
                              <a:pt x="4693" y="8263"/>
                            </a:cubicBezTo>
                            <a:cubicBezTo>
                              <a:pt x="4658" y="8077"/>
                              <a:pt x="4602" y="8077"/>
                              <a:pt x="4555" y="8014"/>
                            </a:cubicBezTo>
                            <a:cubicBezTo>
                              <a:pt x="4479" y="7911"/>
                              <a:pt x="4401" y="7847"/>
                              <a:pt x="4325" y="7764"/>
                            </a:cubicBezTo>
                            <a:cubicBezTo>
                              <a:pt x="4279" y="7598"/>
                              <a:pt x="4236" y="7399"/>
                              <a:pt x="4187" y="7265"/>
                            </a:cubicBezTo>
                            <a:cubicBezTo>
                              <a:pt x="4121" y="7086"/>
                              <a:pt x="3924" y="6846"/>
                              <a:pt x="3865" y="6766"/>
                            </a:cubicBezTo>
                            <a:cubicBezTo>
                              <a:pt x="3742" y="6849"/>
                              <a:pt x="3616" y="6836"/>
                              <a:pt x="3497" y="7015"/>
                            </a:cubicBezTo>
                            <a:cubicBezTo>
                              <a:pt x="3338" y="7255"/>
                              <a:pt x="3037" y="8014"/>
                              <a:pt x="3037" y="8014"/>
                            </a:cubicBezTo>
                            <a:cubicBezTo>
                              <a:pt x="2945" y="7847"/>
                              <a:pt x="2842" y="7806"/>
                              <a:pt x="2761" y="7514"/>
                            </a:cubicBezTo>
                            <a:lnTo>
                              <a:pt x="2485" y="6516"/>
                            </a:lnTo>
                            <a:cubicBezTo>
                              <a:pt x="2470" y="6266"/>
                              <a:pt x="2479" y="5913"/>
                              <a:pt x="2439" y="5767"/>
                            </a:cubicBezTo>
                            <a:cubicBezTo>
                              <a:pt x="2374" y="5532"/>
                              <a:pt x="2285" y="5610"/>
                              <a:pt x="2209" y="5518"/>
                            </a:cubicBezTo>
                            <a:cubicBezTo>
                              <a:pt x="2147" y="5443"/>
                              <a:pt x="2086" y="5351"/>
                              <a:pt x="2025" y="5268"/>
                            </a:cubicBezTo>
                            <a:cubicBezTo>
                              <a:pt x="1994" y="5102"/>
                              <a:pt x="1970" y="4890"/>
                              <a:pt x="1933" y="4769"/>
                            </a:cubicBezTo>
                            <a:cubicBezTo>
                              <a:pt x="1892" y="4633"/>
                              <a:pt x="1844" y="4539"/>
                              <a:pt x="1795" y="4519"/>
                            </a:cubicBezTo>
                            <a:cubicBezTo>
                              <a:pt x="1428" y="4372"/>
                              <a:pt x="1059" y="4353"/>
                              <a:pt x="691" y="4270"/>
                            </a:cubicBezTo>
                            <a:cubicBezTo>
                              <a:pt x="645" y="4186"/>
                              <a:pt x="595" y="4155"/>
                              <a:pt x="553" y="4020"/>
                            </a:cubicBezTo>
                            <a:cubicBezTo>
                              <a:pt x="516" y="3899"/>
                              <a:pt x="500" y="3626"/>
                              <a:pt x="461" y="3521"/>
                            </a:cubicBezTo>
                            <a:cubicBezTo>
                              <a:pt x="375" y="3285"/>
                              <a:pt x="277" y="3188"/>
                              <a:pt x="185" y="3022"/>
                            </a:cubicBezTo>
                            <a:lnTo>
                              <a:pt x="47" y="2772"/>
                            </a:lnTo>
                            <a:cubicBezTo>
                              <a:pt x="32" y="2522"/>
                              <a:pt x="-8" y="2281"/>
                              <a:pt x="2" y="2023"/>
                            </a:cubicBezTo>
                            <a:cubicBezTo>
                              <a:pt x="20" y="1534"/>
                              <a:pt x="173" y="1380"/>
                              <a:pt x="231" y="1274"/>
                            </a:cubicBezTo>
                            <a:cubicBezTo>
                              <a:pt x="262" y="1108"/>
                              <a:pt x="296" y="959"/>
                              <a:pt x="323" y="775"/>
                            </a:cubicBezTo>
                            <a:cubicBezTo>
                              <a:pt x="358" y="541"/>
                              <a:pt x="369" y="-140"/>
                              <a:pt x="415" y="26"/>
                            </a:cubicBezTo>
                            <a:cubicBezTo>
                              <a:pt x="480" y="262"/>
                              <a:pt x="461" y="1274"/>
                              <a:pt x="461" y="1274"/>
                            </a:cubicBezTo>
                          </a:path>
                        </a:pathLst>
                      </a:custGeom>
                      <a:solidFill>
                        <a:srgbClr val="DDD9C3"/>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292" name="Shape 1292"/>
                      <p:cNvSpPr/>
                      <p:nvPr/>
                    </p:nvSpPr>
                    <p:spPr>
                      <a:xfrm>
                        <a:off x="1962841" y="44450"/>
                        <a:ext cx="2039797" cy="2046295"/>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293" name="Shape 1293"/>
                      <p:cNvSpPr/>
                      <p:nvPr/>
                    </p:nvSpPr>
                    <p:spPr>
                      <a:xfrm>
                        <a:off x="1984585" y="1340813"/>
                        <a:ext cx="930639" cy="329915"/>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94" name="Shape 1294"/>
                      <p:cNvSpPr/>
                      <p:nvPr/>
                    </p:nvSpPr>
                    <p:spPr>
                      <a:xfrm>
                        <a:off x="2314028" y="939801"/>
                        <a:ext cx="680571" cy="279403"/>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295" name="Shape 1295"/>
                      <p:cNvSpPr/>
                      <p:nvPr/>
                    </p:nvSpPr>
                    <p:spPr>
                      <a:xfrm>
                        <a:off x="2378647" y="342060"/>
                        <a:ext cx="2279709" cy="520991"/>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296" name="Shape 1296"/>
                      <p:cNvSpPr/>
                      <p:nvPr/>
                    </p:nvSpPr>
                    <p:spPr>
                      <a:xfrm>
                        <a:off x="3058098" y="0"/>
                        <a:ext cx="1146356" cy="523976"/>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299" name="Shape 1299"/>
                  <p:cNvSpPr/>
                  <p:nvPr/>
                </p:nvSpPr>
                <p:spPr>
                  <a:xfrm>
                    <a:off x="104775" y="0"/>
                    <a:ext cx="2026276" cy="1663899"/>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80"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301" name="Shape 1301"/>
                <p:cNvSpPr/>
                <p:nvPr/>
              </p:nvSpPr>
              <p:spPr>
                <a:xfrm>
                  <a:off x="5181602" y="2419345"/>
                  <a:ext cx="2514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302" name="Shape 1302"/>
                <p:cNvSpPr/>
                <p:nvPr/>
              </p:nvSpPr>
              <p:spPr>
                <a:xfrm>
                  <a:off x="5410202" y="2732087"/>
                  <a:ext cx="28956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1303" name="Shape 1303"/>
                <p:cNvSpPr/>
                <p:nvPr/>
              </p:nvSpPr>
              <p:spPr>
                <a:xfrm>
                  <a:off x="4267202" y="998521"/>
                  <a:ext cx="11430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sp>
              <p:nvSpPr>
                <p:cNvPr id="1304" name="Shape 1304"/>
                <p:cNvSpPr/>
                <p:nvPr/>
              </p:nvSpPr>
              <p:spPr>
                <a:xfrm>
                  <a:off x="457200" y="2274882"/>
                  <a:ext cx="990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305" name="Shape 1305"/>
                <p:cNvSpPr/>
                <p:nvPr/>
              </p:nvSpPr>
              <p:spPr>
                <a:xfrm>
                  <a:off x="1181100" y="101600"/>
                  <a:ext cx="488952" cy="15240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06" name="Shape 1306"/>
                <p:cNvSpPr/>
                <p:nvPr/>
              </p:nvSpPr>
              <p:spPr>
                <a:xfrm>
                  <a:off x="1692532" y="236045"/>
                  <a:ext cx="435101" cy="372361"/>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07" name="Shape 1307"/>
                <p:cNvSpPr/>
                <p:nvPr/>
              </p:nvSpPr>
              <p:spPr>
                <a:xfrm>
                  <a:off x="1701800" y="88900"/>
                  <a:ext cx="126679" cy="304803"/>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309" name="Shape 1309"/>
              <p:cNvSpPr/>
              <p:nvPr/>
            </p:nvSpPr>
            <p:spPr>
              <a:xfrm rot="18123636">
                <a:off x="1195805" y="346244"/>
                <a:ext cx="990609" cy="313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rivers</a:t>
                </a:r>
              </a:p>
            </p:txBody>
          </p:sp>
          <p:sp>
            <p:nvSpPr>
              <p:cNvPr id="1310" name="Shape 1310"/>
              <p:cNvSpPr/>
              <p:nvPr/>
            </p:nvSpPr>
            <p:spPr>
              <a:xfrm rot="18123636">
                <a:off x="1526059" y="422445"/>
                <a:ext cx="990609"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lake</a:t>
                </a:r>
              </a:p>
            </p:txBody>
          </p:sp>
        </p:grpSp>
        <p:sp>
          <p:nvSpPr>
            <p:cNvPr id="1312" name="Shape 1312"/>
            <p:cNvSpPr/>
            <p:nvPr/>
          </p:nvSpPr>
          <p:spPr>
            <a:xfrm flipV="1">
              <a:off x="3276599" y="2514628"/>
              <a:ext cx="685802" cy="1143001"/>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313" name="Shape 1313"/>
            <p:cNvSpPr/>
            <p:nvPr/>
          </p:nvSpPr>
          <p:spPr>
            <a:xfrm flipH="1" flipV="1">
              <a:off x="1377948" y="1920902"/>
              <a:ext cx="1200153" cy="1660528"/>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314" name="Shape 1314"/>
            <p:cNvSpPr/>
            <p:nvPr/>
          </p:nvSpPr>
          <p:spPr>
            <a:xfrm flipH="1" flipV="1">
              <a:off x="1873249" y="912841"/>
              <a:ext cx="1250953" cy="2744790"/>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Shape 1319"/>
          <p:cNvSpPr/>
          <p:nvPr/>
        </p:nvSpPr>
        <p:spPr>
          <a:xfrm>
            <a:off x="228600" y="152398"/>
            <a:ext cx="92964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Forming Sediment and Sedimentary Rock</a:t>
            </a:r>
          </a:p>
        </p:txBody>
      </p:sp>
      <p:sp>
        <p:nvSpPr>
          <p:cNvPr id="1320" name="Shape 1320"/>
          <p:cNvSpPr/>
          <p:nvPr/>
        </p:nvSpPr>
        <p:spPr>
          <a:xfrm rot="16200000">
            <a:off x="6685324" y="2382474"/>
            <a:ext cx="4419602" cy="2642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sz="1200" b="0">
                <a:latin typeface="Arial"/>
                <a:ea typeface="Arial"/>
                <a:cs typeface="Arial"/>
                <a:sym typeface="Arial"/>
              </a:defRPr>
            </a:lvl1pPr>
          </a:lstStyle>
          <a:p>
            <a:r>
              <a:t>Image courtesy: httptapestry.usgs.gov/two/two.html</a:t>
            </a:r>
          </a:p>
        </p:txBody>
      </p:sp>
      <p:sp>
        <p:nvSpPr>
          <p:cNvPr id="1321" name="Shape 132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322" name="Shape 1322"/>
          <p:cNvSpPr/>
          <p:nvPr/>
        </p:nvSpPr>
        <p:spPr>
          <a:xfrm>
            <a:off x="228600" y="4267200"/>
            <a:ext cx="38100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Look at the timeline for weathering, erosion and making sediment and sedimentary rock.</a:t>
            </a:r>
          </a:p>
          <a:p>
            <a:pPr>
              <a:defRPr>
                <a:latin typeface="Arial"/>
                <a:ea typeface="Arial"/>
                <a:cs typeface="Arial"/>
                <a:sym typeface="Arial"/>
              </a:defRPr>
            </a:pPr>
            <a:endParaRPr/>
          </a:p>
          <a:p>
            <a:pPr>
              <a:defRPr>
                <a:latin typeface="Arial"/>
                <a:ea typeface="Arial"/>
                <a:cs typeface="Arial"/>
                <a:sym typeface="Arial"/>
              </a:defRPr>
            </a:pPr>
            <a:r>
              <a:t>Is it a slow or rapid process? </a:t>
            </a:r>
          </a:p>
        </p:txBody>
      </p:sp>
      <p:grpSp>
        <p:nvGrpSpPr>
          <p:cNvPr id="1327" name="Group 1327"/>
          <p:cNvGrpSpPr/>
          <p:nvPr/>
        </p:nvGrpSpPr>
        <p:grpSpPr>
          <a:xfrm>
            <a:off x="4724399" y="4648200"/>
            <a:ext cx="3962401" cy="832429"/>
            <a:chOff x="0" y="0"/>
            <a:chExt cx="3962400" cy="832428"/>
          </a:xfrm>
        </p:grpSpPr>
        <p:sp>
          <p:nvSpPr>
            <p:cNvPr id="1323" name="Shape 1323"/>
            <p:cNvSpPr/>
            <p:nvPr/>
          </p:nvSpPr>
          <p:spPr>
            <a:xfrm>
              <a:off x="76199" y="0"/>
              <a:ext cx="609601" cy="533401"/>
            </a:xfrm>
            <a:prstGeom prst="rect">
              <a:avLst/>
            </a:prstGeom>
            <a:solidFill>
              <a:srgbClr val="000000"/>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24" name="Shape 1324"/>
            <p:cNvSpPr/>
            <p:nvPr/>
          </p:nvSpPr>
          <p:spPr>
            <a:xfrm>
              <a:off x="-1" y="438150"/>
              <a:ext cx="8382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1325" name="Shape 1325"/>
            <p:cNvSpPr/>
            <p:nvPr/>
          </p:nvSpPr>
          <p:spPr>
            <a:xfrm>
              <a:off x="3048000" y="457200"/>
              <a:ext cx="9144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1326" name="Shape 1326"/>
            <p:cNvSpPr/>
            <p:nvPr/>
          </p:nvSpPr>
          <p:spPr>
            <a:xfrm>
              <a:off x="76199" y="0"/>
              <a:ext cx="3657602" cy="533401"/>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357" name="Group 1357"/>
          <p:cNvGrpSpPr/>
          <p:nvPr/>
        </p:nvGrpSpPr>
        <p:grpSpPr>
          <a:xfrm>
            <a:off x="380999" y="685772"/>
            <a:ext cx="8418520" cy="3471901"/>
            <a:chOff x="0" y="0"/>
            <a:chExt cx="8418518" cy="3471899"/>
          </a:xfrm>
        </p:grpSpPr>
        <p:grpSp>
          <p:nvGrpSpPr>
            <p:cNvPr id="1354" name="Group 1354"/>
            <p:cNvGrpSpPr/>
            <p:nvPr/>
          </p:nvGrpSpPr>
          <p:grpSpPr>
            <a:xfrm>
              <a:off x="-1" y="304825"/>
              <a:ext cx="8418520" cy="3167075"/>
              <a:chOff x="0" y="0"/>
              <a:chExt cx="8418518" cy="3167074"/>
            </a:xfrm>
          </p:grpSpPr>
          <p:grpSp>
            <p:nvGrpSpPr>
              <p:cNvPr id="1346" name="Group 1346"/>
              <p:cNvGrpSpPr/>
              <p:nvPr/>
            </p:nvGrpSpPr>
            <p:grpSpPr>
              <a:xfrm>
                <a:off x="0" y="-1"/>
                <a:ext cx="8418520" cy="3167076"/>
                <a:chOff x="0" y="0"/>
                <a:chExt cx="8418518" cy="3167074"/>
              </a:xfrm>
            </p:grpSpPr>
            <p:grpSp>
              <p:nvGrpSpPr>
                <p:cNvPr id="1344" name="Group 1344"/>
                <p:cNvGrpSpPr/>
                <p:nvPr/>
              </p:nvGrpSpPr>
              <p:grpSpPr>
                <a:xfrm>
                  <a:off x="0" y="152400"/>
                  <a:ext cx="8418520" cy="3014675"/>
                  <a:chOff x="0" y="0"/>
                  <a:chExt cx="8418518" cy="3014673"/>
                </a:xfrm>
              </p:grpSpPr>
              <p:grpSp>
                <p:nvGrpSpPr>
                  <p:cNvPr id="1336" name="Group 1336"/>
                  <p:cNvGrpSpPr/>
                  <p:nvPr/>
                </p:nvGrpSpPr>
                <p:grpSpPr>
                  <a:xfrm>
                    <a:off x="0" y="-1"/>
                    <a:ext cx="8418520" cy="3014674"/>
                    <a:chOff x="0" y="0"/>
                    <a:chExt cx="8418518" cy="3014673"/>
                  </a:xfrm>
                </p:grpSpPr>
                <p:sp>
                  <p:nvSpPr>
                    <p:cNvPr id="1328" name="Shape 1328"/>
                    <p:cNvSpPr/>
                    <p:nvPr/>
                  </p:nvSpPr>
                  <p:spPr>
                    <a:xfrm>
                      <a:off x="21044" y="0"/>
                      <a:ext cx="3095368" cy="1566870"/>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331" name="Group 1331"/>
                    <p:cNvGrpSpPr/>
                    <p:nvPr/>
                  </p:nvGrpSpPr>
                  <p:grpSpPr>
                    <a:xfrm>
                      <a:off x="0" y="2340053"/>
                      <a:ext cx="7777658" cy="674621"/>
                      <a:chOff x="0" y="0"/>
                      <a:chExt cx="7777657" cy="674620"/>
                    </a:xfrm>
                  </p:grpSpPr>
                  <p:sp>
                    <p:nvSpPr>
                      <p:cNvPr id="1329" name="Shape 1329"/>
                      <p:cNvSpPr/>
                      <p:nvPr/>
                    </p:nvSpPr>
                    <p:spPr>
                      <a:xfrm>
                        <a:off x="15544" y="0"/>
                        <a:ext cx="7762114" cy="66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30" name="Shape 1330"/>
                      <p:cNvSpPr/>
                      <p:nvPr/>
                    </p:nvSpPr>
                    <p:spPr>
                      <a:xfrm>
                        <a:off x="0" y="522219"/>
                        <a:ext cx="7772407" cy="15240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332" name="Shape 1332"/>
                    <p:cNvSpPr/>
                    <p:nvPr/>
                  </p:nvSpPr>
                  <p:spPr>
                    <a:xfrm>
                      <a:off x="12699" y="1434919"/>
                      <a:ext cx="4289430" cy="1521814"/>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33" name="Shape 1333"/>
                    <p:cNvSpPr/>
                    <p:nvPr/>
                  </p:nvSpPr>
                  <p:spPr>
                    <a:xfrm>
                      <a:off x="1066799" y="1"/>
                      <a:ext cx="7351721" cy="2784258"/>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34" name="Shape 1334"/>
                    <p:cNvSpPr/>
                    <p:nvPr/>
                  </p:nvSpPr>
                  <p:spPr>
                    <a:xfrm>
                      <a:off x="4160952" y="2275945"/>
                      <a:ext cx="3663749" cy="582717"/>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35" name="Shape 1335"/>
                    <p:cNvSpPr/>
                    <p:nvPr/>
                  </p:nvSpPr>
                  <p:spPr>
                    <a:xfrm>
                      <a:off x="1143000" y="76201"/>
                      <a:ext cx="1949158" cy="1439868"/>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343" name="Group 1343"/>
                  <p:cNvGrpSpPr/>
                  <p:nvPr/>
                </p:nvGrpSpPr>
                <p:grpSpPr>
                  <a:xfrm>
                    <a:off x="993203" y="25400"/>
                    <a:ext cx="6618859" cy="2680282"/>
                    <a:chOff x="0" y="0"/>
                    <a:chExt cx="6618858" cy="2680281"/>
                  </a:xfrm>
                </p:grpSpPr>
                <p:sp>
                  <p:nvSpPr>
                    <p:cNvPr id="1337" name="Shape 1337"/>
                    <p:cNvSpPr/>
                    <p:nvPr/>
                  </p:nvSpPr>
                  <p:spPr>
                    <a:xfrm>
                      <a:off x="-1" y="1504913"/>
                      <a:ext cx="6618860" cy="1175369"/>
                    </a:xfrm>
                    <a:custGeom>
                      <a:avLst/>
                      <a:gdLst/>
                      <a:ahLst/>
                      <a:cxnLst>
                        <a:cxn ang="0">
                          <a:pos x="wd2" y="hd2"/>
                        </a:cxn>
                        <a:cxn ang="5400000">
                          <a:pos x="wd2" y="hd2"/>
                        </a:cxn>
                        <a:cxn ang="10800000">
                          <a:pos x="wd2" y="hd2"/>
                        </a:cxn>
                        <a:cxn ang="16200000">
                          <a:pos x="wd2" y="hd2"/>
                        </a:cxn>
                      </a:cxnLst>
                      <a:rect l="0" t="0" r="r" b="b"/>
                      <a:pathLst>
                        <a:path w="21571" h="20796" extrusionOk="0">
                          <a:moveTo>
                            <a:pt x="231" y="775"/>
                          </a:moveTo>
                          <a:cubicBezTo>
                            <a:pt x="293" y="858"/>
                            <a:pt x="363" y="835"/>
                            <a:pt x="415" y="1025"/>
                          </a:cubicBezTo>
                          <a:cubicBezTo>
                            <a:pt x="831" y="2530"/>
                            <a:pt x="194" y="1207"/>
                            <a:pt x="645" y="2023"/>
                          </a:cubicBezTo>
                          <a:cubicBezTo>
                            <a:pt x="1318" y="1857"/>
                            <a:pt x="1518" y="1523"/>
                            <a:pt x="2071" y="2023"/>
                          </a:cubicBezTo>
                          <a:cubicBezTo>
                            <a:pt x="2119" y="2066"/>
                            <a:pt x="2166" y="2155"/>
                            <a:pt x="2209" y="2273"/>
                          </a:cubicBezTo>
                          <a:cubicBezTo>
                            <a:pt x="2259" y="2407"/>
                            <a:pt x="2301" y="2606"/>
                            <a:pt x="2347" y="2772"/>
                          </a:cubicBezTo>
                          <a:cubicBezTo>
                            <a:pt x="2669" y="2689"/>
                            <a:pt x="2991" y="2522"/>
                            <a:pt x="3313" y="2522"/>
                          </a:cubicBezTo>
                          <a:cubicBezTo>
                            <a:pt x="3436" y="2522"/>
                            <a:pt x="3557" y="2772"/>
                            <a:pt x="3681" y="2772"/>
                          </a:cubicBezTo>
                          <a:cubicBezTo>
                            <a:pt x="3988" y="2772"/>
                            <a:pt x="4294" y="2606"/>
                            <a:pt x="4601" y="2522"/>
                          </a:cubicBezTo>
                          <a:cubicBezTo>
                            <a:pt x="5190" y="2167"/>
                            <a:pt x="5116" y="2089"/>
                            <a:pt x="5888" y="2522"/>
                          </a:cubicBezTo>
                          <a:cubicBezTo>
                            <a:pt x="6044" y="2610"/>
                            <a:pt x="6192" y="2986"/>
                            <a:pt x="6348" y="3022"/>
                          </a:cubicBezTo>
                          <a:cubicBezTo>
                            <a:pt x="8019" y="3399"/>
                            <a:pt x="7084" y="3217"/>
                            <a:pt x="9154" y="3521"/>
                          </a:cubicBezTo>
                          <a:lnTo>
                            <a:pt x="9568" y="4270"/>
                          </a:lnTo>
                          <a:lnTo>
                            <a:pt x="9706" y="4519"/>
                          </a:lnTo>
                          <a:lnTo>
                            <a:pt x="9844" y="4769"/>
                          </a:lnTo>
                          <a:cubicBezTo>
                            <a:pt x="9859" y="5102"/>
                            <a:pt x="9845" y="5525"/>
                            <a:pt x="9890" y="5767"/>
                          </a:cubicBezTo>
                          <a:cubicBezTo>
                            <a:pt x="9934" y="6010"/>
                            <a:pt x="10014" y="5896"/>
                            <a:pt x="10074" y="6017"/>
                          </a:cubicBezTo>
                          <a:cubicBezTo>
                            <a:pt x="10555" y="6996"/>
                            <a:pt x="9969" y="6125"/>
                            <a:pt x="10441" y="6766"/>
                          </a:cubicBezTo>
                          <a:cubicBezTo>
                            <a:pt x="10457" y="7015"/>
                            <a:pt x="10453" y="7328"/>
                            <a:pt x="10487" y="7514"/>
                          </a:cubicBezTo>
                          <a:cubicBezTo>
                            <a:pt x="10522" y="7700"/>
                            <a:pt x="10584" y="7629"/>
                            <a:pt x="10625" y="7764"/>
                          </a:cubicBezTo>
                          <a:cubicBezTo>
                            <a:pt x="10663" y="7885"/>
                            <a:pt x="10679" y="8158"/>
                            <a:pt x="10717" y="8263"/>
                          </a:cubicBezTo>
                          <a:cubicBezTo>
                            <a:pt x="10774" y="8417"/>
                            <a:pt x="10841" y="8419"/>
                            <a:pt x="10901" y="8513"/>
                          </a:cubicBezTo>
                          <a:cubicBezTo>
                            <a:pt x="10948" y="8585"/>
                            <a:pt x="10996" y="8645"/>
                            <a:pt x="11039" y="8762"/>
                          </a:cubicBezTo>
                          <a:cubicBezTo>
                            <a:pt x="11089" y="8897"/>
                            <a:pt x="11124" y="9189"/>
                            <a:pt x="11177" y="9262"/>
                          </a:cubicBezTo>
                          <a:cubicBezTo>
                            <a:pt x="11312" y="9444"/>
                            <a:pt x="11453" y="9428"/>
                            <a:pt x="11591" y="9511"/>
                          </a:cubicBezTo>
                          <a:cubicBezTo>
                            <a:pt x="11766" y="9828"/>
                            <a:pt x="11841" y="9974"/>
                            <a:pt x="12051" y="10260"/>
                          </a:cubicBezTo>
                          <a:cubicBezTo>
                            <a:pt x="12127" y="10363"/>
                            <a:pt x="12205" y="10407"/>
                            <a:pt x="12281" y="10510"/>
                          </a:cubicBezTo>
                          <a:cubicBezTo>
                            <a:pt x="12328" y="10573"/>
                            <a:pt x="12371" y="10725"/>
                            <a:pt x="12419" y="10759"/>
                          </a:cubicBezTo>
                          <a:cubicBezTo>
                            <a:pt x="12602" y="10892"/>
                            <a:pt x="12787" y="10926"/>
                            <a:pt x="12971" y="11009"/>
                          </a:cubicBezTo>
                          <a:cubicBezTo>
                            <a:pt x="13017" y="11092"/>
                            <a:pt x="13061" y="11302"/>
                            <a:pt x="13109" y="11258"/>
                          </a:cubicBezTo>
                          <a:cubicBezTo>
                            <a:pt x="13163" y="11209"/>
                            <a:pt x="13196" y="10877"/>
                            <a:pt x="13247" y="10759"/>
                          </a:cubicBezTo>
                          <a:cubicBezTo>
                            <a:pt x="13334" y="10556"/>
                            <a:pt x="13645" y="10316"/>
                            <a:pt x="13707" y="10260"/>
                          </a:cubicBezTo>
                          <a:cubicBezTo>
                            <a:pt x="13952" y="10343"/>
                            <a:pt x="14197" y="10465"/>
                            <a:pt x="14443" y="10510"/>
                          </a:cubicBezTo>
                          <a:cubicBezTo>
                            <a:pt x="15117" y="10632"/>
                            <a:pt x="15793" y="10540"/>
                            <a:pt x="16466" y="10759"/>
                          </a:cubicBezTo>
                          <a:cubicBezTo>
                            <a:pt x="16563" y="10791"/>
                            <a:pt x="16647" y="11172"/>
                            <a:pt x="16742" y="11258"/>
                          </a:cubicBezTo>
                          <a:cubicBezTo>
                            <a:pt x="17128" y="11608"/>
                            <a:pt x="16929" y="11369"/>
                            <a:pt x="17340" y="12007"/>
                          </a:cubicBezTo>
                          <a:lnTo>
                            <a:pt x="20192" y="11508"/>
                          </a:lnTo>
                          <a:cubicBezTo>
                            <a:pt x="20717" y="11472"/>
                            <a:pt x="20778" y="11596"/>
                            <a:pt x="21157" y="12007"/>
                          </a:cubicBezTo>
                          <a:cubicBezTo>
                            <a:pt x="21203" y="12174"/>
                            <a:pt x="21245" y="12388"/>
                            <a:pt x="21295" y="12506"/>
                          </a:cubicBezTo>
                          <a:cubicBezTo>
                            <a:pt x="21592" y="13196"/>
                            <a:pt x="21386" y="12251"/>
                            <a:pt x="21571" y="13255"/>
                          </a:cubicBezTo>
                          <a:cubicBezTo>
                            <a:pt x="21502" y="13508"/>
                            <a:pt x="21391" y="14004"/>
                            <a:pt x="21295" y="14004"/>
                          </a:cubicBezTo>
                          <a:cubicBezTo>
                            <a:pt x="21131" y="14004"/>
                            <a:pt x="20950" y="13723"/>
                            <a:pt x="20789" y="13505"/>
                          </a:cubicBezTo>
                          <a:lnTo>
                            <a:pt x="19226" y="13755"/>
                          </a:lnTo>
                          <a:cubicBezTo>
                            <a:pt x="18683" y="13895"/>
                            <a:pt x="19035" y="14244"/>
                            <a:pt x="18674" y="13755"/>
                          </a:cubicBezTo>
                          <a:lnTo>
                            <a:pt x="15546" y="14004"/>
                          </a:lnTo>
                          <a:cubicBezTo>
                            <a:pt x="14546" y="14155"/>
                            <a:pt x="17172" y="15147"/>
                            <a:pt x="14857" y="14004"/>
                          </a:cubicBezTo>
                          <a:lnTo>
                            <a:pt x="14121" y="14254"/>
                          </a:lnTo>
                          <a:cubicBezTo>
                            <a:pt x="13799" y="14348"/>
                            <a:pt x="13476" y="14364"/>
                            <a:pt x="13155" y="14503"/>
                          </a:cubicBezTo>
                          <a:cubicBezTo>
                            <a:pt x="13092" y="14531"/>
                            <a:pt x="13033" y="14678"/>
                            <a:pt x="12971" y="14753"/>
                          </a:cubicBezTo>
                          <a:cubicBezTo>
                            <a:pt x="12895" y="14845"/>
                            <a:pt x="12819" y="14956"/>
                            <a:pt x="12741" y="15003"/>
                          </a:cubicBezTo>
                          <a:cubicBezTo>
                            <a:pt x="12542" y="15122"/>
                            <a:pt x="12342" y="15169"/>
                            <a:pt x="12143" y="15252"/>
                          </a:cubicBezTo>
                          <a:cubicBezTo>
                            <a:pt x="12097" y="15419"/>
                            <a:pt x="12053" y="15602"/>
                            <a:pt x="12005" y="15751"/>
                          </a:cubicBezTo>
                          <a:cubicBezTo>
                            <a:pt x="11862" y="16195"/>
                            <a:pt x="11805" y="16197"/>
                            <a:pt x="11683" y="16750"/>
                          </a:cubicBezTo>
                          <a:cubicBezTo>
                            <a:pt x="11633" y="16976"/>
                            <a:pt x="11599" y="17303"/>
                            <a:pt x="11545" y="17499"/>
                          </a:cubicBezTo>
                          <a:cubicBezTo>
                            <a:pt x="11505" y="17644"/>
                            <a:pt x="11454" y="17676"/>
                            <a:pt x="11407" y="17748"/>
                          </a:cubicBezTo>
                          <a:cubicBezTo>
                            <a:pt x="11003" y="18375"/>
                            <a:pt x="11416" y="17649"/>
                            <a:pt x="11085" y="18247"/>
                          </a:cubicBezTo>
                          <a:cubicBezTo>
                            <a:pt x="11055" y="18414"/>
                            <a:pt x="11016" y="18545"/>
                            <a:pt x="10993" y="18747"/>
                          </a:cubicBezTo>
                          <a:cubicBezTo>
                            <a:pt x="10881" y="19762"/>
                            <a:pt x="11030" y="19297"/>
                            <a:pt x="10855" y="20244"/>
                          </a:cubicBezTo>
                          <a:cubicBezTo>
                            <a:pt x="10816" y="20456"/>
                            <a:pt x="10763" y="20577"/>
                            <a:pt x="10717" y="20743"/>
                          </a:cubicBezTo>
                          <a:cubicBezTo>
                            <a:pt x="10650" y="20719"/>
                            <a:pt x="10057" y="21129"/>
                            <a:pt x="9890" y="19995"/>
                          </a:cubicBezTo>
                          <a:cubicBezTo>
                            <a:pt x="9412" y="16755"/>
                            <a:pt x="10252" y="21460"/>
                            <a:pt x="9752" y="18747"/>
                          </a:cubicBezTo>
                          <a:cubicBezTo>
                            <a:pt x="9736" y="18497"/>
                            <a:pt x="9740" y="18184"/>
                            <a:pt x="9706" y="17998"/>
                          </a:cubicBezTo>
                          <a:cubicBezTo>
                            <a:pt x="9627" y="17574"/>
                            <a:pt x="9430" y="16999"/>
                            <a:pt x="9430" y="16999"/>
                          </a:cubicBezTo>
                          <a:cubicBezTo>
                            <a:pt x="9414" y="16750"/>
                            <a:pt x="9414" y="16456"/>
                            <a:pt x="9384" y="16251"/>
                          </a:cubicBezTo>
                          <a:cubicBezTo>
                            <a:pt x="9213" y="15094"/>
                            <a:pt x="8817" y="15930"/>
                            <a:pt x="8648" y="16001"/>
                          </a:cubicBezTo>
                          <a:cubicBezTo>
                            <a:pt x="8510" y="15918"/>
                            <a:pt x="8371" y="15875"/>
                            <a:pt x="8234" y="15751"/>
                          </a:cubicBezTo>
                          <a:cubicBezTo>
                            <a:pt x="8186" y="15708"/>
                            <a:pt x="8143" y="15559"/>
                            <a:pt x="8096" y="15502"/>
                          </a:cubicBezTo>
                          <a:cubicBezTo>
                            <a:pt x="8005" y="15392"/>
                            <a:pt x="7912" y="15335"/>
                            <a:pt x="7820" y="15252"/>
                          </a:cubicBezTo>
                          <a:cubicBezTo>
                            <a:pt x="7429" y="14545"/>
                            <a:pt x="8019" y="15835"/>
                            <a:pt x="7590" y="13505"/>
                          </a:cubicBezTo>
                          <a:cubicBezTo>
                            <a:pt x="7280" y="11821"/>
                            <a:pt x="7437" y="12231"/>
                            <a:pt x="7176" y="11758"/>
                          </a:cubicBezTo>
                          <a:cubicBezTo>
                            <a:pt x="7130" y="11841"/>
                            <a:pt x="7087" y="12007"/>
                            <a:pt x="7038" y="12007"/>
                          </a:cubicBezTo>
                          <a:cubicBezTo>
                            <a:pt x="6899" y="12007"/>
                            <a:pt x="6703" y="10902"/>
                            <a:pt x="6624" y="10759"/>
                          </a:cubicBezTo>
                          <a:lnTo>
                            <a:pt x="6486" y="10510"/>
                          </a:lnTo>
                          <a:cubicBezTo>
                            <a:pt x="6071" y="11073"/>
                            <a:pt x="6238" y="10792"/>
                            <a:pt x="5980" y="11258"/>
                          </a:cubicBezTo>
                          <a:cubicBezTo>
                            <a:pt x="5798" y="11060"/>
                            <a:pt x="5549" y="10811"/>
                            <a:pt x="5382" y="10510"/>
                          </a:cubicBezTo>
                          <a:cubicBezTo>
                            <a:pt x="5336" y="10426"/>
                            <a:pt x="5292" y="10317"/>
                            <a:pt x="5244" y="10260"/>
                          </a:cubicBezTo>
                          <a:cubicBezTo>
                            <a:pt x="4759" y="9674"/>
                            <a:pt x="5141" y="10323"/>
                            <a:pt x="4831" y="9761"/>
                          </a:cubicBezTo>
                          <a:cubicBezTo>
                            <a:pt x="4800" y="9511"/>
                            <a:pt x="4763" y="9280"/>
                            <a:pt x="4739" y="9012"/>
                          </a:cubicBezTo>
                          <a:cubicBezTo>
                            <a:pt x="4717" y="8777"/>
                            <a:pt x="4727" y="8449"/>
                            <a:pt x="4693" y="8263"/>
                          </a:cubicBezTo>
                          <a:cubicBezTo>
                            <a:pt x="4658" y="8077"/>
                            <a:pt x="4602" y="8077"/>
                            <a:pt x="4555" y="8014"/>
                          </a:cubicBezTo>
                          <a:cubicBezTo>
                            <a:pt x="4479" y="7911"/>
                            <a:pt x="4401" y="7847"/>
                            <a:pt x="4325" y="7764"/>
                          </a:cubicBezTo>
                          <a:cubicBezTo>
                            <a:pt x="4279" y="7598"/>
                            <a:pt x="4236" y="7399"/>
                            <a:pt x="4187" y="7265"/>
                          </a:cubicBezTo>
                          <a:cubicBezTo>
                            <a:pt x="4121" y="7086"/>
                            <a:pt x="3924" y="6846"/>
                            <a:pt x="3865" y="6766"/>
                          </a:cubicBezTo>
                          <a:cubicBezTo>
                            <a:pt x="3742" y="6849"/>
                            <a:pt x="3616" y="6836"/>
                            <a:pt x="3497" y="7015"/>
                          </a:cubicBezTo>
                          <a:cubicBezTo>
                            <a:pt x="3338" y="7255"/>
                            <a:pt x="3037" y="8014"/>
                            <a:pt x="3037" y="8014"/>
                          </a:cubicBezTo>
                          <a:cubicBezTo>
                            <a:pt x="2945" y="7847"/>
                            <a:pt x="2842" y="7806"/>
                            <a:pt x="2761" y="7514"/>
                          </a:cubicBezTo>
                          <a:lnTo>
                            <a:pt x="2485" y="6516"/>
                          </a:lnTo>
                          <a:cubicBezTo>
                            <a:pt x="2470" y="6266"/>
                            <a:pt x="2479" y="5913"/>
                            <a:pt x="2439" y="5767"/>
                          </a:cubicBezTo>
                          <a:cubicBezTo>
                            <a:pt x="2374" y="5532"/>
                            <a:pt x="2285" y="5610"/>
                            <a:pt x="2209" y="5518"/>
                          </a:cubicBezTo>
                          <a:cubicBezTo>
                            <a:pt x="2147" y="5443"/>
                            <a:pt x="2086" y="5351"/>
                            <a:pt x="2025" y="5268"/>
                          </a:cubicBezTo>
                          <a:cubicBezTo>
                            <a:pt x="1994" y="5102"/>
                            <a:pt x="1970" y="4890"/>
                            <a:pt x="1933" y="4769"/>
                          </a:cubicBezTo>
                          <a:cubicBezTo>
                            <a:pt x="1892" y="4633"/>
                            <a:pt x="1844" y="4539"/>
                            <a:pt x="1795" y="4519"/>
                          </a:cubicBezTo>
                          <a:cubicBezTo>
                            <a:pt x="1428" y="4372"/>
                            <a:pt x="1059" y="4353"/>
                            <a:pt x="691" y="4270"/>
                          </a:cubicBezTo>
                          <a:cubicBezTo>
                            <a:pt x="645" y="4186"/>
                            <a:pt x="595" y="4155"/>
                            <a:pt x="553" y="4020"/>
                          </a:cubicBezTo>
                          <a:cubicBezTo>
                            <a:pt x="516" y="3899"/>
                            <a:pt x="500" y="3626"/>
                            <a:pt x="461" y="3521"/>
                          </a:cubicBezTo>
                          <a:cubicBezTo>
                            <a:pt x="375" y="3285"/>
                            <a:pt x="277" y="3188"/>
                            <a:pt x="185" y="3022"/>
                          </a:cubicBezTo>
                          <a:lnTo>
                            <a:pt x="47" y="2772"/>
                          </a:lnTo>
                          <a:cubicBezTo>
                            <a:pt x="32" y="2522"/>
                            <a:pt x="-8" y="2281"/>
                            <a:pt x="2" y="2023"/>
                          </a:cubicBezTo>
                          <a:cubicBezTo>
                            <a:pt x="20" y="1534"/>
                            <a:pt x="173" y="1380"/>
                            <a:pt x="231" y="1274"/>
                          </a:cubicBezTo>
                          <a:cubicBezTo>
                            <a:pt x="262" y="1108"/>
                            <a:pt x="296" y="959"/>
                            <a:pt x="323" y="775"/>
                          </a:cubicBezTo>
                          <a:cubicBezTo>
                            <a:pt x="358" y="541"/>
                            <a:pt x="369" y="-140"/>
                            <a:pt x="415" y="26"/>
                          </a:cubicBezTo>
                          <a:cubicBezTo>
                            <a:pt x="480" y="262"/>
                            <a:pt x="461" y="1274"/>
                            <a:pt x="461" y="1274"/>
                          </a:cubicBezTo>
                        </a:path>
                      </a:pathLst>
                    </a:custGeom>
                    <a:solidFill>
                      <a:srgbClr val="DDD9C3"/>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38" name="Shape 1338"/>
                    <p:cNvSpPr/>
                    <p:nvPr/>
                  </p:nvSpPr>
                  <p:spPr>
                    <a:xfrm>
                      <a:off x="1962841" y="44450"/>
                      <a:ext cx="2039796" cy="2046296"/>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39" name="Shape 1339"/>
                    <p:cNvSpPr/>
                    <p:nvPr/>
                  </p:nvSpPr>
                  <p:spPr>
                    <a:xfrm>
                      <a:off x="1984584" y="1340813"/>
                      <a:ext cx="930640" cy="329914"/>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40" name="Shape 1340"/>
                    <p:cNvSpPr/>
                    <p:nvPr/>
                  </p:nvSpPr>
                  <p:spPr>
                    <a:xfrm>
                      <a:off x="2314028" y="939802"/>
                      <a:ext cx="680571" cy="279404"/>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41" name="Shape 1341"/>
                    <p:cNvSpPr/>
                    <p:nvPr/>
                  </p:nvSpPr>
                  <p:spPr>
                    <a:xfrm>
                      <a:off x="2378647" y="342060"/>
                      <a:ext cx="2279709" cy="520991"/>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42" name="Shape 1342"/>
                    <p:cNvSpPr/>
                    <p:nvPr/>
                  </p:nvSpPr>
                  <p:spPr>
                    <a:xfrm>
                      <a:off x="3058097" y="0"/>
                      <a:ext cx="1146357" cy="523977"/>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345" name="Shape 1345"/>
                <p:cNvSpPr/>
                <p:nvPr/>
              </p:nvSpPr>
              <p:spPr>
                <a:xfrm>
                  <a:off x="104775" y="-1"/>
                  <a:ext cx="2026276" cy="1663901"/>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80"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347" name="Shape 1347"/>
              <p:cNvSpPr/>
              <p:nvPr/>
            </p:nvSpPr>
            <p:spPr>
              <a:xfrm>
                <a:off x="5181601" y="2419349"/>
                <a:ext cx="2514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348" name="Shape 1348"/>
              <p:cNvSpPr/>
              <p:nvPr/>
            </p:nvSpPr>
            <p:spPr>
              <a:xfrm>
                <a:off x="5410201" y="2732090"/>
                <a:ext cx="2895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1349" name="Shape 1349"/>
              <p:cNvSpPr/>
              <p:nvPr/>
            </p:nvSpPr>
            <p:spPr>
              <a:xfrm>
                <a:off x="4267201" y="998523"/>
                <a:ext cx="11430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sp>
            <p:nvSpPr>
              <p:cNvPr id="1350" name="Shape 1350"/>
              <p:cNvSpPr/>
              <p:nvPr/>
            </p:nvSpPr>
            <p:spPr>
              <a:xfrm>
                <a:off x="457200" y="2274885"/>
                <a:ext cx="990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351" name="Shape 1351"/>
              <p:cNvSpPr/>
              <p:nvPr/>
            </p:nvSpPr>
            <p:spPr>
              <a:xfrm>
                <a:off x="1181100" y="101600"/>
                <a:ext cx="488952" cy="1524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52" name="Shape 1352"/>
              <p:cNvSpPr/>
              <p:nvPr/>
            </p:nvSpPr>
            <p:spPr>
              <a:xfrm>
                <a:off x="1692532" y="236045"/>
                <a:ext cx="435100" cy="372361"/>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53" name="Shape 1353"/>
              <p:cNvSpPr/>
              <p:nvPr/>
            </p:nvSpPr>
            <p:spPr>
              <a:xfrm>
                <a:off x="1701800" y="88900"/>
                <a:ext cx="126679" cy="304802"/>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355" name="Shape 1355"/>
            <p:cNvSpPr/>
            <p:nvPr/>
          </p:nvSpPr>
          <p:spPr>
            <a:xfrm rot="18123636">
              <a:off x="1195804" y="346245"/>
              <a:ext cx="99061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rivers</a:t>
              </a:r>
            </a:p>
          </p:txBody>
        </p:sp>
        <p:sp>
          <p:nvSpPr>
            <p:cNvPr id="1356" name="Shape 1356"/>
            <p:cNvSpPr/>
            <p:nvPr/>
          </p:nvSpPr>
          <p:spPr>
            <a:xfrm rot="18123636">
              <a:off x="1526057" y="422446"/>
              <a:ext cx="99061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lake</a:t>
              </a:r>
            </a:p>
          </p:txBody>
        </p:sp>
      </p:gr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p:nvPr/>
        </p:nvSpPr>
        <p:spPr>
          <a:xfrm>
            <a:off x="1143000" y="76199"/>
            <a:ext cx="7391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Sediment and Sedimentary Rock</a:t>
            </a:r>
          </a:p>
        </p:txBody>
      </p:sp>
      <p:sp>
        <p:nvSpPr>
          <p:cNvPr id="1362" name="Shape 136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363" name="Shape 1363"/>
          <p:cNvSpPr/>
          <p:nvPr/>
        </p:nvSpPr>
        <p:spPr>
          <a:xfrm>
            <a:off x="381000" y="4038600"/>
            <a:ext cx="8001000" cy="23039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Where can you find sedimentary rocks?</a:t>
            </a:r>
          </a:p>
          <a:p>
            <a:pPr>
              <a:defRPr sz="1800">
                <a:latin typeface="Arial"/>
                <a:ea typeface="Arial"/>
                <a:cs typeface="Arial"/>
                <a:sym typeface="Arial"/>
              </a:defRPr>
            </a:pPr>
            <a:endParaRPr/>
          </a:p>
          <a:p>
            <a:pPr>
              <a:defRPr sz="1800">
                <a:latin typeface="Arial"/>
                <a:ea typeface="Arial"/>
                <a:cs typeface="Arial"/>
                <a:sym typeface="Arial"/>
              </a:defRPr>
            </a:pPr>
            <a:r>
              <a:t>River beds</a:t>
            </a:r>
          </a:p>
          <a:p>
            <a:pPr>
              <a:defRPr sz="1800">
                <a:latin typeface="Arial"/>
                <a:ea typeface="Arial"/>
                <a:cs typeface="Arial"/>
                <a:sym typeface="Arial"/>
              </a:defRPr>
            </a:pPr>
            <a:r>
              <a:t>Deserts</a:t>
            </a:r>
          </a:p>
          <a:p>
            <a:pPr>
              <a:defRPr sz="1800">
                <a:latin typeface="Arial"/>
                <a:ea typeface="Arial"/>
                <a:cs typeface="Arial"/>
                <a:sym typeface="Arial"/>
              </a:defRPr>
            </a:pPr>
            <a:r>
              <a:t>Mountains</a:t>
            </a:r>
          </a:p>
          <a:p>
            <a:pPr>
              <a:defRPr sz="1800">
                <a:latin typeface="Arial"/>
                <a:ea typeface="Arial"/>
                <a:cs typeface="Arial"/>
                <a:sym typeface="Arial"/>
              </a:defRPr>
            </a:pPr>
            <a:r>
              <a:t>Plains</a:t>
            </a:r>
          </a:p>
          <a:p>
            <a:pPr>
              <a:defRPr sz="1800">
                <a:latin typeface="Arial"/>
                <a:ea typeface="Arial"/>
                <a:cs typeface="Arial"/>
                <a:sym typeface="Arial"/>
              </a:defRPr>
            </a:pPr>
            <a:endParaRPr/>
          </a:p>
          <a:p>
            <a:pPr algn="ctr">
              <a:defRPr sz="2400">
                <a:latin typeface="Arial"/>
                <a:ea typeface="Arial"/>
                <a:cs typeface="Arial"/>
                <a:sym typeface="Arial"/>
              </a:defRPr>
            </a:pPr>
            <a:r>
              <a:t>Almost anywhere on surface of the Earth! Why?</a:t>
            </a:r>
          </a:p>
        </p:txBody>
      </p:sp>
      <p:grpSp>
        <p:nvGrpSpPr>
          <p:cNvPr id="1393" name="Group 1393"/>
          <p:cNvGrpSpPr/>
          <p:nvPr/>
        </p:nvGrpSpPr>
        <p:grpSpPr>
          <a:xfrm>
            <a:off x="380999" y="443416"/>
            <a:ext cx="8418520" cy="3471370"/>
            <a:chOff x="0" y="0"/>
            <a:chExt cx="8418518" cy="3471368"/>
          </a:xfrm>
        </p:grpSpPr>
        <p:grpSp>
          <p:nvGrpSpPr>
            <p:cNvPr id="1390" name="Group 1390"/>
            <p:cNvGrpSpPr/>
            <p:nvPr/>
          </p:nvGrpSpPr>
          <p:grpSpPr>
            <a:xfrm>
              <a:off x="-1" y="304294"/>
              <a:ext cx="8418520" cy="3167075"/>
              <a:chOff x="0" y="0"/>
              <a:chExt cx="8418518" cy="3167074"/>
            </a:xfrm>
          </p:grpSpPr>
          <p:grpSp>
            <p:nvGrpSpPr>
              <p:cNvPr id="1382" name="Group 1382"/>
              <p:cNvGrpSpPr/>
              <p:nvPr/>
            </p:nvGrpSpPr>
            <p:grpSpPr>
              <a:xfrm>
                <a:off x="0" y="-1"/>
                <a:ext cx="8418520" cy="3167075"/>
                <a:chOff x="0" y="0"/>
                <a:chExt cx="8418518" cy="3167074"/>
              </a:xfrm>
            </p:grpSpPr>
            <p:grpSp>
              <p:nvGrpSpPr>
                <p:cNvPr id="1380" name="Group 1380"/>
                <p:cNvGrpSpPr/>
                <p:nvPr/>
              </p:nvGrpSpPr>
              <p:grpSpPr>
                <a:xfrm>
                  <a:off x="0" y="152401"/>
                  <a:ext cx="8418520" cy="3014674"/>
                  <a:chOff x="0" y="0"/>
                  <a:chExt cx="8418518" cy="3014672"/>
                </a:xfrm>
              </p:grpSpPr>
              <p:grpSp>
                <p:nvGrpSpPr>
                  <p:cNvPr id="1372" name="Group 1372"/>
                  <p:cNvGrpSpPr/>
                  <p:nvPr/>
                </p:nvGrpSpPr>
                <p:grpSpPr>
                  <a:xfrm>
                    <a:off x="0" y="-1"/>
                    <a:ext cx="8418520" cy="3014674"/>
                    <a:chOff x="0" y="0"/>
                    <a:chExt cx="8418518" cy="3014672"/>
                  </a:xfrm>
                </p:grpSpPr>
                <p:sp>
                  <p:nvSpPr>
                    <p:cNvPr id="1364" name="Shape 1364"/>
                    <p:cNvSpPr/>
                    <p:nvPr/>
                  </p:nvSpPr>
                  <p:spPr>
                    <a:xfrm>
                      <a:off x="21044" y="-1"/>
                      <a:ext cx="3095368" cy="1566870"/>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367" name="Group 1367"/>
                    <p:cNvGrpSpPr/>
                    <p:nvPr/>
                  </p:nvGrpSpPr>
                  <p:grpSpPr>
                    <a:xfrm>
                      <a:off x="0" y="2340052"/>
                      <a:ext cx="7777658" cy="674621"/>
                      <a:chOff x="0" y="0"/>
                      <a:chExt cx="7777657" cy="674620"/>
                    </a:xfrm>
                  </p:grpSpPr>
                  <p:sp>
                    <p:nvSpPr>
                      <p:cNvPr id="1365" name="Shape 1365"/>
                      <p:cNvSpPr/>
                      <p:nvPr/>
                    </p:nvSpPr>
                    <p:spPr>
                      <a:xfrm>
                        <a:off x="15544" y="0"/>
                        <a:ext cx="7762114" cy="66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66" name="Shape 1366"/>
                      <p:cNvSpPr/>
                      <p:nvPr/>
                    </p:nvSpPr>
                    <p:spPr>
                      <a:xfrm>
                        <a:off x="0" y="522219"/>
                        <a:ext cx="7772407" cy="15240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368" name="Shape 1368"/>
                    <p:cNvSpPr/>
                    <p:nvPr/>
                  </p:nvSpPr>
                  <p:spPr>
                    <a:xfrm>
                      <a:off x="12699" y="1434918"/>
                      <a:ext cx="4289430" cy="1521814"/>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69" name="Shape 1369"/>
                    <p:cNvSpPr/>
                    <p:nvPr/>
                  </p:nvSpPr>
                  <p:spPr>
                    <a:xfrm>
                      <a:off x="1066799" y="-1"/>
                      <a:ext cx="7351721" cy="2784260"/>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70" name="Shape 1370"/>
                    <p:cNvSpPr/>
                    <p:nvPr/>
                  </p:nvSpPr>
                  <p:spPr>
                    <a:xfrm>
                      <a:off x="4160952" y="2275944"/>
                      <a:ext cx="3663749" cy="58271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71" name="Shape 1371"/>
                    <p:cNvSpPr/>
                    <p:nvPr/>
                  </p:nvSpPr>
                  <p:spPr>
                    <a:xfrm>
                      <a:off x="1143000" y="76201"/>
                      <a:ext cx="1949158" cy="1439867"/>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379" name="Group 1379"/>
                  <p:cNvGrpSpPr/>
                  <p:nvPr/>
                </p:nvGrpSpPr>
                <p:grpSpPr>
                  <a:xfrm>
                    <a:off x="993203" y="25401"/>
                    <a:ext cx="6618859" cy="2680282"/>
                    <a:chOff x="0" y="0"/>
                    <a:chExt cx="6618858" cy="2680281"/>
                  </a:xfrm>
                </p:grpSpPr>
                <p:sp>
                  <p:nvSpPr>
                    <p:cNvPr id="1373" name="Shape 1373"/>
                    <p:cNvSpPr/>
                    <p:nvPr/>
                  </p:nvSpPr>
                  <p:spPr>
                    <a:xfrm>
                      <a:off x="-1" y="1504912"/>
                      <a:ext cx="6618860" cy="1175370"/>
                    </a:xfrm>
                    <a:custGeom>
                      <a:avLst/>
                      <a:gdLst/>
                      <a:ahLst/>
                      <a:cxnLst>
                        <a:cxn ang="0">
                          <a:pos x="wd2" y="hd2"/>
                        </a:cxn>
                        <a:cxn ang="5400000">
                          <a:pos x="wd2" y="hd2"/>
                        </a:cxn>
                        <a:cxn ang="10800000">
                          <a:pos x="wd2" y="hd2"/>
                        </a:cxn>
                        <a:cxn ang="16200000">
                          <a:pos x="wd2" y="hd2"/>
                        </a:cxn>
                      </a:cxnLst>
                      <a:rect l="0" t="0" r="r" b="b"/>
                      <a:pathLst>
                        <a:path w="21571" h="20796" extrusionOk="0">
                          <a:moveTo>
                            <a:pt x="231" y="775"/>
                          </a:moveTo>
                          <a:cubicBezTo>
                            <a:pt x="293" y="858"/>
                            <a:pt x="363" y="835"/>
                            <a:pt x="415" y="1025"/>
                          </a:cubicBezTo>
                          <a:cubicBezTo>
                            <a:pt x="831" y="2530"/>
                            <a:pt x="194" y="1207"/>
                            <a:pt x="645" y="2023"/>
                          </a:cubicBezTo>
                          <a:cubicBezTo>
                            <a:pt x="1318" y="1857"/>
                            <a:pt x="1518" y="1523"/>
                            <a:pt x="2071" y="2023"/>
                          </a:cubicBezTo>
                          <a:cubicBezTo>
                            <a:pt x="2119" y="2066"/>
                            <a:pt x="2166" y="2155"/>
                            <a:pt x="2209" y="2273"/>
                          </a:cubicBezTo>
                          <a:cubicBezTo>
                            <a:pt x="2259" y="2407"/>
                            <a:pt x="2301" y="2606"/>
                            <a:pt x="2347" y="2772"/>
                          </a:cubicBezTo>
                          <a:cubicBezTo>
                            <a:pt x="2669" y="2689"/>
                            <a:pt x="2991" y="2522"/>
                            <a:pt x="3313" y="2522"/>
                          </a:cubicBezTo>
                          <a:cubicBezTo>
                            <a:pt x="3436" y="2522"/>
                            <a:pt x="3557" y="2772"/>
                            <a:pt x="3681" y="2772"/>
                          </a:cubicBezTo>
                          <a:cubicBezTo>
                            <a:pt x="3988" y="2772"/>
                            <a:pt x="4294" y="2606"/>
                            <a:pt x="4601" y="2522"/>
                          </a:cubicBezTo>
                          <a:cubicBezTo>
                            <a:pt x="5190" y="2167"/>
                            <a:pt x="5116" y="2089"/>
                            <a:pt x="5888" y="2522"/>
                          </a:cubicBezTo>
                          <a:cubicBezTo>
                            <a:pt x="6044" y="2610"/>
                            <a:pt x="6192" y="2986"/>
                            <a:pt x="6348" y="3022"/>
                          </a:cubicBezTo>
                          <a:cubicBezTo>
                            <a:pt x="8019" y="3399"/>
                            <a:pt x="7084" y="3217"/>
                            <a:pt x="9154" y="3521"/>
                          </a:cubicBezTo>
                          <a:lnTo>
                            <a:pt x="9568" y="4270"/>
                          </a:lnTo>
                          <a:lnTo>
                            <a:pt x="9706" y="4519"/>
                          </a:lnTo>
                          <a:lnTo>
                            <a:pt x="9844" y="4769"/>
                          </a:lnTo>
                          <a:cubicBezTo>
                            <a:pt x="9859" y="5102"/>
                            <a:pt x="9845" y="5525"/>
                            <a:pt x="9890" y="5767"/>
                          </a:cubicBezTo>
                          <a:cubicBezTo>
                            <a:pt x="9934" y="6010"/>
                            <a:pt x="10014" y="5896"/>
                            <a:pt x="10074" y="6017"/>
                          </a:cubicBezTo>
                          <a:cubicBezTo>
                            <a:pt x="10555" y="6996"/>
                            <a:pt x="9969" y="6125"/>
                            <a:pt x="10441" y="6766"/>
                          </a:cubicBezTo>
                          <a:cubicBezTo>
                            <a:pt x="10457" y="7015"/>
                            <a:pt x="10453" y="7328"/>
                            <a:pt x="10487" y="7514"/>
                          </a:cubicBezTo>
                          <a:cubicBezTo>
                            <a:pt x="10522" y="7700"/>
                            <a:pt x="10584" y="7629"/>
                            <a:pt x="10625" y="7764"/>
                          </a:cubicBezTo>
                          <a:cubicBezTo>
                            <a:pt x="10663" y="7885"/>
                            <a:pt x="10679" y="8158"/>
                            <a:pt x="10717" y="8263"/>
                          </a:cubicBezTo>
                          <a:cubicBezTo>
                            <a:pt x="10774" y="8417"/>
                            <a:pt x="10841" y="8419"/>
                            <a:pt x="10901" y="8513"/>
                          </a:cubicBezTo>
                          <a:cubicBezTo>
                            <a:pt x="10948" y="8585"/>
                            <a:pt x="10996" y="8645"/>
                            <a:pt x="11039" y="8762"/>
                          </a:cubicBezTo>
                          <a:cubicBezTo>
                            <a:pt x="11089" y="8897"/>
                            <a:pt x="11124" y="9189"/>
                            <a:pt x="11177" y="9262"/>
                          </a:cubicBezTo>
                          <a:cubicBezTo>
                            <a:pt x="11312" y="9444"/>
                            <a:pt x="11453" y="9428"/>
                            <a:pt x="11591" y="9511"/>
                          </a:cubicBezTo>
                          <a:cubicBezTo>
                            <a:pt x="11766" y="9828"/>
                            <a:pt x="11841" y="9974"/>
                            <a:pt x="12051" y="10260"/>
                          </a:cubicBezTo>
                          <a:cubicBezTo>
                            <a:pt x="12127" y="10363"/>
                            <a:pt x="12205" y="10407"/>
                            <a:pt x="12281" y="10510"/>
                          </a:cubicBezTo>
                          <a:cubicBezTo>
                            <a:pt x="12328" y="10573"/>
                            <a:pt x="12371" y="10725"/>
                            <a:pt x="12419" y="10759"/>
                          </a:cubicBezTo>
                          <a:cubicBezTo>
                            <a:pt x="12602" y="10892"/>
                            <a:pt x="12787" y="10926"/>
                            <a:pt x="12971" y="11009"/>
                          </a:cubicBezTo>
                          <a:cubicBezTo>
                            <a:pt x="13017" y="11092"/>
                            <a:pt x="13061" y="11302"/>
                            <a:pt x="13109" y="11258"/>
                          </a:cubicBezTo>
                          <a:cubicBezTo>
                            <a:pt x="13163" y="11209"/>
                            <a:pt x="13196" y="10877"/>
                            <a:pt x="13247" y="10759"/>
                          </a:cubicBezTo>
                          <a:cubicBezTo>
                            <a:pt x="13334" y="10556"/>
                            <a:pt x="13645" y="10316"/>
                            <a:pt x="13707" y="10260"/>
                          </a:cubicBezTo>
                          <a:cubicBezTo>
                            <a:pt x="13952" y="10343"/>
                            <a:pt x="14197" y="10465"/>
                            <a:pt x="14443" y="10510"/>
                          </a:cubicBezTo>
                          <a:cubicBezTo>
                            <a:pt x="15117" y="10632"/>
                            <a:pt x="15793" y="10540"/>
                            <a:pt x="16466" y="10759"/>
                          </a:cubicBezTo>
                          <a:cubicBezTo>
                            <a:pt x="16563" y="10791"/>
                            <a:pt x="16647" y="11172"/>
                            <a:pt x="16742" y="11258"/>
                          </a:cubicBezTo>
                          <a:cubicBezTo>
                            <a:pt x="17128" y="11608"/>
                            <a:pt x="16929" y="11369"/>
                            <a:pt x="17340" y="12007"/>
                          </a:cubicBezTo>
                          <a:lnTo>
                            <a:pt x="20192" y="11508"/>
                          </a:lnTo>
                          <a:cubicBezTo>
                            <a:pt x="20717" y="11472"/>
                            <a:pt x="20778" y="11596"/>
                            <a:pt x="21157" y="12007"/>
                          </a:cubicBezTo>
                          <a:cubicBezTo>
                            <a:pt x="21203" y="12174"/>
                            <a:pt x="21245" y="12388"/>
                            <a:pt x="21295" y="12506"/>
                          </a:cubicBezTo>
                          <a:cubicBezTo>
                            <a:pt x="21592" y="13196"/>
                            <a:pt x="21386" y="12251"/>
                            <a:pt x="21571" y="13255"/>
                          </a:cubicBezTo>
                          <a:cubicBezTo>
                            <a:pt x="21502" y="13508"/>
                            <a:pt x="21391" y="14004"/>
                            <a:pt x="21295" y="14004"/>
                          </a:cubicBezTo>
                          <a:cubicBezTo>
                            <a:pt x="21131" y="14004"/>
                            <a:pt x="20950" y="13723"/>
                            <a:pt x="20789" y="13505"/>
                          </a:cubicBezTo>
                          <a:lnTo>
                            <a:pt x="19226" y="13755"/>
                          </a:lnTo>
                          <a:cubicBezTo>
                            <a:pt x="18683" y="13895"/>
                            <a:pt x="19035" y="14244"/>
                            <a:pt x="18674" y="13755"/>
                          </a:cubicBezTo>
                          <a:lnTo>
                            <a:pt x="15546" y="14004"/>
                          </a:lnTo>
                          <a:cubicBezTo>
                            <a:pt x="14546" y="14155"/>
                            <a:pt x="17172" y="15147"/>
                            <a:pt x="14857" y="14004"/>
                          </a:cubicBezTo>
                          <a:lnTo>
                            <a:pt x="14121" y="14254"/>
                          </a:lnTo>
                          <a:cubicBezTo>
                            <a:pt x="13799" y="14348"/>
                            <a:pt x="13476" y="14364"/>
                            <a:pt x="13155" y="14503"/>
                          </a:cubicBezTo>
                          <a:cubicBezTo>
                            <a:pt x="13092" y="14531"/>
                            <a:pt x="13033" y="14678"/>
                            <a:pt x="12971" y="14753"/>
                          </a:cubicBezTo>
                          <a:cubicBezTo>
                            <a:pt x="12895" y="14845"/>
                            <a:pt x="12819" y="14956"/>
                            <a:pt x="12741" y="15003"/>
                          </a:cubicBezTo>
                          <a:cubicBezTo>
                            <a:pt x="12542" y="15122"/>
                            <a:pt x="12342" y="15169"/>
                            <a:pt x="12143" y="15252"/>
                          </a:cubicBezTo>
                          <a:cubicBezTo>
                            <a:pt x="12097" y="15419"/>
                            <a:pt x="12053" y="15602"/>
                            <a:pt x="12005" y="15751"/>
                          </a:cubicBezTo>
                          <a:cubicBezTo>
                            <a:pt x="11862" y="16195"/>
                            <a:pt x="11805" y="16197"/>
                            <a:pt x="11683" y="16750"/>
                          </a:cubicBezTo>
                          <a:cubicBezTo>
                            <a:pt x="11633" y="16976"/>
                            <a:pt x="11599" y="17303"/>
                            <a:pt x="11545" y="17499"/>
                          </a:cubicBezTo>
                          <a:cubicBezTo>
                            <a:pt x="11505" y="17644"/>
                            <a:pt x="11454" y="17676"/>
                            <a:pt x="11407" y="17748"/>
                          </a:cubicBezTo>
                          <a:cubicBezTo>
                            <a:pt x="11003" y="18375"/>
                            <a:pt x="11416" y="17649"/>
                            <a:pt x="11085" y="18247"/>
                          </a:cubicBezTo>
                          <a:cubicBezTo>
                            <a:pt x="11055" y="18414"/>
                            <a:pt x="11016" y="18545"/>
                            <a:pt x="10993" y="18747"/>
                          </a:cubicBezTo>
                          <a:cubicBezTo>
                            <a:pt x="10881" y="19762"/>
                            <a:pt x="11030" y="19297"/>
                            <a:pt x="10855" y="20244"/>
                          </a:cubicBezTo>
                          <a:cubicBezTo>
                            <a:pt x="10816" y="20456"/>
                            <a:pt x="10763" y="20577"/>
                            <a:pt x="10717" y="20743"/>
                          </a:cubicBezTo>
                          <a:cubicBezTo>
                            <a:pt x="10650" y="20719"/>
                            <a:pt x="10057" y="21129"/>
                            <a:pt x="9890" y="19995"/>
                          </a:cubicBezTo>
                          <a:cubicBezTo>
                            <a:pt x="9412" y="16755"/>
                            <a:pt x="10252" y="21460"/>
                            <a:pt x="9752" y="18747"/>
                          </a:cubicBezTo>
                          <a:cubicBezTo>
                            <a:pt x="9736" y="18497"/>
                            <a:pt x="9740" y="18184"/>
                            <a:pt x="9706" y="17998"/>
                          </a:cubicBezTo>
                          <a:cubicBezTo>
                            <a:pt x="9627" y="17574"/>
                            <a:pt x="9430" y="16999"/>
                            <a:pt x="9430" y="16999"/>
                          </a:cubicBezTo>
                          <a:cubicBezTo>
                            <a:pt x="9414" y="16750"/>
                            <a:pt x="9414" y="16456"/>
                            <a:pt x="9384" y="16251"/>
                          </a:cubicBezTo>
                          <a:cubicBezTo>
                            <a:pt x="9213" y="15094"/>
                            <a:pt x="8817" y="15930"/>
                            <a:pt x="8648" y="16001"/>
                          </a:cubicBezTo>
                          <a:cubicBezTo>
                            <a:pt x="8510" y="15918"/>
                            <a:pt x="8371" y="15875"/>
                            <a:pt x="8234" y="15751"/>
                          </a:cubicBezTo>
                          <a:cubicBezTo>
                            <a:pt x="8186" y="15708"/>
                            <a:pt x="8143" y="15559"/>
                            <a:pt x="8096" y="15502"/>
                          </a:cubicBezTo>
                          <a:cubicBezTo>
                            <a:pt x="8005" y="15392"/>
                            <a:pt x="7912" y="15335"/>
                            <a:pt x="7820" y="15252"/>
                          </a:cubicBezTo>
                          <a:cubicBezTo>
                            <a:pt x="7429" y="14545"/>
                            <a:pt x="8019" y="15835"/>
                            <a:pt x="7590" y="13505"/>
                          </a:cubicBezTo>
                          <a:cubicBezTo>
                            <a:pt x="7280" y="11821"/>
                            <a:pt x="7437" y="12231"/>
                            <a:pt x="7176" y="11758"/>
                          </a:cubicBezTo>
                          <a:cubicBezTo>
                            <a:pt x="7130" y="11841"/>
                            <a:pt x="7087" y="12007"/>
                            <a:pt x="7038" y="12007"/>
                          </a:cubicBezTo>
                          <a:cubicBezTo>
                            <a:pt x="6899" y="12007"/>
                            <a:pt x="6703" y="10902"/>
                            <a:pt x="6624" y="10759"/>
                          </a:cubicBezTo>
                          <a:lnTo>
                            <a:pt x="6486" y="10510"/>
                          </a:lnTo>
                          <a:cubicBezTo>
                            <a:pt x="6071" y="11073"/>
                            <a:pt x="6238" y="10792"/>
                            <a:pt x="5980" y="11258"/>
                          </a:cubicBezTo>
                          <a:cubicBezTo>
                            <a:pt x="5798" y="11060"/>
                            <a:pt x="5549" y="10811"/>
                            <a:pt x="5382" y="10510"/>
                          </a:cubicBezTo>
                          <a:cubicBezTo>
                            <a:pt x="5336" y="10426"/>
                            <a:pt x="5292" y="10317"/>
                            <a:pt x="5244" y="10260"/>
                          </a:cubicBezTo>
                          <a:cubicBezTo>
                            <a:pt x="4759" y="9674"/>
                            <a:pt x="5141" y="10323"/>
                            <a:pt x="4831" y="9761"/>
                          </a:cubicBezTo>
                          <a:cubicBezTo>
                            <a:pt x="4800" y="9511"/>
                            <a:pt x="4763" y="9280"/>
                            <a:pt x="4739" y="9012"/>
                          </a:cubicBezTo>
                          <a:cubicBezTo>
                            <a:pt x="4717" y="8777"/>
                            <a:pt x="4727" y="8449"/>
                            <a:pt x="4693" y="8263"/>
                          </a:cubicBezTo>
                          <a:cubicBezTo>
                            <a:pt x="4658" y="8077"/>
                            <a:pt x="4602" y="8077"/>
                            <a:pt x="4555" y="8014"/>
                          </a:cubicBezTo>
                          <a:cubicBezTo>
                            <a:pt x="4479" y="7911"/>
                            <a:pt x="4401" y="7847"/>
                            <a:pt x="4325" y="7764"/>
                          </a:cubicBezTo>
                          <a:cubicBezTo>
                            <a:pt x="4279" y="7598"/>
                            <a:pt x="4236" y="7399"/>
                            <a:pt x="4187" y="7265"/>
                          </a:cubicBezTo>
                          <a:cubicBezTo>
                            <a:pt x="4121" y="7086"/>
                            <a:pt x="3924" y="6846"/>
                            <a:pt x="3865" y="6766"/>
                          </a:cubicBezTo>
                          <a:cubicBezTo>
                            <a:pt x="3742" y="6849"/>
                            <a:pt x="3616" y="6836"/>
                            <a:pt x="3497" y="7015"/>
                          </a:cubicBezTo>
                          <a:cubicBezTo>
                            <a:pt x="3338" y="7255"/>
                            <a:pt x="3037" y="8014"/>
                            <a:pt x="3037" y="8014"/>
                          </a:cubicBezTo>
                          <a:cubicBezTo>
                            <a:pt x="2945" y="7847"/>
                            <a:pt x="2842" y="7806"/>
                            <a:pt x="2761" y="7514"/>
                          </a:cubicBezTo>
                          <a:lnTo>
                            <a:pt x="2485" y="6516"/>
                          </a:lnTo>
                          <a:cubicBezTo>
                            <a:pt x="2470" y="6266"/>
                            <a:pt x="2479" y="5913"/>
                            <a:pt x="2439" y="5767"/>
                          </a:cubicBezTo>
                          <a:cubicBezTo>
                            <a:pt x="2374" y="5532"/>
                            <a:pt x="2285" y="5610"/>
                            <a:pt x="2209" y="5518"/>
                          </a:cubicBezTo>
                          <a:cubicBezTo>
                            <a:pt x="2147" y="5443"/>
                            <a:pt x="2086" y="5351"/>
                            <a:pt x="2025" y="5268"/>
                          </a:cubicBezTo>
                          <a:cubicBezTo>
                            <a:pt x="1994" y="5102"/>
                            <a:pt x="1970" y="4890"/>
                            <a:pt x="1933" y="4769"/>
                          </a:cubicBezTo>
                          <a:cubicBezTo>
                            <a:pt x="1892" y="4633"/>
                            <a:pt x="1844" y="4539"/>
                            <a:pt x="1795" y="4519"/>
                          </a:cubicBezTo>
                          <a:cubicBezTo>
                            <a:pt x="1428" y="4372"/>
                            <a:pt x="1059" y="4353"/>
                            <a:pt x="691" y="4270"/>
                          </a:cubicBezTo>
                          <a:cubicBezTo>
                            <a:pt x="645" y="4186"/>
                            <a:pt x="595" y="4155"/>
                            <a:pt x="553" y="4020"/>
                          </a:cubicBezTo>
                          <a:cubicBezTo>
                            <a:pt x="516" y="3899"/>
                            <a:pt x="500" y="3626"/>
                            <a:pt x="461" y="3521"/>
                          </a:cubicBezTo>
                          <a:cubicBezTo>
                            <a:pt x="375" y="3285"/>
                            <a:pt x="277" y="3188"/>
                            <a:pt x="185" y="3022"/>
                          </a:cubicBezTo>
                          <a:lnTo>
                            <a:pt x="47" y="2772"/>
                          </a:lnTo>
                          <a:cubicBezTo>
                            <a:pt x="32" y="2522"/>
                            <a:pt x="-8" y="2281"/>
                            <a:pt x="2" y="2023"/>
                          </a:cubicBezTo>
                          <a:cubicBezTo>
                            <a:pt x="20" y="1534"/>
                            <a:pt x="173" y="1380"/>
                            <a:pt x="231" y="1274"/>
                          </a:cubicBezTo>
                          <a:cubicBezTo>
                            <a:pt x="262" y="1108"/>
                            <a:pt x="296" y="959"/>
                            <a:pt x="323" y="775"/>
                          </a:cubicBezTo>
                          <a:cubicBezTo>
                            <a:pt x="358" y="541"/>
                            <a:pt x="369" y="-140"/>
                            <a:pt x="415" y="26"/>
                          </a:cubicBezTo>
                          <a:cubicBezTo>
                            <a:pt x="480" y="262"/>
                            <a:pt x="461" y="1274"/>
                            <a:pt x="461" y="1274"/>
                          </a:cubicBezTo>
                        </a:path>
                      </a:pathLst>
                    </a:custGeom>
                    <a:solidFill>
                      <a:srgbClr val="DDD9C3"/>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74" name="Shape 1374"/>
                    <p:cNvSpPr/>
                    <p:nvPr/>
                  </p:nvSpPr>
                  <p:spPr>
                    <a:xfrm>
                      <a:off x="1962841" y="44450"/>
                      <a:ext cx="2039796" cy="2046295"/>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75" name="Shape 1375"/>
                    <p:cNvSpPr/>
                    <p:nvPr/>
                  </p:nvSpPr>
                  <p:spPr>
                    <a:xfrm>
                      <a:off x="1984584" y="1340812"/>
                      <a:ext cx="930640" cy="329915"/>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76" name="Shape 1376"/>
                    <p:cNvSpPr/>
                    <p:nvPr/>
                  </p:nvSpPr>
                  <p:spPr>
                    <a:xfrm>
                      <a:off x="2314028" y="939802"/>
                      <a:ext cx="680571" cy="279404"/>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77" name="Shape 1377"/>
                    <p:cNvSpPr/>
                    <p:nvPr/>
                  </p:nvSpPr>
                  <p:spPr>
                    <a:xfrm>
                      <a:off x="2378647" y="342060"/>
                      <a:ext cx="2279709" cy="520991"/>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78" name="Shape 1378"/>
                    <p:cNvSpPr/>
                    <p:nvPr/>
                  </p:nvSpPr>
                  <p:spPr>
                    <a:xfrm>
                      <a:off x="3058097" y="0"/>
                      <a:ext cx="1146357" cy="523977"/>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381" name="Shape 1381"/>
                <p:cNvSpPr/>
                <p:nvPr/>
              </p:nvSpPr>
              <p:spPr>
                <a:xfrm>
                  <a:off x="104775" y="0"/>
                  <a:ext cx="2026276" cy="1663899"/>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80"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383" name="Shape 1383"/>
              <p:cNvSpPr/>
              <p:nvPr/>
            </p:nvSpPr>
            <p:spPr>
              <a:xfrm>
                <a:off x="5181601" y="2419346"/>
                <a:ext cx="2514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384" name="Shape 1384"/>
              <p:cNvSpPr/>
              <p:nvPr/>
            </p:nvSpPr>
            <p:spPr>
              <a:xfrm>
                <a:off x="5410201" y="2732087"/>
                <a:ext cx="2895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1385" name="Shape 1385"/>
              <p:cNvSpPr/>
              <p:nvPr/>
            </p:nvSpPr>
            <p:spPr>
              <a:xfrm>
                <a:off x="4267201" y="998521"/>
                <a:ext cx="11430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sp>
            <p:nvSpPr>
              <p:cNvPr id="1386" name="Shape 1386"/>
              <p:cNvSpPr/>
              <p:nvPr/>
            </p:nvSpPr>
            <p:spPr>
              <a:xfrm>
                <a:off x="457200" y="2274882"/>
                <a:ext cx="9906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387" name="Shape 1387"/>
              <p:cNvSpPr/>
              <p:nvPr/>
            </p:nvSpPr>
            <p:spPr>
              <a:xfrm>
                <a:off x="1181100" y="101600"/>
                <a:ext cx="488952" cy="15240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388" name="Shape 1388"/>
              <p:cNvSpPr/>
              <p:nvPr/>
            </p:nvSpPr>
            <p:spPr>
              <a:xfrm>
                <a:off x="1692532" y="236045"/>
                <a:ext cx="435100" cy="372361"/>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389" name="Shape 1389"/>
              <p:cNvSpPr/>
              <p:nvPr/>
            </p:nvSpPr>
            <p:spPr>
              <a:xfrm>
                <a:off x="1701800" y="88900"/>
                <a:ext cx="126679" cy="304802"/>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391" name="Shape 1391"/>
            <p:cNvSpPr/>
            <p:nvPr/>
          </p:nvSpPr>
          <p:spPr>
            <a:xfrm rot="18123636">
              <a:off x="1195097" y="346241"/>
              <a:ext cx="990601"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rivers</a:t>
              </a:r>
            </a:p>
          </p:txBody>
        </p:sp>
        <p:sp>
          <p:nvSpPr>
            <p:cNvPr id="1392" name="Shape 1392"/>
            <p:cNvSpPr/>
            <p:nvPr/>
          </p:nvSpPr>
          <p:spPr>
            <a:xfrm rot="18123636">
              <a:off x="1525297" y="420854"/>
              <a:ext cx="990601"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lake</a:t>
              </a: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Shape 1397"/>
          <p:cNvSpPr/>
          <p:nvPr/>
        </p:nvSpPr>
        <p:spPr>
          <a:xfrm>
            <a:off x="2209800" y="39687"/>
            <a:ext cx="4876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398" name="Shape 1398"/>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399" name="Shape 1399"/>
          <p:cNvSpPr/>
          <p:nvPr/>
        </p:nvSpPr>
        <p:spPr>
          <a:xfrm>
            <a:off x="76200" y="762000"/>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Use your hands to remember one way in which sedimentary rock forms.</a:t>
            </a:r>
          </a:p>
        </p:txBody>
      </p:sp>
      <p:sp>
        <p:nvSpPr>
          <p:cNvPr id="1400" name="Shape 1400"/>
          <p:cNvSpPr/>
          <p:nvPr/>
        </p:nvSpPr>
        <p:spPr>
          <a:xfrm>
            <a:off x="76200" y="1371600"/>
            <a:ext cx="8915400" cy="1150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Find a partner. </a:t>
            </a:r>
          </a:p>
          <a:p>
            <a:pPr>
              <a:defRPr sz="1800">
                <a:latin typeface="Arial"/>
                <a:ea typeface="Arial"/>
                <a:cs typeface="Arial"/>
                <a:sym typeface="Arial"/>
              </a:defRPr>
            </a:pPr>
            <a:endParaRPr/>
          </a:p>
          <a:p>
            <a:pPr>
              <a:defRPr sz="1800">
                <a:latin typeface="Arial"/>
                <a:ea typeface="Arial"/>
                <a:cs typeface="Arial"/>
                <a:sym typeface="Arial"/>
              </a:defRPr>
            </a:pPr>
            <a:r>
              <a:t>Wind or waves rub against rock </a:t>
            </a:r>
          </a:p>
          <a:p>
            <a:pPr>
              <a:defRPr sz="1800">
                <a:latin typeface="Arial"/>
                <a:ea typeface="Arial"/>
                <a:cs typeface="Arial"/>
                <a:sym typeface="Arial"/>
              </a:defRPr>
            </a:pPr>
            <a:r>
              <a:t>(one hand moves over the other)</a:t>
            </a:r>
          </a:p>
        </p:txBody>
      </p:sp>
      <p:sp>
        <p:nvSpPr>
          <p:cNvPr id="1401" name="Shape 1401"/>
          <p:cNvSpPr/>
          <p:nvPr/>
        </p:nvSpPr>
        <p:spPr>
          <a:xfrm>
            <a:off x="76200" y="4343400"/>
            <a:ext cx="9067800"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Particles lay on top of each other and compact</a:t>
            </a:r>
          </a:p>
          <a:p>
            <a:pPr>
              <a:defRPr sz="1800">
                <a:latin typeface="Arial"/>
                <a:ea typeface="Arial"/>
                <a:cs typeface="Arial"/>
                <a:sym typeface="Arial"/>
              </a:defRPr>
            </a:pPr>
            <a:r>
              <a:t> (place one hand over the other)</a:t>
            </a:r>
          </a:p>
        </p:txBody>
      </p:sp>
      <p:pic>
        <p:nvPicPr>
          <p:cNvPr id="1402" name="image26.jpeg" descr="GAP Unit 017.jpg"/>
          <p:cNvPicPr>
            <a:picLocks noChangeAspect="1"/>
          </p:cNvPicPr>
          <p:nvPr/>
        </p:nvPicPr>
        <p:blipFill>
          <a:blip r:embed="rId3">
            <a:extLst/>
          </a:blip>
          <a:stretch>
            <a:fillRect/>
          </a:stretch>
        </p:blipFill>
        <p:spPr>
          <a:xfrm>
            <a:off x="6478587" y="5181600"/>
            <a:ext cx="1905002" cy="1143000"/>
          </a:xfrm>
          <a:prstGeom prst="rect">
            <a:avLst/>
          </a:prstGeom>
          <a:ln w="12700">
            <a:miter lim="400000"/>
          </a:ln>
        </p:spPr>
      </p:pic>
      <p:pic>
        <p:nvPicPr>
          <p:cNvPr id="1403" name="image27.jpeg" descr="GAP Unit 013.jpg"/>
          <p:cNvPicPr>
            <a:picLocks noChangeAspect="1"/>
          </p:cNvPicPr>
          <p:nvPr/>
        </p:nvPicPr>
        <p:blipFill>
          <a:blip r:embed="rId4">
            <a:extLst/>
          </a:blip>
          <a:stretch>
            <a:fillRect/>
          </a:stretch>
        </p:blipFill>
        <p:spPr>
          <a:xfrm>
            <a:off x="509587" y="5181600"/>
            <a:ext cx="2005015" cy="1143000"/>
          </a:xfrm>
          <a:prstGeom prst="rect">
            <a:avLst/>
          </a:prstGeom>
          <a:ln w="12700">
            <a:miter lim="400000"/>
          </a:ln>
        </p:spPr>
      </p:pic>
      <p:pic>
        <p:nvPicPr>
          <p:cNvPr id="1404" name="image28.jpeg" descr="GAP Unit 014.jpg"/>
          <p:cNvPicPr>
            <a:picLocks noChangeAspect="1"/>
          </p:cNvPicPr>
          <p:nvPr/>
        </p:nvPicPr>
        <p:blipFill>
          <a:blip r:embed="rId5">
            <a:extLst/>
          </a:blip>
          <a:stretch>
            <a:fillRect/>
          </a:stretch>
        </p:blipFill>
        <p:spPr>
          <a:xfrm>
            <a:off x="2514600" y="5181600"/>
            <a:ext cx="2011365" cy="1143000"/>
          </a:xfrm>
          <a:prstGeom prst="rect">
            <a:avLst/>
          </a:prstGeom>
          <a:ln w="12700">
            <a:miter lim="400000"/>
          </a:ln>
        </p:spPr>
      </p:pic>
      <p:pic>
        <p:nvPicPr>
          <p:cNvPr id="1405" name="image29.jpeg" descr="GAP Unit 015.jpg"/>
          <p:cNvPicPr>
            <a:picLocks noChangeAspect="1"/>
          </p:cNvPicPr>
          <p:nvPr/>
        </p:nvPicPr>
        <p:blipFill>
          <a:blip r:embed="rId6">
            <a:extLst/>
          </a:blip>
          <a:stretch>
            <a:fillRect/>
          </a:stretch>
        </p:blipFill>
        <p:spPr>
          <a:xfrm>
            <a:off x="4519612" y="5181600"/>
            <a:ext cx="1958977" cy="1143000"/>
          </a:xfrm>
          <a:prstGeom prst="rect">
            <a:avLst/>
          </a:prstGeom>
          <a:ln w="12700">
            <a:miter lim="400000"/>
          </a:ln>
        </p:spPr>
      </p:pic>
      <p:pic>
        <p:nvPicPr>
          <p:cNvPr id="1406" name="image30.jpeg" descr="GAP Unit 007.jpg"/>
          <p:cNvPicPr>
            <a:picLocks noChangeAspect="1"/>
          </p:cNvPicPr>
          <p:nvPr/>
        </p:nvPicPr>
        <p:blipFill>
          <a:blip r:embed="rId7">
            <a:extLst/>
          </a:blip>
          <a:stretch>
            <a:fillRect/>
          </a:stretch>
        </p:blipFill>
        <p:spPr>
          <a:xfrm>
            <a:off x="1330325" y="2675021"/>
            <a:ext cx="1946275" cy="1316039"/>
          </a:xfrm>
          <a:prstGeom prst="rect">
            <a:avLst/>
          </a:prstGeom>
          <a:ln w="12700">
            <a:miter lim="400000"/>
          </a:ln>
        </p:spPr>
      </p:pic>
      <p:pic>
        <p:nvPicPr>
          <p:cNvPr id="1407" name="image31.jpeg" descr="GAP Unit 008.jpg"/>
          <p:cNvPicPr>
            <a:picLocks noChangeAspect="1"/>
          </p:cNvPicPr>
          <p:nvPr/>
        </p:nvPicPr>
        <p:blipFill>
          <a:blip r:embed="rId8">
            <a:extLst/>
          </a:blip>
          <a:stretch>
            <a:fillRect/>
          </a:stretch>
        </p:blipFill>
        <p:spPr>
          <a:xfrm>
            <a:off x="3271337" y="2675021"/>
            <a:ext cx="2133602" cy="1316039"/>
          </a:xfrm>
          <a:prstGeom prst="rect">
            <a:avLst/>
          </a:prstGeom>
          <a:ln w="12700">
            <a:miter lim="400000"/>
          </a:ln>
        </p:spPr>
      </p:pic>
      <p:pic>
        <p:nvPicPr>
          <p:cNvPr id="1408" name="image32.jpeg" descr="GAP Unit 009.jpg"/>
          <p:cNvPicPr>
            <a:picLocks noChangeAspect="1"/>
          </p:cNvPicPr>
          <p:nvPr/>
        </p:nvPicPr>
        <p:blipFill>
          <a:blip r:embed="rId9">
            <a:extLst/>
          </a:blip>
          <a:stretch>
            <a:fillRect/>
          </a:stretch>
        </p:blipFill>
        <p:spPr>
          <a:xfrm>
            <a:off x="5404937" y="2676649"/>
            <a:ext cx="2332040" cy="1316040"/>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413" name="Shape 1413"/>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414" name="Shape 1414"/>
          <p:cNvSpPr/>
          <p:nvPr/>
        </p:nvSpPr>
        <p:spPr>
          <a:xfrm>
            <a:off x="304800" y="1355725"/>
            <a:ext cx="891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1.	Ann decided to explore the area that had the </a:t>
            </a:r>
            <a:r>
              <a:rPr b="0" u="sng"/>
              <a:t>least </a:t>
            </a:r>
            <a:r>
              <a:t>amount of sediment. Which area did she explore? </a:t>
            </a:r>
          </a:p>
        </p:txBody>
      </p:sp>
      <p:graphicFrame>
        <p:nvGraphicFramePr>
          <p:cNvPr id="1415" name="Chart 1415"/>
          <p:cNvGraphicFramePr/>
          <p:nvPr/>
        </p:nvGraphicFramePr>
        <p:xfrm>
          <a:off x="1634790" y="2353155"/>
          <a:ext cx="4724534" cy="2711588"/>
        </p:xfrm>
        <a:graphic>
          <a:graphicData uri="http://schemas.openxmlformats.org/drawingml/2006/chart">
            <c:chart xmlns:c="http://schemas.openxmlformats.org/drawingml/2006/chart" xmlns:r="http://schemas.openxmlformats.org/officeDocument/2006/relationships" r:id="rId3"/>
          </a:graphicData>
        </a:graphic>
      </p:graphicFrame>
      <p:sp>
        <p:nvSpPr>
          <p:cNvPr id="1416" name="Shape 1416"/>
          <p:cNvSpPr/>
          <p:nvPr/>
        </p:nvSpPr>
        <p:spPr>
          <a:xfrm rot="16200000">
            <a:off x="347194" y="3081804"/>
            <a:ext cx="1905002" cy="3133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latin typeface="Arial"/>
                <a:ea typeface="Arial"/>
                <a:cs typeface="Arial"/>
                <a:sym typeface="Arial"/>
              </a:defRPr>
            </a:lvl1pPr>
          </a:lstStyle>
          <a:p>
            <a:r>
              <a:t>Tons of sediment</a:t>
            </a:r>
          </a:p>
        </p:txBody>
      </p:sp>
      <p:sp>
        <p:nvSpPr>
          <p:cNvPr id="1417" name="Shape 1417"/>
          <p:cNvSpPr/>
          <p:nvPr/>
        </p:nvSpPr>
        <p:spPr>
          <a:xfrm>
            <a:off x="990600" y="5229225"/>
            <a:ext cx="28956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a:defRPr>
                <a:latin typeface="Arial"/>
                <a:ea typeface="Arial"/>
                <a:cs typeface="Arial"/>
                <a:sym typeface="Arial"/>
              </a:defRPr>
            </a:pPr>
            <a:r>
              <a:t>the ocean</a:t>
            </a:r>
          </a:p>
          <a:p>
            <a:pPr marL="457200" indent="-457200">
              <a:buSzPct val="100000"/>
              <a:buAutoNum type="alphaUcPeriod"/>
              <a:defRPr>
                <a:latin typeface="Arial"/>
                <a:ea typeface="Arial"/>
                <a:cs typeface="Arial"/>
                <a:sym typeface="Arial"/>
              </a:defRPr>
            </a:pPr>
            <a:r>
              <a:t>the beach</a:t>
            </a:r>
          </a:p>
          <a:p>
            <a:pPr marL="457200" indent="-457200">
              <a:buSzPct val="100000"/>
              <a:buAutoNum type="alphaUcPeriod"/>
              <a:defRPr>
                <a:latin typeface="Arial"/>
                <a:ea typeface="Arial"/>
                <a:cs typeface="Arial"/>
                <a:sym typeface="Arial"/>
              </a:defRPr>
            </a:pPr>
            <a:r>
              <a:t>the river</a:t>
            </a:r>
          </a:p>
          <a:p>
            <a:pPr marL="457200" indent="-457200">
              <a:buSzPct val="100000"/>
              <a:buAutoNum type="alphaUcPeriod"/>
              <a:defRPr>
                <a:latin typeface="Arial"/>
                <a:ea typeface="Arial"/>
                <a:cs typeface="Arial"/>
                <a:sym typeface="Arial"/>
              </a:defRPr>
            </a:pPr>
            <a:r>
              <a:t>the lake</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422" name="Shape 142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423" name="Shape 1423"/>
          <p:cNvSpPr/>
          <p:nvPr/>
        </p:nvSpPr>
        <p:spPr>
          <a:xfrm>
            <a:off x="304800" y="1355725"/>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2.	Look at the timeline.  Which event would best match the timeline?</a:t>
            </a:r>
          </a:p>
        </p:txBody>
      </p:sp>
      <p:sp>
        <p:nvSpPr>
          <p:cNvPr id="1424" name="Shape 1424"/>
          <p:cNvSpPr/>
          <p:nvPr/>
        </p:nvSpPr>
        <p:spPr>
          <a:xfrm>
            <a:off x="914400" y="3657600"/>
            <a:ext cx="68580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a:defRPr>
                <a:latin typeface="Arial"/>
                <a:ea typeface="Arial"/>
                <a:cs typeface="Arial"/>
                <a:sym typeface="Arial"/>
              </a:defRPr>
            </a:pPr>
            <a:r>
              <a:t>Erosion of rocks and land.</a:t>
            </a:r>
          </a:p>
          <a:p>
            <a:pPr marL="457200" indent="-457200">
              <a:buSzPct val="100000"/>
              <a:buAutoNum type="alphaUcPeriod"/>
              <a:defRPr>
                <a:latin typeface="Arial"/>
                <a:ea typeface="Arial"/>
                <a:cs typeface="Arial"/>
                <a:sym typeface="Arial"/>
              </a:defRPr>
            </a:pPr>
            <a:r>
              <a:t>Weathering of rocks.</a:t>
            </a:r>
          </a:p>
          <a:p>
            <a:pPr marL="457200" indent="-457200">
              <a:buSzPct val="100000"/>
              <a:buAutoNum type="alphaUcPeriod"/>
              <a:defRPr>
                <a:latin typeface="Arial"/>
                <a:ea typeface="Arial"/>
                <a:cs typeface="Arial"/>
                <a:sym typeface="Arial"/>
              </a:defRPr>
            </a:pPr>
            <a:r>
              <a:t>Forming sedimentary rocks.</a:t>
            </a:r>
          </a:p>
          <a:p>
            <a:pPr marL="457200" indent="-457200">
              <a:buSzPct val="100000"/>
              <a:buAutoNum type="alphaUcPeriod"/>
              <a:defRPr>
                <a:latin typeface="Arial"/>
                <a:ea typeface="Arial"/>
                <a:cs typeface="Arial"/>
                <a:sym typeface="Arial"/>
              </a:defRPr>
            </a:pPr>
            <a:r>
              <a:t>Volcano erupting.</a:t>
            </a:r>
          </a:p>
        </p:txBody>
      </p:sp>
      <p:grpSp>
        <p:nvGrpSpPr>
          <p:cNvPr id="1429" name="Group 1429"/>
          <p:cNvGrpSpPr/>
          <p:nvPr/>
        </p:nvGrpSpPr>
        <p:grpSpPr>
          <a:xfrm>
            <a:off x="2438399" y="2362200"/>
            <a:ext cx="3962401" cy="832429"/>
            <a:chOff x="0" y="0"/>
            <a:chExt cx="3962400" cy="832428"/>
          </a:xfrm>
        </p:grpSpPr>
        <p:sp>
          <p:nvSpPr>
            <p:cNvPr id="1425" name="Shape 1425"/>
            <p:cNvSpPr/>
            <p:nvPr/>
          </p:nvSpPr>
          <p:spPr>
            <a:xfrm>
              <a:off x="76199" y="0"/>
              <a:ext cx="3657602" cy="533401"/>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26" name="Shape 1426"/>
            <p:cNvSpPr/>
            <p:nvPr/>
          </p:nvSpPr>
          <p:spPr>
            <a:xfrm>
              <a:off x="-1" y="438150"/>
              <a:ext cx="8382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1427" name="Shape 1427"/>
            <p:cNvSpPr/>
            <p:nvPr/>
          </p:nvSpPr>
          <p:spPr>
            <a:xfrm>
              <a:off x="3048000" y="457200"/>
              <a:ext cx="9144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1428" name="Shape 1428"/>
            <p:cNvSpPr/>
            <p:nvPr/>
          </p:nvSpPr>
          <p:spPr>
            <a:xfrm>
              <a:off x="76200" y="0"/>
              <a:ext cx="2819401" cy="533401"/>
            </a:xfrm>
            <a:prstGeom prst="rect">
              <a:avLst/>
            </a:prstGeom>
            <a:solidFill>
              <a:srgbClr val="000000"/>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 name="Shape 1433"/>
          <p:cNvSpPr/>
          <p:nvPr/>
        </p:nvSpPr>
        <p:spPr>
          <a:xfrm>
            <a:off x="4727315" y="4888718"/>
            <a:ext cx="593986" cy="537358"/>
          </a:xfrm>
          <a:custGeom>
            <a:avLst/>
            <a:gdLst/>
            <a:ahLst/>
            <a:cxnLst>
              <a:cxn ang="0">
                <a:pos x="wd2" y="hd2"/>
              </a:cxn>
              <a:cxn ang="5400000">
                <a:pos x="wd2" y="hd2"/>
              </a:cxn>
              <a:cxn ang="10800000">
                <a:pos x="wd2" y="hd2"/>
              </a:cxn>
              <a:cxn ang="16200000">
                <a:pos x="wd2" y="hd2"/>
              </a:cxn>
            </a:cxnLst>
            <a:rect l="0" t="0" r="r" b="b"/>
            <a:pathLst>
              <a:path w="21495" h="21132" extrusionOk="0">
                <a:moveTo>
                  <a:pt x="533" y="16132"/>
                </a:moveTo>
                <a:cubicBezTo>
                  <a:pt x="703" y="15762"/>
                  <a:pt x="730" y="14593"/>
                  <a:pt x="1044" y="13910"/>
                </a:cubicBezTo>
                <a:cubicBezTo>
                  <a:pt x="1260" y="13442"/>
                  <a:pt x="1851" y="13268"/>
                  <a:pt x="2067" y="12799"/>
                </a:cubicBezTo>
                <a:cubicBezTo>
                  <a:pt x="2549" y="11752"/>
                  <a:pt x="2748" y="10577"/>
                  <a:pt x="3089" y="9466"/>
                </a:cubicBezTo>
                <a:lnTo>
                  <a:pt x="3601" y="7799"/>
                </a:lnTo>
                <a:cubicBezTo>
                  <a:pt x="3771" y="5763"/>
                  <a:pt x="2729" y="3076"/>
                  <a:pt x="4112" y="1689"/>
                </a:cubicBezTo>
                <a:cubicBezTo>
                  <a:pt x="5620" y="176"/>
                  <a:pt x="8206" y="1367"/>
                  <a:pt x="10247" y="1133"/>
                </a:cubicBezTo>
                <a:cubicBezTo>
                  <a:pt x="11445" y="996"/>
                  <a:pt x="12633" y="763"/>
                  <a:pt x="13826" y="578"/>
                </a:cubicBezTo>
                <a:cubicBezTo>
                  <a:pt x="15029" y="142"/>
                  <a:pt x="15691" y="-468"/>
                  <a:pt x="16894" y="578"/>
                </a:cubicBezTo>
                <a:cubicBezTo>
                  <a:pt x="17373" y="995"/>
                  <a:pt x="17482" y="1772"/>
                  <a:pt x="17916" y="2244"/>
                </a:cubicBezTo>
                <a:cubicBezTo>
                  <a:pt x="18351" y="2716"/>
                  <a:pt x="18970" y="2938"/>
                  <a:pt x="19450" y="3355"/>
                </a:cubicBezTo>
                <a:cubicBezTo>
                  <a:pt x="20491" y="4260"/>
                  <a:pt x="20736" y="4895"/>
                  <a:pt x="21495" y="6133"/>
                </a:cubicBezTo>
                <a:cubicBezTo>
                  <a:pt x="21127" y="7731"/>
                  <a:pt x="21302" y="8592"/>
                  <a:pt x="19961" y="9466"/>
                </a:cubicBezTo>
                <a:cubicBezTo>
                  <a:pt x="19499" y="9767"/>
                  <a:pt x="18939" y="9836"/>
                  <a:pt x="18427" y="10022"/>
                </a:cubicBezTo>
                <a:cubicBezTo>
                  <a:pt x="18087" y="10577"/>
                  <a:pt x="17839" y="11216"/>
                  <a:pt x="17405" y="11688"/>
                </a:cubicBezTo>
                <a:cubicBezTo>
                  <a:pt x="16970" y="12160"/>
                  <a:pt x="16276" y="12297"/>
                  <a:pt x="15871" y="12799"/>
                </a:cubicBezTo>
                <a:cubicBezTo>
                  <a:pt x="15062" y="13804"/>
                  <a:pt x="14848" y="15392"/>
                  <a:pt x="13826" y="16132"/>
                </a:cubicBezTo>
                <a:cubicBezTo>
                  <a:pt x="12803" y="16873"/>
                  <a:pt x="11627" y="17410"/>
                  <a:pt x="10758" y="18354"/>
                </a:cubicBezTo>
                <a:cubicBezTo>
                  <a:pt x="10417" y="18725"/>
                  <a:pt x="10167" y="19231"/>
                  <a:pt x="9736" y="19465"/>
                </a:cubicBezTo>
                <a:cubicBezTo>
                  <a:pt x="8491" y="20142"/>
                  <a:pt x="6091" y="20733"/>
                  <a:pt x="4623" y="21132"/>
                </a:cubicBezTo>
                <a:cubicBezTo>
                  <a:pt x="4112" y="20947"/>
                  <a:pt x="3510" y="20942"/>
                  <a:pt x="3089" y="20576"/>
                </a:cubicBezTo>
                <a:cubicBezTo>
                  <a:pt x="2609" y="20159"/>
                  <a:pt x="2451" y="19431"/>
                  <a:pt x="2067" y="18910"/>
                </a:cubicBezTo>
                <a:cubicBezTo>
                  <a:pt x="1128" y="17635"/>
                  <a:pt x="651" y="17842"/>
                  <a:pt x="22" y="16132"/>
                </a:cubicBezTo>
                <a:cubicBezTo>
                  <a:pt x="-105" y="15788"/>
                  <a:pt x="362" y="16503"/>
                  <a:pt x="533" y="16132"/>
                </a:cubicBezTo>
                <a:close/>
              </a:path>
            </a:pathLst>
          </a:custGeom>
          <a:solidFill>
            <a:srgbClr val="7C623A"/>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434" name="Shape 1434"/>
          <p:cNvSpPr/>
          <p:nvPr/>
        </p:nvSpPr>
        <p:spPr>
          <a:xfrm>
            <a:off x="1066800" y="-36514"/>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435" name="Shape 143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436" name="Shape 1436"/>
          <p:cNvSpPr/>
          <p:nvPr/>
        </p:nvSpPr>
        <p:spPr>
          <a:xfrm>
            <a:off x="304800" y="609600"/>
            <a:ext cx="8915400" cy="9340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3. </a:t>
            </a:r>
            <a:r>
              <a:rPr sz="1800"/>
              <a:t>The circled picture shows how the Earth looks now. Which picture shows what the </a:t>
            </a:r>
            <a:r>
              <a:rPr sz="1800" u="sng"/>
              <a:t>mountain </a:t>
            </a:r>
            <a:r>
              <a:rPr sz="1800"/>
              <a:t>looked like BEFORE there was sediment under the ocean?</a:t>
            </a:r>
            <a:r>
              <a:t>	</a:t>
            </a:r>
          </a:p>
        </p:txBody>
      </p:sp>
      <p:grpSp>
        <p:nvGrpSpPr>
          <p:cNvPr id="1465" name="Group 1465"/>
          <p:cNvGrpSpPr/>
          <p:nvPr/>
        </p:nvGrpSpPr>
        <p:grpSpPr>
          <a:xfrm>
            <a:off x="2057395" y="1371598"/>
            <a:ext cx="4419611" cy="1598057"/>
            <a:chOff x="-3" y="0"/>
            <a:chExt cx="4419609" cy="1598056"/>
          </a:xfrm>
        </p:grpSpPr>
        <p:grpSp>
          <p:nvGrpSpPr>
            <p:cNvPr id="1457" name="Group 1457"/>
            <p:cNvGrpSpPr/>
            <p:nvPr/>
          </p:nvGrpSpPr>
          <p:grpSpPr>
            <a:xfrm>
              <a:off x="-4" y="-2"/>
              <a:ext cx="4419611" cy="1517658"/>
              <a:chOff x="-1" y="-1"/>
              <a:chExt cx="4419609" cy="1517656"/>
            </a:xfrm>
          </p:grpSpPr>
          <p:grpSp>
            <p:nvGrpSpPr>
              <p:cNvPr id="1455" name="Group 1455"/>
              <p:cNvGrpSpPr/>
              <p:nvPr/>
            </p:nvGrpSpPr>
            <p:grpSpPr>
              <a:xfrm>
                <a:off x="-2" y="73022"/>
                <a:ext cx="4419610" cy="1444634"/>
                <a:chOff x="-1" y="-1"/>
                <a:chExt cx="4419609" cy="1444632"/>
              </a:xfrm>
            </p:grpSpPr>
            <p:grpSp>
              <p:nvGrpSpPr>
                <p:cNvPr id="1447" name="Group 1447"/>
                <p:cNvGrpSpPr/>
                <p:nvPr/>
              </p:nvGrpSpPr>
              <p:grpSpPr>
                <a:xfrm>
                  <a:off x="-1" y="-2"/>
                  <a:ext cx="4419610" cy="1444633"/>
                  <a:chOff x="0" y="-1"/>
                  <a:chExt cx="4419609" cy="1444632"/>
                </a:xfrm>
              </p:grpSpPr>
              <p:sp>
                <p:nvSpPr>
                  <p:cNvPr id="1437" name="Shape 1437"/>
                  <p:cNvSpPr/>
                  <p:nvPr/>
                </p:nvSpPr>
                <p:spPr>
                  <a:xfrm>
                    <a:off x="10731" y="-2"/>
                    <a:ext cx="1625149" cy="750894"/>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440" name="Group 1440"/>
                  <p:cNvGrpSpPr/>
                  <p:nvPr/>
                </p:nvGrpSpPr>
                <p:grpSpPr>
                  <a:xfrm>
                    <a:off x="0" y="1121376"/>
                    <a:ext cx="4083912" cy="323256"/>
                    <a:chOff x="0" y="0"/>
                    <a:chExt cx="4083911" cy="323255"/>
                  </a:xfrm>
                </p:grpSpPr>
                <p:sp>
                  <p:nvSpPr>
                    <p:cNvPr id="1438" name="Shape 1438"/>
                    <p:cNvSpPr/>
                    <p:nvPr/>
                  </p:nvSpPr>
                  <p:spPr>
                    <a:xfrm>
                      <a:off x="8162" y="0"/>
                      <a:ext cx="4075750" cy="317724"/>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39" name="Shape 1439"/>
                    <p:cNvSpPr/>
                    <p:nvPr/>
                  </p:nvSpPr>
                  <p:spPr>
                    <a:xfrm>
                      <a:off x="-1" y="250229"/>
                      <a:ext cx="4081473" cy="7302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441" name="Shape 1441"/>
                  <p:cNvSpPr/>
                  <p:nvPr/>
                </p:nvSpPr>
                <p:spPr>
                  <a:xfrm>
                    <a:off x="6349" y="687041"/>
                    <a:ext cx="2252668" cy="729805"/>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42" name="Shape 1442"/>
                  <p:cNvSpPr/>
                  <p:nvPr/>
                </p:nvSpPr>
                <p:spPr>
                  <a:xfrm>
                    <a:off x="560388" y="-2"/>
                    <a:ext cx="3859222" cy="1334292"/>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43" name="Shape 1443"/>
                  <p:cNvSpPr/>
                  <p:nvPr/>
                </p:nvSpPr>
                <p:spPr>
                  <a:xfrm>
                    <a:off x="2184502" y="1090666"/>
                    <a:ext cx="1923395" cy="279467"/>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446" name="Group 1446"/>
                  <p:cNvGrpSpPr/>
                  <p:nvPr/>
                </p:nvGrpSpPr>
                <p:grpSpPr>
                  <a:xfrm>
                    <a:off x="600076" y="36513"/>
                    <a:ext cx="1023468" cy="690567"/>
                    <a:chOff x="0" y="0"/>
                    <a:chExt cx="1023467" cy="690566"/>
                  </a:xfrm>
                </p:grpSpPr>
                <p:sp>
                  <p:nvSpPr>
                    <p:cNvPr id="1444" name="Shape 1444"/>
                    <p:cNvSpPr/>
                    <p:nvPr/>
                  </p:nvSpPr>
                  <p:spPr>
                    <a:xfrm>
                      <a:off x="0" y="-1"/>
                      <a:ext cx="1023468" cy="690568"/>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45" name="Shape 1445"/>
                    <p:cNvSpPr/>
                    <p:nvPr/>
                  </p:nvSpPr>
                  <p:spPr>
                    <a:xfrm>
                      <a:off x="0" y="-1"/>
                      <a:ext cx="1023468" cy="690568"/>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no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grpSp>
              <p:nvGrpSpPr>
                <p:cNvPr id="1454" name="Group 1454"/>
                <p:cNvGrpSpPr/>
                <p:nvPr/>
              </p:nvGrpSpPr>
              <p:grpSpPr>
                <a:xfrm>
                  <a:off x="522065" y="12700"/>
                  <a:ext cx="3473519" cy="1283798"/>
                  <a:chOff x="66" y="0"/>
                  <a:chExt cx="3473517" cy="1283797"/>
                </a:xfrm>
              </p:grpSpPr>
              <p:sp>
                <p:nvSpPr>
                  <p:cNvPr id="1448" name="Shape 1448"/>
                  <p:cNvSpPr/>
                  <p:nvPr/>
                </p:nvSpPr>
                <p:spPr>
                  <a:xfrm>
                    <a:off x="66" y="721331"/>
                    <a:ext cx="3473518" cy="562467"/>
                  </a:xfrm>
                  <a:custGeom>
                    <a:avLst/>
                    <a:gdLst/>
                    <a:ahLst/>
                    <a:cxnLst>
                      <a:cxn ang="0">
                        <a:pos x="wd2" y="hd2"/>
                      </a:cxn>
                      <a:cxn ang="5400000">
                        <a:pos x="wd2" y="hd2"/>
                      </a:cxn>
                      <a:cxn ang="10800000">
                        <a:pos x="wd2" y="hd2"/>
                      </a:cxn>
                      <a:cxn ang="16200000">
                        <a:pos x="wd2" y="hd2"/>
                      </a:cxn>
                    </a:cxnLst>
                    <a:rect l="0" t="0" r="r" b="b"/>
                    <a:pathLst>
                      <a:path w="21571" h="20796" extrusionOk="0">
                        <a:moveTo>
                          <a:pt x="231" y="775"/>
                        </a:moveTo>
                        <a:cubicBezTo>
                          <a:pt x="293" y="858"/>
                          <a:pt x="363" y="835"/>
                          <a:pt x="415" y="1025"/>
                        </a:cubicBezTo>
                        <a:cubicBezTo>
                          <a:pt x="831" y="2530"/>
                          <a:pt x="194" y="1207"/>
                          <a:pt x="645" y="2023"/>
                        </a:cubicBezTo>
                        <a:cubicBezTo>
                          <a:pt x="1318" y="1857"/>
                          <a:pt x="1518" y="1523"/>
                          <a:pt x="2071" y="2023"/>
                        </a:cubicBezTo>
                        <a:cubicBezTo>
                          <a:pt x="2119" y="2066"/>
                          <a:pt x="2166" y="2155"/>
                          <a:pt x="2209" y="2273"/>
                        </a:cubicBezTo>
                        <a:cubicBezTo>
                          <a:pt x="2259" y="2407"/>
                          <a:pt x="2301" y="2606"/>
                          <a:pt x="2347" y="2772"/>
                        </a:cubicBezTo>
                        <a:cubicBezTo>
                          <a:pt x="2669" y="2689"/>
                          <a:pt x="2991" y="2522"/>
                          <a:pt x="3313" y="2522"/>
                        </a:cubicBezTo>
                        <a:cubicBezTo>
                          <a:pt x="3436" y="2522"/>
                          <a:pt x="3557" y="2772"/>
                          <a:pt x="3681" y="2772"/>
                        </a:cubicBezTo>
                        <a:cubicBezTo>
                          <a:pt x="3988" y="2772"/>
                          <a:pt x="4294" y="2606"/>
                          <a:pt x="4601" y="2522"/>
                        </a:cubicBezTo>
                        <a:cubicBezTo>
                          <a:pt x="5190" y="2167"/>
                          <a:pt x="5116" y="2089"/>
                          <a:pt x="5888" y="2522"/>
                        </a:cubicBezTo>
                        <a:cubicBezTo>
                          <a:pt x="6044" y="2610"/>
                          <a:pt x="6192" y="2986"/>
                          <a:pt x="6348" y="3022"/>
                        </a:cubicBezTo>
                        <a:cubicBezTo>
                          <a:pt x="8019" y="3399"/>
                          <a:pt x="7084" y="3217"/>
                          <a:pt x="9154" y="3521"/>
                        </a:cubicBezTo>
                        <a:lnTo>
                          <a:pt x="9568" y="4270"/>
                        </a:lnTo>
                        <a:lnTo>
                          <a:pt x="9706" y="4519"/>
                        </a:lnTo>
                        <a:lnTo>
                          <a:pt x="9844" y="4769"/>
                        </a:lnTo>
                        <a:cubicBezTo>
                          <a:pt x="9859" y="5102"/>
                          <a:pt x="9845" y="5525"/>
                          <a:pt x="9890" y="5767"/>
                        </a:cubicBezTo>
                        <a:cubicBezTo>
                          <a:pt x="9934" y="6010"/>
                          <a:pt x="10014" y="5896"/>
                          <a:pt x="10074" y="6017"/>
                        </a:cubicBezTo>
                        <a:cubicBezTo>
                          <a:pt x="10555" y="6996"/>
                          <a:pt x="9969" y="6125"/>
                          <a:pt x="10441" y="6766"/>
                        </a:cubicBezTo>
                        <a:cubicBezTo>
                          <a:pt x="10457" y="7015"/>
                          <a:pt x="10453" y="7328"/>
                          <a:pt x="10487" y="7514"/>
                        </a:cubicBezTo>
                        <a:cubicBezTo>
                          <a:pt x="10522" y="7700"/>
                          <a:pt x="10584" y="7629"/>
                          <a:pt x="10625" y="7764"/>
                        </a:cubicBezTo>
                        <a:cubicBezTo>
                          <a:pt x="10663" y="7885"/>
                          <a:pt x="10679" y="8158"/>
                          <a:pt x="10717" y="8263"/>
                        </a:cubicBezTo>
                        <a:cubicBezTo>
                          <a:pt x="10774" y="8417"/>
                          <a:pt x="10841" y="8419"/>
                          <a:pt x="10901" y="8513"/>
                        </a:cubicBezTo>
                        <a:cubicBezTo>
                          <a:pt x="10948" y="8585"/>
                          <a:pt x="10996" y="8645"/>
                          <a:pt x="11039" y="8762"/>
                        </a:cubicBezTo>
                        <a:cubicBezTo>
                          <a:pt x="11089" y="8897"/>
                          <a:pt x="11124" y="9189"/>
                          <a:pt x="11177" y="9262"/>
                        </a:cubicBezTo>
                        <a:cubicBezTo>
                          <a:pt x="11312" y="9444"/>
                          <a:pt x="11453" y="9428"/>
                          <a:pt x="11591" y="9511"/>
                        </a:cubicBezTo>
                        <a:cubicBezTo>
                          <a:pt x="11766" y="9828"/>
                          <a:pt x="11841" y="9974"/>
                          <a:pt x="12051" y="10260"/>
                        </a:cubicBezTo>
                        <a:cubicBezTo>
                          <a:pt x="12127" y="10363"/>
                          <a:pt x="12205" y="10407"/>
                          <a:pt x="12281" y="10510"/>
                        </a:cubicBezTo>
                        <a:cubicBezTo>
                          <a:pt x="12328" y="10573"/>
                          <a:pt x="12371" y="10725"/>
                          <a:pt x="12419" y="10759"/>
                        </a:cubicBezTo>
                        <a:cubicBezTo>
                          <a:pt x="12602" y="10892"/>
                          <a:pt x="12787" y="10926"/>
                          <a:pt x="12971" y="11009"/>
                        </a:cubicBezTo>
                        <a:cubicBezTo>
                          <a:pt x="13017" y="11092"/>
                          <a:pt x="13061" y="11302"/>
                          <a:pt x="13109" y="11258"/>
                        </a:cubicBezTo>
                        <a:cubicBezTo>
                          <a:pt x="13163" y="11209"/>
                          <a:pt x="13196" y="10877"/>
                          <a:pt x="13247" y="10759"/>
                        </a:cubicBezTo>
                        <a:cubicBezTo>
                          <a:pt x="13334" y="10556"/>
                          <a:pt x="13645" y="10316"/>
                          <a:pt x="13707" y="10260"/>
                        </a:cubicBezTo>
                        <a:cubicBezTo>
                          <a:pt x="13952" y="10343"/>
                          <a:pt x="14197" y="10465"/>
                          <a:pt x="14443" y="10510"/>
                        </a:cubicBezTo>
                        <a:cubicBezTo>
                          <a:pt x="15117" y="10632"/>
                          <a:pt x="15793" y="10540"/>
                          <a:pt x="16466" y="10759"/>
                        </a:cubicBezTo>
                        <a:cubicBezTo>
                          <a:pt x="16563" y="10791"/>
                          <a:pt x="16647" y="11172"/>
                          <a:pt x="16742" y="11258"/>
                        </a:cubicBezTo>
                        <a:cubicBezTo>
                          <a:pt x="17128" y="11608"/>
                          <a:pt x="16929" y="11369"/>
                          <a:pt x="17340" y="12007"/>
                        </a:cubicBezTo>
                        <a:lnTo>
                          <a:pt x="20192" y="11508"/>
                        </a:lnTo>
                        <a:cubicBezTo>
                          <a:pt x="20717" y="11472"/>
                          <a:pt x="20778" y="11596"/>
                          <a:pt x="21157" y="12007"/>
                        </a:cubicBezTo>
                        <a:cubicBezTo>
                          <a:pt x="21203" y="12174"/>
                          <a:pt x="21245" y="12388"/>
                          <a:pt x="21295" y="12506"/>
                        </a:cubicBezTo>
                        <a:cubicBezTo>
                          <a:pt x="21592" y="13196"/>
                          <a:pt x="21386" y="12251"/>
                          <a:pt x="21571" y="13255"/>
                        </a:cubicBezTo>
                        <a:cubicBezTo>
                          <a:pt x="21502" y="13508"/>
                          <a:pt x="21391" y="14004"/>
                          <a:pt x="21295" y="14004"/>
                        </a:cubicBezTo>
                        <a:cubicBezTo>
                          <a:pt x="21131" y="14004"/>
                          <a:pt x="20950" y="13723"/>
                          <a:pt x="20789" y="13505"/>
                        </a:cubicBezTo>
                        <a:lnTo>
                          <a:pt x="19226" y="13755"/>
                        </a:lnTo>
                        <a:cubicBezTo>
                          <a:pt x="18683" y="13895"/>
                          <a:pt x="19035" y="14244"/>
                          <a:pt x="18674" y="13755"/>
                        </a:cubicBezTo>
                        <a:lnTo>
                          <a:pt x="15546" y="14004"/>
                        </a:lnTo>
                        <a:cubicBezTo>
                          <a:pt x="14546" y="14155"/>
                          <a:pt x="17172" y="15147"/>
                          <a:pt x="14857" y="14004"/>
                        </a:cubicBezTo>
                        <a:lnTo>
                          <a:pt x="14121" y="14254"/>
                        </a:lnTo>
                        <a:cubicBezTo>
                          <a:pt x="13799" y="14348"/>
                          <a:pt x="13476" y="14364"/>
                          <a:pt x="13155" y="14503"/>
                        </a:cubicBezTo>
                        <a:cubicBezTo>
                          <a:pt x="13092" y="14531"/>
                          <a:pt x="13033" y="14678"/>
                          <a:pt x="12971" y="14753"/>
                        </a:cubicBezTo>
                        <a:cubicBezTo>
                          <a:pt x="12895" y="14845"/>
                          <a:pt x="12819" y="14956"/>
                          <a:pt x="12741" y="15003"/>
                        </a:cubicBezTo>
                        <a:cubicBezTo>
                          <a:pt x="12542" y="15122"/>
                          <a:pt x="12342" y="15169"/>
                          <a:pt x="12143" y="15252"/>
                        </a:cubicBezTo>
                        <a:cubicBezTo>
                          <a:pt x="12097" y="15419"/>
                          <a:pt x="12053" y="15602"/>
                          <a:pt x="12005" y="15751"/>
                        </a:cubicBezTo>
                        <a:cubicBezTo>
                          <a:pt x="11862" y="16195"/>
                          <a:pt x="11805" y="16197"/>
                          <a:pt x="11683" y="16750"/>
                        </a:cubicBezTo>
                        <a:cubicBezTo>
                          <a:pt x="11633" y="16976"/>
                          <a:pt x="11599" y="17303"/>
                          <a:pt x="11545" y="17499"/>
                        </a:cubicBezTo>
                        <a:cubicBezTo>
                          <a:pt x="11505" y="17644"/>
                          <a:pt x="11454" y="17676"/>
                          <a:pt x="11407" y="17748"/>
                        </a:cubicBezTo>
                        <a:cubicBezTo>
                          <a:pt x="11003" y="18375"/>
                          <a:pt x="11416" y="17649"/>
                          <a:pt x="11085" y="18247"/>
                        </a:cubicBezTo>
                        <a:cubicBezTo>
                          <a:pt x="11055" y="18414"/>
                          <a:pt x="11016" y="18545"/>
                          <a:pt x="10993" y="18747"/>
                        </a:cubicBezTo>
                        <a:cubicBezTo>
                          <a:pt x="10881" y="19762"/>
                          <a:pt x="11030" y="19297"/>
                          <a:pt x="10855" y="20244"/>
                        </a:cubicBezTo>
                        <a:cubicBezTo>
                          <a:pt x="10816" y="20456"/>
                          <a:pt x="10763" y="20577"/>
                          <a:pt x="10717" y="20743"/>
                        </a:cubicBezTo>
                        <a:cubicBezTo>
                          <a:pt x="10650" y="20719"/>
                          <a:pt x="10057" y="21129"/>
                          <a:pt x="9890" y="19995"/>
                        </a:cubicBezTo>
                        <a:cubicBezTo>
                          <a:pt x="9412" y="16755"/>
                          <a:pt x="10252" y="21460"/>
                          <a:pt x="9752" y="18747"/>
                        </a:cubicBezTo>
                        <a:cubicBezTo>
                          <a:pt x="9736" y="18497"/>
                          <a:pt x="9740" y="18184"/>
                          <a:pt x="9706" y="17998"/>
                        </a:cubicBezTo>
                        <a:cubicBezTo>
                          <a:pt x="9627" y="17574"/>
                          <a:pt x="9430" y="16999"/>
                          <a:pt x="9430" y="16999"/>
                        </a:cubicBezTo>
                        <a:cubicBezTo>
                          <a:pt x="9414" y="16750"/>
                          <a:pt x="9414" y="16456"/>
                          <a:pt x="9384" y="16251"/>
                        </a:cubicBezTo>
                        <a:cubicBezTo>
                          <a:pt x="9213" y="15094"/>
                          <a:pt x="8817" y="15930"/>
                          <a:pt x="8648" y="16001"/>
                        </a:cubicBezTo>
                        <a:cubicBezTo>
                          <a:pt x="8510" y="15918"/>
                          <a:pt x="8371" y="15875"/>
                          <a:pt x="8234" y="15751"/>
                        </a:cubicBezTo>
                        <a:cubicBezTo>
                          <a:pt x="8186" y="15708"/>
                          <a:pt x="8143" y="15559"/>
                          <a:pt x="8096" y="15502"/>
                        </a:cubicBezTo>
                        <a:cubicBezTo>
                          <a:pt x="8005" y="15392"/>
                          <a:pt x="7912" y="15335"/>
                          <a:pt x="7820" y="15252"/>
                        </a:cubicBezTo>
                        <a:cubicBezTo>
                          <a:pt x="7429" y="14545"/>
                          <a:pt x="8019" y="15835"/>
                          <a:pt x="7590" y="13505"/>
                        </a:cubicBezTo>
                        <a:cubicBezTo>
                          <a:pt x="7280" y="11821"/>
                          <a:pt x="7437" y="12231"/>
                          <a:pt x="7176" y="11758"/>
                        </a:cubicBezTo>
                        <a:cubicBezTo>
                          <a:pt x="7130" y="11841"/>
                          <a:pt x="7087" y="12007"/>
                          <a:pt x="7038" y="12007"/>
                        </a:cubicBezTo>
                        <a:cubicBezTo>
                          <a:pt x="6899" y="12007"/>
                          <a:pt x="6703" y="10902"/>
                          <a:pt x="6624" y="10759"/>
                        </a:cubicBezTo>
                        <a:lnTo>
                          <a:pt x="6486" y="10510"/>
                        </a:lnTo>
                        <a:cubicBezTo>
                          <a:pt x="6071" y="11073"/>
                          <a:pt x="6238" y="10792"/>
                          <a:pt x="5980" y="11258"/>
                        </a:cubicBezTo>
                        <a:cubicBezTo>
                          <a:pt x="5798" y="11060"/>
                          <a:pt x="5549" y="10811"/>
                          <a:pt x="5382" y="10510"/>
                        </a:cubicBezTo>
                        <a:cubicBezTo>
                          <a:pt x="5336" y="10426"/>
                          <a:pt x="5292" y="10317"/>
                          <a:pt x="5244" y="10260"/>
                        </a:cubicBezTo>
                        <a:cubicBezTo>
                          <a:pt x="4759" y="9674"/>
                          <a:pt x="5141" y="10323"/>
                          <a:pt x="4831" y="9761"/>
                        </a:cubicBezTo>
                        <a:cubicBezTo>
                          <a:pt x="4800" y="9511"/>
                          <a:pt x="4763" y="9280"/>
                          <a:pt x="4739" y="9012"/>
                        </a:cubicBezTo>
                        <a:cubicBezTo>
                          <a:pt x="4717" y="8777"/>
                          <a:pt x="4727" y="8449"/>
                          <a:pt x="4693" y="8263"/>
                        </a:cubicBezTo>
                        <a:cubicBezTo>
                          <a:pt x="4658" y="8077"/>
                          <a:pt x="4602" y="8077"/>
                          <a:pt x="4555" y="8014"/>
                        </a:cubicBezTo>
                        <a:cubicBezTo>
                          <a:pt x="4479" y="7911"/>
                          <a:pt x="4401" y="7847"/>
                          <a:pt x="4325" y="7764"/>
                        </a:cubicBezTo>
                        <a:cubicBezTo>
                          <a:pt x="4279" y="7598"/>
                          <a:pt x="4236" y="7399"/>
                          <a:pt x="4187" y="7265"/>
                        </a:cubicBezTo>
                        <a:cubicBezTo>
                          <a:pt x="4121" y="7086"/>
                          <a:pt x="3924" y="6846"/>
                          <a:pt x="3865" y="6766"/>
                        </a:cubicBezTo>
                        <a:cubicBezTo>
                          <a:pt x="3742" y="6849"/>
                          <a:pt x="3616" y="6836"/>
                          <a:pt x="3497" y="7015"/>
                        </a:cubicBezTo>
                        <a:cubicBezTo>
                          <a:pt x="3338" y="7255"/>
                          <a:pt x="3037" y="8014"/>
                          <a:pt x="3037" y="8014"/>
                        </a:cubicBezTo>
                        <a:cubicBezTo>
                          <a:pt x="2945" y="7847"/>
                          <a:pt x="2842" y="7806"/>
                          <a:pt x="2761" y="7514"/>
                        </a:cubicBezTo>
                        <a:lnTo>
                          <a:pt x="2485" y="6516"/>
                        </a:lnTo>
                        <a:cubicBezTo>
                          <a:pt x="2470" y="6266"/>
                          <a:pt x="2479" y="5913"/>
                          <a:pt x="2439" y="5767"/>
                        </a:cubicBezTo>
                        <a:cubicBezTo>
                          <a:pt x="2374" y="5532"/>
                          <a:pt x="2285" y="5610"/>
                          <a:pt x="2209" y="5518"/>
                        </a:cubicBezTo>
                        <a:cubicBezTo>
                          <a:pt x="2147" y="5443"/>
                          <a:pt x="2086" y="5351"/>
                          <a:pt x="2025" y="5268"/>
                        </a:cubicBezTo>
                        <a:cubicBezTo>
                          <a:pt x="1994" y="5102"/>
                          <a:pt x="1970" y="4890"/>
                          <a:pt x="1933" y="4769"/>
                        </a:cubicBezTo>
                        <a:cubicBezTo>
                          <a:pt x="1892" y="4633"/>
                          <a:pt x="1844" y="4539"/>
                          <a:pt x="1795" y="4519"/>
                        </a:cubicBezTo>
                        <a:cubicBezTo>
                          <a:pt x="1428" y="4372"/>
                          <a:pt x="1059" y="4353"/>
                          <a:pt x="691" y="4270"/>
                        </a:cubicBezTo>
                        <a:cubicBezTo>
                          <a:pt x="645" y="4186"/>
                          <a:pt x="595" y="4155"/>
                          <a:pt x="553" y="4020"/>
                        </a:cubicBezTo>
                        <a:cubicBezTo>
                          <a:pt x="516" y="3899"/>
                          <a:pt x="500" y="3626"/>
                          <a:pt x="461" y="3521"/>
                        </a:cubicBezTo>
                        <a:cubicBezTo>
                          <a:pt x="375" y="3285"/>
                          <a:pt x="277" y="3188"/>
                          <a:pt x="185" y="3022"/>
                        </a:cubicBezTo>
                        <a:lnTo>
                          <a:pt x="47" y="2772"/>
                        </a:lnTo>
                        <a:cubicBezTo>
                          <a:pt x="32" y="2522"/>
                          <a:pt x="-8" y="2281"/>
                          <a:pt x="2" y="2023"/>
                        </a:cubicBezTo>
                        <a:cubicBezTo>
                          <a:pt x="20" y="1534"/>
                          <a:pt x="173" y="1380"/>
                          <a:pt x="231" y="1274"/>
                        </a:cubicBezTo>
                        <a:cubicBezTo>
                          <a:pt x="262" y="1108"/>
                          <a:pt x="296" y="959"/>
                          <a:pt x="323" y="775"/>
                        </a:cubicBezTo>
                        <a:cubicBezTo>
                          <a:pt x="358" y="541"/>
                          <a:pt x="369" y="-140"/>
                          <a:pt x="415" y="26"/>
                        </a:cubicBezTo>
                        <a:cubicBezTo>
                          <a:pt x="480" y="262"/>
                          <a:pt x="461" y="1274"/>
                          <a:pt x="461" y="1274"/>
                        </a:cubicBezTo>
                      </a:path>
                    </a:pathLst>
                  </a:custGeom>
                  <a:solidFill>
                    <a:srgbClr val="DDD9C3"/>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449" name="Shape 1449"/>
                  <p:cNvSpPr/>
                  <p:nvPr/>
                </p:nvSpPr>
                <p:spPr>
                  <a:xfrm>
                    <a:off x="1029773" y="20637"/>
                    <a:ext cx="1071442" cy="981082"/>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450" name="Shape 1450"/>
                  <p:cNvSpPr/>
                  <p:nvPr/>
                </p:nvSpPr>
                <p:spPr>
                  <a:xfrm>
                    <a:off x="1041740" y="642508"/>
                    <a:ext cx="488902" cy="158116"/>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51" name="Shape 1451"/>
                  <p:cNvSpPr/>
                  <p:nvPr/>
                </p:nvSpPr>
                <p:spPr>
                  <a:xfrm>
                    <a:off x="1215126" y="450851"/>
                    <a:ext cx="356791" cy="133353"/>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52" name="Shape 1452"/>
                  <p:cNvSpPr/>
                  <p:nvPr/>
                </p:nvSpPr>
                <p:spPr>
                  <a:xfrm>
                    <a:off x="1248065" y="164433"/>
                    <a:ext cx="1196769" cy="249643"/>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453" name="Shape 1453"/>
                  <p:cNvSpPr/>
                  <p:nvPr/>
                </p:nvSpPr>
                <p:spPr>
                  <a:xfrm>
                    <a:off x="1605252" y="0"/>
                    <a:ext cx="600774" cy="251138"/>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456" name="Shape 1456"/>
              <p:cNvSpPr/>
              <p:nvPr/>
            </p:nvSpPr>
            <p:spPr>
              <a:xfrm>
                <a:off x="55563" y="-2"/>
                <a:ext cx="1063874" cy="797849"/>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458" name="Shape 1458"/>
            <p:cNvSpPr/>
            <p:nvPr/>
          </p:nvSpPr>
          <p:spPr>
            <a:xfrm>
              <a:off x="2735943" y="1013407"/>
              <a:ext cx="132013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459" name="Shape 1459"/>
            <p:cNvSpPr/>
            <p:nvPr/>
          </p:nvSpPr>
          <p:spPr>
            <a:xfrm>
              <a:off x="2840279" y="1309234"/>
              <a:ext cx="1520150"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 mantle</a:t>
              </a:r>
            </a:p>
          </p:txBody>
        </p:sp>
        <p:sp>
          <p:nvSpPr>
            <p:cNvPr id="1460" name="Shape 1460"/>
            <p:cNvSpPr/>
            <p:nvPr/>
          </p:nvSpPr>
          <p:spPr>
            <a:xfrm>
              <a:off x="2240218" y="478504"/>
              <a:ext cx="776333"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sp>
          <p:nvSpPr>
            <p:cNvPr id="1461" name="Shape 1461"/>
            <p:cNvSpPr/>
            <p:nvPr/>
          </p:nvSpPr>
          <p:spPr>
            <a:xfrm>
              <a:off x="240023" y="1090140"/>
              <a:ext cx="812263"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462" name="Shape 1462"/>
            <p:cNvSpPr/>
            <p:nvPr/>
          </p:nvSpPr>
          <p:spPr>
            <a:xfrm>
              <a:off x="620712" y="49213"/>
              <a:ext cx="255590" cy="7302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463" name="Shape 1463"/>
            <p:cNvSpPr/>
            <p:nvPr/>
          </p:nvSpPr>
          <p:spPr>
            <a:xfrm>
              <a:off x="887992" y="113105"/>
              <a:ext cx="229723" cy="178423"/>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64" name="Shape 1464"/>
            <p:cNvSpPr/>
            <p:nvPr/>
          </p:nvSpPr>
          <p:spPr>
            <a:xfrm>
              <a:off x="893763" y="42863"/>
              <a:ext cx="66507" cy="146052"/>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488" name="Group 1488"/>
          <p:cNvGrpSpPr/>
          <p:nvPr/>
        </p:nvGrpSpPr>
        <p:grpSpPr>
          <a:xfrm>
            <a:off x="380996" y="3200398"/>
            <a:ext cx="3657609" cy="1498629"/>
            <a:chOff x="-2" y="-1"/>
            <a:chExt cx="3657607" cy="1498627"/>
          </a:xfrm>
        </p:grpSpPr>
        <p:grpSp>
          <p:nvGrpSpPr>
            <p:cNvPr id="1483" name="Group 1483"/>
            <p:cNvGrpSpPr/>
            <p:nvPr/>
          </p:nvGrpSpPr>
          <p:grpSpPr>
            <a:xfrm>
              <a:off x="-3" y="-2"/>
              <a:ext cx="3657609" cy="1414470"/>
              <a:chOff x="-1" y="-1"/>
              <a:chExt cx="3657607" cy="1414468"/>
            </a:xfrm>
          </p:grpSpPr>
          <p:grpSp>
            <p:nvGrpSpPr>
              <p:cNvPr id="1476" name="Group 1476"/>
              <p:cNvGrpSpPr/>
              <p:nvPr/>
            </p:nvGrpSpPr>
            <p:grpSpPr>
              <a:xfrm>
                <a:off x="-2" y="-1"/>
                <a:ext cx="3657609" cy="1414469"/>
                <a:chOff x="0" y="0"/>
                <a:chExt cx="3657607" cy="1414468"/>
              </a:xfrm>
            </p:grpSpPr>
            <p:sp>
              <p:nvSpPr>
                <p:cNvPr id="1466" name="Shape 1466"/>
                <p:cNvSpPr/>
                <p:nvPr/>
              </p:nvSpPr>
              <p:spPr>
                <a:xfrm>
                  <a:off x="8389" y="0"/>
                  <a:ext cx="1345333" cy="735016"/>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grpSp>
              <p:nvGrpSpPr>
                <p:cNvPr id="1469" name="Group 1469"/>
                <p:cNvGrpSpPr/>
                <p:nvPr/>
              </p:nvGrpSpPr>
              <p:grpSpPr>
                <a:xfrm>
                  <a:off x="-1" y="1097458"/>
                  <a:ext cx="3379735" cy="317011"/>
                  <a:chOff x="0" y="0"/>
                  <a:chExt cx="3379733" cy="317010"/>
                </a:xfrm>
              </p:grpSpPr>
              <p:sp>
                <p:nvSpPr>
                  <p:cNvPr id="1467" name="Shape 1467"/>
                  <p:cNvSpPr/>
                  <p:nvPr/>
                </p:nvSpPr>
                <p:spPr>
                  <a:xfrm>
                    <a:off x="6754" y="0"/>
                    <a:ext cx="3372980" cy="311584"/>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68" name="Shape 1468"/>
                  <p:cNvSpPr/>
                  <p:nvPr/>
                </p:nvSpPr>
                <p:spPr>
                  <a:xfrm>
                    <a:off x="-1" y="245571"/>
                    <a:ext cx="3378208" cy="71440"/>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grpSp>
            <p:sp>
              <p:nvSpPr>
                <p:cNvPr id="1470" name="Shape 1470"/>
                <p:cNvSpPr/>
                <p:nvPr/>
              </p:nvSpPr>
              <p:spPr>
                <a:xfrm>
                  <a:off x="4762" y="672628"/>
                  <a:ext cx="1863730" cy="714632"/>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71" name="Shape 1471"/>
                <p:cNvSpPr/>
                <p:nvPr/>
              </p:nvSpPr>
              <p:spPr>
                <a:xfrm>
                  <a:off x="463550" y="0"/>
                  <a:ext cx="3194058" cy="1305765"/>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72" name="Shape 1472"/>
                <p:cNvSpPr/>
                <p:nvPr/>
              </p:nvSpPr>
              <p:spPr>
                <a:xfrm>
                  <a:off x="1808402" y="1068202"/>
                  <a:ext cx="1590882" cy="273522"/>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grpSp>
              <p:nvGrpSpPr>
                <p:cNvPr id="1475" name="Group 1475"/>
                <p:cNvGrpSpPr/>
                <p:nvPr/>
              </p:nvGrpSpPr>
              <p:grpSpPr>
                <a:xfrm>
                  <a:off x="496888" y="36513"/>
                  <a:ext cx="846846" cy="674691"/>
                  <a:chOff x="0" y="0"/>
                  <a:chExt cx="846844" cy="674690"/>
                </a:xfrm>
              </p:grpSpPr>
              <p:sp>
                <p:nvSpPr>
                  <p:cNvPr id="1473" name="Shape 1473"/>
                  <p:cNvSpPr/>
                  <p:nvPr/>
                </p:nvSpPr>
                <p:spPr>
                  <a:xfrm>
                    <a:off x="-1" y="-1"/>
                    <a:ext cx="846846" cy="674692"/>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74" name="Shape 1474"/>
                  <p:cNvSpPr/>
                  <p:nvPr/>
                </p:nvSpPr>
                <p:spPr>
                  <a:xfrm>
                    <a:off x="-1" y="-1"/>
                    <a:ext cx="846846" cy="674692"/>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noFill/>
                  <a:ln w="9525" cap="flat">
                    <a:solidFill>
                      <a:srgbClr val="4A7EBB"/>
                    </a:solidFill>
                    <a:prstDash val="solid"/>
                    <a:round/>
                  </a:ln>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grpSp>
          </p:grpSp>
          <p:grpSp>
            <p:nvGrpSpPr>
              <p:cNvPr id="1482" name="Group 1482"/>
              <p:cNvGrpSpPr/>
              <p:nvPr/>
            </p:nvGrpSpPr>
            <p:grpSpPr>
              <a:xfrm>
                <a:off x="1284044" y="12699"/>
                <a:ext cx="1170887" cy="979493"/>
                <a:chOff x="-24" y="0"/>
                <a:chExt cx="1170886" cy="979491"/>
              </a:xfrm>
            </p:grpSpPr>
            <p:sp>
              <p:nvSpPr>
                <p:cNvPr id="1477" name="Shape 1477"/>
                <p:cNvSpPr/>
                <p:nvPr/>
              </p:nvSpPr>
              <p:spPr>
                <a:xfrm>
                  <a:off x="-25" y="20638"/>
                  <a:ext cx="885580" cy="958854"/>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b="0">
                      <a:latin typeface="+mn-lt"/>
                      <a:ea typeface="+mn-ea"/>
                      <a:cs typeface="+mn-cs"/>
                      <a:sym typeface="Calibri"/>
                    </a:defRPr>
                  </a:pPr>
                  <a:endParaRPr/>
                </a:p>
              </p:txBody>
            </p:sp>
            <p:sp>
              <p:nvSpPr>
                <p:cNvPr id="1478" name="Shape 1478"/>
                <p:cNvSpPr/>
                <p:nvPr/>
              </p:nvSpPr>
              <p:spPr>
                <a:xfrm>
                  <a:off x="8959" y="628165"/>
                  <a:ext cx="404012" cy="155077"/>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79" name="Shape 1479"/>
                <p:cNvSpPr/>
                <p:nvPr/>
              </p:nvSpPr>
              <p:spPr>
                <a:xfrm>
                  <a:off x="152404" y="439739"/>
                  <a:ext cx="295492" cy="131764"/>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b="0">
                      <a:solidFill>
                        <a:srgbClr val="FFFFFF"/>
                      </a:solidFill>
                      <a:latin typeface="+mn-lt"/>
                      <a:ea typeface="+mn-ea"/>
                      <a:cs typeface="+mn-cs"/>
                      <a:sym typeface="Calibri"/>
                    </a:defRPr>
                  </a:pPr>
                  <a:endParaRPr/>
                </a:p>
              </p:txBody>
            </p:sp>
            <p:sp>
              <p:nvSpPr>
                <p:cNvPr id="1480" name="Shape 1480"/>
                <p:cNvSpPr/>
                <p:nvPr/>
              </p:nvSpPr>
              <p:spPr>
                <a:xfrm>
                  <a:off x="181193" y="159564"/>
                  <a:ext cx="989669" cy="244992"/>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b="0">
                      <a:latin typeface="+mn-lt"/>
                      <a:ea typeface="+mn-ea"/>
                      <a:cs typeface="+mn-cs"/>
                      <a:sym typeface="Calibri"/>
                    </a:defRPr>
                  </a:pPr>
                  <a:endParaRPr/>
                </a:p>
              </p:txBody>
            </p:sp>
            <p:sp>
              <p:nvSpPr>
                <p:cNvPr id="1481" name="Shape 1481"/>
                <p:cNvSpPr/>
                <p:nvPr/>
              </p:nvSpPr>
              <p:spPr>
                <a:xfrm>
                  <a:off x="476469" y="0"/>
                  <a:ext cx="496703" cy="244936"/>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b="0">
                      <a:latin typeface="+mn-lt"/>
                      <a:ea typeface="+mn-ea"/>
                      <a:cs typeface="+mn-cs"/>
                      <a:sym typeface="Calibri"/>
                    </a:defRPr>
                  </a:pPr>
                  <a:endParaRPr/>
                </a:p>
              </p:txBody>
            </p:sp>
          </p:grpSp>
        </p:grpSp>
        <p:sp>
          <p:nvSpPr>
            <p:cNvPr id="1484" name="Shape 1484"/>
            <p:cNvSpPr/>
            <p:nvPr/>
          </p:nvSpPr>
          <p:spPr>
            <a:xfrm>
              <a:off x="2264229" y="920295"/>
              <a:ext cx="109252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b="0">
                  <a:latin typeface="Arial"/>
                  <a:ea typeface="Arial"/>
                  <a:cs typeface="Arial"/>
                  <a:sym typeface="Arial"/>
                </a:defRPr>
              </a:pPr>
              <a:r>
                <a:t>  </a:t>
              </a:r>
              <a:r>
                <a:rPr sz="1400"/>
                <a:t>crust</a:t>
              </a:r>
            </a:p>
          </p:txBody>
        </p:sp>
        <p:sp>
          <p:nvSpPr>
            <p:cNvPr id="1485" name="Shape 1485"/>
            <p:cNvSpPr/>
            <p:nvPr/>
          </p:nvSpPr>
          <p:spPr>
            <a:xfrm>
              <a:off x="2350576" y="1209804"/>
              <a:ext cx="1258055"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b="0">
                  <a:latin typeface="Arial"/>
                  <a:ea typeface="Arial"/>
                  <a:cs typeface="Arial"/>
                  <a:sym typeface="Arial"/>
                </a:defRPr>
              </a:lvl1pPr>
            </a:lstStyle>
            <a:p>
              <a:r>
                <a:t> mantle</a:t>
              </a:r>
            </a:p>
          </p:txBody>
        </p:sp>
        <p:sp>
          <p:nvSpPr>
            <p:cNvPr id="1486" name="Shape 1486"/>
            <p:cNvSpPr/>
            <p:nvPr/>
          </p:nvSpPr>
          <p:spPr>
            <a:xfrm>
              <a:off x="1853974" y="396816"/>
              <a:ext cx="813028"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b="0">
                  <a:latin typeface="Arial"/>
                  <a:ea typeface="Arial"/>
                  <a:cs typeface="Arial"/>
                  <a:sym typeface="Arial"/>
                </a:defRPr>
              </a:lvl1pPr>
            </a:lstStyle>
            <a:p>
              <a:r>
                <a:t>ocean</a:t>
              </a:r>
            </a:p>
          </p:txBody>
        </p:sp>
        <p:sp>
          <p:nvSpPr>
            <p:cNvPr id="1487" name="Shape 1487"/>
            <p:cNvSpPr/>
            <p:nvPr/>
          </p:nvSpPr>
          <p:spPr>
            <a:xfrm>
              <a:off x="198640" y="995389"/>
              <a:ext cx="672218"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b="0">
                  <a:latin typeface="Arial"/>
                  <a:ea typeface="Arial"/>
                  <a:cs typeface="Arial"/>
                  <a:sym typeface="Arial"/>
                </a:defRPr>
              </a:lvl1pPr>
            </a:lstStyle>
            <a:p>
              <a:r>
                <a:t>crust</a:t>
              </a:r>
            </a:p>
          </p:txBody>
        </p:sp>
      </p:grpSp>
      <p:grpSp>
        <p:nvGrpSpPr>
          <p:cNvPr id="1514" name="Group 1514"/>
          <p:cNvGrpSpPr/>
          <p:nvPr/>
        </p:nvGrpSpPr>
        <p:grpSpPr>
          <a:xfrm>
            <a:off x="4419599" y="3054159"/>
            <a:ext cx="4495807" cy="1744297"/>
            <a:chOff x="0" y="-13"/>
            <a:chExt cx="4495805" cy="1744296"/>
          </a:xfrm>
        </p:grpSpPr>
        <p:grpSp>
          <p:nvGrpSpPr>
            <p:cNvPr id="1509" name="Group 1509"/>
            <p:cNvGrpSpPr/>
            <p:nvPr/>
          </p:nvGrpSpPr>
          <p:grpSpPr>
            <a:xfrm>
              <a:off x="76197" y="219249"/>
              <a:ext cx="4419609" cy="1525034"/>
              <a:chOff x="-2" y="-1"/>
              <a:chExt cx="4419608" cy="1525033"/>
            </a:xfrm>
          </p:grpSpPr>
          <p:grpSp>
            <p:nvGrpSpPr>
              <p:cNvPr id="1504" name="Group 1504"/>
              <p:cNvGrpSpPr/>
              <p:nvPr/>
            </p:nvGrpSpPr>
            <p:grpSpPr>
              <a:xfrm>
                <a:off x="-3" y="-2"/>
                <a:ext cx="4419610" cy="1444633"/>
                <a:chOff x="-1" y="-2"/>
                <a:chExt cx="4419608" cy="1444632"/>
              </a:xfrm>
            </p:grpSpPr>
            <p:grpSp>
              <p:nvGrpSpPr>
                <p:cNvPr id="1497" name="Group 1497"/>
                <p:cNvGrpSpPr/>
                <p:nvPr/>
              </p:nvGrpSpPr>
              <p:grpSpPr>
                <a:xfrm>
                  <a:off x="-2" y="-2"/>
                  <a:ext cx="4419610" cy="1444633"/>
                  <a:chOff x="0" y="-1"/>
                  <a:chExt cx="4419608" cy="1444632"/>
                </a:xfrm>
              </p:grpSpPr>
              <p:sp>
                <p:nvSpPr>
                  <p:cNvPr id="1489" name="Shape 1489"/>
                  <p:cNvSpPr/>
                  <p:nvPr/>
                </p:nvSpPr>
                <p:spPr>
                  <a:xfrm>
                    <a:off x="10731" y="-1"/>
                    <a:ext cx="1625149" cy="750892"/>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492" name="Group 1492"/>
                  <p:cNvGrpSpPr/>
                  <p:nvPr/>
                </p:nvGrpSpPr>
                <p:grpSpPr>
                  <a:xfrm>
                    <a:off x="-1" y="1121375"/>
                    <a:ext cx="4083911" cy="323257"/>
                    <a:chOff x="0" y="0"/>
                    <a:chExt cx="4083909" cy="323256"/>
                  </a:xfrm>
                </p:grpSpPr>
                <p:sp>
                  <p:nvSpPr>
                    <p:cNvPr id="1490" name="Shape 1490"/>
                    <p:cNvSpPr/>
                    <p:nvPr/>
                  </p:nvSpPr>
                  <p:spPr>
                    <a:xfrm>
                      <a:off x="8162" y="0"/>
                      <a:ext cx="4075748" cy="317724"/>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91" name="Shape 1491"/>
                    <p:cNvSpPr/>
                    <p:nvPr/>
                  </p:nvSpPr>
                  <p:spPr>
                    <a:xfrm>
                      <a:off x="-1" y="250230"/>
                      <a:ext cx="4081472" cy="73027"/>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493" name="Shape 1493"/>
                  <p:cNvSpPr/>
                  <p:nvPr/>
                </p:nvSpPr>
                <p:spPr>
                  <a:xfrm>
                    <a:off x="6349" y="687041"/>
                    <a:ext cx="2252668" cy="729805"/>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94" name="Shape 1494"/>
                  <p:cNvSpPr/>
                  <p:nvPr/>
                </p:nvSpPr>
                <p:spPr>
                  <a:xfrm>
                    <a:off x="560387" y="-2"/>
                    <a:ext cx="3859222" cy="1334292"/>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95" name="Shape 1495"/>
                  <p:cNvSpPr/>
                  <p:nvPr/>
                </p:nvSpPr>
                <p:spPr>
                  <a:xfrm>
                    <a:off x="2184502" y="1090666"/>
                    <a:ext cx="1923393" cy="27946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496" name="Shape 1496"/>
                  <p:cNvSpPr/>
                  <p:nvPr/>
                </p:nvSpPr>
                <p:spPr>
                  <a:xfrm>
                    <a:off x="600075" y="36512"/>
                    <a:ext cx="1023468" cy="690566"/>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503" name="Group 1503"/>
                <p:cNvGrpSpPr/>
                <p:nvPr/>
              </p:nvGrpSpPr>
              <p:grpSpPr>
                <a:xfrm>
                  <a:off x="1551772" y="12700"/>
                  <a:ext cx="1415061" cy="1001718"/>
                  <a:chOff x="-28" y="0"/>
                  <a:chExt cx="1415059" cy="1001717"/>
                </a:xfrm>
              </p:grpSpPr>
              <p:sp>
                <p:nvSpPr>
                  <p:cNvPr id="1498" name="Shape 1498"/>
                  <p:cNvSpPr/>
                  <p:nvPr/>
                </p:nvSpPr>
                <p:spPr>
                  <a:xfrm>
                    <a:off x="-29" y="20637"/>
                    <a:ext cx="1071442" cy="981081"/>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499" name="Shape 1499"/>
                  <p:cNvSpPr/>
                  <p:nvPr/>
                </p:nvSpPr>
                <p:spPr>
                  <a:xfrm>
                    <a:off x="11922" y="642507"/>
                    <a:ext cx="487330" cy="158117"/>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00" name="Shape 1500"/>
                  <p:cNvSpPr/>
                  <p:nvPr/>
                </p:nvSpPr>
                <p:spPr>
                  <a:xfrm>
                    <a:off x="183752" y="450851"/>
                    <a:ext cx="358363" cy="133353"/>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01" name="Shape 1501"/>
                  <p:cNvSpPr/>
                  <p:nvPr/>
                </p:nvSpPr>
                <p:spPr>
                  <a:xfrm>
                    <a:off x="218262" y="164434"/>
                    <a:ext cx="1196770" cy="249643"/>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02" name="Shape 1502"/>
                  <p:cNvSpPr/>
                  <p:nvPr/>
                </p:nvSpPr>
                <p:spPr>
                  <a:xfrm>
                    <a:off x="575450" y="0"/>
                    <a:ext cx="600774" cy="251138"/>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505" name="Shape 1505"/>
              <p:cNvSpPr/>
              <p:nvPr/>
            </p:nvSpPr>
            <p:spPr>
              <a:xfrm>
                <a:off x="2735943" y="940383"/>
                <a:ext cx="132013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506" name="Shape 1506"/>
              <p:cNvSpPr/>
              <p:nvPr/>
            </p:nvSpPr>
            <p:spPr>
              <a:xfrm>
                <a:off x="2840279" y="1236210"/>
                <a:ext cx="1520151"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 mantle</a:t>
                </a:r>
              </a:p>
            </p:txBody>
          </p:sp>
          <p:sp>
            <p:nvSpPr>
              <p:cNvPr id="1507" name="Shape 1507"/>
              <p:cNvSpPr/>
              <p:nvPr/>
            </p:nvSpPr>
            <p:spPr>
              <a:xfrm>
                <a:off x="2240219" y="405480"/>
                <a:ext cx="776333"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sp>
            <p:nvSpPr>
              <p:cNvPr id="1508" name="Shape 1508"/>
              <p:cNvSpPr/>
              <p:nvPr/>
            </p:nvSpPr>
            <p:spPr>
              <a:xfrm>
                <a:off x="240023" y="1017116"/>
                <a:ext cx="812263"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grpSp>
        <p:sp>
          <p:nvSpPr>
            <p:cNvPr id="1510" name="Shape 1510"/>
            <p:cNvSpPr/>
            <p:nvPr/>
          </p:nvSpPr>
          <p:spPr>
            <a:xfrm>
              <a:off x="-1" y="-14"/>
              <a:ext cx="1219202" cy="1060642"/>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11" name="Shape 1511"/>
            <p:cNvSpPr/>
            <p:nvPr/>
          </p:nvSpPr>
          <p:spPr>
            <a:xfrm>
              <a:off x="685800" y="70026"/>
              <a:ext cx="152401" cy="8382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12" name="Shape 1512"/>
            <p:cNvSpPr/>
            <p:nvPr/>
          </p:nvSpPr>
          <p:spPr>
            <a:xfrm>
              <a:off x="913335" y="241869"/>
              <a:ext cx="228201" cy="178423"/>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13" name="Shape 1513"/>
            <p:cNvSpPr/>
            <p:nvPr/>
          </p:nvSpPr>
          <p:spPr>
            <a:xfrm>
              <a:off x="844550" y="50976"/>
              <a:ext cx="221686" cy="323852"/>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540" name="Group 1540"/>
          <p:cNvGrpSpPr/>
          <p:nvPr/>
        </p:nvGrpSpPr>
        <p:grpSpPr>
          <a:xfrm>
            <a:off x="152397" y="4952998"/>
            <a:ext cx="4038606" cy="1660402"/>
            <a:chOff x="-2" y="-1"/>
            <a:chExt cx="4038605" cy="1660400"/>
          </a:xfrm>
        </p:grpSpPr>
        <p:grpSp>
          <p:nvGrpSpPr>
            <p:cNvPr id="1532" name="Group 1532"/>
            <p:cNvGrpSpPr/>
            <p:nvPr/>
          </p:nvGrpSpPr>
          <p:grpSpPr>
            <a:xfrm>
              <a:off x="-3" y="-2"/>
              <a:ext cx="4038606" cy="1590682"/>
              <a:chOff x="-1" y="0"/>
              <a:chExt cx="4038605" cy="1590680"/>
            </a:xfrm>
          </p:grpSpPr>
          <p:grpSp>
            <p:nvGrpSpPr>
              <p:cNvPr id="1530" name="Group 1530"/>
              <p:cNvGrpSpPr/>
              <p:nvPr/>
            </p:nvGrpSpPr>
            <p:grpSpPr>
              <a:xfrm>
                <a:off x="-2" y="76199"/>
                <a:ext cx="4038606" cy="1514482"/>
                <a:chOff x="0" y="-1"/>
                <a:chExt cx="4038605" cy="1514481"/>
              </a:xfrm>
            </p:grpSpPr>
            <p:grpSp>
              <p:nvGrpSpPr>
                <p:cNvPr id="1523" name="Group 1523"/>
                <p:cNvGrpSpPr/>
                <p:nvPr/>
              </p:nvGrpSpPr>
              <p:grpSpPr>
                <a:xfrm>
                  <a:off x="-1" y="-2"/>
                  <a:ext cx="4038606" cy="1514483"/>
                  <a:chOff x="0" y="0"/>
                  <a:chExt cx="4038605" cy="1514481"/>
                </a:xfrm>
              </p:grpSpPr>
              <p:sp>
                <p:nvSpPr>
                  <p:cNvPr id="1515" name="Shape 1515"/>
                  <p:cNvSpPr/>
                  <p:nvPr/>
                </p:nvSpPr>
                <p:spPr>
                  <a:xfrm>
                    <a:off x="10351" y="-1"/>
                    <a:ext cx="1484451" cy="787406"/>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518" name="Group 1518"/>
                  <p:cNvGrpSpPr/>
                  <p:nvPr/>
                </p:nvGrpSpPr>
                <p:grpSpPr>
                  <a:xfrm>
                    <a:off x="0" y="1175609"/>
                    <a:ext cx="3731820" cy="338873"/>
                    <a:chOff x="0" y="0"/>
                    <a:chExt cx="3731819" cy="338871"/>
                  </a:xfrm>
                </p:grpSpPr>
                <p:sp>
                  <p:nvSpPr>
                    <p:cNvPr id="1516" name="Shape 1516"/>
                    <p:cNvSpPr/>
                    <p:nvPr/>
                  </p:nvSpPr>
                  <p:spPr>
                    <a:xfrm>
                      <a:off x="7458" y="0"/>
                      <a:ext cx="3724362" cy="33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17" name="Shape 1517"/>
                    <p:cNvSpPr/>
                    <p:nvPr/>
                  </p:nvSpPr>
                  <p:spPr>
                    <a:xfrm>
                      <a:off x="0" y="262670"/>
                      <a:ext cx="3729043" cy="7620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519" name="Shape 1519"/>
                  <p:cNvSpPr/>
                  <p:nvPr/>
                </p:nvSpPr>
                <p:spPr>
                  <a:xfrm>
                    <a:off x="6348" y="720664"/>
                    <a:ext cx="2057405" cy="764703"/>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20" name="Shape 1520"/>
                  <p:cNvSpPr/>
                  <p:nvPr/>
                </p:nvSpPr>
                <p:spPr>
                  <a:xfrm>
                    <a:off x="511174" y="0"/>
                    <a:ext cx="3527432" cy="1399262"/>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21" name="Shape 1521"/>
                  <p:cNvSpPr/>
                  <p:nvPr/>
                </p:nvSpPr>
                <p:spPr>
                  <a:xfrm>
                    <a:off x="1995671" y="1143588"/>
                    <a:ext cx="1758662" cy="292845"/>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22" name="Shape 1522"/>
                  <p:cNvSpPr/>
                  <p:nvPr/>
                </p:nvSpPr>
                <p:spPr>
                  <a:xfrm>
                    <a:off x="547687" y="38099"/>
                    <a:ext cx="935156" cy="723904"/>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529" name="Group 1529"/>
                <p:cNvGrpSpPr/>
                <p:nvPr/>
              </p:nvGrpSpPr>
              <p:grpSpPr>
                <a:xfrm>
                  <a:off x="1418691" y="12699"/>
                  <a:ext cx="1292981" cy="1057281"/>
                  <a:chOff x="-26" y="0"/>
                  <a:chExt cx="1292980" cy="1057280"/>
                </a:xfrm>
              </p:grpSpPr>
              <p:sp>
                <p:nvSpPr>
                  <p:cNvPr id="1524" name="Shape 1524"/>
                  <p:cNvSpPr/>
                  <p:nvPr/>
                </p:nvSpPr>
                <p:spPr>
                  <a:xfrm>
                    <a:off x="-27" y="22225"/>
                    <a:ext cx="977730" cy="1035056"/>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25" name="Shape 1525"/>
                  <p:cNvSpPr/>
                  <p:nvPr/>
                </p:nvSpPr>
                <p:spPr>
                  <a:xfrm>
                    <a:off x="9664" y="674390"/>
                    <a:ext cx="446458" cy="165719"/>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26" name="Shape 1526"/>
                  <p:cNvSpPr/>
                  <p:nvPr/>
                </p:nvSpPr>
                <p:spPr>
                  <a:xfrm>
                    <a:off x="168866" y="473077"/>
                    <a:ext cx="325356" cy="139702"/>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27" name="Shape 1527"/>
                  <p:cNvSpPr/>
                  <p:nvPr/>
                </p:nvSpPr>
                <p:spPr>
                  <a:xfrm>
                    <a:off x="198945" y="172618"/>
                    <a:ext cx="1094009" cy="260497"/>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28" name="Shape 1528"/>
                  <p:cNvSpPr/>
                  <p:nvPr/>
                </p:nvSpPr>
                <p:spPr>
                  <a:xfrm>
                    <a:off x="525971" y="0"/>
                    <a:ext cx="548739" cy="263539"/>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531" name="Shape 1531"/>
              <p:cNvSpPr/>
              <p:nvPr/>
            </p:nvSpPr>
            <p:spPr>
              <a:xfrm>
                <a:off x="50799" y="-1"/>
                <a:ext cx="971917" cy="835916"/>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79"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533" name="Shape 1533"/>
            <p:cNvSpPr/>
            <p:nvPr/>
          </p:nvSpPr>
          <p:spPr>
            <a:xfrm>
              <a:off x="2500084" y="1061664"/>
              <a:ext cx="120632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534" name="Shape 1534"/>
            <p:cNvSpPr/>
            <p:nvPr/>
          </p:nvSpPr>
          <p:spPr>
            <a:xfrm>
              <a:off x="2595426" y="1371577"/>
              <a:ext cx="1389103"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 mantle</a:t>
              </a:r>
            </a:p>
          </p:txBody>
        </p:sp>
        <p:sp>
          <p:nvSpPr>
            <p:cNvPr id="1535" name="Shape 1535"/>
            <p:cNvSpPr/>
            <p:nvPr/>
          </p:nvSpPr>
          <p:spPr>
            <a:xfrm>
              <a:off x="2047096" y="501290"/>
              <a:ext cx="709408"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sp>
          <p:nvSpPr>
            <p:cNvPr id="1536" name="Shape 1536"/>
            <p:cNvSpPr/>
            <p:nvPr/>
          </p:nvSpPr>
          <p:spPr>
            <a:xfrm>
              <a:off x="219331" y="1142051"/>
              <a:ext cx="742240"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1537" name="Shape 1537"/>
            <p:cNvSpPr/>
            <p:nvPr/>
          </p:nvSpPr>
          <p:spPr>
            <a:xfrm>
              <a:off x="566738" y="50799"/>
              <a:ext cx="234952" cy="7651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38" name="Shape 1538"/>
            <p:cNvSpPr/>
            <p:nvPr/>
          </p:nvSpPr>
          <p:spPr>
            <a:xfrm>
              <a:off x="812590" y="118053"/>
              <a:ext cx="208423" cy="187734"/>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39" name="Shape 1539"/>
            <p:cNvSpPr/>
            <p:nvPr/>
          </p:nvSpPr>
          <p:spPr>
            <a:xfrm>
              <a:off x="815974" y="44449"/>
              <a:ext cx="61758" cy="153990"/>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565" name="Group 1565"/>
          <p:cNvGrpSpPr/>
          <p:nvPr/>
        </p:nvGrpSpPr>
        <p:grpSpPr>
          <a:xfrm>
            <a:off x="4267195" y="4933949"/>
            <a:ext cx="4419611" cy="1693344"/>
            <a:chOff x="-3" y="0"/>
            <a:chExt cx="4419609" cy="1693342"/>
          </a:xfrm>
        </p:grpSpPr>
        <p:grpSp>
          <p:nvGrpSpPr>
            <p:cNvPr id="1561" name="Group 1561"/>
            <p:cNvGrpSpPr/>
            <p:nvPr/>
          </p:nvGrpSpPr>
          <p:grpSpPr>
            <a:xfrm>
              <a:off x="-4" y="168275"/>
              <a:ext cx="4419611" cy="1525068"/>
              <a:chOff x="-1" y="0"/>
              <a:chExt cx="4419609" cy="1525067"/>
            </a:xfrm>
          </p:grpSpPr>
          <p:grpSp>
            <p:nvGrpSpPr>
              <p:cNvPr id="1556" name="Group 1556"/>
              <p:cNvGrpSpPr/>
              <p:nvPr/>
            </p:nvGrpSpPr>
            <p:grpSpPr>
              <a:xfrm>
                <a:off x="-2" y="0"/>
                <a:ext cx="4419610" cy="1444629"/>
                <a:chOff x="-1" y="0"/>
                <a:chExt cx="4419609" cy="1444628"/>
              </a:xfrm>
            </p:grpSpPr>
            <p:grpSp>
              <p:nvGrpSpPr>
                <p:cNvPr id="1549" name="Group 1549"/>
                <p:cNvGrpSpPr/>
                <p:nvPr/>
              </p:nvGrpSpPr>
              <p:grpSpPr>
                <a:xfrm>
                  <a:off x="-1" y="0"/>
                  <a:ext cx="4419610" cy="1444629"/>
                  <a:chOff x="0" y="0"/>
                  <a:chExt cx="4419609" cy="1444628"/>
                </a:xfrm>
              </p:grpSpPr>
              <p:sp>
                <p:nvSpPr>
                  <p:cNvPr id="1541" name="Shape 1541"/>
                  <p:cNvSpPr/>
                  <p:nvPr/>
                </p:nvSpPr>
                <p:spPr>
                  <a:xfrm>
                    <a:off x="10731" y="0"/>
                    <a:ext cx="1625149" cy="750891"/>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544" name="Group 1544"/>
                  <p:cNvGrpSpPr/>
                  <p:nvPr/>
                </p:nvGrpSpPr>
                <p:grpSpPr>
                  <a:xfrm>
                    <a:off x="0" y="1121374"/>
                    <a:ext cx="4083912" cy="323255"/>
                    <a:chOff x="0" y="0"/>
                    <a:chExt cx="4083911" cy="323254"/>
                  </a:xfrm>
                </p:grpSpPr>
                <p:sp>
                  <p:nvSpPr>
                    <p:cNvPr id="1542" name="Shape 1542"/>
                    <p:cNvSpPr/>
                    <p:nvPr/>
                  </p:nvSpPr>
                  <p:spPr>
                    <a:xfrm>
                      <a:off x="8162" y="0"/>
                      <a:ext cx="4075750" cy="31772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43" name="Shape 1543"/>
                    <p:cNvSpPr/>
                    <p:nvPr/>
                  </p:nvSpPr>
                  <p:spPr>
                    <a:xfrm>
                      <a:off x="-1" y="250229"/>
                      <a:ext cx="4081473" cy="73026"/>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545" name="Shape 1545"/>
                  <p:cNvSpPr/>
                  <p:nvPr/>
                </p:nvSpPr>
                <p:spPr>
                  <a:xfrm>
                    <a:off x="6349" y="687040"/>
                    <a:ext cx="2252668" cy="729804"/>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46" name="Shape 1546"/>
                  <p:cNvSpPr/>
                  <p:nvPr/>
                </p:nvSpPr>
                <p:spPr>
                  <a:xfrm>
                    <a:off x="560388" y="0"/>
                    <a:ext cx="3859222" cy="1334289"/>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47" name="Shape 1547"/>
                  <p:cNvSpPr/>
                  <p:nvPr/>
                </p:nvSpPr>
                <p:spPr>
                  <a:xfrm>
                    <a:off x="2184502" y="1090665"/>
                    <a:ext cx="1923395" cy="27946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48" name="Shape 1548"/>
                  <p:cNvSpPr/>
                  <p:nvPr/>
                </p:nvSpPr>
                <p:spPr>
                  <a:xfrm>
                    <a:off x="600076" y="36512"/>
                    <a:ext cx="1023467" cy="690566"/>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555" name="Group 1555"/>
                <p:cNvGrpSpPr/>
                <p:nvPr/>
              </p:nvGrpSpPr>
              <p:grpSpPr>
                <a:xfrm>
                  <a:off x="1551773" y="12699"/>
                  <a:ext cx="1415061" cy="1001718"/>
                  <a:chOff x="-28" y="0"/>
                  <a:chExt cx="1415060" cy="1001717"/>
                </a:xfrm>
              </p:grpSpPr>
              <p:sp>
                <p:nvSpPr>
                  <p:cNvPr id="1550" name="Shape 1550"/>
                  <p:cNvSpPr/>
                  <p:nvPr/>
                </p:nvSpPr>
                <p:spPr>
                  <a:xfrm>
                    <a:off x="-29" y="20637"/>
                    <a:ext cx="1071442" cy="981081"/>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51" name="Shape 1551"/>
                  <p:cNvSpPr/>
                  <p:nvPr/>
                </p:nvSpPr>
                <p:spPr>
                  <a:xfrm>
                    <a:off x="11922" y="642507"/>
                    <a:ext cx="487330" cy="158118"/>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52" name="Shape 1552"/>
                  <p:cNvSpPr/>
                  <p:nvPr/>
                </p:nvSpPr>
                <p:spPr>
                  <a:xfrm>
                    <a:off x="183752" y="450851"/>
                    <a:ext cx="358363" cy="133352"/>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53" name="Shape 1553"/>
                  <p:cNvSpPr/>
                  <p:nvPr/>
                </p:nvSpPr>
                <p:spPr>
                  <a:xfrm>
                    <a:off x="218262" y="164433"/>
                    <a:ext cx="1196770" cy="249643"/>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54" name="Shape 1554"/>
                  <p:cNvSpPr/>
                  <p:nvPr/>
                </p:nvSpPr>
                <p:spPr>
                  <a:xfrm>
                    <a:off x="575450" y="0"/>
                    <a:ext cx="600775" cy="251138"/>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557" name="Shape 1557"/>
              <p:cNvSpPr/>
              <p:nvPr/>
            </p:nvSpPr>
            <p:spPr>
              <a:xfrm>
                <a:off x="2735944" y="940457"/>
                <a:ext cx="132013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400"/>
                  <a:t>crust</a:t>
                </a:r>
              </a:p>
            </p:txBody>
          </p:sp>
          <p:sp>
            <p:nvSpPr>
              <p:cNvPr id="1558" name="Shape 1558"/>
              <p:cNvSpPr/>
              <p:nvPr/>
            </p:nvSpPr>
            <p:spPr>
              <a:xfrm>
                <a:off x="2840280" y="1236246"/>
                <a:ext cx="1520151"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 mantle</a:t>
                </a:r>
              </a:p>
            </p:txBody>
          </p:sp>
          <p:sp>
            <p:nvSpPr>
              <p:cNvPr id="1559" name="Shape 1559"/>
              <p:cNvSpPr/>
              <p:nvPr/>
            </p:nvSpPr>
            <p:spPr>
              <a:xfrm>
                <a:off x="2240220" y="405622"/>
                <a:ext cx="776333"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ocean</a:t>
                </a:r>
              </a:p>
            </p:txBody>
          </p:sp>
          <p:sp>
            <p:nvSpPr>
              <p:cNvPr id="1560" name="Shape 1560"/>
              <p:cNvSpPr/>
              <p:nvPr/>
            </p:nvSpPr>
            <p:spPr>
              <a:xfrm>
                <a:off x="240023" y="1017180"/>
                <a:ext cx="812263"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grpSp>
        <p:sp>
          <p:nvSpPr>
            <p:cNvPr id="1562" name="Shape 1562"/>
            <p:cNvSpPr/>
            <p:nvPr/>
          </p:nvSpPr>
          <p:spPr>
            <a:xfrm>
              <a:off x="609600" y="19048"/>
              <a:ext cx="152401" cy="8382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63" name="Shape 1563"/>
            <p:cNvSpPr/>
            <p:nvPr/>
          </p:nvSpPr>
          <p:spPr>
            <a:xfrm>
              <a:off x="837135" y="190892"/>
              <a:ext cx="228201" cy="178424"/>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64" name="Shape 1564"/>
            <p:cNvSpPr/>
            <p:nvPr/>
          </p:nvSpPr>
          <p:spPr>
            <a:xfrm>
              <a:off x="768349" y="-1"/>
              <a:ext cx="221687" cy="323852"/>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566" name="Shape 1566"/>
          <p:cNvSpPr/>
          <p:nvPr/>
        </p:nvSpPr>
        <p:spPr>
          <a:xfrm>
            <a:off x="1447800" y="1295400"/>
            <a:ext cx="6019800" cy="1752600"/>
          </a:xfrm>
          <a:prstGeom prst="ellipse">
            <a:avLst/>
          </a:prstGeom>
          <a:ln>
            <a:solidFill>
              <a:srgbClr val="00000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567" name="Shape 1567"/>
          <p:cNvSpPr/>
          <p:nvPr/>
        </p:nvSpPr>
        <p:spPr>
          <a:xfrm>
            <a:off x="457200" y="30480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A</a:t>
            </a:r>
          </a:p>
        </p:txBody>
      </p:sp>
      <p:sp>
        <p:nvSpPr>
          <p:cNvPr id="1568" name="Shape 1568"/>
          <p:cNvSpPr/>
          <p:nvPr/>
        </p:nvSpPr>
        <p:spPr>
          <a:xfrm>
            <a:off x="4572000" y="31242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B</a:t>
            </a:r>
          </a:p>
        </p:txBody>
      </p:sp>
      <p:sp>
        <p:nvSpPr>
          <p:cNvPr id="1569" name="Shape 1569"/>
          <p:cNvSpPr/>
          <p:nvPr/>
        </p:nvSpPr>
        <p:spPr>
          <a:xfrm>
            <a:off x="381000" y="48768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a:t>
            </a:r>
          </a:p>
        </p:txBody>
      </p:sp>
      <p:sp>
        <p:nvSpPr>
          <p:cNvPr id="1570" name="Shape 1570"/>
          <p:cNvSpPr/>
          <p:nvPr/>
        </p:nvSpPr>
        <p:spPr>
          <a:xfrm>
            <a:off x="4419600" y="4800600"/>
            <a:ext cx="457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D</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Shape 1574"/>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575" name="Shape 157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576"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577" name="Shape 1577"/>
          <p:cNvSpPr/>
          <p:nvPr/>
        </p:nvSpPr>
        <p:spPr>
          <a:xfrm>
            <a:off x="2438400" y="3527425"/>
            <a:ext cx="6477000" cy="23641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b="0">
                <a:latin typeface="Arial"/>
                <a:ea typeface="Arial"/>
                <a:cs typeface="Arial"/>
                <a:sym typeface="Arial"/>
              </a:defRPr>
            </a:pPr>
            <a:r>
              <a:t>Earth’s Changing Surface</a:t>
            </a:r>
          </a:p>
          <a:p>
            <a:pPr>
              <a:spcBef>
                <a:spcPts val="1900"/>
              </a:spcBef>
              <a:defRPr sz="3200" b="0">
                <a:latin typeface="Arial"/>
                <a:ea typeface="Arial"/>
                <a:cs typeface="Arial"/>
                <a:sym typeface="Arial"/>
              </a:defRPr>
            </a:pPr>
            <a:r>
              <a:t>Sediment, Weathering and Erosion</a:t>
            </a:r>
          </a:p>
        </p:txBody>
      </p:sp>
      <p:grpSp>
        <p:nvGrpSpPr>
          <p:cNvPr id="1580" name="Group 1580"/>
          <p:cNvGrpSpPr/>
          <p:nvPr/>
        </p:nvGrpSpPr>
        <p:grpSpPr>
          <a:xfrm>
            <a:off x="475487" y="758951"/>
            <a:ext cx="1994018" cy="2229100"/>
            <a:chOff x="0" y="0"/>
            <a:chExt cx="1994016" cy="2229099"/>
          </a:xfrm>
        </p:grpSpPr>
        <p:pic>
          <p:nvPicPr>
            <p:cNvPr id="1578" name="image5.jpg"/>
            <p:cNvPicPr>
              <a:picLocks noChangeAspect="1"/>
            </p:cNvPicPr>
            <p:nvPr/>
          </p:nvPicPr>
          <p:blipFill>
            <a:blip r:embed="rId4">
              <a:extLst/>
            </a:blip>
            <a:stretch>
              <a:fillRect/>
            </a:stretch>
          </p:blipFill>
          <p:spPr>
            <a:xfrm>
              <a:off x="0" y="0"/>
              <a:ext cx="1994017" cy="2229100"/>
            </a:xfrm>
            <a:prstGeom prst="rect">
              <a:avLst/>
            </a:prstGeom>
            <a:ln w="12700" cap="flat">
              <a:noFill/>
              <a:miter lim="400000"/>
            </a:ln>
            <a:effectLst/>
          </p:spPr>
        </p:pic>
        <p:pic>
          <p:nvPicPr>
            <p:cNvPr id="1579" name="image3.png" descr="LabLearner_Logo white.png"/>
            <p:cNvPicPr>
              <a:picLocks noChangeAspect="1"/>
            </p:cNvPicPr>
            <p:nvPr/>
          </p:nvPicPr>
          <p:blipFill>
            <a:blip r:embed="rId5">
              <a:extLst/>
            </a:blip>
            <a:stretch>
              <a:fillRect/>
            </a:stretch>
          </p:blipFill>
          <p:spPr>
            <a:xfrm>
              <a:off x="85979" y="1762125"/>
              <a:ext cx="1822059" cy="358323"/>
            </a:xfrm>
            <a:prstGeom prst="rect">
              <a:avLst/>
            </a:prstGeom>
            <a:ln w="12700" cap="flat">
              <a:noFill/>
              <a:miter lim="400000"/>
            </a:ln>
            <a:effectLst/>
          </p:spPr>
        </p:pic>
      </p:gr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Shape 1584"/>
          <p:cNvSpPr/>
          <p:nvPr/>
        </p:nvSpPr>
        <p:spPr>
          <a:xfrm>
            <a:off x="152400" y="115887"/>
            <a:ext cx="91440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What Can You Recall?</a:t>
            </a:r>
          </a:p>
        </p:txBody>
      </p:sp>
      <p:sp>
        <p:nvSpPr>
          <p:cNvPr id="1585" name="Shape 158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586" name="Shape 1586"/>
          <p:cNvSpPr/>
          <p:nvPr/>
        </p:nvSpPr>
        <p:spPr>
          <a:xfrm>
            <a:off x="889000" y="4267200"/>
            <a:ext cx="4140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On this diagram:</a:t>
            </a:r>
          </a:p>
        </p:txBody>
      </p:sp>
      <p:grpSp>
        <p:nvGrpSpPr>
          <p:cNvPr id="1616" name="Group 1616"/>
          <p:cNvGrpSpPr/>
          <p:nvPr/>
        </p:nvGrpSpPr>
        <p:grpSpPr>
          <a:xfrm>
            <a:off x="380999" y="685772"/>
            <a:ext cx="8418520" cy="3471899"/>
            <a:chOff x="0" y="0"/>
            <a:chExt cx="8418518" cy="3471898"/>
          </a:xfrm>
        </p:grpSpPr>
        <p:grpSp>
          <p:nvGrpSpPr>
            <p:cNvPr id="1613" name="Group 1613"/>
            <p:cNvGrpSpPr/>
            <p:nvPr/>
          </p:nvGrpSpPr>
          <p:grpSpPr>
            <a:xfrm>
              <a:off x="-1" y="304826"/>
              <a:ext cx="8418520" cy="3167072"/>
              <a:chOff x="0" y="0"/>
              <a:chExt cx="8418518" cy="3167071"/>
            </a:xfrm>
          </p:grpSpPr>
          <p:grpSp>
            <p:nvGrpSpPr>
              <p:cNvPr id="1605" name="Group 1605"/>
              <p:cNvGrpSpPr/>
              <p:nvPr/>
            </p:nvGrpSpPr>
            <p:grpSpPr>
              <a:xfrm>
                <a:off x="0" y="-1"/>
                <a:ext cx="8418520" cy="3167073"/>
                <a:chOff x="0" y="0"/>
                <a:chExt cx="8418518" cy="3167071"/>
              </a:xfrm>
            </p:grpSpPr>
            <p:grpSp>
              <p:nvGrpSpPr>
                <p:cNvPr id="1603" name="Group 1603"/>
                <p:cNvGrpSpPr/>
                <p:nvPr/>
              </p:nvGrpSpPr>
              <p:grpSpPr>
                <a:xfrm>
                  <a:off x="0" y="152401"/>
                  <a:ext cx="8418520" cy="3014671"/>
                  <a:chOff x="0" y="0"/>
                  <a:chExt cx="8418518" cy="3014670"/>
                </a:xfrm>
              </p:grpSpPr>
              <p:grpSp>
                <p:nvGrpSpPr>
                  <p:cNvPr id="1595" name="Group 1595"/>
                  <p:cNvGrpSpPr/>
                  <p:nvPr/>
                </p:nvGrpSpPr>
                <p:grpSpPr>
                  <a:xfrm>
                    <a:off x="0" y="-1"/>
                    <a:ext cx="8418520" cy="3014672"/>
                    <a:chOff x="0" y="0"/>
                    <a:chExt cx="8418518" cy="3014670"/>
                  </a:xfrm>
                </p:grpSpPr>
                <p:sp>
                  <p:nvSpPr>
                    <p:cNvPr id="1587" name="Shape 1587"/>
                    <p:cNvSpPr/>
                    <p:nvPr/>
                  </p:nvSpPr>
                  <p:spPr>
                    <a:xfrm>
                      <a:off x="21044" y="0"/>
                      <a:ext cx="3095368" cy="1566868"/>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590" name="Group 1590"/>
                    <p:cNvGrpSpPr/>
                    <p:nvPr/>
                  </p:nvGrpSpPr>
                  <p:grpSpPr>
                    <a:xfrm>
                      <a:off x="0" y="2340052"/>
                      <a:ext cx="7777658" cy="674619"/>
                      <a:chOff x="0" y="0"/>
                      <a:chExt cx="7777657" cy="674618"/>
                    </a:xfrm>
                  </p:grpSpPr>
                  <p:sp>
                    <p:nvSpPr>
                      <p:cNvPr id="1588" name="Shape 1588"/>
                      <p:cNvSpPr/>
                      <p:nvPr/>
                    </p:nvSpPr>
                    <p:spPr>
                      <a:xfrm>
                        <a:off x="15544" y="0"/>
                        <a:ext cx="7762114" cy="663071"/>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89" name="Shape 1589"/>
                      <p:cNvSpPr/>
                      <p:nvPr/>
                    </p:nvSpPr>
                    <p:spPr>
                      <a:xfrm>
                        <a:off x="0" y="522218"/>
                        <a:ext cx="7772407" cy="152401"/>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591" name="Shape 1591"/>
                    <p:cNvSpPr/>
                    <p:nvPr/>
                  </p:nvSpPr>
                  <p:spPr>
                    <a:xfrm>
                      <a:off x="12699" y="1434917"/>
                      <a:ext cx="4289430" cy="1521813"/>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92" name="Shape 1592"/>
                    <p:cNvSpPr/>
                    <p:nvPr/>
                  </p:nvSpPr>
                  <p:spPr>
                    <a:xfrm>
                      <a:off x="1066799" y="0"/>
                      <a:ext cx="7351721" cy="2784257"/>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93" name="Shape 1593"/>
                    <p:cNvSpPr/>
                    <p:nvPr/>
                  </p:nvSpPr>
                  <p:spPr>
                    <a:xfrm>
                      <a:off x="4160952" y="2275943"/>
                      <a:ext cx="3663749" cy="58271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94" name="Shape 1594"/>
                    <p:cNvSpPr/>
                    <p:nvPr/>
                  </p:nvSpPr>
                  <p:spPr>
                    <a:xfrm>
                      <a:off x="1143000" y="76199"/>
                      <a:ext cx="1949158" cy="1439869"/>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602" name="Group 1602"/>
                  <p:cNvGrpSpPr/>
                  <p:nvPr/>
                </p:nvGrpSpPr>
                <p:grpSpPr>
                  <a:xfrm>
                    <a:off x="993203" y="25400"/>
                    <a:ext cx="6618859" cy="2680281"/>
                    <a:chOff x="0" y="0"/>
                    <a:chExt cx="6618858" cy="2680279"/>
                  </a:xfrm>
                </p:grpSpPr>
                <p:sp>
                  <p:nvSpPr>
                    <p:cNvPr id="1596" name="Shape 1596"/>
                    <p:cNvSpPr/>
                    <p:nvPr/>
                  </p:nvSpPr>
                  <p:spPr>
                    <a:xfrm>
                      <a:off x="-1" y="1504912"/>
                      <a:ext cx="6618860" cy="1175368"/>
                    </a:xfrm>
                    <a:custGeom>
                      <a:avLst/>
                      <a:gdLst/>
                      <a:ahLst/>
                      <a:cxnLst>
                        <a:cxn ang="0">
                          <a:pos x="wd2" y="hd2"/>
                        </a:cxn>
                        <a:cxn ang="5400000">
                          <a:pos x="wd2" y="hd2"/>
                        </a:cxn>
                        <a:cxn ang="10800000">
                          <a:pos x="wd2" y="hd2"/>
                        </a:cxn>
                        <a:cxn ang="16200000">
                          <a:pos x="wd2" y="hd2"/>
                        </a:cxn>
                      </a:cxnLst>
                      <a:rect l="0" t="0" r="r" b="b"/>
                      <a:pathLst>
                        <a:path w="21571" h="20796" extrusionOk="0">
                          <a:moveTo>
                            <a:pt x="231" y="775"/>
                          </a:moveTo>
                          <a:cubicBezTo>
                            <a:pt x="293" y="858"/>
                            <a:pt x="363" y="835"/>
                            <a:pt x="415" y="1025"/>
                          </a:cubicBezTo>
                          <a:cubicBezTo>
                            <a:pt x="831" y="2530"/>
                            <a:pt x="194" y="1207"/>
                            <a:pt x="645" y="2023"/>
                          </a:cubicBezTo>
                          <a:cubicBezTo>
                            <a:pt x="1318" y="1857"/>
                            <a:pt x="1518" y="1523"/>
                            <a:pt x="2071" y="2023"/>
                          </a:cubicBezTo>
                          <a:cubicBezTo>
                            <a:pt x="2119" y="2066"/>
                            <a:pt x="2166" y="2155"/>
                            <a:pt x="2209" y="2273"/>
                          </a:cubicBezTo>
                          <a:cubicBezTo>
                            <a:pt x="2259" y="2407"/>
                            <a:pt x="2301" y="2606"/>
                            <a:pt x="2347" y="2772"/>
                          </a:cubicBezTo>
                          <a:cubicBezTo>
                            <a:pt x="2669" y="2689"/>
                            <a:pt x="2991" y="2522"/>
                            <a:pt x="3313" y="2522"/>
                          </a:cubicBezTo>
                          <a:cubicBezTo>
                            <a:pt x="3436" y="2522"/>
                            <a:pt x="3557" y="2772"/>
                            <a:pt x="3681" y="2772"/>
                          </a:cubicBezTo>
                          <a:cubicBezTo>
                            <a:pt x="3988" y="2772"/>
                            <a:pt x="4294" y="2606"/>
                            <a:pt x="4601" y="2522"/>
                          </a:cubicBezTo>
                          <a:cubicBezTo>
                            <a:pt x="5190" y="2167"/>
                            <a:pt x="5116" y="2089"/>
                            <a:pt x="5888" y="2522"/>
                          </a:cubicBezTo>
                          <a:cubicBezTo>
                            <a:pt x="6044" y="2610"/>
                            <a:pt x="6192" y="2986"/>
                            <a:pt x="6348" y="3022"/>
                          </a:cubicBezTo>
                          <a:cubicBezTo>
                            <a:pt x="8019" y="3399"/>
                            <a:pt x="7084" y="3217"/>
                            <a:pt x="9154" y="3521"/>
                          </a:cubicBezTo>
                          <a:lnTo>
                            <a:pt x="9568" y="4270"/>
                          </a:lnTo>
                          <a:lnTo>
                            <a:pt x="9706" y="4519"/>
                          </a:lnTo>
                          <a:lnTo>
                            <a:pt x="9844" y="4769"/>
                          </a:lnTo>
                          <a:cubicBezTo>
                            <a:pt x="9859" y="5102"/>
                            <a:pt x="9845" y="5525"/>
                            <a:pt x="9890" y="5767"/>
                          </a:cubicBezTo>
                          <a:cubicBezTo>
                            <a:pt x="9934" y="6010"/>
                            <a:pt x="10014" y="5896"/>
                            <a:pt x="10074" y="6017"/>
                          </a:cubicBezTo>
                          <a:cubicBezTo>
                            <a:pt x="10555" y="6996"/>
                            <a:pt x="9969" y="6125"/>
                            <a:pt x="10441" y="6766"/>
                          </a:cubicBezTo>
                          <a:cubicBezTo>
                            <a:pt x="10457" y="7015"/>
                            <a:pt x="10453" y="7328"/>
                            <a:pt x="10487" y="7514"/>
                          </a:cubicBezTo>
                          <a:cubicBezTo>
                            <a:pt x="10522" y="7700"/>
                            <a:pt x="10584" y="7629"/>
                            <a:pt x="10625" y="7764"/>
                          </a:cubicBezTo>
                          <a:cubicBezTo>
                            <a:pt x="10663" y="7885"/>
                            <a:pt x="10679" y="8158"/>
                            <a:pt x="10717" y="8263"/>
                          </a:cubicBezTo>
                          <a:cubicBezTo>
                            <a:pt x="10774" y="8417"/>
                            <a:pt x="10841" y="8419"/>
                            <a:pt x="10901" y="8513"/>
                          </a:cubicBezTo>
                          <a:cubicBezTo>
                            <a:pt x="10948" y="8585"/>
                            <a:pt x="10996" y="8645"/>
                            <a:pt x="11039" y="8762"/>
                          </a:cubicBezTo>
                          <a:cubicBezTo>
                            <a:pt x="11089" y="8897"/>
                            <a:pt x="11124" y="9189"/>
                            <a:pt x="11177" y="9262"/>
                          </a:cubicBezTo>
                          <a:cubicBezTo>
                            <a:pt x="11312" y="9444"/>
                            <a:pt x="11453" y="9428"/>
                            <a:pt x="11591" y="9511"/>
                          </a:cubicBezTo>
                          <a:cubicBezTo>
                            <a:pt x="11766" y="9828"/>
                            <a:pt x="11841" y="9974"/>
                            <a:pt x="12051" y="10260"/>
                          </a:cubicBezTo>
                          <a:cubicBezTo>
                            <a:pt x="12127" y="10363"/>
                            <a:pt x="12205" y="10407"/>
                            <a:pt x="12281" y="10510"/>
                          </a:cubicBezTo>
                          <a:cubicBezTo>
                            <a:pt x="12328" y="10573"/>
                            <a:pt x="12371" y="10725"/>
                            <a:pt x="12419" y="10759"/>
                          </a:cubicBezTo>
                          <a:cubicBezTo>
                            <a:pt x="12602" y="10892"/>
                            <a:pt x="12787" y="10926"/>
                            <a:pt x="12971" y="11009"/>
                          </a:cubicBezTo>
                          <a:cubicBezTo>
                            <a:pt x="13017" y="11092"/>
                            <a:pt x="13061" y="11302"/>
                            <a:pt x="13109" y="11258"/>
                          </a:cubicBezTo>
                          <a:cubicBezTo>
                            <a:pt x="13163" y="11209"/>
                            <a:pt x="13196" y="10877"/>
                            <a:pt x="13247" y="10759"/>
                          </a:cubicBezTo>
                          <a:cubicBezTo>
                            <a:pt x="13334" y="10556"/>
                            <a:pt x="13645" y="10316"/>
                            <a:pt x="13707" y="10260"/>
                          </a:cubicBezTo>
                          <a:cubicBezTo>
                            <a:pt x="13952" y="10343"/>
                            <a:pt x="14197" y="10465"/>
                            <a:pt x="14443" y="10510"/>
                          </a:cubicBezTo>
                          <a:cubicBezTo>
                            <a:pt x="15117" y="10632"/>
                            <a:pt x="15793" y="10540"/>
                            <a:pt x="16466" y="10759"/>
                          </a:cubicBezTo>
                          <a:cubicBezTo>
                            <a:pt x="16563" y="10791"/>
                            <a:pt x="16647" y="11172"/>
                            <a:pt x="16742" y="11258"/>
                          </a:cubicBezTo>
                          <a:cubicBezTo>
                            <a:pt x="17128" y="11608"/>
                            <a:pt x="16929" y="11369"/>
                            <a:pt x="17340" y="12007"/>
                          </a:cubicBezTo>
                          <a:lnTo>
                            <a:pt x="20192" y="11508"/>
                          </a:lnTo>
                          <a:cubicBezTo>
                            <a:pt x="20717" y="11472"/>
                            <a:pt x="20778" y="11596"/>
                            <a:pt x="21157" y="12007"/>
                          </a:cubicBezTo>
                          <a:cubicBezTo>
                            <a:pt x="21203" y="12174"/>
                            <a:pt x="21245" y="12388"/>
                            <a:pt x="21295" y="12506"/>
                          </a:cubicBezTo>
                          <a:cubicBezTo>
                            <a:pt x="21592" y="13196"/>
                            <a:pt x="21386" y="12251"/>
                            <a:pt x="21571" y="13255"/>
                          </a:cubicBezTo>
                          <a:cubicBezTo>
                            <a:pt x="21502" y="13508"/>
                            <a:pt x="21391" y="14004"/>
                            <a:pt x="21295" y="14004"/>
                          </a:cubicBezTo>
                          <a:cubicBezTo>
                            <a:pt x="21131" y="14004"/>
                            <a:pt x="20950" y="13723"/>
                            <a:pt x="20789" y="13505"/>
                          </a:cubicBezTo>
                          <a:lnTo>
                            <a:pt x="19226" y="13755"/>
                          </a:lnTo>
                          <a:cubicBezTo>
                            <a:pt x="18683" y="13895"/>
                            <a:pt x="19035" y="14244"/>
                            <a:pt x="18674" y="13755"/>
                          </a:cubicBezTo>
                          <a:lnTo>
                            <a:pt x="15546" y="14004"/>
                          </a:lnTo>
                          <a:cubicBezTo>
                            <a:pt x="14546" y="14155"/>
                            <a:pt x="17172" y="15147"/>
                            <a:pt x="14857" y="14004"/>
                          </a:cubicBezTo>
                          <a:lnTo>
                            <a:pt x="14121" y="14254"/>
                          </a:lnTo>
                          <a:cubicBezTo>
                            <a:pt x="13799" y="14348"/>
                            <a:pt x="13476" y="14364"/>
                            <a:pt x="13155" y="14503"/>
                          </a:cubicBezTo>
                          <a:cubicBezTo>
                            <a:pt x="13092" y="14531"/>
                            <a:pt x="13033" y="14678"/>
                            <a:pt x="12971" y="14753"/>
                          </a:cubicBezTo>
                          <a:cubicBezTo>
                            <a:pt x="12895" y="14845"/>
                            <a:pt x="12819" y="14956"/>
                            <a:pt x="12741" y="15003"/>
                          </a:cubicBezTo>
                          <a:cubicBezTo>
                            <a:pt x="12542" y="15122"/>
                            <a:pt x="12342" y="15169"/>
                            <a:pt x="12143" y="15252"/>
                          </a:cubicBezTo>
                          <a:cubicBezTo>
                            <a:pt x="12097" y="15419"/>
                            <a:pt x="12053" y="15602"/>
                            <a:pt x="12005" y="15751"/>
                          </a:cubicBezTo>
                          <a:cubicBezTo>
                            <a:pt x="11862" y="16195"/>
                            <a:pt x="11805" y="16197"/>
                            <a:pt x="11683" y="16750"/>
                          </a:cubicBezTo>
                          <a:cubicBezTo>
                            <a:pt x="11633" y="16976"/>
                            <a:pt x="11599" y="17303"/>
                            <a:pt x="11545" y="17499"/>
                          </a:cubicBezTo>
                          <a:cubicBezTo>
                            <a:pt x="11505" y="17644"/>
                            <a:pt x="11454" y="17676"/>
                            <a:pt x="11407" y="17748"/>
                          </a:cubicBezTo>
                          <a:cubicBezTo>
                            <a:pt x="11003" y="18375"/>
                            <a:pt x="11416" y="17649"/>
                            <a:pt x="11085" y="18247"/>
                          </a:cubicBezTo>
                          <a:cubicBezTo>
                            <a:pt x="11055" y="18414"/>
                            <a:pt x="11016" y="18545"/>
                            <a:pt x="10993" y="18747"/>
                          </a:cubicBezTo>
                          <a:cubicBezTo>
                            <a:pt x="10881" y="19762"/>
                            <a:pt x="11030" y="19297"/>
                            <a:pt x="10855" y="20244"/>
                          </a:cubicBezTo>
                          <a:cubicBezTo>
                            <a:pt x="10816" y="20456"/>
                            <a:pt x="10763" y="20577"/>
                            <a:pt x="10717" y="20743"/>
                          </a:cubicBezTo>
                          <a:cubicBezTo>
                            <a:pt x="10650" y="20719"/>
                            <a:pt x="10057" y="21129"/>
                            <a:pt x="9890" y="19995"/>
                          </a:cubicBezTo>
                          <a:cubicBezTo>
                            <a:pt x="9412" y="16755"/>
                            <a:pt x="10252" y="21460"/>
                            <a:pt x="9752" y="18747"/>
                          </a:cubicBezTo>
                          <a:cubicBezTo>
                            <a:pt x="9736" y="18497"/>
                            <a:pt x="9740" y="18184"/>
                            <a:pt x="9706" y="17998"/>
                          </a:cubicBezTo>
                          <a:cubicBezTo>
                            <a:pt x="9627" y="17574"/>
                            <a:pt x="9430" y="16999"/>
                            <a:pt x="9430" y="16999"/>
                          </a:cubicBezTo>
                          <a:cubicBezTo>
                            <a:pt x="9414" y="16750"/>
                            <a:pt x="9414" y="16456"/>
                            <a:pt x="9384" y="16251"/>
                          </a:cubicBezTo>
                          <a:cubicBezTo>
                            <a:pt x="9213" y="15094"/>
                            <a:pt x="8817" y="15930"/>
                            <a:pt x="8648" y="16001"/>
                          </a:cubicBezTo>
                          <a:cubicBezTo>
                            <a:pt x="8510" y="15918"/>
                            <a:pt x="8371" y="15875"/>
                            <a:pt x="8234" y="15751"/>
                          </a:cubicBezTo>
                          <a:cubicBezTo>
                            <a:pt x="8186" y="15708"/>
                            <a:pt x="8143" y="15559"/>
                            <a:pt x="8096" y="15502"/>
                          </a:cubicBezTo>
                          <a:cubicBezTo>
                            <a:pt x="8005" y="15392"/>
                            <a:pt x="7912" y="15335"/>
                            <a:pt x="7820" y="15252"/>
                          </a:cubicBezTo>
                          <a:cubicBezTo>
                            <a:pt x="7429" y="14545"/>
                            <a:pt x="8019" y="15835"/>
                            <a:pt x="7590" y="13505"/>
                          </a:cubicBezTo>
                          <a:cubicBezTo>
                            <a:pt x="7280" y="11821"/>
                            <a:pt x="7437" y="12231"/>
                            <a:pt x="7176" y="11758"/>
                          </a:cubicBezTo>
                          <a:cubicBezTo>
                            <a:pt x="7130" y="11841"/>
                            <a:pt x="7087" y="12007"/>
                            <a:pt x="7038" y="12007"/>
                          </a:cubicBezTo>
                          <a:cubicBezTo>
                            <a:pt x="6899" y="12007"/>
                            <a:pt x="6703" y="10902"/>
                            <a:pt x="6624" y="10759"/>
                          </a:cubicBezTo>
                          <a:lnTo>
                            <a:pt x="6486" y="10510"/>
                          </a:lnTo>
                          <a:cubicBezTo>
                            <a:pt x="6071" y="11073"/>
                            <a:pt x="6238" y="10792"/>
                            <a:pt x="5980" y="11258"/>
                          </a:cubicBezTo>
                          <a:cubicBezTo>
                            <a:pt x="5798" y="11060"/>
                            <a:pt x="5549" y="10811"/>
                            <a:pt x="5382" y="10510"/>
                          </a:cubicBezTo>
                          <a:cubicBezTo>
                            <a:pt x="5336" y="10426"/>
                            <a:pt x="5292" y="10317"/>
                            <a:pt x="5244" y="10260"/>
                          </a:cubicBezTo>
                          <a:cubicBezTo>
                            <a:pt x="4759" y="9674"/>
                            <a:pt x="5141" y="10323"/>
                            <a:pt x="4831" y="9761"/>
                          </a:cubicBezTo>
                          <a:cubicBezTo>
                            <a:pt x="4800" y="9511"/>
                            <a:pt x="4763" y="9280"/>
                            <a:pt x="4739" y="9012"/>
                          </a:cubicBezTo>
                          <a:cubicBezTo>
                            <a:pt x="4717" y="8777"/>
                            <a:pt x="4727" y="8449"/>
                            <a:pt x="4693" y="8263"/>
                          </a:cubicBezTo>
                          <a:cubicBezTo>
                            <a:pt x="4658" y="8077"/>
                            <a:pt x="4602" y="8077"/>
                            <a:pt x="4555" y="8014"/>
                          </a:cubicBezTo>
                          <a:cubicBezTo>
                            <a:pt x="4479" y="7911"/>
                            <a:pt x="4401" y="7847"/>
                            <a:pt x="4325" y="7764"/>
                          </a:cubicBezTo>
                          <a:cubicBezTo>
                            <a:pt x="4279" y="7598"/>
                            <a:pt x="4236" y="7399"/>
                            <a:pt x="4187" y="7265"/>
                          </a:cubicBezTo>
                          <a:cubicBezTo>
                            <a:pt x="4121" y="7086"/>
                            <a:pt x="3924" y="6846"/>
                            <a:pt x="3865" y="6766"/>
                          </a:cubicBezTo>
                          <a:cubicBezTo>
                            <a:pt x="3742" y="6849"/>
                            <a:pt x="3616" y="6836"/>
                            <a:pt x="3497" y="7015"/>
                          </a:cubicBezTo>
                          <a:cubicBezTo>
                            <a:pt x="3338" y="7255"/>
                            <a:pt x="3037" y="8014"/>
                            <a:pt x="3037" y="8014"/>
                          </a:cubicBezTo>
                          <a:cubicBezTo>
                            <a:pt x="2945" y="7847"/>
                            <a:pt x="2842" y="7806"/>
                            <a:pt x="2761" y="7514"/>
                          </a:cubicBezTo>
                          <a:lnTo>
                            <a:pt x="2485" y="6516"/>
                          </a:lnTo>
                          <a:cubicBezTo>
                            <a:pt x="2470" y="6266"/>
                            <a:pt x="2479" y="5913"/>
                            <a:pt x="2439" y="5767"/>
                          </a:cubicBezTo>
                          <a:cubicBezTo>
                            <a:pt x="2374" y="5532"/>
                            <a:pt x="2285" y="5610"/>
                            <a:pt x="2209" y="5518"/>
                          </a:cubicBezTo>
                          <a:cubicBezTo>
                            <a:pt x="2147" y="5443"/>
                            <a:pt x="2086" y="5351"/>
                            <a:pt x="2025" y="5268"/>
                          </a:cubicBezTo>
                          <a:cubicBezTo>
                            <a:pt x="1994" y="5102"/>
                            <a:pt x="1970" y="4890"/>
                            <a:pt x="1933" y="4769"/>
                          </a:cubicBezTo>
                          <a:cubicBezTo>
                            <a:pt x="1892" y="4633"/>
                            <a:pt x="1844" y="4539"/>
                            <a:pt x="1795" y="4519"/>
                          </a:cubicBezTo>
                          <a:cubicBezTo>
                            <a:pt x="1428" y="4372"/>
                            <a:pt x="1059" y="4353"/>
                            <a:pt x="691" y="4270"/>
                          </a:cubicBezTo>
                          <a:cubicBezTo>
                            <a:pt x="645" y="4186"/>
                            <a:pt x="595" y="4155"/>
                            <a:pt x="553" y="4020"/>
                          </a:cubicBezTo>
                          <a:cubicBezTo>
                            <a:pt x="516" y="3899"/>
                            <a:pt x="500" y="3626"/>
                            <a:pt x="461" y="3521"/>
                          </a:cubicBezTo>
                          <a:cubicBezTo>
                            <a:pt x="375" y="3285"/>
                            <a:pt x="277" y="3188"/>
                            <a:pt x="185" y="3022"/>
                          </a:cubicBezTo>
                          <a:lnTo>
                            <a:pt x="47" y="2772"/>
                          </a:lnTo>
                          <a:cubicBezTo>
                            <a:pt x="32" y="2522"/>
                            <a:pt x="-8" y="2281"/>
                            <a:pt x="2" y="2023"/>
                          </a:cubicBezTo>
                          <a:cubicBezTo>
                            <a:pt x="20" y="1534"/>
                            <a:pt x="173" y="1380"/>
                            <a:pt x="231" y="1274"/>
                          </a:cubicBezTo>
                          <a:cubicBezTo>
                            <a:pt x="262" y="1108"/>
                            <a:pt x="296" y="959"/>
                            <a:pt x="323" y="775"/>
                          </a:cubicBezTo>
                          <a:cubicBezTo>
                            <a:pt x="358" y="541"/>
                            <a:pt x="369" y="-140"/>
                            <a:pt x="415" y="26"/>
                          </a:cubicBezTo>
                          <a:cubicBezTo>
                            <a:pt x="480" y="262"/>
                            <a:pt x="461" y="1274"/>
                            <a:pt x="461" y="1274"/>
                          </a:cubicBezTo>
                        </a:path>
                      </a:pathLst>
                    </a:custGeom>
                    <a:solidFill>
                      <a:srgbClr val="DDD9C3"/>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97" name="Shape 1597"/>
                    <p:cNvSpPr/>
                    <p:nvPr/>
                  </p:nvSpPr>
                  <p:spPr>
                    <a:xfrm>
                      <a:off x="1962841" y="44450"/>
                      <a:ext cx="2039796" cy="2046295"/>
                    </a:xfrm>
                    <a:custGeom>
                      <a:avLst/>
                      <a:gdLst/>
                      <a:ahLst/>
                      <a:cxnLst>
                        <a:cxn ang="0">
                          <a:pos x="wd2" y="hd2"/>
                        </a:cxn>
                        <a:cxn ang="5400000">
                          <a:pos x="wd2" y="hd2"/>
                        </a:cxn>
                        <a:cxn ang="10800000">
                          <a:pos x="wd2" y="hd2"/>
                        </a:cxn>
                        <a:cxn ang="16200000">
                          <a:pos x="wd2" y="hd2"/>
                        </a:cxn>
                      </a:cxnLst>
                      <a:rect l="0" t="0" r="r" b="b"/>
                      <a:pathLst>
                        <a:path w="21252" h="21600" extrusionOk="0">
                          <a:moveTo>
                            <a:pt x="10662" y="0"/>
                          </a:moveTo>
                          <a:cubicBezTo>
                            <a:pt x="10858" y="50"/>
                            <a:pt x="11056" y="93"/>
                            <a:pt x="11250" y="149"/>
                          </a:cubicBezTo>
                          <a:cubicBezTo>
                            <a:pt x="11399" y="192"/>
                            <a:pt x="11542" y="257"/>
                            <a:pt x="11691" y="298"/>
                          </a:cubicBezTo>
                          <a:cubicBezTo>
                            <a:pt x="12081" y="406"/>
                            <a:pt x="12868" y="596"/>
                            <a:pt x="12868" y="596"/>
                          </a:cubicBezTo>
                          <a:cubicBezTo>
                            <a:pt x="12917" y="745"/>
                            <a:pt x="12886" y="956"/>
                            <a:pt x="13015" y="1043"/>
                          </a:cubicBezTo>
                          <a:cubicBezTo>
                            <a:pt x="13223" y="1183"/>
                            <a:pt x="13508" y="1130"/>
                            <a:pt x="13750" y="1192"/>
                          </a:cubicBezTo>
                          <a:cubicBezTo>
                            <a:pt x="13901" y="1230"/>
                            <a:pt x="14053" y="1270"/>
                            <a:pt x="14192" y="1341"/>
                          </a:cubicBezTo>
                          <a:cubicBezTo>
                            <a:pt x="14350" y="1421"/>
                            <a:pt x="14495" y="1527"/>
                            <a:pt x="14633" y="1639"/>
                          </a:cubicBezTo>
                          <a:cubicBezTo>
                            <a:pt x="14741" y="1726"/>
                            <a:pt x="14792" y="1907"/>
                            <a:pt x="14927" y="1937"/>
                          </a:cubicBezTo>
                          <a:cubicBezTo>
                            <a:pt x="15504" y="2062"/>
                            <a:pt x="16104" y="2036"/>
                            <a:pt x="16692" y="2086"/>
                          </a:cubicBezTo>
                          <a:cubicBezTo>
                            <a:pt x="17392" y="2558"/>
                            <a:pt x="16966" y="2327"/>
                            <a:pt x="18016" y="2681"/>
                          </a:cubicBezTo>
                          <a:lnTo>
                            <a:pt x="18457" y="2830"/>
                          </a:lnTo>
                          <a:cubicBezTo>
                            <a:pt x="18506" y="2979"/>
                            <a:pt x="18662" y="3131"/>
                            <a:pt x="18604" y="3277"/>
                          </a:cubicBezTo>
                          <a:cubicBezTo>
                            <a:pt x="18539" y="3443"/>
                            <a:pt x="18185" y="3398"/>
                            <a:pt x="18163" y="3575"/>
                          </a:cubicBezTo>
                          <a:cubicBezTo>
                            <a:pt x="18125" y="3887"/>
                            <a:pt x="18457" y="4469"/>
                            <a:pt x="18457" y="4469"/>
                          </a:cubicBezTo>
                          <a:cubicBezTo>
                            <a:pt x="18408" y="4767"/>
                            <a:pt x="18532" y="5161"/>
                            <a:pt x="18310" y="5363"/>
                          </a:cubicBezTo>
                          <a:cubicBezTo>
                            <a:pt x="17964" y="5678"/>
                            <a:pt x="17428" y="5661"/>
                            <a:pt x="16986" y="5810"/>
                          </a:cubicBezTo>
                          <a:lnTo>
                            <a:pt x="16545" y="5959"/>
                          </a:lnTo>
                          <a:cubicBezTo>
                            <a:pt x="15080" y="6453"/>
                            <a:pt x="16259" y="6100"/>
                            <a:pt x="12868" y="6257"/>
                          </a:cubicBezTo>
                          <a:cubicBezTo>
                            <a:pt x="12721" y="6356"/>
                            <a:pt x="12585" y="6474"/>
                            <a:pt x="12427" y="6554"/>
                          </a:cubicBezTo>
                          <a:cubicBezTo>
                            <a:pt x="11992" y="6774"/>
                            <a:pt x="11166" y="6826"/>
                            <a:pt x="10809" y="6852"/>
                          </a:cubicBezTo>
                          <a:cubicBezTo>
                            <a:pt x="9878" y="6922"/>
                            <a:pt x="8945" y="6952"/>
                            <a:pt x="8014" y="7001"/>
                          </a:cubicBezTo>
                          <a:cubicBezTo>
                            <a:pt x="7671" y="7051"/>
                            <a:pt x="7326" y="7093"/>
                            <a:pt x="6984" y="7150"/>
                          </a:cubicBezTo>
                          <a:cubicBezTo>
                            <a:pt x="6738" y="7192"/>
                            <a:pt x="6495" y="7254"/>
                            <a:pt x="6249" y="7299"/>
                          </a:cubicBezTo>
                          <a:cubicBezTo>
                            <a:pt x="5955" y="7353"/>
                            <a:pt x="5660" y="7399"/>
                            <a:pt x="5366" y="7448"/>
                          </a:cubicBezTo>
                          <a:cubicBezTo>
                            <a:pt x="4316" y="7803"/>
                            <a:pt x="4656" y="7485"/>
                            <a:pt x="4190" y="8193"/>
                          </a:cubicBezTo>
                          <a:cubicBezTo>
                            <a:pt x="4337" y="8243"/>
                            <a:pt x="4492" y="8272"/>
                            <a:pt x="4631" y="8342"/>
                          </a:cubicBezTo>
                          <a:cubicBezTo>
                            <a:pt x="5771" y="8920"/>
                            <a:pt x="4404" y="8415"/>
                            <a:pt x="5513" y="8789"/>
                          </a:cubicBezTo>
                          <a:cubicBezTo>
                            <a:pt x="5759" y="8739"/>
                            <a:pt x="6005" y="8695"/>
                            <a:pt x="6249" y="8640"/>
                          </a:cubicBezTo>
                          <a:cubicBezTo>
                            <a:pt x="6446" y="8596"/>
                            <a:pt x="6637" y="8462"/>
                            <a:pt x="6837" y="8491"/>
                          </a:cubicBezTo>
                          <a:cubicBezTo>
                            <a:pt x="7012" y="8516"/>
                            <a:pt x="7131" y="8690"/>
                            <a:pt x="7278" y="8789"/>
                          </a:cubicBezTo>
                          <a:cubicBezTo>
                            <a:pt x="7377" y="8938"/>
                            <a:pt x="7419" y="9147"/>
                            <a:pt x="7573" y="9236"/>
                          </a:cubicBezTo>
                          <a:cubicBezTo>
                            <a:pt x="7790" y="9361"/>
                            <a:pt x="8131" y="9206"/>
                            <a:pt x="8308" y="9385"/>
                          </a:cubicBezTo>
                          <a:cubicBezTo>
                            <a:pt x="8406" y="9484"/>
                            <a:pt x="8133" y="9610"/>
                            <a:pt x="8014" y="9683"/>
                          </a:cubicBezTo>
                          <a:cubicBezTo>
                            <a:pt x="7881" y="9764"/>
                            <a:pt x="7720" y="9782"/>
                            <a:pt x="7573" y="9832"/>
                          </a:cubicBezTo>
                          <a:cubicBezTo>
                            <a:pt x="7203" y="10393"/>
                            <a:pt x="7186" y="10815"/>
                            <a:pt x="6543" y="10874"/>
                          </a:cubicBezTo>
                          <a:cubicBezTo>
                            <a:pt x="5614" y="10960"/>
                            <a:pt x="4680" y="10974"/>
                            <a:pt x="3748" y="11023"/>
                          </a:cubicBezTo>
                          <a:cubicBezTo>
                            <a:pt x="3699" y="11172"/>
                            <a:pt x="3601" y="11313"/>
                            <a:pt x="3601" y="11470"/>
                          </a:cubicBezTo>
                          <a:cubicBezTo>
                            <a:pt x="3601" y="11627"/>
                            <a:pt x="3669" y="11783"/>
                            <a:pt x="3748" y="11917"/>
                          </a:cubicBezTo>
                          <a:cubicBezTo>
                            <a:pt x="3919" y="12205"/>
                            <a:pt x="4172" y="12307"/>
                            <a:pt x="4484" y="12364"/>
                          </a:cubicBezTo>
                          <a:cubicBezTo>
                            <a:pt x="4873" y="12436"/>
                            <a:pt x="5269" y="12460"/>
                            <a:pt x="5660" y="12513"/>
                          </a:cubicBezTo>
                          <a:lnTo>
                            <a:pt x="6690" y="12662"/>
                          </a:lnTo>
                          <a:cubicBezTo>
                            <a:pt x="6837" y="12712"/>
                            <a:pt x="7010" y="12713"/>
                            <a:pt x="7131" y="12811"/>
                          </a:cubicBezTo>
                          <a:cubicBezTo>
                            <a:pt x="7269" y="12923"/>
                            <a:pt x="7301" y="13131"/>
                            <a:pt x="7426" y="13258"/>
                          </a:cubicBezTo>
                          <a:cubicBezTo>
                            <a:pt x="7551" y="13385"/>
                            <a:pt x="7720" y="13457"/>
                            <a:pt x="7867" y="13556"/>
                          </a:cubicBezTo>
                          <a:cubicBezTo>
                            <a:pt x="7916" y="13705"/>
                            <a:pt x="8161" y="13953"/>
                            <a:pt x="8014" y="14003"/>
                          </a:cubicBezTo>
                          <a:cubicBezTo>
                            <a:pt x="7407" y="14207"/>
                            <a:pt x="6739" y="14107"/>
                            <a:pt x="6102" y="14152"/>
                          </a:cubicBezTo>
                          <a:lnTo>
                            <a:pt x="3748" y="14301"/>
                          </a:lnTo>
                          <a:cubicBezTo>
                            <a:pt x="3454" y="14350"/>
                            <a:pt x="3157" y="14384"/>
                            <a:pt x="2866" y="14450"/>
                          </a:cubicBezTo>
                          <a:cubicBezTo>
                            <a:pt x="2714" y="14484"/>
                            <a:pt x="2573" y="14553"/>
                            <a:pt x="2424" y="14599"/>
                          </a:cubicBezTo>
                          <a:cubicBezTo>
                            <a:pt x="2083" y="14702"/>
                            <a:pt x="1736" y="14790"/>
                            <a:pt x="1395" y="14897"/>
                          </a:cubicBezTo>
                          <a:cubicBezTo>
                            <a:pt x="1098" y="14989"/>
                            <a:pt x="512" y="15194"/>
                            <a:pt x="512" y="15194"/>
                          </a:cubicBezTo>
                          <a:cubicBezTo>
                            <a:pt x="463" y="15443"/>
                            <a:pt x="464" y="15707"/>
                            <a:pt x="365" y="15939"/>
                          </a:cubicBezTo>
                          <a:cubicBezTo>
                            <a:pt x="253" y="16204"/>
                            <a:pt x="-299" y="16265"/>
                            <a:pt x="218" y="16684"/>
                          </a:cubicBezTo>
                          <a:cubicBezTo>
                            <a:pt x="376" y="16812"/>
                            <a:pt x="610" y="16783"/>
                            <a:pt x="806" y="16833"/>
                          </a:cubicBezTo>
                          <a:cubicBezTo>
                            <a:pt x="1665" y="17413"/>
                            <a:pt x="791" y="16982"/>
                            <a:pt x="1836" y="16982"/>
                          </a:cubicBezTo>
                          <a:cubicBezTo>
                            <a:pt x="4435" y="16982"/>
                            <a:pt x="7033" y="17081"/>
                            <a:pt x="9632" y="17131"/>
                          </a:cubicBezTo>
                          <a:cubicBezTo>
                            <a:pt x="10563" y="17445"/>
                            <a:pt x="9636" y="16989"/>
                            <a:pt x="10220" y="18025"/>
                          </a:cubicBezTo>
                          <a:cubicBezTo>
                            <a:pt x="10308" y="18180"/>
                            <a:pt x="10496" y="18260"/>
                            <a:pt x="10662" y="18323"/>
                          </a:cubicBezTo>
                          <a:cubicBezTo>
                            <a:pt x="10896" y="18412"/>
                            <a:pt x="11154" y="18410"/>
                            <a:pt x="11397" y="18472"/>
                          </a:cubicBezTo>
                          <a:cubicBezTo>
                            <a:pt x="11547" y="18510"/>
                            <a:pt x="11691" y="18571"/>
                            <a:pt x="11838" y="18621"/>
                          </a:cubicBezTo>
                          <a:cubicBezTo>
                            <a:pt x="11942" y="18779"/>
                            <a:pt x="12217" y="19259"/>
                            <a:pt x="12427" y="19366"/>
                          </a:cubicBezTo>
                          <a:cubicBezTo>
                            <a:pt x="12893" y="19602"/>
                            <a:pt x="13405" y="19670"/>
                            <a:pt x="13898" y="19812"/>
                          </a:cubicBezTo>
                          <a:cubicBezTo>
                            <a:pt x="14047" y="19856"/>
                            <a:pt x="14190" y="19918"/>
                            <a:pt x="14339" y="19961"/>
                          </a:cubicBezTo>
                          <a:cubicBezTo>
                            <a:pt x="15632" y="20335"/>
                            <a:pt x="14310" y="19902"/>
                            <a:pt x="15368" y="20259"/>
                          </a:cubicBezTo>
                          <a:cubicBezTo>
                            <a:pt x="15466" y="20408"/>
                            <a:pt x="15525" y="20594"/>
                            <a:pt x="15663" y="20706"/>
                          </a:cubicBezTo>
                          <a:cubicBezTo>
                            <a:pt x="15784" y="20804"/>
                            <a:pt x="15951" y="20827"/>
                            <a:pt x="16104" y="20855"/>
                          </a:cubicBezTo>
                          <a:cubicBezTo>
                            <a:pt x="16493" y="20927"/>
                            <a:pt x="16888" y="20954"/>
                            <a:pt x="17281" y="21004"/>
                          </a:cubicBezTo>
                          <a:cubicBezTo>
                            <a:pt x="17575" y="21103"/>
                            <a:pt x="17853" y="21287"/>
                            <a:pt x="18163" y="21302"/>
                          </a:cubicBezTo>
                          <a:cubicBezTo>
                            <a:pt x="21301" y="21453"/>
                            <a:pt x="21252" y="20407"/>
                            <a:pt x="21252" y="21600"/>
                          </a:cubicBezTo>
                        </a:path>
                      </a:pathLst>
                    </a:custGeom>
                    <a:noFill/>
                    <a:ln w="25400" cap="flat">
                      <a:solidFill>
                        <a:srgbClr val="25406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598" name="Shape 1598"/>
                    <p:cNvSpPr/>
                    <p:nvPr/>
                  </p:nvSpPr>
                  <p:spPr>
                    <a:xfrm>
                      <a:off x="1984584" y="1340813"/>
                      <a:ext cx="930640" cy="329914"/>
                    </a:xfrm>
                    <a:custGeom>
                      <a:avLst/>
                      <a:gdLst/>
                      <a:ahLst/>
                      <a:cxnLst>
                        <a:cxn ang="0">
                          <a:pos x="wd2" y="hd2"/>
                        </a:cxn>
                        <a:cxn ang="5400000">
                          <a:pos x="wd2" y="hd2"/>
                        </a:cxn>
                        <a:cxn ang="10800000">
                          <a:pos x="wd2" y="hd2"/>
                        </a:cxn>
                        <a:cxn ang="16200000">
                          <a:pos x="wd2" y="hd2"/>
                        </a:cxn>
                      </a:cxnLst>
                      <a:rect l="0" t="0" r="r" b="b"/>
                      <a:pathLst>
                        <a:path w="21389" h="20686" extrusionOk="0">
                          <a:moveTo>
                            <a:pt x="6157" y="19645"/>
                          </a:moveTo>
                          <a:cubicBezTo>
                            <a:pt x="6319" y="19054"/>
                            <a:pt x="6632" y="16269"/>
                            <a:pt x="7129" y="15211"/>
                          </a:cubicBezTo>
                          <a:cubicBezTo>
                            <a:pt x="7669" y="14063"/>
                            <a:pt x="8426" y="14028"/>
                            <a:pt x="9074" y="13437"/>
                          </a:cubicBezTo>
                          <a:cubicBezTo>
                            <a:pt x="11573" y="11158"/>
                            <a:pt x="9314" y="12974"/>
                            <a:pt x="14583" y="11663"/>
                          </a:cubicBezTo>
                          <a:cubicBezTo>
                            <a:pt x="15451" y="11448"/>
                            <a:pt x="16312" y="11072"/>
                            <a:pt x="17176" y="10777"/>
                          </a:cubicBezTo>
                          <a:cubicBezTo>
                            <a:pt x="17824" y="10186"/>
                            <a:pt x="18458" y="9457"/>
                            <a:pt x="19120" y="9003"/>
                          </a:cubicBezTo>
                          <a:cubicBezTo>
                            <a:pt x="20748" y="7890"/>
                            <a:pt x="19994" y="8502"/>
                            <a:pt x="21389" y="7229"/>
                          </a:cubicBezTo>
                          <a:cubicBezTo>
                            <a:pt x="20258" y="4134"/>
                            <a:pt x="21031" y="5720"/>
                            <a:pt x="18796" y="3682"/>
                          </a:cubicBezTo>
                          <a:lnTo>
                            <a:pt x="17824" y="2795"/>
                          </a:lnTo>
                          <a:cubicBezTo>
                            <a:pt x="17716" y="1909"/>
                            <a:pt x="17828" y="392"/>
                            <a:pt x="17500" y="135"/>
                          </a:cubicBezTo>
                          <a:cubicBezTo>
                            <a:pt x="16868" y="-359"/>
                            <a:pt x="16197" y="632"/>
                            <a:pt x="15556" y="1022"/>
                          </a:cubicBezTo>
                          <a:cubicBezTo>
                            <a:pt x="13945" y="2001"/>
                            <a:pt x="15105" y="2344"/>
                            <a:pt x="12963" y="2795"/>
                          </a:cubicBezTo>
                          <a:cubicBezTo>
                            <a:pt x="10698" y="3272"/>
                            <a:pt x="8426" y="3387"/>
                            <a:pt x="6157" y="3682"/>
                          </a:cubicBezTo>
                          <a:cubicBezTo>
                            <a:pt x="5941" y="4273"/>
                            <a:pt x="5771" y="5026"/>
                            <a:pt x="5509" y="5456"/>
                          </a:cubicBezTo>
                          <a:cubicBezTo>
                            <a:pt x="4575" y="6990"/>
                            <a:pt x="1483" y="7178"/>
                            <a:pt x="1296" y="7229"/>
                          </a:cubicBezTo>
                          <a:cubicBezTo>
                            <a:pt x="1080" y="8116"/>
                            <a:pt x="806" y="8916"/>
                            <a:pt x="648" y="9890"/>
                          </a:cubicBezTo>
                          <a:cubicBezTo>
                            <a:pt x="370" y="11598"/>
                            <a:pt x="0" y="15211"/>
                            <a:pt x="0" y="15211"/>
                          </a:cubicBezTo>
                          <a:cubicBezTo>
                            <a:pt x="108" y="16984"/>
                            <a:pt x="-211" y="19486"/>
                            <a:pt x="324" y="20532"/>
                          </a:cubicBezTo>
                          <a:cubicBezTo>
                            <a:pt x="687" y="21241"/>
                            <a:pt x="2642" y="19304"/>
                            <a:pt x="3240" y="18758"/>
                          </a:cubicBezTo>
                          <a:cubicBezTo>
                            <a:pt x="4285" y="19711"/>
                            <a:pt x="4935" y="20765"/>
                            <a:pt x="6157" y="18758"/>
                          </a:cubicBezTo>
                          <a:cubicBezTo>
                            <a:pt x="6364" y="18418"/>
                            <a:pt x="5995" y="20236"/>
                            <a:pt x="6157" y="19645"/>
                          </a:cubicBezTo>
                          <a:close/>
                        </a:path>
                      </a:pathLst>
                    </a:custGeom>
                    <a:gradFill flip="none" rotWithShape="1">
                      <a:gsLst>
                        <a:gs pos="96000">
                          <a:srgbClr val="1E1C11">
                            <a:alpha val="39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599" name="Shape 1599"/>
                    <p:cNvSpPr/>
                    <p:nvPr/>
                  </p:nvSpPr>
                  <p:spPr>
                    <a:xfrm>
                      <a:off x="2314028" y="939801"/>
                      <a:ext cx="680571" cy="279403"/>
                    </a:xfrm>
                    <a:custGeom>
                      <a:avLst/>
                      <a:gdLst/>
                      <a:ahLst/>
                      <a:cxnLst>
                        <a:cxn ang="0">
                          <a:pos x="wd2" y="hd2"/>
                        </a:cxn>
                        <a:cxn ang="5400000">
                          <a:pos x="wd2" y="hd2"/>
                        </a:cxn>
                        <a:cxn ang="10800000">
                          <a:pos x="wd2" y="hd2"/>
                        </a:cxn>
                        <a:cxn ang="16200000">
                          <a:pos x="wd2" y="hd2"/>
                        </a:cxn>
                      </a:cxnLst>
                      <a:rect l="0" t="0" r="r" b="b"/>
                      <a:pathLst>
                        <a:path w="21386" h="21600" extrusionOk="0">
                          <a:moveTo>
                            <a:pt x="13797" y="1473"/>
                          </a:moveTo>
                          <a:lnTo>
                            <a:pt x="15594" y="2945"/>
                          </a:lnTo>
                          <a:cubicBezTo>
                            <a:pt x="15889" y="4032"/>
                            <a:pt x="16132" y="5135"/>
                            <a:pt x="16593" y="5891"/>
                          </a:cubicBezTo>
                          <a:cubicBezTo>
                            <a:pt x="16765" y="6173"/>
                            <a:pt x="17884" y="6807"/>
                            <a:pt x="17991" y="6873"/>
                          </a:cubicBezTo>
                          <a:cubicBezTo>
                            <a:pt x="18124" y="7364"/>
                            <a:pt x="18296" y="7803"/>
                            <a:pt x="18390" y="8345"/>
                          </a:cubicBezTo>
                          <a:cubicBezTo>
                            <a:pt x="18498" y="8966"/>
                            <a:pt x="18414" y="9791"/>
                            <a:pt x="18590" y="10309"/>
                          </a:cubicBezTo>
                          <a:cubicBezTo>
                            <a:pt x="18965" y="11414"/>
                            <a:pt x="20165" y="11609"/>
                            <a:pt x="20587" y="11782"/>
                          </a:cubicBezTo>
                          <a:cubicBezTo>
                            <a:pt x="20720" y="12273"/>
                            <a:pt x="20923" y="12685"/>
                            <a:pt x="20987" y="13255"/>
                          </a:cubicBezTo>
                          <a:cubicBezTo>
                            <a:pt x="21128" y="14527"/>
                            <a:pt x="21090" y="15884"/>
                            <a:pt x="21186" y="17182"/>
                          </a:cubicBezTo>
                          <a:cubicBezTo>
                            <a:pt x="21224" y="17691"/>
                            <a:pt x="21319" y="18164"/>
                            <a:pt x="21386" y="18655"/>
                          </a:cubicBezTo>
                          <a:cubicBezTo>
                            <a:pt x="21319" y="19145"/>
                            <a:pt x="21318" y="19723"/>
                            <a:pt x="21186" y="20127"/>
                          </a:cubicBezTo>
                          <a:cubicBezTo>
                            <a:pt x="20905" y="20992"/>
                            <a:pt x="20383" y="21277"/>
                            <a:pt x="19988" y="21600"/>
                          </a:cubicBezTo>
                          <a:cubicBezTo>
                            <a:pt x="18657" y="21436"/>
                            <a:pt x="17316" y="21533"/>
                            <a:pt x="15994" y="21109"/>
                          </a:cubicBezTo>
                          <a:cubicBezTo>
                            <a:pt x="15756" y="21033"/>
                            <a:pt x="15635" y="20141"/>
                            <a:pt x="15395" y="20127"/>
                          </a:cubicBezTo>
                          <a:lnTo>
                            <a:pt x="7206" y="20618"/>
                          </a:lnTo>
                          <a:cubicBezTo>
                            <a:pt x="6407" y="20455"/>
                            <a:pt x="5604" y="20388"/>
                            <a:pt x="4810" y="20127"/>
                          </a:cubicBezTo>
                          <a:cubicBezTo>
                            <a:pt x="4601" y="20059"/>
                            <a:pt x="4418" y="19729"/>
                            <a:pt x="4210" y="19636"/>
                          </a:cubicBezTo>
                          <a:cubicBezTo>
                            <a:pt x="3682" y="19400"/>
                            <a:pt x="3145" y="19309"/>
                            <a:pt x="2613" y="19145"/>
                          </a:cubicBezTo>
                          <a:cubicBezTo>
                            <a:pt x="2480" y="18655"/>
                            <a:pt x="2321" y="18200"/>
                            <a:pt x="2213" y="17673"/>
                          </a:cubicBezTo>
                          <a:cubicBezTo>
                            <a:pt x="2119" y="17210"/>
                            <a:pt x="2162" y="16566"/>
                            <a:pt x="2014" y="16200"/>
                          </a:cubicBezTo>
                          <a:cubicBezTo>
                            <a:pt x="1865" y="15834"/>
                            <a:pt x="1603" y="15940"/>
                            <a:pt x="1414" y="15709"/>
                          </a:cubicBezTo>
                          <a:cubicBezTo>
                            <a:pt x="-134" y="13806"/>
                            <a:pt x="1722" y="15470"/>
                            <a:pt x="216" y="14236"/>
                          </a:cubicBezTo>
                          <a:cubicBezTo>
                            <a:pt x="114" y="13481"/>
                            <a:pt x="-214" y="12046"/>
                            <a:pt x="216" y="11291"/>
                          </a:cubicBezTo>
                          <a:cubicBezTo>
                            <a:pt x="559" y="10689"/>
                            <a:pt x="1414" y="10309"/>
                            <a:pt x="1414" y="10309"/>
                          </a:cubicBezTo>
                          <a:cubicBezTo>
                            <a:pt x="4325" y="11104"/>
                            <a:pt x="3446" y="11096"/>
                            <a:pt x="7606" y="10309"/>
                          </a:cubicBezTo>
                          <a:cubicBezTo>
                            <a:pt x="7879" y="10257"/>
                            <a:pt x="8134" y="9939"/>
                            <a:pt x="8404" y="9818"/>
                          </a:cubicBezTo>
                          <a:cubicBezTo>
                            <a:pt x="8868" y="9611"/>
                            <a:pt x="9336" y="9491"/>
                            <a:pt x="9803" y="9327"/>
                          </a:cubicBezTo>
                          <a:cubicBezTo>
                            <a:pt x="10290" y="8928"/>
                            <a:pt x="10614" y="8806"/>
                            <a:pt x="11001" y="7855"/>
                          </a:cubicBezTo>
                          <a:cubicBezTo>
                            <a:pt x="11814" y="5856"/>
                            <a:pt x="11009" y="6353"/>
                            <a:pt x="11800" y="3436"/>
                          </a:cubicBezTo>
                          <a:cubicBezTo>
                            <a:pt x="12094" y="2350"/>
                            <a:pt x="12337" y="1247"/>
                            <a:pt x="12798" y="491"/>
                          </a:cubicBezTo>
                          <a:cubicBezTo>
                            <a:pt x="12973" y="204"/>
                            <a:pt x="13198" y="164"/>
                            <a:pt x="13397" y="0"/>
                          </a:cubicBezTo>
                          <a:cubicBezTo>
                            <a:pt x="13597" y="164"/>
                            <a:pt x="13848" y="125"/>
                            <a:pt x="13997" y="491"/>
                          </a:cubicBezTo>
                          <a:cubicBezTo>
                            <a:pt x="14145" y="857"/>
                            <a:pt x="14102" y="1501"/>
                            <a:pt x="14196" y="1964"/>
                          </a:cubicBezTo>
                          <a:cubicBezTo>
                            <a:pt x="14238" y="2171"/>
                            <a:pt x="14329" y="2291"/>
                            <a:pt x="13797" y="1473"/>
                          </a:cubicBezTo>
                          <a:close/>
                        </a:path>
                      </a:pathLst>
                    </a:custGeom>
                    <a:gradFill flip="none" rotWithShape="1">
                      <a:gsLst>
                        <a:gs pos="98000">
                          <a:srgbClr val="0F253F">
                            <a:alpha val="43000"/>
                          </a:srgbClr>
                        </a:gs>
                        <a:gs pos="100000">
                          <a:srgbClr val="FFFFFF"/>
                        </a:gs>
                      </a:gsLst>
                      <a:lin ang="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00" name="Shape 1600"/>
                    <p:cNvSpPr/>
                    <p:nvPr/>
                  </p:nvSpPr>
                  <p:spPr>
                    <a:xfrm>
                      <a:off x="2378647" y="342060"/>
                      <a:ext cx="2279709" cy="520991"/>
                    </a:xfrm>
                    <a:custGeom>
                      <a:avLst/>
                      <a:gdLst/>
                      <a:ahLst/>
                      <a:cxnLst>
                        <a:cxn ang="0">
                          <a:pos x="wd2" y="hd2"/>
                        </a:cxn>
                        <a:cxn ang="5400000">
                          <a:pos x="wd2" y="hd2"/>
                        </a:cxn>
                        <a:cxn ang="10800000">
                          <a:pos x="wd2" y="hd2"/>
                        </a:cxn>
                        <a:cxn ang="16200000">
                          <a:pos x="wd2" y="hd2"/>
                        </a:cxn>
                      </a:cxnLst>
                      <a:rect l="0" t="0" r="r" b="b"/>
                      <a:pathLst>
                        <a:path w="21511" h="21097" extrusionOk="0">
                          <a:moveTo>
                            <a:pt x="0" y="17761"/>
                          </a:moveTo>
                          <a:cubicBezTo>
                            <a:pt x="80" y="17846"/>
                            <a:pt x="159" y="17941"/>
                            <a:pt x="240" y="18017"/>
                          </a:cubicBezTo>
                          <a:cubicBezTo>
                            <a:pt x="339" y="18112"/>
                            <a:pt x="451" y="18058"/>
                            <a:pt x="539" y="18274"/>
                          </a:cubicBezTo>
                          <a:cubicBezTo>
                            <a:pt x="602" y="18427"/>
                            <a:pt x="603" y="18851"/>
                            <a:pt x="659" y="19044"/>
                          </a:cubicBezTo>
                          <a:cubicBezTo>
                            <a:pt x="708" y="19213"/>
                            <a:pt x="779" y="19215"/>
                            <a:pt x="839" y="19300"/>
                          </a:cubicBezTo>
                          <a:cubicBezTo>
                            <a:pt x="1318" y="19215"/>
                            <a:pt x="1799" y="19248"/>
                            <a:pt x="2277" y="19044"/>
                          </a:cubicBezTo>
                          <a:cubicBezTo>
                            <a:pt x="2403" y="18990"/>
                            <a:pt x="2517" y="18702"/>
                            <a:pt x="2636" y="18531"/>
                          </a:cubicBezTo>
                          <a:lnTo>
                            <a:pt x="2816" y="18274"/>
                          </a:lnTo>
                          <a:cubicBezTo>
                            <a:pt x="3196" y="18360"/>
                            <a:pt x="3578" y="18311"/>
                            <a:pt x="3955" y="18531"/>
                          </a:cubicBezTo>
                          <a:cubicBezTo>
                            <a:pt x="4026" y="18572"/>
                            <a:pt x="4063" y="18993"/>
                            <a:pt x="4134" y="19044"/>
                          </a:cubicBezTo>
                          <a:cubicBezTo>
                            <a:pt x="4430" y="19255"/>
                            <a:pt x="4733" y="19215"/>
                            <a:pt x="5033" y="19300"/>
                          </a:cubicBezTo>
                          <a:cubicBezTo>
                            <a:pt x="5517" y="19646"/>
                            <a:pt x="5277" y="19393"/>
                            <a:pt x="5752" y="20070"/>
                          </a:cubicBezTo>
                          <a:cubicBezTo>
                            <a:pt x="5812" y="20156"/>
                            <a:pt x="5879" y="20177"/>
                            <a:pt x="5932" y="20327"/>
                          </a:cubicBezTo>
                          <a:cubicBezTo>
                            <a:pt x="6164" y="20990"/>
                            <a:pt x="6043" y="20743"/>
                            <a:pt x="6291" y="21097"/>
                          </a:cubicBezTo>
                          <a:cubicBezTo>
                            <a:pt x="6591" y="21011"/>
                            <a:pt x="6897" y="21119"/>
                            <a:pt x="7190" y="20840"/>
                          </a:cubicBezTo>
                          <a:cubicBezTo>
                            <a:pt x="7297" y="20738"/>
                            <a:pt x="7428" y="19619"/>
                            <a:pt x="7490" y="19300"/>
                          </a:cubicBezTo>
                          <a:cubicBezTo>
                            <a:pt x="7646" y="18498"/>
                            <a:pt x="7757" y="18123"/>
                            <a:pt x="8029" y="18017"/>
                          </a:cubicBezTo>
                          <a:cubicBezTo>
                            <a:pt x="9186" y="17567"/>
                            <a:pt x="8468" y="17799"/>
                            <a:pt x="10186" y="17504"/>
                          </a:cubicBezTo>
                          <a:lnTo>
                            <a:pt x="10905" y="16478"/>
                          </a:lnTo>
                          <a:cubicBezTo>
                            <a:pt x="10945" y="16221"/>
                            <a:pt x="10968" y="15901"/>
                            <a:pt x="11025" y="15708"/>
                          </a:cubicBezTo>
                          <a:cubicBezTo>
                            <a:pt x="11074" y="15539"/>
                            <a:pt x="11141" y="15451"/>
                            <a:pt x="11204" y="15451"/>
                          </a:cubicBezTo>
                          <a:cubicBezTo>
                            <a:pt x="11624" y="15451"/>
                            <a:pt x="12043" y="15628"/>
                            <a:pt x="12463" y="15708"/>
                          </a:cubicBezTo>
                          <a:lnTo>
                            <a:pt x="13901" y="15965"/>
                          </a:lnTo>
                          <a:cubicBezTo>
                            <a:pt x="14080" y="16050"/>
                            <a:pt x="14264" y="16047"/>
                            <a:pt x="14440" y="16221"/>
                          </a:cubicBezTo>
                          <a:cubicBezTo>
                            <a:pt x="14527" y="16307"/>
                            <a:pt x="14593" y="16634"/>
                            <a:pt x="14680" y="16734"/>
                          </a:cubicBezTo>
                          <a:cubicBezTo>
                            <a:pt x="14816" y="16893"/>
                            <a:pt x="14959" y="16905"/>
                            <a:pt x="15099" y="16991"/>
                          </a:cubicBezTo>
                          <a:cubicBezTo>
                            <a:pt x="15179" y="17162"/>
                            <a:pt x="15249" y="17485"/>
                            <a:pt x="15339" y="17504"/>
                          </a:cubicBezTo>
                          <a:cubicBezTo>
                            <a:pt x="16723" y="17801"/>
                            <a:pt x="15880" y="17332"/>
                            <a:pt x="16597" y="16991"/>
                          </a:cubicBezTo>
                          <a:cubicBezTo>
                            <a:pt x="16856" y="16868"/>
                            <a:pt x="17116" y="16820"/>
                            <a:pt x="17376" y="16734"/>
                          </a:cubicBezTo>
                          <a:cubicBezTo>
                            <a:pt x="17576" y="17020"/>
                            <a:pt x="17570" y="17033"/>
                            <a:pt x="17795" y="17248"/>
                          </a:cubicBezTo>
                          <a:cubicBezTo>
                            <a:pt x="17895" y="17342"/>
                            <a:pt x="17997" y="17389"/>
                            <a:pt x="18095" y="17504"/>
                          </a:cubicBezTo>
                          <a:cubicBezTo>
                            <a:pt x="18217" y="17647"/>
                            <a:pt x="18454" y="18017"/>
                            <a:pt x="18454" y="18017"/>
                          </a:cubicBezTo>
                          <a:cubicBezTo>
                            <a:pt x="18654" y="17932"/>
                            <a:pt x="18855" y="17882"/>
                            <a:pt x="19054" y="17761"/>
                          </a:cubicBezTo>
                          <a:cubicBezTo>
                            <a:pt x="19135" y="17711"/>
                            <a:pt x="19225" y="17700"/>
                            <a:pt x="19293" y="17504"/>
                          </a:cubicBezTo>
                          <a:cubicBezTo>
                            <a:pt x="19353" y="17333"/>
                            <a:pt x="19352" y="16898"/>
                            <a:pt x="19413" y="16734"/>
                          </a:cubicBezTo>
                          <a:cubicBezTo>
                            <a:pt x="19520" y="16448"/>
                            <a:pt x="19653" y="16392"/>
                            <a:pt x="19773" y="16221"/>
                          </a:cubicBezTo>
                          <a:cubicBezTo>
                            <a:pt x="20124" y="15720"/>
                            <a:pt x="19890" y="15994"/>
                            <a:pt x="20492" y="15708"/>
                          </a:cubicBezTo>
                          <a:cubicBezTo>
                            <a:pt x="20611" y="15537"/>
                            <a:pt x="20781" y="15645"/>
                            <a:pt x="20851" y="15195"/>
                          </a:cubicBezTo>
                          <a:cubicBezTo>
                            <a:pt x="20891" y="14938"/>
                            <a:pt x="20911" y="14596"/>
                            <a:pt x="20971" y="14425"/>
                          </a:cubicBezTo>
                          <a:cubicBezTo>
                            <a:pt x="21039" y="14229"/>
                            <a:pt x="21131" y="14265"/>
                            <a:pt x="21211" y="14168"/>
                          </a:cubicBezTo>
                          <a:cubicBezTo>
                            <a:pt x="21271" y="14094"/>
                            <a:pt x="21330" y="13997"/>
                            <a:pt x="21390" y="13912"/>
                          </a:cubicBezTo>
                          <a:cubicBezTo>
                            <a:pt x="21430" y="13398"/>
                            <a:pt x="21600" y="12244"/>
                            <a:pt x="21450" y="11602"/>
                          </a:cubicBezTo>
                          <a:cubicBezTo>
                            <a:pt x="21406" y="11411"/>
                            <a:pt x="21327" y="11467"/>
                            <a:pt x="21270" y="11346"/>
                          </a:cubicBezTo>
                          <a:cubicBezTo>
                            <a:pt x="21206" y="11208"/>
                            <a:pt x="21155" y="10970"/>
                            <a:pt x="21091" y="10832"/>
                          </a:cubicBezTo>
                          <a:cubicBezTo>
                            <a:pt x="21034" y="10711"/>
                            <a:pt x="20967" y="10697"/>
                            <a:pt x="20911" y="10576"/>
                          </a:cubicBezTo>
                          <a:cubicBezTo>
                            <a:pt x="20847" y="10438"/>
                            <a:pt x="20797" y="10188"/>
                            <a:pt x="20731" y="10063"/>
                          </a:cubicBezTo>
                          <a:cubicBezTo>
                            <a:pt x="20377" y="9389"/>
                            <a:pt x="20244" y="9489"/>
                            <a:pt x="19832" y="9293"/>
                          </a:cubicBezTo>
                          <a:cubicBezTo>
                            <a:pt x="19311" y="8549"/>
                            <a:pt x="20104" y="9612"/>
                            <a:pt x="18874" y="8780"/>
                          </a:cubicBezTo>
                          <a:cubicBezTo>
                            <a:pt x="18749" y="8695"/>
                            <a:pt x="18634" y="8437"/>
                            <a:pt x="18514" y="8266"/>
                          </a:cubicBezTo>
                          <a:cubicBezTo>
                            <a:pt x="18454" y="8181"/>
                            <a:pt x="18387" y="8160"/>
                            <a:pt x="18335" y="8010"/>
                          </a:cubicBezTo>
                          <a:cubicBezTo>
                            <a:pt x="18215" y="7670"/>
                            <a:pt x="18124" y="7311"/>
                            <a:pt x="17975" y="7240"/>
                          </a:cubicBezTo>
                          <a:cubicBezTo>
                            <a:pt x="17677" y="7098"/>
                            <a:pt x="17376" y="7069"/>
                            <a:pt x="17076" y="6983"/>
                          </a:cubicBezTo>
                          <a:lnTo>
                            <a:pt x="16717" y="6470"/>
                          </a:lnTo>
                          <a:cubicBezTo>
                            <a:pt x="16657" y="6385"/>
                            <a:pt x="16598" y="6279"/>
                            <a:pt x="16537" y="6214"/>
                          </a:cubicBezTo>
                          <a:cubicBezTo>
                            <a:pt x="16457" y="6128"/>
                            <a:pt x="16376" y="6058"/>
                            <a:pt x="16297" y="5957"/>
                          </a:cubicBezTo>
                          <a:cubicBezTo>
                            <a:pt x="16176" y="5801"/>
                            <a:pt x="16058" y="5615"/>
                            <a:pt x="15938" y="5444"/>
                          </a:cubicBezTo>
                          <a:cubicBezTo>
                            <a:pt x="15784" y="5224"/>
                            <a:pt x="15684" y="5059"/>
                            <a:pt x="15518" y="4931"/>
                          </a:cubicBezTo>
                          <a:cubicBezTo>
                            <a:pt x="15379" y="4822"/>
                            <a:pt x="15239" y="4759"/>
                            <a:pt x="15099" y="4674"/>
                          </a:cubicBezTo>
                          <a:lnTo>
                            <a:pt x="14859" y="3134"/>
                          </a:lnTo>
                          <a:cubicBezTo>
                            <a:pt x="14793" y="2711"/>
                            <a:pt x="14706" y="1933"/>
                            <a:pt x="14560" y="1851"/>
                          </a:cubicBezTo>
                          <a:cubicBezTo>
                            <a:pt x="14163" y="1630"/>
                            <a:pt x="13761" y="1680"/>
                            <a:pt x="13361" y="1595"/>
                          </a:cubicBezTo>
                          <a:cubicBezTo>
                            <a:pt x="13341" y="1338"/>
                            <a:pt x="13337" y="1050"/>
                            <a:pt x="13302" y="825"/>
                          </a:cubicBezTo>
                          <a:cubicBezTo>
                            <a:pt x="13098" y="-481"/>
                            <a:pt x="13034" y="102"/>
                            <a:pt x="12642" y="312"/>
                          </a:cubicBezTo>
                          <a:cubicBezTo>
                            <a:pt x="12622" y="568"/>
                            <a:pt x="12583" y="811"/>
                            <a:pt x="12583" y="1081"/>
                          </a:cubicBezTo>
                          <a:cubicBezTo>
                            <a:pt x="12583" y="1518"/>
                            <a:pt x="12620" y="1939"/>
                            <a:pt x="12642" y="2364"/>
                          </a:cubicBezTo>
                          <a:cubicBezTo>
                            <a:pt x="12703" y="3528"/>
                            <a:pt x="12723" y="3651"/>
                            <a:pt x="12822" y="4931"/>
                          </a:cubicBezTo>
                          <a:lnTo>
                            <a:pt x="12882" y="5957"/>
                          </a:lnTo>
                          <a:cubicBezTo>
                            <a:pt x="12704" y="10527"/>
                            <a:pt x="13011" y="5552"/>
                            <a:pt x="12583" y="7753"/>
                          </a:cubicBezTo>
                          <a:cubicBezTo>
                            <a:pt x="12150" y="9977"/>
                            <a:pt x="12891" y="8241"/>
                            <a:pt x="12343" y="9806"/>
                          </a:cubicBezTo>
                          <a:cubicBezTo>
                            <a:pt x="12290" y="9956"/>
                            <a:pt x="12224" y="9997"/>
                            <a:pt x="12163" y="10063"/>
                          </a:cubicBezTo>
                          <a:cubicBezTo>
                            <a:pt x="11938" y="10304"/>
                            <a:pt x="11876" y="10224"/>
                            <a:pt x="11684" y="10576"/>
                          </a:cubicBezTo>
                          <a:cubicBezTo>
                            <a:pt x="11602" y="10727"/>
                            <a:pt x="11526" y="10938"/>
                            <a:pt x="11444" y="11089"/>
                          </a:cubicBezTo>
                          <a:cubicBezTo>
                            <a:pt x="11386" y="11196"/>
                            <a:pt x="11320" y="11214"/>
                            <a:pt x="11264" y="11346"/>
                          </a:cubicBezTo>
                          <a:cubicBezTo>
                            <a:pt x="11138" y="11645"/>
                            <a:pt x="11049" y="12360"/>
                            <a:pt x="10905" y="12372"/>
                          </a:cubicBezTo>
                          <a:lnTo>
                            <a:pt x="7849" y="12629"/>
                          </a:lnTo>
                          <a:cubicBezTo>
                            <a:pt x="7669" y="12886"/>
                            <a:pt x="7644" y="12846"/>
                            <a:pt x="7490" y="13398"/>
                          </a:cubicBezTo>
                          <a:cubicBezTo>
                            <a:pt x="7342" y="13924"/>
                            <a:pt x="7333" y="14378"/>
                            <a:pt x="7130" y="14425"/>
                          </a:cubicBezTo>
                          <a:cubicBezTo>
                            <a:pt x="6452" y="14582"/>
                            <a:pt x="5772" y="14596"/>
                            <a:pt x="5093" y="14682"/>
                          </a:cubicBezTo>
                          <a:cubicBezTo>
                            <a:pt x="4913" y="14767"/>
                            <a:pt x="4732" y="14820"/>
                            <a:pt x="4554" y="14938"/>
                          </a:cubicBezTo>
                          <a:cubicBezTo>
                            <a:pt x="4472" y="14992"/>
                            <a:pt x="4396" y="15176"/>
                            <a:pt x="4314" y="15195"/>
                          </a:cubicBezTo>
                          <a:cubicBezTo>
                            <a:pt x="3636" y="15348"/>
                            <a:pt x="2956" y="15366"/>
                            <a:pt x="2277" y="15451"/>
                          </a:cubicBezTo>
                          <a:cubicBezTo>
                            <a:pt x="2217" y="15537"/>
                            <a:pt x="2158" y="15642"/>
                            <a:pt x="2097" y="15708"/>
                          </a:cubicBezTo>
                          <a:cubicBezTo>
                            <a:pt x="2069" y="15738"/>
                            <a:pt x="1472" y="16280"/>
                            <a:pt x="1318" y="16478"/>
                          </a:cubicBezTo>
                          <a:cubicBezTo>
                            <a:pt x="1197" y="16633"/>
                            <a:pt x="1085" y="16952"/>
                            <a:pt x="959" y="16991"/>
                          </a:cubicBezTo>
                          <a:lnTo>
                            <a:pt x="120" y="17248"/>
                          </a:lnTo>
                          <a:cubicBezTo>
                            <a:pt x="218" y="18504"/>
                            <a:pt x="117" y="18017"/>
                            <a:pt x="539" y="18017"/>
                          </a:cubicBezTo>
                          <a:lnTo>
                            <a:pt x="1019" y="19044"/>
                          </a:lnTo>
                        </a:path>
                      </a:pathLst>
                    </a:custGeom>
                    <a:gradFill flip="none" rotWithShape="1">
                      <a:gsLst>
                        <a:gs pos="99000">
                          <a:srgbClr val="0F253F">
                            <a:alpha val="37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601" name="Shape 1601"/>
                    <p:cNvSpPr/>
                    <p:nvPr/>
                  </p:nvSpPr>
                  <p:spPr>
                    <a:xfrm>
                      <a:off x="3058097" y="0"/>
                      <a:ext cx="1146357" cy="523976"/>
                    </a:xfrm>
                    <a:custGeom>
                      <a:avLst/>
                      <a:gdLst/>
                      <a:ahLst/>
                      <a:cxnLst>
                        <a:cxn ang="0">
                          <a:pos x="wd2" y="hd2"/>
                        </a:cxn>
                        <a:cxn ang="5400000">
                          <a:pos x="wd2" y="hd2"/>
                        </a:cxn>
                        <a:cxn ang="10800000">
                          <a:pos x="wd2" y="hd2"/>
                        </a:cxn>
                        <a:cxn ang="16200000">
                          <a:pos x="wd2" y="hd2"/>
                        </a:cxn>
                      </a:cxnLst>
                      <a:rect l="0" t="0" r="r" b="b"/>
                      <a:pathLst>
                        <a:path w="21455" h="21092" extrusionOk="0">
                          <a:moveTo>
                            <a:pt x="0" y="511"/>
                          </a:moveTo>
                          <a:cubicBezTo>
                            <a:pt x="872" y="682"/>
                            <a:pt x="1748" y="756"/>
                            <a:pt x="2615" y="1023"/>
                          </a:cubicBezTo>
                          <a:cubicBezTo>
                            <a:pt x="2863" y="1099"/>
                            <a:pt x="3079" y="1463"/>
                            <a:pt x="3328" y="1534"/>
                          </a:cubicBezTo>
                          <a:cubicBezTo>
                            <a:pt x="4273" y="1805"/>
                            <a:pt x="5231" y="1830"/>
                            <a:pt x="6180" y="2045"/>
                          </a:cubicBezTo>
                          <a:cubicBezTo>
                            <a:pt x="7651" y="2378"/>
                            <a:pt x="7601" y="2426"/>
                            <a:pt x="8794" y="3068"/>
                          </a:cubicBezTo>
                          <a:cubicBezTo>
                            <a:pt x="9123" y="5189"/>
                            <a:pt x="9028" y="5621"/>
                            <a:pt x="10458" y="6646"/>
                          </a:cubicBezTo>
                          <a:lnTo>
                            <a:pt x="11884" y="7669"/>
                          </a:lnTo>
                          <a:cubicBezTo>
                            <a:pt x="12077" y="8916"/>
                            <a:pt x="12136" y="9745"/>
                            <a:pt x="12597" y="10737"/>
                          </a:cubicBezTo>
                          <a:cubicBezTo>
                            <a:pt x="12799" y="11171"/>
                            <a:pt x="13073" y="11418"/>
                            <a:pt x="13310" y="11759"/>
                          </a:cubicBezTo>
                          <a:cubicBezTo>
                            <a:pt x="13469" y="12270"/>
                            <a:pt x="13517" y="13083"/>
                            <a:pt x="13786" y="13293"/>
                          </a:cubicBezTo>
                          <a:cubicBezTo>
                            <a:pt x="14460" y="13820"/>
                            <a:pt x="15212" y="13624"/>
                            <a:pt x="15925" y="13804"/>
                          </a:cubicBezTo>
                          <a:lnTo>
                            <a:pt x="17826" y="14315"/>
                          </a:lnTo>
                          <a:cubicBezTo>
                            <a:pt x="18064" y="14486"/>
                            <a:pt x="18400" y="14378"/>
                            <a:pt x="18539" y="14827"/>
                          </a:cubicBezTo>
                          <a:cubicBezTo>
                            <a:pt x="18778" y="15598"/>
                            <a:pt x="18592" y="18348"/>
                            <a:pt x="19252" y="18917"/>
                          </a:cubicBezTo>
                          <a:cubicBezTo>
                            <a:pt x="19845" y="19427"/>
                            <a:pt x="20520" y="19258"/>
                            <a:pt x="21154" y="19428"/>
                          </a:cubicBezTo>
                          <a:cubicBezTo>
                            <a:pt x="21233" y="19939"/>
                            <a:pt x="21600" y="20663"/>
                            <a:pt x="21392" y="20962"/>
                          </a:cubicBezTo>
                          <a:cubicBezTo>
                            <a:pt x="20947" y="21600"/>
                            <a:pt x="20028" y="19705"/>
                            <a:pt x="19728" y="19428"/>
                          </a:cubicBezTo>
                          <a:cubicBezTo>
                            <a:pt x="18880" y="18646"/>
                            <a:pt x="16553" y="18482"/>
                            <a:pt x="16162" y="18405"/>
                          </a:cubicBezTo>
                          <a:cubicBezTo>
                            <a:pt x="16083" y="17894"/>
                            <a:pt x="16064" y="17320"/>
                            <a:pt x="15925" y="16872"/>
                          </a:cubicBezTo>
                          <a:cubicBezTo>
                            <a:pt x="15738" y="16270"/>
                            <a:pt x="15470" y="15801"/>
                            <a:pt x="15212" y="15338"/>
                          </a:cubicBezTo>
                          <a:cubicBezTo>
                            <a:pt x="14992" y="14945"/>
                            <a:pt x="14760" y="14565"/>
                            <a:pt x="14499" y="14315"/>
                          </a:cubicBezTo>
                          <a:cubicBezTo>
                            <a:pt x="12885" y="12772"/>
                            <a:pt x="12206" y="13138"/>
                            <a:pt x="10220" y="12782"/>
                          </a:cubicBezTo>
                          <a:cubicBezTo>
                            <a:pt x="9925" y="11827"/>
                            <a:pt x="9516" y="10293"/>
                            <a:pt x="9032" y="9714"/>
                          </a:cubicBezTo>
                          <a:cubicBezTo>
                            <a:pt x="8594" y="9191"/>
                            <a:pt x="8081" y="9032"/>
                            <a:pt x="7606" y="8691"/>
                          </a:cubicBezTo>
                          <a:lnTo>
                            <a:pt x="6893" y="8180"/>
                          </a:lnTo>
                          <a:cubicBezTo>
                            <a:pt x="6655" y="8010"/>
                            <a:pt x="6423" y="7800"/>
                            <a:pt x="6180" y="7669"/>
                          </a:cubicBezTo>
                          <a:cubicBezTo>
                            <a:pt x="5497" y="7302"/>
                            <a:pt x="4382" y="6758"/>
                            <a:pt x="3803" y="6135"/>
                          </a:cubicBezTo>
                          <a:cubicBezTo>
                            <a:pt x="3486" y="5794"/>
                            <a:pt x="3160" y="5491"/>
                            <a:pt x="2852" y="5113"/>
                          </a:cubicBezTo>
                          <a:cubicBezTo>
                            <a:pt x="2604" y="4808"/>
                            <a:pt x="2400" y="4340"/>
                            <a:pt x="2139" y="4090"/>
                          </a:cubicBezTo>
                          <a:cubicBezTo>
                            <a:pt x="1681" y="3652"/>
                            <a:pt x="713" y="3068"/>
                            <a:pt x="713" y="3068"/>
                          </a:cubicBezTo>
                          <a:lnTo>
                            <a:pt x="951" y="0"/>
                          </a:lnTo>
                        </a:path>
                      </a:pathLst>
                    </a:custGeom>
                    <a:gradFill flip="none" rotWithShape="1">
                      <a:gsLst>
                        <a:gs pos="99000">
                          <a:srgbClr val="0F253F">
                            <a:alpha val="41000"/>
                          </a:srgbClr>
                        </a:gs>
                        <a:gs pos="100000">
                          <a:srgbClr val="FFFFFF"/>
                        </a:gs>
                      </a:gsLst>
                      <a:lin ang="0" scaled="0"/>
                    </a:gra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sp>
              <p:nvSpPr>
                <p:cNvPr id="1604" name="Shape 1604"/>
                <p:cNvSpPr/>
                <p:nvPr/>
              </p:nvSpPr>
              <p:spPr>
                <a:xfrm>
                  <a:off x="104775" y="-1"/>
                  <a:ext cx="2026276" cy="1663900"/>
                </a:xfrm>
                <a:custGeom>
                  <a:avLst/>
                  <a:gdLst/>
                  <a:ahLst/>
                  <a:cxnLst>
                    <a:cxn ang="0">
                      <a:pos x="wd2" y="hd2"/>
                    </a:cxn>
                    <a:cxn ang="5400000">
                      <a:pos x="wd2" y="hd2"/>
                    </a:cxn>
                    <a:cxn ang="10800000">
                      <a:pos x="wd2" y="hd2"/>
                    </a:cxn>
                    <a:cxn ang="16200000">
                      <a:pos x="wd2" y="hd2"/>
                    </a:cxn>
                  </a:cxnLst>
                  <a:rect l="0" t="0" r="r" b="b"/>
                  <a:pathLst>
                    <a:path w="21573" h="21582" extrusionOk="0">
                      <a:moveTo>
                        <a:pt x="811" y="21496"/>
                      </a:moveTo>
                      <a:lnTo>
                        <a:pt x="3989" y="21414"/>
                      </a:lnTo>
                      <a:cubicBezTo>
                        <a:pt x="4242" y="21401"/>
                        <a:pt x="4390" y="21101"/>
                        <a:pt x="4463" y="20837"/>
                      </a:cubicBezTo>
                      <a:cubicBezTo>
                        <a:pt x="4508" y="20672"/>
                        <a:pt x="4519" y="20487"/>
                        <a:pt x="4598" y="20343"/>
                      </a:cubicBezTo>
                      <a:cubicBezTo>
                        <a:pt x="4643" y="20261"/>
                        <a:pt x="4700" y="20186"/>
                        <a:pt x="4733" y="20096"/>
                      </a:cubicBezTo>
                      <a:cubicBezTo>
                        <a:pt x="4953" y="19494"/>
                        <a:pt x="4702" y="19669"/>
                        <a:pt x="5071" y="19519"/>
                      </a:cubicBezTo>
                      <a:cubicBezTo>
                        <a:pt x="5240" y="18695"/>
                        <a:pt x="4986" y="19541"/>
                        <a:pt x="5342" y="19108"/>
                      </a:cubicBezTo>
                      <a:cubicBezTo>
                        <a:pt x="5392" y="19046"/>
                        <a:pt x="5365" y="18928"/>
                        <a:pt x="5409" y="18861"/>
                      </a:cubicBezTo>
                      <a:cubicBezTo>
                        <a:pt x="5460" y="18783"/>
                        <a:pt x="5545" y="18751"/>
                        <a:pt x="5612" y="18696"/>
                      </a:cubicBezTo>
                      <a:cubicBezTo>
                        <a:pt x="5973" y="18037"/>
                        <a:pt x="5499" y="18833"/>
                        <a:pt x="5950" y="18284"/>
                      </a:cubicBezTo>
                      <a:cubicBezTo>
                        <a:pt x="6256" y="17911"/>
                        <a:pt x="5893" y="18115"/>
                        <a:pt x="6288" y="17955"/>
                      </a:cubicBezTo>
                      <a:lnTo>
                        <a:pt x="6559" y="17296"/>
                      </a:lnTo>
                      <a:cubicBezTo>
                        <a:pt x="6604" y="17186"/>
                        <a:pt x="6662" y="17083"/>
                        <a:pt x="6694" y="16966"/>
                      </a:cubicBezTo>
                      <a:cubicBezTo>
                        <a:pt x="6717" y="16884"/>
                        <a:pt x="6711" y="16781"/>
                        <a:pt x="6762" y="16719"/>
                      </a:cubicBezTo>
                      <a:cubicBezTo>
                        <a:pt x="6812" y="16658"/>
                        <a:pt x="6894" y="16651"/>
                        <a:pt x="6964" y="16637"/>
                      </a:cubicBezTo>
                      <a:cubicBezTo>
                        <a:pt x="7166" y="16596"/>
                        <a:pt x="7370" y="16582"/>
                        <a:pt x="7573" y="16554"/>
                      </a:cubicBezTo>
                      <a:cubicBezTo>
                        <a:pt x="7708" y="16500"/>
                        <a:pt x="7900" y="16534"/>
                        <a:pt x="7979" y="16390"/>
                      </a:cubicBezTo>
                      <a:cubicBezTo>
                        <a:pt x="8024" y="16307"/>
                        <a:pt x="8045" y="16195"/>
                        <a:pt x="8114" y="16143"/>
                      </a:cubicBezTo>
                      <a:cubicBezTo>
                        <a:pt x="8235" y="16051"/>
                        <a:pt x="8520" y="15978"/>
                        <a:pt x="8520" y="15978"/>
                      </a:cubicBezTo>
                      <a:cubicBezTo>
                        <a:pt x="8565" y="15896"/>
                        <a:pt x="8594" y="15796"/>
                        <a:pt x="8655" y="15731"/>
                      </a:cubicBezTo>
                      <a:cubicBezTo>
                        <a:pt x="8777" y="15600"/>
                        <a:pt x="9061" y="15401"/>
                        <a:pt x="9061" y="15401"/>
                      </a:cubicBezTo>
                      <a:cubicBezTo>
                        <a:pt x="9410" y="14763"/>
                        <a:pt x="9280" y="15095"/>
                        <a:pt x="9466" y="14413"/>
                      </a:cubicBezTo>
                      <a:cubicBezTo>
                        <a:pt x="9503" y="14278"/>
                        <a:pt x="9559" y="14003"/>
                        <a:pt x="9669" y="13919"/>
                      </a:cubicBezTo>
                      <a:cubicBezTo>
                        <a:pt x="9790" y="13827"/>
                        <a:pt x="9940" y="13809"/>
                        <a:pt x="10075" y="13754"/>
                      </a:cubicBezTo>
                      <a:lnTo>
                        <a:pt x="10278" y="13672"/>
                      </a:lnTo>
                      <a:cubicBezTo>
                        <a:pt x="10345" y="13644"/>
                        <a:pt x="10421" y="13638"/>
                        <a:pt x="10481" y="13589"/>
                      </a:cubicBezTo>
                      <a:cubicBezTo>
                        <a:pt x="10761" y="13362"/>
                        <a:pt x="10605" y="13449"/>
                        <a:pt x="10954" y="13342"/>
                      </a:cubicBezTo>
                      <a:cubicBezTo>
                        <a:pt x="11056" y="12845"/>
                        <a:pt x="11037" y="12734"/>
                        <a:pt x="11224" y="12354"/>
                      </a:cubicBezTo>
                      <a:cubicBezTo>
                        <a:pt x="11308" y="12184"/>
                        <a:pt x="11443" y="12048"/>
                        <a:pt x="11495" y="11860"/>
                      </a:cubicBezTo>
                      <a:cubicBezTo>
                        <a:pt x="11588" y="11519"/>
                        <a:pt x="11523" y="11685"/>
                        <a:pt x="11698" y="11366"/>
                      </a:cubicBezTo>
                      <a:cubicBezTo>
                        <a:pt x="11800" y="10868"/>
                        <a:pt x="11736" y="11144"/>
                        <a:pt x="11900" y="10542"/>
                      </a:cubicBezTo>
                      <a:cubicBezTo>
                        <a:pt x="11923" y="10460"/>
                        <a:pt x="11900" y="10322"/>
                        <a:pt x="11968" y="10295"/>
                      </a:cubicBezTo>
                      <a:cubicBezTo>
                        <a:pt x="12478" y="10088"/>
                        <a:pt x="11849" y="10367"/>
                        <a:pt x="12374" y="10048"/>
                      </a:cubicBezTo>
                      <a:cubicBezTo>
                        <a:pt x="12471" y="9989"/>
                        <a:pt x="12760" y="9910"/>
                        <a:pt x="12847" y="9883"/>
                      </a:cubicBezTo>
                      <a:cubicBezTo>
                        <a:pt x="12892" y="9801"/>
                        <a:pt x="12919" y="9698"/>
                        <a:pt x="12982" y="9636"/>
                      </a:cubicBezTo>
                      <a:cubicBezTo>
                        <a:pt x="13038" y="9582"/>
                        <a:pt x="13123" y="9596"/>
                        <a:pt x="13185" y="9554"/>
                      </a:cubicBezTo>
                      <a:cubicBezTo>
                        <a:pt x="13327" y="9458"/>
                        <a:pt x="13456" y="9334"/>
                        <a:pt x="13591" y="9224"/>
                      </a:cubicBezTo>
                      <a:lnTo>
                        <a:pt x="13794" y="9060"/>
                      </a:lnTo>
                      <a:cubicBezTo>
                        <a:pt x="13884" y="8895"/>
                        <a:pt x="14013" y="8753"/>
                        <a:pt x="14064" y="8565"/>
                      </a:cubicBezTo>
                      <a:cubicBezTo>
                        <a:pt x="14143" y="8279"/>
                        <a:pt x="14128" y="7996"/>
                        <a:pt x="14402" y="7907"/>
                      </a:cubicBezTo>
                      <a:cubicBezTo>
                        <a:pt x="14667" y="7821"/>
                        <a:pt x="14954" y="7847"/>
                        <a:pt x="15214" y="7742"/>
                      </a:cubicBezTo>
                      <a:lnTo>
                        <a:pt x="15417" y="7660"/>
                      </a:lnTo>
                      <a:cubicBezTo>
                        <a:pt x="15577" y="7072"/>
                        <a:pt x="15349" y="7782"/>
                        <a:pt x="15687" y="7165"/>
                      </a:cubicBezTo>
                      <a:cubicBezTo>
                        <a:pt x="15727" y="7093"/>
                        <a:pt x="15704" y="6980"/>
                        <a:pt x="15755" y="6918"/>
                      </a:cubicBezTo>
                      <a:cubicBezTo>
                        <a:pt x="15870" y="6778"/>
                        <a:pt x="16160" y="6589"/>
                        <a:pt x="16160" y="6589"/>
                      </a:cubicBezTo>
                      <a:cubicBezTo>
                        <a:pt x="16205" y="6506"/>
                        <a:pt x="16228" y="6397"/>
                        <a:pt x="16296" y="6342"/>
                      </a:cubicBezTo>
                      <a:cubicBezTo>
                        <a:pt x="16373" y="6279"/>
                        <a:pt x="16477" y="6290"/>
                        <a:pt x="16566" y="6259"/>
                      </a:cubicBezTo>
                      <a:cubicBezTo>
                        <a:pt x="16811" y="6174"/>
                        <a:pt x="16749" y="6193"/>
                        <a:pt x="16972" y="6012"/>
                      </a:cubicBezTo>
                      <a:cubicBezTo>
                        <a:pt x="16994" y="5930"/>
                        <a:pt x="16989" y="5827"/>
                        <a:pt x="17039" y="5765"/>
                      </a:cubicBezTo>
                      <a:cubicBezTo>
                        <a:pt x="17154" y="5625"/>
                        <a:pt x="17310" y="5546"/>
                        <a:pt x="17445" y="5436"/>
                      </a:cubicBezTo>
                      <a:lnTo>
                        <a:pt x="17648" y="5271"/>
                      </a:lnTo>
                      <a:cubicBezTo>
                        <a:pt x="17715" y="5216"/>
                        <a:pt x="17774" y="5138"/>
                        <a:pt x="17851" y="5106"/>
                      </a:cubicBezTo>
                      <a:lnTo>
                        <a:pt x="18054" y="5024"/>
                      </a:lnTo>
                      <a:cubicBezTo>
                        <a:pt x="18364" y="4458"/>
                        <a:pt x="18170" y="4592"/>
                        <a:pt x="18527" y="4447"/>
                      </a:cubicBezTo>
                      <a:cubicBezTo>
                        <a:pt x="18549" y="4365"/>
                        <a:pt x="18579" y="4285"/>
                        <a:pt x="18595" y="4200"/>
                      </a:cubicBezTo>
                      <a:cubicBezTo>
                        <a:pt x="18624" y="4037"/>
                        <a:pt x="18594" y="3851"/>
                        <a:pt x="18662" y="3706"/>
                      </a:cubicBezTo>
                      <a:cubicBezTo>
                        <a:pt x="18697" y="3631"/>
                        <a:pt x="18797" y="3651"/>
                        <a:pt x="18865" y="3624"/>
                      </a:cubicBezTo>
                      <a:cubicBezTo>
                        <a:pt x="18933" y="3541"/>
                        <a:pt x="18994" y="3451"/>
                        <a:pt x="19068" y="3377"/>
                      </a:cubicBezTo>
                      <a:cubicBezTo>
                        <a:pt x="19130" y="3313"/>
                        <a:pt x="19198" y="3256"/>
                        <a:pt x="19271" y="3212"/>
                      </a:cubicBezTo>
                      <a:cubicBezTo>
                        <a:pt x="19334" y="3173"/>
                        <a:pt x="19403" y="3145"/>
                        <a:pt x="19474" y="3130"/>
                      </a:cubicBezTo>
                      <a:cubicBezTo>
                        <a:pt x="19787" y="3062"/>
                        <a:pt x="20105" y="3020"/>
                        <a:pt x="20420" y="2965"/>
                      </a:cubicBezTo>
                      <a:cubicBezTo>
                        <a:pt x="20488" y="2910"/>
                        <a:pt x="20561" y="2864"/>
                        <a:pt x="20623" y="2800"/>
                      </a:cubicBezTo>
                      <a:cubicBezTo>
                        <a:pt x="20847" y="2573"/>
                        <a:pt x="20777" y="2542"/>
                        <a:pt x="21029" y="2388"/>
                      </a:cubicBezTo>
                      <a:cubicBezTo>
                        <a:pt x="21092" y="2350"/>
                        <a:pt x="21164" y="2334"/>
                        <a:pt x="21232" y="2306"/>
                      </a:cubicBezTo>
                      <a:cubicBezTo>
                        <a:pt x="21277" y="2196"/>
                        <a:pt x="21302" y="2071"/>
                        <a:pt x="21367" y="1977"/>
                      </a:cubicBezTo>
                      <a:cubicBezTo>
                        <a:pt x="21419" y="1901"/>
                        <a:pt x="21539" y="1904"/>
                        <a:pt x="21570" y="1812"/>
                      </a:cubicBezTo>
                      <a:cubicBezTo>
                        <a:pt x="21600" y="1719"/>
                        <a:pt x="21401" y="1354"/>
                        <a:pt x="21367" y="1318"/>
                      </a:cubicBezTo>
                      <a:cubicBezTo>
                        <a:pt x="21206" y="1147"/>
                        <a:pt x="20982" y="960"/>
                        <a:pt x="20758" y="906"/>
                      </a:cubicBezTo>
                      <a:cubicBezTo>
                        <a:pt x="20602" y="868"/>
                        <a:pt x="20443" y="851"/>
                        <a:pt x="20285" y="824"/>
                      </a:cubicBezTo>
                      <a:cubicBezTo>
                        <a:pt x="20106" y="737"/>
                        <a:pt x="19929" y="641"/>
                        <a:pt x="19744" y="577"/>
                      </a:cubicBezTo>
                      <a:cubicBezTo>
                        <a:pt x="19521" y="499"/>
                        <a:pt x="19368" y="468"/>
                        <a:pt x="19135" y="412"/>
                      </a:cubicBezTo>
                      <a:cubicBezTo>
                        <a:pt x="19068" y="329"/>
                        <a:pt x="19012" y="229"/>
                        <a:pt x="18933" y="165"/>
                      </a:cubicBezTo>
                      <a:cubicBezTo>
                        <a:pt x="18843" y="92"/>
                        <a:pt x="18440" y="12"/>
                        <a:pt x="18392" y="0"/>
                      </a:cubicBezTo>
                      <a:cubicBezTo>
                        <a:pt x="17777" y="107"/>
                        <a:pt x="18070" y="21"/>
                        <a:pt x="17513" y="247"/>
                      </a:cubicBezTo>
                      <a:lnTo>
                        <a:pt x="17107" y="412"/>
                      </a:lnTo>
                      <a:cubicBezTo>
                        <a:pt x="17062" y="494"/>
                        <a:pt x="17041" y="606"/>
                        <a:pt x="16972" y="659"/>
                      </a:cubicBezTo>
                      <a:cubicBezTo>
                        <a:pt x="16851" y="751"/>
                        <a:pt x="16566" y="824"/>
                        <a:pt x="16566" y="824"/>
                      </a:cubicBezTo>
                      <a:cubicBezTo>
                        <a:pt x="16521" y="906"/>
                        <a:pt x="16500" y="1018"/>
                        <a:pt x="16431" y="1071"/>
                      </a:cubicBezTo>
                      <a:cubicBezTo>
                        <a:pt x="16155" y="1281"/>
                        <a:pt x="15619" y="1285"/>
                        <a:pt x="15349" y="1318"/>
                      </a:cubicBezTo>
                      <a:cubicBezTo>
                        <a:pt x="14848" y="1521"/>
                        <a:pt x="15071" y="1405"/>
                        <a:pt x="14673" y="1647"/>
                      </a:cubicBezTo>
                      <a:cubicBezTo>
                        <a:pt x="14363" y="2214"/>
                        <a:pt x="14556" y="2079"/>
                        <a:pt x="14199" y="2224"/>
                      </a:cubicBezTo>
                      <a:cubicBezTo>
                        <a:pt x="13839" y="2883"/>
                        <a:pt x="14312" y="2086"/>
                        <a:pt x="13861" y="2636"/>
                      </a:cubicBezTo>
                      <a:cubicBezTo>
                        <a:pt x="13556" y="3008"/>
                        <a:pt x="13918" y="2805"/>
                        <a:pt x="13523" y="2965"/>
                      </a:cubicBezTo>
                      <a:cubicBezTo>
                        <a:pt x="13501" y="3075"/>
                        <a:pt x="13507" y="3200"/>
                        <a:pt x="13456" y="3294"/>
                      </a:cubicBezTo>
                      <a:cubicBezTo>
                        <a:pt x="13411" y="3377"/>
                        <a:pt x="13296" y="3375"/>
                        <a:pt x="13253" y="3459"/>
                      </a:cubicBezTo>
                      <a:cubicBezTo>
                        <a:pt x="13030" y="3894"/>
                        <a:pt x="13232" y="3896"/>
                        <a:pt x="12982" y="4200"/>
                      </a:cubicBezTo>
                      <a:cubicBezTo>
                        <a:pt x="12925" y="4270"/>
                        <a:pt x="12847" y="4310"/>
                        <a:pt x="12780" y="4365"/>
                      </a:cubicBezTo>
                      <a:cubicBezTo>
                        <a:pt x="12610" y="4986"/>
                        <a:pt x="12839" y="4221"/>
                        <a:pt x="12577" y="4859"/>
                      </a:cubicBezTo>
                      <a:cubicBezTo>
                        <a:pt x="12545" y="4937"/>
                        <a:pt x="12541" y="5029"/>
                        <a:pt x="12509" y="5106"/>
                      </a:cubicBezTo>
                      <a:cubicBezTo>
                        <a:pt x="12473" y="5195"/>
                        <a:pt x="12410" y="5265"/>
                        <a:pt x="12374" y="5353"/>
                      </a:cubicBezTo>
                      <a:cubicBezTo>
                        <a:pt x="12342" y="5431"/>
                        <a:pt x="12338" y="5523"/>
                        <a:pt x="12306" y="5600"/>
                      </a:cubicBezTo>
                      <a:cubicBezTo>
                        <a:pt x="12270" y="5689"/>
                        <a:pt x="12207" y="5759"/>
                        <a:pt x="12171" y="5848"/>
                      </a:cubicBezTo>
                      <a:cubicBezTo>
                        <a:pt x="12048" y="6148"/>
                        <a:pt x="12153" y="6329"/>
                        <a:pt x="11833" y="6589"/>
                      </a:cubicBezTo>
                      <a:lnTo>
                        <a:pt x="11630" y="6754"/>
                      </a:lnTo>
                      <a:cubicBezTo>
                        <a:pt x="11460" y="7375"/>
                        <a:pt x="11689" y="6609"/>
                        <a:pt x="11427" y="7248"/>
                      </a:cubicBezTo>
                      <a:cubicBezTo>
                        <a:pt x="11395" y="7325"/>
                        <a:pt x="11394" y="7419"/>
                        <a:pt x="11360" y="7495"/>
                      </a:cubicBezTo>
                      <a:cubicBezTo>
                        <a:pt x="11281" y="7668"/>
                        <a:pt x="11179" y="7824"/>
                        <a:pt x="11089" y="7989"/>
                      </a:cubicBezTo>
                      <a:cubicBezTo>
                        <a:pt x="11044" y="8071"/>
                        <a:pt x="10980" y="8142"/>
                        <a:pt x="10954" y="8236"/>
                      </a:cubicBezTo>
                      <a:cubicBezTo>
                        <a:pt x="10899" y="8437"/>
                        <a:pt x="10882" y="8571"/>
                        <a:pt x="10751" y="8730"/>
                      </a:cubicBezTo>
                      <a:cubicBezTo>
                        <a:pt x="10694" y="8800"/>
                        <a:pt x="10616" y="8840"/>
                        <a:pt x="10548" y="8895"/>
                      </a:cubicBezTo>
                      <a:cubicBezTo>
                        <a:pt x="10188" y="9554"/>
                        <a:pt x="10661" y="8758"/>
                        <a:pt x="10210" y="9307"/>
                      </a:cubicBezTo>
                      <a:cubicBezTo>
                        <a:pt x="10153" y="9377"/>
                        <a:pt x="10138" y="9492"/>
                        <a:pt x="10075" y="9554"/>
                      </a:cubicBezTo>
                      <a:cubicBezTo>
                        <a:pt x="10019" y="9608"/>
                        <a:pt x="9936" y="9597"/>
                        <a:pt x="9872" y="9636"/>
                      </a:cubicBezTo>
                      <a:cubicBezTo>
                        <a:pt x="9799" y="9680"/>
                        <a:pt x="9732" y="9738"/>
                        <a:pt x="9669" y="9801"/>
                      </a:cubicBezTo>
                      <a:cubicBezTo>
                        <a:pt x="9149" y="10329"/>
                        <a:pt x="9767" y="9804"/>
                        <a:pt x="9263" y="10213"/>
                      </a:cubicBezTo>
                      <a:cubicBezTo>
                        <a:pt x="9218" y="10295"/>
                        <a:pt x="9197" y="10407"/>
                        <a:pt x="9128" y="10460"/>
                      </a:cubicBezTo>
                      <a:cubicBezTo>
                        <a:pt x="8794" y="10714"/>
                        <a:pt x="8039" y="10684"/>
                        <a:pt x="7776" y="10707"/>
                      </a:cubicBezTo>
                      <a:lnTo>
                        <a:pt x="7370" y="10872"/>
                      </a:lnTo>
                      <a:cubicBezTo>
                        <a:pt x="7303" y="10899"/>
                        <a:pt x="7227" y="10906"/>
                        <a:pt x="7167" y="10954"/>
                      </a:cubicBezTo>
                      <a:cubicBezTo>
                        <a:pt x="6954" y="11127"/>
                        <a:pt x="6999" y="11122"/>
                        <a:pt x="6762" y="11201"/>
                      </a:cubicBezTo>
                      <a:cubicBezTo>
                        <a:pt x="6582" y="11261"/>
                        <a:pt x="6397" y="11294"/>
                        <a:pt x="6221" y="11366"/>
                      </a:cubicBezTo>
                      <a:cubicBezTo>
                        <a:pt x="6153" y="11393"/>
                        <a:pt x="6082" y="11409"/>
                        <a:pt x="6018" y="11448"/>
                      </a:cubicBezTo>
                      <a:cubicBezTo>
                        <a:pt x="5945" y="11492"/>
                        <a:pt x="5883" y="11558"/>
                        <a:pt x="5815" y="11613"/>
                      </a:cubicBezTo>
                      <a:cubicBezTo>
                        <a:pt x="5770" y="11695"/>
                        <a:pt x="5743" y="11798"/>
                        <a:pt x="5680" y="11860"/>
                      </a:cubicBezTo>
                      <a:cubicBezTo>
                        <a:pt x="5624" y="11914"/>
                        <a:pt x="5527" y="11881"/>
                        <a:pt x="5477" y="11942"/>
                      </a:cubicBezTo>
                      <a:cubicBezTo>
                        <a:pt x="5427" y="12004"/>
                        <a:pt x="5454" y="12122"/>
                        <a:pt x="5409" y="12189"/>
                      </a:cubicBezTo>
                      <a:cubicBezTo>
                        <a:pt x="5359" y="12267"/>
                        <a:pt x="5274" y="12299"/>
                        <a:pt x="5206" y="12354"/>
                      </a:cubicBezTo>
                      <a:cubicBezTo>
                        <a:pt x="5087" y="12789"/>
                        <a:pt x="5178" y="12529"/>
                        <a:pt x="4868" y="13095"/>
                      </a:cubicBezTo>
                      <a:cubicBezTo>
                        <a:pt x="4823" y="13178"/>
                        <a:pt x="4759" y="13248"/>
                        <a:pt x="4733" y="13342"/>
                      </a:cubicBezTo>
                      <a:cubicBezTo>
                        <a:pt x="4563" y="13963"/>
                        <a:pt x="4792" y="13198"/>
                        <a:pt x="4530" y="13837"/>
                      </a:cubicBezTo>
                      <a:cubicBezTo>
                        <a:pt x="4498" y="13914"/>
                        <a:pt x="4495" y="14006"/>
                        <a:pt x="4463" y="14084"/>
                      </a:cubicBezTo>
                      <a:cubicBezTo>
                        <a:pt x="4426" y="14172"/>
                        <a:pt x="4364" y="14242"/>
                        <a:pt x="4327" y="14331"/>
                      </a:cubicBezTo>
                      <a:cubicBezTo>
                        <a:pt x="4296" y="14408"/>
                        <a:pt x="4299" y="14506"/>
                        <a:pt x="4260" y="14578"/>
                      </a:cubicBezTo>
                      <a:cubicBezTo>
                        <a:pt x="4207" y="14675"/>
                        <a:pt x="4125" y="14742"/>
                        <a:pt x="4057" y="14825"/>
                      </a:cubicBezTo>
                      <a:cubicBezTo>
                        <a:pt x="4034" y="14907"/>
                        <a:pt x="4029" y="15000"/>
                        <a:pt x="3989" y="15072"/>
                      </a:cubicBezTo>
                      <a:cubicBezTo>
                        <a:pt x="3430" y="16094"/>
                        <a:pt x="4094" y="14623"/>
                        <a:pt x="3651" y="15566"/>
                      </a:cubicBezTo>
                      <a:cubicBezTo>
                        <a:pt x="3551" y="15780"/>
                        <a:pt x="3398" y="16266"/>
                        <a:pt x="3246" y="16390"/>
                      </a:cubicBezTo>
                      <a:lnTo>
                        <a:pt x="3043" y="16554"/>
                      </a:lnTo>
                      <a:cubicBezTo>
                        <a:pt x="2924" y="16989"/>
                        <a:pt x="3054" y="16637"/>
                        <a:pt x="2772" y="17049"/>
                      </a:cubicBezTo>
                      <a:cubicBezTo>
                        <a:pt x="2720" y="17125"/>
                        <a:pt x="2698" y="17230"/>
                        <a:pt x="2637" y="17296"/>
                      </a:cubicBezTo>
                      <a:cubicBezTo>
                        <a:pt x="2515" y="17426"/>
                        <a:pt x="2367" y="17515"/>
                        <a:pt x="2231" y="17625"/>
                      </a:cubicBezTo>
                      <a:lnTo>
                        <a:pt x="2028" y="17790"/>
                      </a:lnTo>
                      <a:cubicBezTo>
                        <a:pt x="1668" y="18449"/>
                        <a:pt x="2141" y="17653"/>
                        <a:pt x="1690" y="18202"/>
                      </a:cubicBezTo>
                      <a:cubicBezTo>
                        <a:pt x="1633" y="18272"/>
                        <a:pt x="1619" y="18387"/>
                        <a:pt x="1555" y="18449"/>
                      </a:cubicBezTo>
                      <a:cubicBezTo>
                        <a:pt x="1500" y="18503"/>
                        <a:pt x="1415" y="18489"/>
                        <a:pt x="1352" y="18531"/>
                      </a:cubicBezTo>
                      <a:cubicBezTo>
                        <a:pt x="1210" y="18627"/>
                        <a:pt x="1082" y="18751"/>
                        <a:pt x="947" y="18861"/>
                      </a:cubicBezTo>
                      <a:lnTo>
                        <a:pt x="744" y="19025"/>
                      </a:lnTo>
                      <a:cubicBezTo>
                        <a:pt x="721" y="19135"/>
                        <a:pt x="718" y="19253"/>
                        <a:pt x="676" y="19355"/>
                      </a:cubicBezTo>
                      <a:cubicBezTo>
                        <a:pt x="603" y="19532"/>
                        <a:pt x="496" y="19684"/>
                        <a:pt x="406" y="19849"/>
                      </a:cubicBezTo>
                      <a:cubicBezTo>
                        <a:pt x="361" y="19931"/>
                        <a:pt x="296" y="20002"/>
                        <a:pt x="270" y="20096"/>
                      </a:cubicBezTo>
                      <a:lnTo>
                        <a:pt x="0" y="21084"/>
                      </a:lnTo>
                      <a:cubicBezTo>
                        <a:pt x="23" y="21194"/>
                        <a:pt x="16" y="21319"/>
                        <a:pt x="68" y="21414"/>
                      </a:cubicBezTo>
                      <a:cubicBezTo>
                        <a:pt x="113" y="21496"/>
                        <a:pt x="189" y="21571"/>
                        <a:pt x="270" y="21578"/>
                      </a:cubicBezTo>
                      <a:cubicBezTo>
                        <a:pt x="519" y="21600"/>
                        <a:pt x="766" y="21521"/>
                        <a:pt x="1014" y="21496"/>
                      </a:cubicBezTo>
                      <a:cubicBezTo>
                        <a:pt x="1037" y="21494"/>
                        <a:pt x="316" y="21510"/>
                        <a:pt x="811" y="21496"/>
                      </a:cubicBezTo>
                      <a:close/>
                    </a:path>
                  </a:pathLst>
                </a:custGeom>
                <a:solidFill>
                  <a:srgbClr val="7C623A"/>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606" name="Shape 1606"/>
              <p:cNvSpPr/>
              <p:nvPr/>
            </p:nvSpPr>
            <p:spPr>
              <a:xfrm>
                <a:off x="5181601" y="2419345"/>
                <a:ext cx="2514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607" name="Shape 1607"/>
              <p:cNvSpPr/>
              <p:nvPr/>
            </p:nvSpPr>
            <p:spPr>
              <a:xfrm>
                <a:off x="5410201" y="2732086"/>
                <a:ext cx="2895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1608" name="Shape 1608"/>
              <p:cNvSpPr/>
              <p:nvPr/>
            </p:nvSpPr>
            <p:spPr>
              <a:xfrm>
                <a:off x="4267201" y="998520"/>
                <a:ext cx="11430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sp>
            <p:nvSpPr>
              <p:cNvPr id="1609" name="Shape 1609"/>
              <p:cNvSpPr/>
              <p:nvPr/>
            </p:nvSpPr>
            <p:spPr>
              <a:xfrm>
                <a:off x="457200" y="2274882"/>
                <a:ext cx="9906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610" name="Shape 1610"/>
              <p:cNvSpPr/>
              <p:nvPr/>
            </p:nvSpPr>
            <p:spPr>
              <a:xfrm>
                <a:off x="1181100" y="101600"/>
                <a:ext cx="488952" cy="15240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640" y="292"/>
                      <a:pt x="19423" y="555"/>
                      <a:pt x="18720" y="876"/>
                    </a:cubicBezTo>
                    <a:cubicBezTo>
                      <a:pt x="17487" y="1438"/>
                      <a:pt x="15840" y="2627"/>
                      <a:pt x="15840" y="2627"/>
                    </a:cubicBezTo>
                    <a:cubicBezTo>
                      <a:pt x="15906" y="2895"/>
                      <a:pt x="19184" y="8746"/>
                      <a:pt x="15840" y="10508"/>
                    </a:cubicBezTo>
                    <a:cubicBezTo>
                      <a:pt x="14598" y="11163"/>
                      <a:pt x="11175" y="11594"/>
                      <a:pt x="10080" y="12259"/>
                    </a:cubicBezTo>
                    <a:cubicBezTo>
                      <a:pt x="9600" y="12551"/>
                      <a:pt x="9319" y="12860"/>
                      <a:pt x="8640" y="13135"/>
                    </a:cubicBezTo>
                    <a:cubicBezTo>
                      <a:pt x="3057" y="15399"/>
                      <a:pt x="7940" y="12685"/>
                      <a:pt x="4320" y="14886"/>
                    </a:cubicBezTo>
                    <a:cubicBezTo>
                      <a:pt x="4932" y="16499"/>
                      <a:pt x="7385" y="18484"/>
                      <a:pt x="4320" y="20141"/>
                    </a:cubicBezTo>
                    <a:cubicBezTo>
                      <a:pt x="3712" y="20469"/>
                      <a:pt x="2331" y="20715"/>
                      <a:pt x="1440" y="21016"/>
                    </a:cubicBezTo>
                    <a:cubicBezTo>
                      <a:pt x="888" y="21203"/>
                      <a:pt x="480" y="21405"/>
                      <a:pt x="0" y="21600"/>
                    </a:cubicBezTo>
                  </a:path>
                </a:pathLst>
              </a:custGeom>
              <a:noFill/>
              <a:ln w="1016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611" name="Shape 1611"/>
              <p:cNvSpPr/>
              <p:nvPr/>
            </p:nvSpPr>
            <p:spPr>
              <a:xfrm>
                <a:off x="1692532" y="236045"/>
                <a:ext cx="435100" cy="372361"/>
              </a:xfrm>
              <a:custGeom>
                <a:avLst/>
                <a:gdLst/>
                <a:ahLst/>
                <a:cxnLst>
                  <a:cxn ang="0">
                    <a:pos x="wd2" y="hd2"/>
                  </a:cxn>
                  <a:cxn ang="5400000">
                    <a:pos x="wd2" y="hd2"/>
                  </a:cxn>
                  <a:cxn ang="10800000">
                    <a:pos x="wd2" y="hd2"/>
                  </a:cxn>
                  <a:cxn ang="16200000">
                    <a:pos x="wd2" y="hd2"/>
                  </a:cxn>
                </a:cxnLst>
                <a:rect l="0" t="0" r="r" b="b"/>
                <a:pathLst>
                  <a:path w="20700" h="21111" extrusionOk="0">
                    <a:moveTo>
                      <a:pt x="3535" y="10254"/>
                    </a:moveTo>
                    <a:cubicBezTo>
                      <a:pt x="3030" y="10770"/>
                      <a:pt x="2399" y="11076"/>
                      <a:pt x="2020" y="11802"/>
                    </a:cubicBezTo>
                    <a:cubicBezTo>
                      <a:pt x="-767" y="17141"/>
                      <a:pt x="4341" y="11236"/>
                      <a:pt x="0" y="15671"/>
                    </a:cubicBezTo>
                    <a:cubicBezTo>
                      <a:pt x="169" y="17218"/>
                      <a:pt x="-3" y="18951"/>
                      <a:pt x="505" y="20313"/>
                    </a:cubicBezTo>
                    <a:cubicBezTo>
                      <a:pt x="769" y="21021"/>
                      <a:pt x="1491" y="21177"/>
                      <a:pt x="2020" y="21087"/>
                    </a:cubicBezTo>
                    <a:cubicBezTo>
                      <a:pt x="3078" y="20907"/>
                      <a:pt x="5049" y="19539"/>
                      <a:pt x="5049" y="19539"/>
                    </a:cubicBezTo>
                    <a:cubicBezTo>
                      <a:pt x="5651" y="19847"/>
                      <a:pt x="8096" y="21162"/>
                      <a:pt x="8583" y="21087"/>
                    </a:cubicBezTo>
                    <a:cubicBezTo>
                      <a:pt x="9642" y="20925"/>
                      <a:pt x="10603" y="20055"/>
                      <a:pt x="11612" y="19539"/>
                    </a:cubicBezTo>
                    <a:lnTo>
                      <a:pt x="14642" y="17992"/>
                    </a:lnTo>
                    <a:cubicBezTo>
                      <a:pt x="17334" y="11802"/>
                      <a:pt x="13800" y="19281"/>
                      <a:pt x="17166" y="14123"/>
                    </a:cubicBezTo>
                    <a:cubicBezTo>
                      <a:pt x="18457" y="12145"/>
                      <a:pt x="17996" y="11788"/>
                      <a:pt x="18681" y="9480"/>
                    </a:cubicBezTo>
                    <a:cubicBezTo>
                      <a:pt x="19303" y="7380"/>
                      <a:pt x="20700" y="3290"/>
                      <a:pt x="20700" y="3290"/>
                    </a:cubicBezTo>
                    <a:cubicBezTo>
                      <a:pt x="20532" y="2258"/>
                      <a:pt x="20833" y="614"/>
                      <a:pt x="20195" y="195"/>
                    </a:cubicBezTo>
                    <a:cubicBezTo>
                      <a:pt x="19254" y="-423"/>
                      <a:pt x="18159" y="588"/>
                      <a:pt x="17166" y="969"/>
                    </a:cubicBezTo>
                    <a:cubicBezTo>
                      <a:pt x="16133" y="1364"/>
                      <a:pt x="15022" y="1611"/>
                      <a:pt x="14137" y="2516"/>
                    </a:cubicBezTo>
                    <a:cubicBezTo>
                      <a:pt x="13127" y="3548"/>
                      <a:pt x="12259" y="5023"/>
                      <a:pt x="11108" y="5611"/>
                    </a:cubicBezTo>
                    <a:cubicBezTo>
                      <a:pt x="6633" y="7898"/>
                      <a:pt x="9136" y="6979"/>
                      <a:pt x="3535" y="7933"/>
                    </a:cubicBezTo>
                    <a:lnTo>
                      <a:pt x="3535" y="10254"/>
                    </a:lnTo>
                    <a:close/>
                  </a:path>
                </a:pathLst>
              </a:custGeom>
              <a:gradFill flip="none" rotWithShape="1">
                <a:gsLst>
                  <a:gs pos="0">
                    <a:srgbClr val="2E5E97"/>
                  </a:gs>
                  <a:gs pos="80000">
                    <a:srgbClr val="3C7BC7"/>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12" name="Shape 1612"/>
              <p:cNvSpPr/>
              <p:nvPr/>
            </p:nvSpPr>
            <p:spPr>
              <a:xfrm>
                <a:off x="1701800" y="88900"/>
                <a:ext cx="126679" cy="304803"/>
              </a:xfrm>
              <a:custGeom>
                <a:avLst/>
                <a:gdLst/>
                <a:ahLst/>
                <a:cxnLst>
                  <a:cxn ang="0">
                    <a:pos x="wd2" y="hd2"/>
                  </a:cxn>
                  <a:cxn ang="5400000">
                    <a:pos x="wd2" y="hd2"/>
                  </a:cxn>
                  <a:cxn ang="10800000">
                    <a:pos x="wd2" y="hd2"/>
                  </a:cxn>
                  <a:cxn ang="16200000">
                    <a:pos x="wd2" y="hd2"/>
                  </a:cxn>
                </a:cxnLst>
                <a:rect l="0" t="0" r="r" b="b"/>
                <a:pathLst>
                  <a:path w="21545" h="21600" extrusionOk="0">
                    <a:moveTo>
                      <a:pt x="0" y="0"/>
                    </a:moveTo>
                    <a:cubicBezTo>
                      <a:pt x="718" y="900"/>
                      <a:pt x="549" y="2029"/>
                      <a:pt x="2154" y="2700"/>
                    </a:cubicBezTo>
                    <a:cubicBezTo>
                      <a:pt x="5816" y="4230"/>
                      <a:pt x="15081" y="6300"/>
                      <a:pt x="15081" y="6300"/>
                    </a:cubicBezTo>
                    <a:cubicBezTo>
                      <a:pt x="16518" y="7200"/>
                      <a:pt x="18913" y="7937"/>
                      <a:pt x="19390" y="9000"/>
                    </a:cubicBezTo>
                    <a:cubicBezTo>
                      <a:pt x="21600" y="13923"/>
                      <a:pt x="21545" y="17331"/>
                      <a:pt x="21545" y="21600"/>
                    </a:cubicBezTo>
                  </a:path>
                </a:pathLst>
              </a:custGeom>
              <a:noFill/>
              <a:ln w="508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1614" name="Shape 1614"/>
            <p:cNvSpPr/>
            <p:nvPr/>
          </p:nvSpPr>
          <p:spPr>
            <a:xfrm rot="18123636">
              <a:off x="1195805" y="346244"/>
              <a:ext cx="990609"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rivers</a:t>
              </a:r>
            </a:p>
          </p:txBody>
        </p:sp>
        <p:sp>
          <p:nvSpPr>
            <p:cNvPr id="1615" name="Shape 1615"/>
            <p:cNvSpPr/>
            <p:nvPr/>
          </p:nvSpPr>
          <p:spPr>
            <a:xfrm rot="18123636">
              <a:off x="1526058" y="422445"/>
              <a:ext cx="990610"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lake</a:t>
              </a:r>
            </a:p>
          </p:txBody>
        </p:sp>
      </p:grpSp>
      <p:sp>
        <p:nvSpPr>
          <p:cNvPr id="1617" name="Shape 1617"/>
          <p:cNvSpPr/>
          <p:nvPr/>
        </p:nvSpPr>
        <p:spPr>
          <a:xfrm>
            <a:off x="592665" y="4751968"/>
            <a:ext cx="5029203"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81000" indent="-381000">
              <a:buSzPct val="100000"/>
              <a:buAutoNum type="arabicPeriod"/>
              <a:defRPr>
                <a:latin typeface="Arial"/>
                <a:ea typeface="Arial"/>
                <a:cs typeface="Arial"/>
                <a:sym typeface="Arial"/>
              </a:defRPr>
            </a:pPr>
            <a:r>
              <a:t>Where is sediment?</a:t>
            </a:r>
          </a:p>
          <a:p>
            <a:pPr marL="381000" indent="-381000">
              <a:buSzPct val="100000"/>
              <a:buAutoNum type="arabicPeriod"/>
              <a:defRPr>
                <a:latin typeface="Arial"/>
                <a:ea typeface="Arial"/>
                <a:cs typeface="Arial"/>
                <a:sym typeface="Arial"/>
              </a:defRPr>
            </a:pPr>
            <a:endParaRPr/>
          </a:p>
          <a:p>
            <a:pPr marL="381000" indent="-381000">
              <a:buSzPct val="100000"/>
              <a:buAutoNum type="arabicPeriod" startAt="2"/>
              <a:defRPr>
                <a:latin typeface="Arial"/>
                <a:ea typeface="Arial"/>
                <a:cs typeface="Arial"/>
                <a:sym typeface="Arial"/>
              </a:defRPr>
            </a:pPr>
            <a:r>
              <a:t>Where is sedimentary rock?</a:t>
            </a:r>
          </a:p>
          <a:p>
            <a:pPr>
              <a:defRPr>
                <a:latin typeface="Arial"/>
                <a:ea typeface="Arial"/>
                <a:cs typeface="Arial"/>
                <a:sym typeface="Arial"/>
              </a:defRPr>
            </a:pPr>
            <a:endParaRPr/>
          </a:p>
          <a:p>
            <a:pPr marL="381000" indent="-381000">
              <a:buSzPct val="100000"/>
              <a:buAutoNum type="arabicPeriod" startAt="3"/>
              <a:defRPr>
                <a:latin typeface="Arial"/>
                <a:ea typeface="Arial"/>
                <a:cs typeface="Arial"/>
                <a:sym typeface="Arial"/>
              </a:defRPr>
            </a:pPr>
            <a:r>
              <a:t>How does sediment and sedimentary rock form?</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Shape 1621"/>
          <p:cNvSpPr/>
          <p:nvPr/>
        </p:nvSpPr>
        <p:spPr>
          <a:xfrm>
            <a:off x="239731" y="152398"/>
            <a:ext cx="886617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Forming Sediment and Sedimentary Rock</a:t>
            </a:r>
          </a:p>
        </p:txBody>
      </p:sp>
      <p:sp>
        <p:nvSpPr>
          <p:cNvPr id="1622" name="Shape 162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623" name="Shape 1623"/>
          <p:cNvSpPr/>
          <p:nvPr/>
        </p:nvSpPr>
        <p:spPr>
          <a:xfrm>
            <a:off x="4635472" y="1629118"/>
            <a:ext cx="4038602" cy="41725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Wind and water can rub away parts of any type of rock. </a:t>
            </a:r>
          </a:p>
          <a:p>
            <a:pPr>
              <a:defRPr>
                <a:latin typeface="Arial"/>
                <a:ea typeface="Arial"/>
                <a:cs typeface="Arial"/>
                <a:sym typeface="Arial"/>
              </a:defRPr>
            </a:pPr>
            <a:endParaRPr/>
          </a:p>
          <a:p>
            <a:pPr>
              <a:defRPr>
                <a:latin typeface="Arial"/>
                <a:ea typeface="Arial"/>
                <a:cs typeface="Arial"/>
                <a:sym typeface="Arial"/>
              </a:defRPr>
            </a:pPr>
            <a:r>
              <a:t>This is weathering.</a:t>
            </a: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r>
              <a:t>Sediment usually travels to the bottom of a lake or ocean because of wind or water. </a:t>
            </a:r>
          </a:p>
          <a:p>
            <a:pPr>
              <a:defRPr>
                <a:latin typeface="Arial"/>
                <a:ea typeface="Arial"/>
                <a:cs typeface="Arial"/>
                <a:sym typeface="Arial"/>
              </a:defRPr>
            </a:pPr>
            <a:endParaRPr/>
          </a:p>
          <a:p>
            <a:pPr>
              <a:defRPr>
                <a:latin typeface="Arial"/>
                <a:ea typeface="Arial"/>
                <a:cs typeface="Arial"/>
                <a:sym typeface="Arial"/>
              </a:defRPr>
            </a:pPr>
            <a:r>
              <a:t>This is erosion.</a:t>
            </a:r>
          </a:p>
        </p:txBody>
      </p:sp>
      <p:pic>
        <p:nvPicPr>
          <p:cNvPr id="1624" name="image33.jpg"/>
          <p:cNvPicPr>
            <a:picLocks noChangeAspect="1"/>
          </p:cNvPicPr>
          <p:nvPr/>
        </p:nvPicPr>
        <p:blipFill>
          <a:blip r:embed="rId3">
            <a:extLst/>
          </a:blip>
          <a:stretch>
            <a:fillRect/>
          </a:stretch>
        </p:blipFill>
        <p:spPr>
          <a:xfrm>
            <a:off x="338666" y="1042297"/>
            <a:ext cx="3650256" cy="2737692"/>
          </a:xfrm>
          <a:prstGeom prst="rect">
            <a:avLst/>
          </a:prstGeom>
          <a:ln w="12700">
            <a:miter lim="400000"/>
          </a:ln>
        </p:spPr>
      </p:pic>
      <p:pic>
        <p:nvPicPr>
          <p:cNvPr id="1625" name="image25.jpg"/>
          <p:cNvPicPr>
            <a:picLocks noChangeAspect="1"/>
          </p:cNvPicPr>
          <p:nvPr/>
        </p:nvPicPr>
        <p:blipFill>
          <a:blip r:embed="rId4">
            <a:extLst/>
          </a:blip>
          <a:stretch>
            <a:fillRect/>
          </a:stretch>
        </p:blipFill>
        <p:spPr>
          <a:xfrm>
            <a:off x="376125" y="4060002"/>
            <a:ext cx="3618528" cy="2333952"/>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2057400" y="228600"/>
            <a:ext cx="4724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Surface of the Earth</a:t>
            </a:r>
          </a:p>
        </p:txBody>
      </p:sp>
      <p:sp>
        <p:nvSpPr>
          <p:cNvPr id="149" name="Shape 149"/>
          <p:cNvSpPr/>
          <p:nvPr/>
        </p:nvSpPr>
        <p:spPr>
          <a:xfrm rot="5400000">
            <a:off x="5633674" y="4033473"/>
            <a:ext cx="6400802" cy="6198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200"/>
              </a:spcBef>
              <a:defRPr sz="1200" b="0">
                <a:latin typeface="Arial"/>
                <a:ea typeface="Arial"/>
                <a:cs typeface="Arial"/>
                <a:sym typeface="Arial"/>
              </a:defRPr>
            </a:pPr>
            <a:r>
              <a:t>Image courtesy: httptapestry.usgs.gov/two/two.html</a:t>
            </a:r>
            <a:br/>
            <a:r>
              <a:t/>
            </a:r>
            <a:br/>
            <a:endParaRPr/>
          </a:p>
        </p:txBody>
      </p:sp>
      <p:sp>
        <p:nvSpPr>
          <p:cNvPr id="150" name="Shape 150"/>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51" name="image10.png" descr="Surface Earth-USGS.jpg"/>
          <p:cNvPicPr>
            <a:picLocks noChangeAspect="1"/>
          </p:cNvPicPr>
          <p:nvPr/>
        </p:nvPicPr>
        <p:blipFill>
          <a:blip r:embed="rId3">
            <a:extLst/>
          </a:blip>
          <a:stretch>
            <a:fillRect/>
          </a:stretch>
        </p:blipFill>
        <p:spPr>
          <a:xfrm>
            <a:off x="0" y="990600"/>
            <a:ext cx="9144000" cy="4572000"/>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a:spLocks noGrp="1"/>
          </p:cNvSpPr>
          <p:nvPr>
            <p:ph type="title"/>
          </p:nvPr>
        </p:nvSpPr>
        <p:spPr>
          <a:xfrm>
            <a:off x="302735" y="810541"/>
            <a:ext cx="8631715" cy="1361334"/>
          </a:xfrm>
          <a:prstGeom prst="rect">
            <a:avLst/>
          </a:prstGeom>
        </p:spPr>
        <p:txBody>
          <a:bodyPr/>
          <a:lstStyle/>
          <a:p>
            <a:pPr algn="ctr" defTabSz="356615">
              <a:defRPr sz="2500">
                <a:latin typeface="Arial"/>
                <a:ea typeface="Arial"/>
                <a:cs typeface="Arial"/>
                <a:sym typeface="Arial"/>
              </a:defRPr>
            </a:pPr>
            <a:r>
              <a:t>Wind and water change the Earth’s surface every day.  </a:t>
            </a:r>
          </a:p>
          <a:p>
            <a:pPr algn="ctr" defTabSz="356615">
              <a:defRPr sz="2500">
                <a:latin typeface="Arial"/>
                <a:ea typeface="Arial"/>
                <a:cs typeface="Arial"/>
                <a:sym typeface="Arial"/>
              </a:defRPr>
            </a:pPr>
            <a:endParaRPr/>
          </a:p>
          <a:p>
            <a:pPr algn="ctr" defTabSz="356615">
              <a:defRPr sz="2500">
                <a:latin typeface="Arial"/>
                <a:ea typeface="Arial"/>
                <a:cs typeface="Arial"/>
                <a:sym typeface="Arial"/>
              </a:defRPr>
            </a:pPr>
            <a:r>
              <a:t>What’s happening here?</a:t>
            </a:r>
          </a:p>
        </p:txBody>
      </p:sp>
      <p:sp>
        <p:nvSpPr>
          <p:cNvPr id="1630" name="Shape 1630"/>
          <p:cNvSpPr/>
          <p:nvPr/>
        </p:nvSpPr>
        <p:spPr>
          <a:xfrm>
            <a:off x="76200" y="135466"/>
            <a:ext cx="8991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Weathering and Erosion</a:t>
            </a:r>
          </a:p>
        </p:txBody>
      </p:sp>
      <p:pic>
        <p:nvPicPr>
          <p:cNvPr id="1631" name="image34.jpeg"/>
          <p:cNvPicPr>
            <a:picLocks noChangeAspect="1"/>
          </p:cNvPicPr>
          <p:nvPr/>
        </p:nvPicPr>
        <p:blipFill>
          <a:blip r:embed="rId3">
            <a:extLst/>
          </a:blip>
          <a:stretch>
            <a:fillRect/>
          </a:stretch>
        </p:blipFill>
        <p:spPr>
          <a:xfrm>
            <a:off x="1294676" y="2252859"/>
            <a:ext cx="6338534" cy="4219087"/>
          </a:xfrm>
          <a:prstGeom prst="rect">
            <a:avLst/>
          </a:prstGeom>
          <a:ln w="12700">
            <a:miter lim="400000"/>
          </a:ln>
        </p:spPr>
      </p:pic>
      <p:sp>
        <p:nvSpPr>
          <p:cNvPr id="1632" name="Shape 163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Shape 1636"/>
          <p:cNvSpPr>
            <a:spLocks noGrp="1"/>
          </p:cNvSpPr>
          <p:nvPr>
            <p:ph type="title"/>
          </p:nvPr>
        </p:nvSpPr>
        <p:spPr>
          <a:xfrm>
            <a:off x="1778000" y="414337"/>
            <a:ext cx="6858000" cy="6263036"/>
          </a:xfrm>
          <a:prstGeom prst="rect">
            <a:avLst/>
          </a:prstGeom>
        </p:spPr>
        <p:txBody>
          <a:bodyPr/>
          <a:lstStyle/>
          <a:p>
            <a:endParaRPr/>
          </a:p>
          <a:p>
            <a:endParaRPr/>
          </a:p>
          <a:p>
            <a:endParaRPr/>
          </a:p>
          <a:p>
            <a:endParaRPr/>
          </a:p>
          <a:p>
            <a:endParaRPr/>
          </a:p>
          <a:p>
            <a:endParaRPr/>
          </a:p>
          <a:p>
            <a:endParaRPr/>
          </a:p>
          <a:p>
            <a:pPr>
              <a:defRPr sz="3600">
                <a:latin typeface="Arial"/>
                <a:ea typeface="Arial"/>
                <a:cs typeface="Arial"/>
                <a:sym typeface="Arial"/>
              </a:defRPr>
            </a:pPr>
            <a:r>
              <a:t>What’s happening here?</a:t>
            </a:r>
          </a:p>
        </p:txBody>
      </p:sp>
      <p:pic>
        <p:nvPicPr>
          <p:cNvPr id="1637" name="image35.jpg"/>
          <p:cNvPicPr>
            <a:picLocks noChangeAspect="1"/>
          </p:cNvPicPr>
          <p:nvPr/>
        </p:nvPicPr>
        <p:blipFill>
          <a:blip r:embed="rId3">
            <a:extLst/>
          </a:blip>
          <a:stretch>
            <a:fillRect/>
          </a:stretch>
        </p:blipFill>
        <p:spPr>
          <a:xfrm>
            <a:off x="635506" y="308248"/>
            <a:ext cx="7872987" cy="5246091"/>
          </a:xfrm>
          <a:prstGeom prst="rect">
            <a:avLst/>
          </a:prstGeom>
          <a:ln w="12700">
            <a:miter lim="400000"/>
          </a:ln>
        </p:spPr>
      </p:pic>
      <p:sp>
        <p:nvSpPr>
          <p:cNvPr id="1638" name="Shape 1638"/>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Shape 1642"/>
          <p:cNvSpPr>
            <a:spLocks noGrp="1"/>
          </p:cNvSpPr>
          <p:nvPr>
            <p:ph type="ctrTitle"/>
          </p:nvPr>
        </p:nvSpPr>
        <p:spPr>
          <a:xfrm>
            <a:off x="6201569" y="579428"/>
            <a:ext cx="2722951" cy="5275152"/>
          </a:xfrm>
          <a:prstGeom prst="rect">
            <a:avLst/>
          </a:prstGeom>
        </p:spPr>
        <p:txBody>
          <a:bodyPr/>
          <a:lstStyle/>
          <a:p>
            <a:pPr defTabSz="886967">
              <a:defRPr sz="3000">
                <a:latin typeface="Arial"/>
                <a:ea typeface="Arial"/>
                <a:cs typeface="Arial"/>
                <a:sym typeface="Arial"/>
              </a:defRPr>
            </a:pPr>
            <a:r>
              <a:t>Are weathering and erosion good or bad?</a:t>
            </a:r>
            <a:endParaRPr sz="3700"/>
          </a:p>
          <a:p>
            <a:pPr defTabSz="886967">
              <a:defRPr sz="3400">
                <a:latin typeface="Arial"/>
                <a:ea typeface="Arial"/>
                <a:cs typeface="Arial"/>
                <a:sym typeface="Arial"/>
              </a:defRPr>
            </a:pPr>
            <a:endParaRPr sz="3700"/>
          </a:p>
          <a:p>
            <a:pPr defTabSz="886967">
              <a:defRPr sz="3000">
                <a:latin typeface="Arial"/>
                <a:ea typeface="Arial"/>
                <a:cs typeface="Arial"/>
                <a:sym typeface="Arial"/>
              </a:defRPr>
            </a:pPr>
            <a:r>
              <a:t>Would we ever want to prevent weathering and erosion?</a:t>
            </a:r>
          </a:p>
        </p:txBody>
      </p:sp>
      <p:pic>
        <p:nvPicPr>
          <p:cNvPr id="1643" name="image34.jpeg"/>
          <p:cNvPicPr>
            <a:picLocks noChangeAspect="1"/>
          </p:cNvPicPr>
          <p:nvPr/>
        </p:nvPicPr>
        <p:blipFill>
          <a:blip r:embed="rId3">
            <a:extLst/>
          </a:blip>
          <a:stretch>
            <a:fillRect/>
          </a:stretch>
        </p:blipFill>
        <p:spPr>
          <a:xfrm>
            <a:off x="206823" y="78263"/>
            <a:ext cx="5054271" cy="3364250"/>
          </a:xfrm>
          <a:prstGeom prst="rect">
            <a:avLst/>
          </a:prstGeom>
          <a:ln w="12700">
            <a:miter lim="400000"/>
          </a:ln>
        </p:spPr>
      </p:pic>
      <p:pic>
        <p:nvPicPr>
          <p:cNvPr id="1644" name="image35.jpg"/>
          <p:cNvPicPr>
            <a:picLocks noChangeAspect="1"/>
          </p:cNvPicPr>
          <p:nvPr/>
        </p:nvPicPr>
        <p:blipFill>
          <a:blip r:embed="rId4">
            <a:extLst/>
          </a:blip>
          <a:stretch>
            <a:fillRect/>
          </a:stretch>
        </p:blipFill>
        <p:spPr>
          <a:xfrm>
            <a:off x="1085850" y="3128724"/>
            <a:ext cx="4956369" cy="3302630"/>
          </a:xfrm>
          <a:prstGeom prst="rect">
            <a:avLst/>
          </a:prstGeom>
          <a:ln w="12700">
            <a:miter lim="400000"/>
          </a:ln>
        </p:spPr>
      </p:pic>
      <p:sp>
        <p:nvSpPr>
          <p:cNvPr id="1645" name="Shape 164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 name="Shape 1649"/>
          <p:cNvSpPr/>
          <p:nvPr/>
        </p:nvSpPr>
        <p:spPr>
          <a:xfrm>
            <a:off x="637011" y="906351"/>
            <a:ext cx="1853579" cy="5209480"/>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650" name="Shape 1650"/>
          <p:cNvSpPr>
            <a:spLocks noGrp="1"/>
          </p:cNvSpPr>
          <p:nvPr>
            <p:ph type="title"/>
          </p:nvPr>
        </p:nvSpPr>
        <p:spPr>
          <a:xfrm>
            <a:off x="431800" y="-16889"/>
            <a:ext cx="8280401" cy="1941118"/>
          </a:xfrm>
          <a:prstGeom prst="rect">
            <a:avLst/>
          </a:prstGeom>
        </p:spPr>
        <p:txBody>
          <a:bodyPr/>
          <a:lstStyle>
            <a:lvl1pPr algn="ctr">
              <a:defRPr sz="3600">
                <a:latin typeface="Arial"/>
                <a:ea typeface="Arial"/>
                <a:cs typeface="Arial"/>
                <a:sym typeface="Arial"/>
              </a:defRPr>
            </a:lvl1pPr>
          </a:lstStyle>
          <a:p>
            <a:r>
              <a:t>What can we do to slow down or stop wind and water from changing the land?</a:t>
            </a:r>
          </a:p>
        </p:txBody>
      </p:sp>
      <p:pic>
        <p:nvPicPr>
          <p:cNvPr id="1651" name="image36.png"/>
          <p:cNvPicPr>
            <a:picLocks noChangeAspect="1"/>
          </p:cNvPicPr>
          <p:nvPr/>
        </p:nvPicPr>
        <p:blipFill>
          <a:blip r:embed="rId3">
            <a:extLst/>
          </a:blip>
          <a:stretch>
            <a:fillRect/>
          </a:stretch>
        </p:blipFill>
        <p:spPr>
          <a:xfrm>
            <a:off x="735157" y="1620126"/>
            <a:ext cx="6676060" cy="8639606"/>
          </a:xfrm>
          <a:prstGeom prst="rect">
            <a:avLst/>
          </a:prstGeom>
          <a:ln w="12700">
            <a:miter lim="400000"/>
          </a:ln>
        </p:spPr>
      </p:pic>
      <p:sp>
        <p:nvSpPr>
          <p:cNvPr id="1652" name="Shape 165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653" name="Shape 1653"/>
          <p:cNvSpPr>
            <a:spLocks noGrp="1"/>
          </p:cNvSpPr>
          <p:nvPr>
            <p:ph type="body" sz="half" idx="1"/>
          </p:nvPr>
        </p:nvSpPr>
        <p:spPr>
          <a:xfrm>
            <a:off x="5988539" y="3459783"/>
            <a:ext cx="5251849" cy="3331553"/>
          </a:xfrm>
          <a:prstGeom prst="rect">
            <a:avLst/>
          </a:prstGeom>
        </p:spPr>
        <p:txBody>
          <a:bodyPr/>
          <a:lstStyle/>
          <a:p>
            <a:pPr marL="2628900" lvl="5" indent="-342900" algn="l" defTabSz="914400">
              <a:spcBef>
                <a:spcPts val="700"/>
              </a:spcBef>
              <a:buFont typeface="Arial"/>
              <a:defRPr sz="3200">
                <a:latin typeface="+mn-lt"/>
                <a:ea typeface="+mn-ea"/>
                <a:cs typeface="+mn-cs"/>
                <a:sym typeface="Calibri"/>
              </a:defRPr>
            </a:pPr>
            <a:endParaRPr/>
          </a:p>
          <a:p>
            <a:pPr marL="0" lvl="5" indent="1143000" algn="l" defTabSz="914400">
              <a:spcBef>
                <a:spcPts val="700"/>
              </a:spcBef>
              <a:buSzTx/>
              <a:buFont typeface="Arial"/>
              <a:buNone/>
              <a:defRPr sz="2900">
                <a:latin typeface="Arial"/>
                <a:ea typeface="Arial"/>
                <a:cs typeface="Arial"/>
                <a:sym typeface="Arial"/>
              </a:defRPr>
            </a:pPr>
            <a:r>
              <a:t>LET’S</a:t>
            </a:r>
            <a:br/>
            <a:r>
              <a:t>BRAINSTORM</a:t>
            </a:r>
            <a:r>
              <a:rPr sz="3200">
                <a:latin typeface="+mn-lt"/>
                <a:ea typeface="+mn-ea"/>
                <a:cs typeface="+mn-cs"/>
                <a:sym typeface="Calibri"/>
              </a:rPr>
              <a:t>!</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 name="Shape 1657"/>
          <p:cNvSpPr>
            <a:spLocks noGrp="1"/>
          </p:cNvSpPr>
          <p:nvPr>
            <p:ph type="title"/>
          </p:nvPr>
        </p:nvSpPr>
        <p:spPr>
          <a:xfrm>
            <a:off x="268237" y="29104"/>
            <a:ext cx="8607526" cy="955230"/>
          </a:xfrm>
          <a:prstGeom prst="rect">
            <a:avLst/>
          </a:prstGeom>
        </p:spPr>
        <p:txBody>
          <a:bodyPr/>
          <a:lstStyle/>
          <a:p>
            <a:pPr algn="ctr" defTabSz="768094">
              <a:defRPr sz="2700">
                <a:latin typeface="Arial"/>
                <a:ea typeface="Arial"/>
                <a:cs typeface="Arial"/>
                <a:sym typeface="Arial"/>
              </a:defRPr>
            </a:pPr>
            <a:r>
              <a:t>Here are three ways we can </a:t>
            </a:r>
          </a:p>
          <a:p>
            <a:pPr algn="ctr" defTabSz="768094">
              <a:defRPr sz="2700">
                <a:latin typeface="Arial"/>
                <a:ea typeface="Arial"/>
                <a:cs typeface="Arial"/>
                <a:sym typeface="Arial"/>
              </a:defRPr>
            </a:pPr>
            <a:r>
              <a:t>slow or stop weathering and erosion:</a:t>
            </a:r>
          </a:p>
        </p:txBody>
      </p:sp>
      <p:pic>
        <p:nvPicPr>
          <p:cNvPr id="1658" name="image37.jpeg"/>
          <p:cNvPicPr>
            <a:picLocks noChangeAspect="1"/>
          </p:cNvPicPr>
          <p:nvPr/>
        </p:nvPicPr>
        <p:blipFill>
          <a:blip r:embed="rId3">
            <a:extLst/>
          </a:blip>
          <a:stretch>
            <a:fillRect/>
          </a:stretch>
        </p:blipFill>
        <p:spPr>
          <a:xfrm>
            <a:off x="-521510" y="957381"/>
            <a:ext cx="9693257" cy="6416734"/>
          </a:xfrm>
          <a:prstGeom prst="rect">
            <a:avLst/>
          </a:prstGeom>
          <a:ln w="12700">
            <a:miter lim="400000"/>
          </a:ln>
        </p:spPr>
      </p:pic>
      <p:sp>
        <p:nvSpPr>
          <p:cNvPr id="1659" name="Shape 1659"/>
          <p:cNvSpPr/>
          <p:nvPr/>
        </p:nvSpPr>
        <p:spPr>
          <a:xfrm>
            <a:off x="1973614" y="1243636"/>
            <a:ext cx="5660133"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700"/>
              </a:spcBef>
              <a:defRPr sz="2400" b="0">
                <a:latin typeface="Arial"/>
                <a:ea typeface="Arial"/>
                <a:cs typeface="Arial"/>
                <a:sym typeface="Arial"/>
              </a:defRPr>
            </a:pPr>
            <a:r>
              <a:t>1. Install man-made physical barriers.</a:t>
            </a:r>
            <a:r>
              <a:rPr>
                <a:latin typeface="+mn-lt"/>
                <a:ea typeface="+mn-ea"/>
                <a:cs typeface="+mn-cs"/>
                <a:sym typeface="Calibri"/>
              </a:rPr>
              <a:t> </a:t>
            </a:r>
          </a:p>
        </p:txBody>
      </p:sp>
      <p:sp>
        <p:nvSpPr>
          <p:cNvPr id="1660" name="Shape 1660"/>
          <p:cNvSpPr/>
          <p:nvPr/>
        </p:nvSpPr>
        <p:spPr>
          <a:xfrm>
            <a:off x="3520742" y="6797530"/>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 name="image38.jpeg"/>
          <p:cNvPicPr>
            <a:picLocks noChangeAspect="1"/>
          </p:cNvPicPr>
          <p:nvPr/>
        </p:nvPicPr>
        <p:blipFill>
          <a:blip r:embed="rId3">
            <a:extLst/>
          </a:blip>
          <a:stretch>
            <a:fillRect/>
          </a:stretch>
        </p:blipFill>
        <p:spPr>
          <a:xfrm>
            <a:off x="0" y="342308"/>
            <a:ext cx="9144001" cy="6531432"/>
          </a:xfrm>
          <a:prstGeom prst="rect">
            <a:avLst/>
          </a:prstGeom>
          <a:ln w="12700">
            <a:miter lim="400000"/>
          </a:ln>
        </p:spPr>
      </p:pic>
      <p:sp>
        <p:nvSpPr>
          <p:cNvPr id="1665" name="Shape 1665"/>
          <p:cNvSpPr/>
          <p:nvPr/>
        </p:nvSpPr>
        <p:spPr>
          <a:xfrm>
            <a:off x="3602544" y="389827"/>
            <a:ext cx="2272279"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700"/>
              </a:spcBef>
              <a:defRPr sz="2400" b="0">
                <a:latin typeface="Arial"/>
                <a:ea typeface="Arial"/>
                <a:cs typeface="Arial"/>
                <a:sym typeface="Arial"/>
              </a:defRPr>
            </a:pPr>
            <a:r>
              <a:t>2.  Plant trees</a:t>
            </a:r>
            <a:r>
              <a:rPr>
                <a:latin typeface="+mn-lt"/>
                <a:ea typeface="+mn-ea"/>
                <a:cs typeface="+mn-cs"/>
                <a:sym typeface="Calibri"/>
              </a:rPr>
              <a:t> </a:t>
            </a:r>
          </a:p>
        </p:txBody>
      </p:sp>
      <p:sp>
        <p:nvSpPr>
          <p:cNvPr id="1666" name="Shape 1666"/>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0" name="image39.jpeg"/>
          <p:cNvPicPr>
            <a:picLocks noChangeAspect="1"/>
          </p:cNvPicPr>
          <p:nvPr/>
        </p:nvPicPr>
        <p:blipFill>
          <a:blip r:embed="rId3">
            <a:extLst/>
          </a:blip>
          <a:stretch>
            <a:fillRect/>
          </a:stretch>
        </p:blipFill>
        <p:spPr>
          <a:xfrm>
            <a:off x="-289194" y="-50151"/>
            <a:ext cx="10470170" cy="6958302"/>
          </a:xfrm>
          <a:prstGeom prst="rect">
            <a:avLst/>
          </a:prstGeom>
          <a:ln w="12700">
            <a:miter lim="400000"/>
          </a:ln>
        </p:spPr>
      </p:pic>
      <p:sp>
        <p:nvSpPr>
          <p:cNvPr id="1671" name="Shape 1671"/>
          <p:cNvSpPr>
            <a:spLocks noGrp="1"/>
          </p:cNvSpPr>
          <p:nvPr>
            <p:ph type="body" sz="half" idx="1"/>
          </p:nvPr>
        </p:nvSpPr>
        <p:spPr>
          <a:xfrm>
            <a:off x="1669356" y="-114886"/>
            <a:ext cx="9290202" cy="1552809"/>
          </a:xfrm>
          <a:prstGeom prst="rect">
            <a:avLst/>
          </a:prstGeom>
        </p:spPr>
        <p:txBody>
          <a:bodyPr/>
          <a:lstStyle/>
          <a:p>
            <a:pPr marL="342899" indent="-342899">
              <a:defRPr sz="2400"/>
            </a:pPr>
            <a:endParaRPr/>
          </a:p>
          <a:p>
            <a:pPr marL="342899" indent="-342899">
              <a:defRPr sz="2400"/>
            </a:pPr>
            <a:endParaRPr/>
          </a:p>
          <a:p>
            <a:pPr marL="0" indent="0">
              <a:buSzTx/>
              <a:buNone/>
              <a:defRPr sz="2400">
                <a:solidFill>
                  <a:srgbClr val="FFFFFF"/>
                </a:solidFill>
                <a:latin typeface="Arial"/>
                <a:ea typeface="Arial"/>
                <a:cs typeface="Arial"/>
                <a:sym typeface="Arial"/>
              </a:defRPr>
            </a:pPr>
            <a:r>
              <a:t>3.  Restore the land to its natural diversity</a:t>
            </a:r>
          </a:p>
        </p:txBody>
      </p:sp>
      <p:sp>
        <p:nvSpPr>
          <p:cNvPr id="1672" name="Shape 167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solidFill>
                  <a:srgbClr val="FFFFFF"/>
                </a:solidFill>
                <a:latin typeface="Arial"/>
                <a:ea typeface="Arial"/>
                <a:cs typeface="Arial"/>
                <a:sym typeface="Arial"/>
              </a:defRPr>
            </a:pPr>
            <a:r>
              <a:t>Cognitive Learning Systems, Inc. © 2016</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6" name="image37.jpeg"/>
          <p:cNvPicPr>
            <a:picLocks noChangeAspect="1"/>
          </p:cNvPicPr>
          <p:nvPr/>
        </p:nvPicPr>
        <p:blipFill>
          <a:blip r:embed="rId3">
            <a:extLst/>
          </a:blip>
          <a:stretch>
            <a:fillRect/>
          </a:stretch>
        </p:blipFill>
        <p:spPr>
          <a:xfrm>
            <a:off x="-1003497" y="-87051"/>
            <a:ext cx="10743838" cy="7112197"/>
          </a:xfrm>
          <a:prstGeom prst="rect">
            <a:avLst/>
          </a:prstGeom>
          <a:ln w="12700">
            <a:miter lim="400000"/>
          </a:ln>
        </p:spPr>
      </p:pic>
      <p:sp>
        <p:nvSpPr>
          <p:cNvPr id="1677" name="Shape 1677"/>
          <p:cNvSpPr>
            <a:spLocks noGrp="1"/>
          </p:cNvSpPr>
          <p:nvPr>
            <p:ph type="title"/>
          </p:nvPr>
        </p:nvSpPr>
        <p:spPr>
          <a:xfrm>
            <a:off x="-1021829" y="445354"/>
            <a:ext cx="7689803" cy="626271"/>
          </a:xfrm>
          <a:prstGeom prst="rect">
            <a:avLst/>
          </a:prstGeom>
        </p:spPr>
        <p:txBody>
          <a:bodyPr/>
          <a:lstStyle>
            <a:lvl1pPr defTabSz="886967">
              <a:defRPr sz="3400"/>
            </a:lvl1pPr>
          </a:lstStyle>
          <a:p>
            <a:r>
              <a:t>              Why does this work?</a:t>
            </a:r>
          </a:p>
        </p:txBody>
      </p:sp>
      <p:sp>
        <p:nvSpPr>
          <p:cNvPr id="1678" name="Shape 1678"/>
          <p:cNvSpPr/>
          <p:nvPr/>
        </p:nvSpPr>
        <p:spPr>
          <a:xfrm>
            <a:off x="3292142" y="6621398"/>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2" name="image38.jpeg"/>
          <p:cNvPicPr>
            <a:picLocks noChangeAspect="1"/>
          </p:cNvPicPr>
          <p:nvPr/>
        </p:nvPicPr>
        <p:blipFill>
          <a:blip r:embed="rId3">
            <a:extLst/>
          </a:blip>
          <a:stretch>
            <a:fillRect/>
          </a:stretch>
        </p:blipFill>
        <p:spPr>
          <a:xfrm>
            <a:off x="-565305" y="-25758"/>
            <a:ext cx="10016382" cy="7154558"/>
          </a:xfrm>
          <a:prstGeom prst="rect">
            <a:avLst/>
          </a:prstGeom>
          <a:ln w="12700">
            <a:miter lim="400000"/>
          </a:ln>
        </p:spPr>
      </p:pic>
      <p:sp>
        <p:nvSpPr>
          <p:cNvPr id="1683" name="Shape 1683"/>
          <p:cNvSpPr>
            <a:spLocks noGrp="1"/>
          </p:cNvSpPr>
          <p:nvPr>
            <p:ph type="body" idx="1"/>
          </p:nvPr>
        </p:nvSpPr>
        <p:spPr>
          <a:xfrm>
            <a:off x="201235" y="270396"/>
            <a:ext cx="5111753" cy="5853116"/>
          </a:xfrm>
          <a:prstGeom prst="rect">
            <a:avLst/>
          </a:prstGeom>
        </p:spPr>
        <p:txBody>
          <a:bodyPr/>
          <a:lstStyle>
            <a:lvl1pPr marL="0" indent="0">
              <a:buSzTx/>
              <a:buNone/>
              <a:defRPr b="1"/>
            </a:lvl1pPr>
          </a:lstStyle>
          <a:p>
            <a:r>
              <a:t>Why does this work?</a:t>
            </a:r>
          </a:p>
        </p:txBody>
      </p:sp>
      <p:sp>
        <p:nvSpPr>
          <p:cNvPr id="1684" name="Shape 1684"/>
          <p:cNvSpPr/>
          <p:nvPr/>
        </p:nvSpPr>
        <p:spPr>
          <a:xfrm>
            <a:off x="3452162" y="6523211"/>
            <a:ext cx="2407316"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8" name="image39.jpeg"/>
          <p:cNvPicPr>
            <a:picLocks noChangeAspect="1"/>
          </p:cNvPicPr>
          <p:nvPr/>
        </p:nvPicPr>
        <p:blipFill>
          <a:blip r:embed="rId3">
            <a:extLst/>
          </a:blip>
          <a:stretch>
            <a:fillRect/>
          </a:stretch>
        </p:blipFill>
        <p:spPr>
          <a:xfrm>
            <a:off x="-289194" y="-50151"/>
            <a:ext cx="10470170" cy="6958302"/>
          </a:xfrm>
          <a:prstGeom prst="rect">
            <a:avLst/>
          </a:prstGeom>
          <a:ln w="12700">
            <a:miter lim="400000"/>
          </a:ln>
        </p:spPr>
      </p:pic>
      <p:sp>
        <p:nvSpPr>
          <p:cNvPr id="1689" name="Shape 1689"/>
          <p:cNvSpPr>
            <a:spLocks noGrp="1"/>
          </p:cNvSpPr>
          <p:nvPr>
            <p:ph type="title"/>
          </p:nvPr>
        </p:nvSpPr>
        <p:spPr>
          <a:xfrm>
            <a:off x="-1403472" y="485302"/>
            <a:ext cx="6222705" cy="566740"/>
          </a:xfrm>
          <a:prstGeom prst="rect">
            <a:avLst/>
          </a:prstGeom>
        </p:spPr>
        <p:txBody>
          <a:bodyPr/>
          <a:lstStyle>
            <a:lvl1pPr defTabSz="868680">
              <a:defRPr sz="2700"/>
            </a:lvl1pPr>
          </a:lstStyle>
          <a:p>
            <a:r>
              <a:t>                 Why does this work?</a:t>
            </a:r>
          </a:p>
        </p:txBody>
      </p:sp>
      <p:sp>
        <p:nvSpPr>
          <p:cNvPr id="1690" name="Shape 1690"/>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solidFill>
                  <a:srgbClr val="FFFFFF"/>
                </a:solidFill>
                <a:latin typeface="Arial"/>
                <a:ea typeface="Arial"/>
                <a:cs typeface="Arial"/>
                <a:sym typeface="Arial"/>
              </a:defRPr>
            </a:pPr>
            <a:r>
              <a:t>Cognitive Learning Systems, Inc. © 2016</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2514600" y="228600"/>
            <a:ext cx="4267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Layers of the Earth</a:t>
            </a:r>
          </a:p>
        </p:txBody>
      </p:sp>
      <p:sp>
        <p:nvSpPr>
          <p:cNvPr id="156" name="Shape 156"/>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57" name="Shape 157"/>
          <p:cNvSpPr/>
          <p:nvPr/>
        </p:nvSpPr>
        <p:spPr>
          <a:xfrm>
            <a:off x="228600" y="990600"/>
            <a:ext cx="8915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0">
                <a:latin typeface="Arial"/>
                <a:ea typeface="Arial"/>
                <a:cs typeface="Arial"/>
                <a:sym typeface="Arial"/>
              </a:defRPr>
            </a:lvl1pPr>
          </a:lstStyle>
          <a:p>
            <a:r>
              <a:t>One of the ways the areas under and above the water are the same is that they are both part of the Earth’s CRUST.  </a:t>
            </a:r>
          </a:p>
        </p:txBody>
      </p:sp>
      <p:sp>
        <p:nvSpPr>
          <p:cNvPr id="158" name="Shape 158"/>
          <p:cNvSpPr/>
          <p:nvPr/>
        </p:nvSpPr>
        <p:spPr>
          <a:xfrm>
            <a:off x="304800" y="2709863"/>
            <a:ext cx="27432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0">
                <a:latin typeface="Arial"/>
                <a:ea typeface="Arial"/>
                <a:cs typeface="Arial"/>
                <a:sym typeface="Arial"/>
              </a:defRPr>
            </a:pPr>
            <a:r>
              <a:t>Earth is made up of three layers:</a:t>
            </a:r>
          </a:p>
          <a:p>
            <a:pPr>
              <a:defRPr b="0">
                <a:latin typeface="Arial"/>
                <a:ea typeface="Arial"/>
                <a:cs typeface="Arial"/>
                <a:sym typeface="Arial"/>
              </a:defRPr>
            </a:pPr>
            <a:endParaRPr/>
          </a:p>
          <a:p>
            <a:pPr>
              <a:defRPr b="0">
                <a:latin typeface="Arial"/>
                <a:ea typeface="Arial"/>
                <a:cs typeface="Arial"/>
                <a:sym typeface="Arial"/>
              </a:defRPr>
            </a:pPr>
            <a:r>
              <a:t>Crust</a:t>
            </a:r>
          </a:p>
          <a:p>
            <a:pPr>
              <a:defRPr b="0">
                <a:latin typeface="Arial"/>
                <a:ea typeface="Arial"/>
                <a:cs typeface="Arial"/>
                <a:sym typeface="Arial"/>
              </a:defRPr>
            </a:pPr>
            <a:r>
              <a:t>Mantle</a:t>
            </a:r>
          </a:p>
          <a:p>
            <a:pPr>
              <a:defRPr b="0">
                <a:latin typeface="Arial"/>
                <a:ea typeface="Arial"/>
                <a:cs typeface="Arial"/>
                <a:sym typeface="Arial"/>
              </a:defRPr>
            </a:pPr>
            <a:r>
              <a:t>Core</a:t>
            </a:r>
          </a:p>
        </p:txBody>
      </p:sp>
      <p:sp>
        <p:nvSpPr>
          <p:cNvPr id="159" name="Shape 159"/>
          <p:cNvSpPr/>
          <p:nvPr/>
        </p:nvSpPr>
        <p:spPr>
          <a:xfrm flipH="1">
            <a:off x="4970462" y="5099050"/>
            <a:ext cx="76202" cy="304800"/>
          </a:xfrm>
          <a:prstGeom prst="rect">
            <a:avLst/>
          </a:prstGeom>
          <a:solidFill>
            <a:srgbClr val="AF000A"/>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60" name="Shape 160"/>
          <p:cNvSpPr/>
          <p:nvPr/>
        </p:nvSpPr>
        <p:spPr>
          <a:xfrm>
            <a:off x="4203700" y="4222750"/>
            <a:ext cx="89140" cy="139449"/>
          </a:xfrm>
          <a:custGeom>
            <a:avLst/>
            <a:gdLst/>
            <a:ahLst/>
            <a:cxnLst>
              <a:cxn ang="0">
                <a:pos x="wd2" y="hd2"/>
              </a:cxn>
              <a:cxn ang="5400000">
                <a:pos x="wd2" y="hd2"/>
              </a:cxn>
              <a:cxn ang="10800000">
                <a:pos x="wd2" y="hd2"/>
              </a:cxn>
              <a:cxn ang="16200000">
                <a:pos x="wd2" y="hd2"/>
              </a:cxn>
            </a:cxnLst>
            <a:rect l="0" t="0" r="r" b="b"/>
            <a:pathLst>
              <a:path w="21278" h="21561" extrusionOk="0">
                <a:moveTo>
                  <a:pt x="0" y="9801"/>
                </a:moveTo>
                <a:cubicBezTo>
                  <a:pt x="0" y="10617"/>
                  <a:pt x="3291" y="10135"/>
                  <a:pt x="4535" y="10781"/>
                </a:cubicBezTo>
                <a:cubicBezTo>
                  <a:pt x="7693" y="12418"/>
                  <a:pt x="7642" y="14499"/>
                  <a:pt x="9071" y="16661"/>
                </a:cubicBezTo>
                <a:cubicBezTo>
                  <a:pt x="9959" y="18004"/>
                  <a:pt x="10501" y="19548"/>
                  <a:pt x="12095" y="20581"/>
                </a:cubicBezTo>
                <a:cubicBezTo>
                  <a:pt x="13221" y="21312"/>
                  <a:pt x="15118" y="21234"/>
                  <a:pt x="16630" y="21561"/>
                </a:cubicBezTo>
                <a:cubicBezTo>
                  <a:pt x="18142" y="21234"/>
                  <a:pt x="20904" y="21600"/>
                  <a:pt x="21165" y="20581"/>
                </a:cubicBezTo>
                <a:cubicBezTo>
                  <a:pt x="21600" y="18891"/>
                  <a:pt x="20815" y="10326"/>
                  <a:pt x="18142" y="6860"/>
                </a:cubicBezTo>
                <a:cubicBezTo>
                  <a:pt x="17329" y="5807"/>
                  <a:pt x="15931" y="4974"/>
                  <a:pt x="15118" y="3920"/>
                </a:cubicBezTo>
                <a:cubicBezTo>
                  <a:pt x="14406" y="2996"/>
                  <a:pt x="14733" y="1711"/>
                  <a:pt x="13606" y="980"/>
                </a:cubicBezTo>
                <a:cubicBezTo>
                  <a:pt x="12480" y="250"/>
                  <a:pt x="10583" y="327"/>
                  <a:pt x="9071" y="0"/>
                </a:cubicBezTo>
                <a:cubicBezTo>
                  <a:pt x="6749" y="2258"/>
                  <a:pt x="5231" y="3175"/>
                  <a:pt x="4535" y="5880"/>
                </a:cubicBezTo>
                <a:cubicBezTo>
                  <a:pt x="4287" y="6847"/>
                  <a:pt x="0" y="8984"/>
                  <a:pt x="0" y="9801"/>
                </a:cubicBezTo>
                <a:close/>
              </a:path>
            </a:pathLst>
          </a:custGeom>
          <a:solidFill>
            <a:srgbClr val="FDFEFE"/>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209" name="Group 209"/>
          <p:cNvGrpSpPr/>
          <p:nvPr/>
        </p:nvGrpSpPr>
        <p:grpSpPr>
          <a:xfrm>
            <a:off x="3276599" y="2285999"/>
            <a:ext cx="4495801" cy="3704708"/>
            <a:chOff x="0" y="0"/>
            <a:chExt cx="4495800" cy="3704706"/>
          </a:xfrm>
        </p:grpSpPr>
        <p:grpSp>
          <p:nvGrpSpPr>
            <p:cNvPr id="207" name="Group 207"/>
            <p:cNvGrpSpPr/>
            <p:nvPr/>
          </p:nvGrpSpPr>
          <p:grpSpPr>
            <a:xfrm>
              <a:off x="-1" y="-1"/>
              <a:ext cx="4495801" cy="3704708"/>
              <a:chOff x="0" y="0"/>
              <a:chExt cx="4495799" cy="3704706"/>
            </a:xfrm>
          </p:grpSpPr>
          <p:grpSp>
            <p:nvGrpSpPr>
              <p:cNvPr id="199" name="Group 199"/>
              <p:cNvGrpSpPr/>
              <p:nvPr/>
            </p:nvGrpSpPr>
            <p:grpSpPr>
              <a:xfrm>
                <a:off x="-1" y="-1"/>
                <a:ext cx="3581401" cy="3704708"/>
                <a:chOff x="0" y="0"/>
                <a:chExt cx="3581400" cy="3704706"/>
              </a:xfrm>
            </p:grpSpPr>
            <p:grpSp>
              <p:nvGrpSpPr>
                <p:cNvPr id="197" name="Group 197"/>
                <p:cNvGrpSpPr/>
                <p:nvPr/>
              </p:nvGrpSpPr>
              <p:grpSpPr>
                <a:xfrm>
                  <a:off x="0" y="-1"/>
                  <a:ext cx="3581400" cy="3704707"/>
                  <a:chOff x="0" y="0"/>
                  <a:chExt cx="3581400" cy="3704706"/>
                </a:xfrm>
              </p:grpSpPr>
              <p:grpSp>
                <p:nvGrpSpPr>
                  <p:cNvPr id="163" name="Group 163"/>
                  <p:cNvGrpSpPr/>
                  <p:nvPr/>
                </p:nvGrpSpPr>
                <p:grpSpPr>
                  <a:xfrm>
                    <a:off x="0" y="-1"/>
                    <a:ext cx="3581400" cy="3657605"/>
                    <a:chOff x="0" y="0"/>
                    <a:chExt cx="3581400" cy="3657603"/>
                  </a:xfrm>
                </p:grpSpPr>
                <p:sp>
                  <p:nvSpPr>
                    <p:cNvPr id="161" name="Shape 161"/>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2" name="Shape 162"/>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96" name="Group 196"/>
                  <p:cNvGrpSpPr/>
                  <p:nvPr/>
                </p:nvGrpSpPr>
                <p:grpSpPr>
                  <a:xfrm>
                    <a:off x="43853" y="44449"/>
                    <a:ext cx="3503490" cy="3660258"/>
                    <a:chOff x="-1" y="0"/>
                    <a:chExt cx="3503489" cy="3660256"/>
                  </a:xfrm>
                </p:grpSpPr>
                <p:grpSp>
                  <p:nvGrpSpPr>
                    <p:cNvPr id="170" name="Group 170"/>
                    <p:cNvGrpSpPr/>
                    <p:nvPr/>
                  </p:nvGrpSpPr>
                  <p:grpSpPr>
                    <a:xfrm>
                      <a:off x="-2" y="0"/>
                      <a:ext cx="1556350" cy="1765303"/>
                      <a:chOff x="0" y="0"/>
                      <a:chExt cx="1556349" cy="1765302"/>
                    </a:xfrm>
                  </p:grpSpPr>
                  <p:grpSp>
                    <p:nvGrpSpPr>
                      <p:cNvPr id="167" name="Group 167"/>
                      <p:cNvGrpSpPr/>
                      <p:nvPr/>
                    </p:nvGrpSpPr>
                    <p:grpSpPr>
                      <a:xfrm>
                        <a:off x="222844" y="0"/>
                        <a:ext cx="1333506" cy="1530353"/>
                        <a:chOff x="0" y="0"/>
                        <a:chExt cx="1333504" cy="1530352"/>
                      </a:xfrm>
                    </p:grpSpPr>
                    <p:sp>
                      <p:nvSpPr>
                        <p:cNvPr id="164" name="Shape 164"/>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5" name="Shape 165"/>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6" name="Shape 166"/>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68" name="Shape 168"/>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69" name="Shape 169"/>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79" name="Group 179"/>
                    <p:cNvGrpSpPr/>
                    <p:nvPr/>
                  </p:nvGrpSpPr>
                  <p:grpSpPr>
                    <a:xfrm>
                      <a:off x="190595" y="1181861"/>
                      <a:ext cx="1156204" cy="2020136"/>
                      <a:chOff x="0" y="-5"/>
                      <a:chExt cx="1156203" cy="2020135"/>
                    </a:xfrm>
                  </p:grpSpPr>
                  <p:sp>
                    <p:nvSpPr>
                      <p:cNvPr id="171" name="Shape 171"/>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178" name="Group 178"/>
                      <p:cNvGrpSpPr/>
                      <p:nvPr/>
                    </p:nvGrpSpPr>
                    <p:grpSpPr>
                      <a:xfrm>
                        <a:off x="336105" y="-6"/>
                        <a:ext cx="820099" cy="2020137"/>
                        <a:chOff x="0" y="-5"/>
                        <a:chExt cx="820097" cy="2020135"/>
                      </a:xfrm>
                    </p:grpSpPr>
                    <p:grpSp>
                      <p:nvGrpSpPr>
                        <p:cNvPr id="176" name="Group 176"/>
                        <p:cNvGrpSpPr/>
                        <p:nvPr/>
                      </p:nvGrpSpPr>
                      <p:grpSpPr>
                        <a:xfrm>
                          <a:off x="62856" y="-6"/>
                          <a:ext cx="757242" cy="2020137"/>
                          <a:chOff x="0" y="-5"/>
                          <a:chExt cx="757241" cy="2020135"/>
                        </a:xfrm>
                      </p:grpSpPr>
                      <p:sp>
                        <p:nvSpPr>
                          <p:cNvPr id="172" name="Shape 172"/>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73" name="Shape 173"/>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4" name="Shape 174"/>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5" name="Shape 175"/>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77" name="Shape 177"/>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195" name="Group 195"/>
                    <p:cNvGrpSpPr/>
                    <p:nvPr/>
                  </p:nvGrpSpPr>
                  <p:grpSpPr>
                    <a:xfrm>
                      <a:off x="1099142" y="6349"/>
                      <a:ext cx="2404346" cy="3653908"/>
                      <a:chOff x="-1" y="0"/>
                      <a:chExt cx="2404345" cy="3653907"/>
                    </a:xfrm>
                  </p:grpSpPr>
                  <p:grpSp>
                    <p:nvGrpSpPr>
                      <p:cNvPr id="182" name="Group 182"/>
                      <p:cNvGrpSpPr/>
                      <p:nvPr/>
                    </p:nvGrpSpPr>
                    <p:grpSpPr>
                      <a:xfrm>
                        <a:off x="547688" y="71437"/>
                        <a:ext cx="1814517" cy="3505210"/>
                        <a:chOff x="0" y="0"/>
                        <a:chExt cx="1814515" cy="3505208"/>
                      </a:xfrm>
                    </p:grpSpPr>
                    <p:sp>
                      <p:nvSpPr>
                        <p:cNvPr id="180" name="Shape 180"/>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1" name="Shape 181"/>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194" name="Group 194"/>
                      <p:cNvGrpSpPr/>
                      <p:nvPr/>
                    </p:nvGrpSpPr>
                    <p:grpSpPr>
                      <a:xfrm>
                        <a:off x="-2" y="-1"/>
                        <a:ext cx="2404346" cy="3653909"/>
                        <a:chOff x="0" y="0"/>
                        <a:chExt cx="2404345" cy="3653907"/>
                      </a:xfrm>
                    </p:grpSpPr>
                    <p:sp>
                      <p:nvSpPr>
                        <p:cNvPr id="183" name="Shape 183"/>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189" name="Group 189"/>
                        <p:cNvGrpSpPr/>
                        <p:nvPr/>
                      </p:nvGrpSpPr>
                      <p:grpSpPr>
                        <a:xfrm>
                          <a:off x="-1" y="17650"/>
                          <a:ext cx="912430" cy="3636257"/>
                          <a:chOff x="0" y="-2"/>
                          <a:chExt cx="912429" cy="3636256"/>
                        </a:xfrm>
                      </p:grpSpPr>
                      <p:grpSp>
                        <p:nvGrpSpPr>
                          <p:cNvPr id="187" name="Group 187"/>
                          <p:cNvGrpSpPr/>
                          <p:nvPr/>
                        </p:nvGrpSpPr>
                        <p:grpSpPr>
                          <a:xfrm>
                            <a:off x="0" y="-3"/>
                            <a:ext cx="912430" cy="3636257"/>
                            <a:chOff x="0" y="-2"/>
                            <a:chExt cx="912429" cy="3636256"/>
                          </a:xfrm>
                        </p:grpSpPr>
                        <p:sp>
                          <p:nvSpPr>
                            <p:cNvPr id="184" name="Shape 184"/>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5" name="Shape 185"/>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6" name="Shape 186"/>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8" name="Shape 188"/>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92" name="Group 192"/>
                        <p:cNvGrpSpPr/>
                        <p:nvPr/>
                      </p:nvGrpSpPr>
                      <p:grpSpPr>
                        <a:xfrm>
                          <a:off x="228600" y="909638"/>
                          <a:ext cx="838203" cy="1905009"/>
                          <a:chOff x="0" y="0"/>
                          <a:chExt cx="838202" cy="1905007"/>
                        </a:xfrm>
                      </p:grpSpPr>
                      <p:sp>
                        <p:nvSpPr>
                          <p:cNvPr id="190" name="Shape 190"/>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91" name="Shape 191"/>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93" name="Shape 193"/>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198" name="Shape 198"/>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06" name="Group 206"/>
              <p:cNvGrpSpPr/>
              <p:nvPr/>
            </p:nvGrpSpPr>
            <p:grpSpPr>
              <a:xfrm>
                <a:off x="1523999" y="761999"/>
                <a:ext cx="2971801" cy="1219203"/>
                <a:chOff x="0" y="0"/>
                <a:chExt cx="2971800" cy="1219201"/>
              </a:xfrm>
            </p:grpSpPr>
            <p:sp>
              <p:nvSpPr>
                <p:cNvPr id="200" name="Shape 200"/>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201" name="Shape 201"/>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202" name="Shape 202"/>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203" name="Shape 203"/>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204" name="Shape 204"/>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205" name="Shape 205"/>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208" name="Shape 208"/>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4" name="image37.jpeg"/>
          <p:cNvPicPr>
            <a:picLocks noChangeAspect="1"/>
          </p:cNvPicPr>
          <p:nvPr/>
        </p:nvPicPr>
        <p:blipFill>
          <a:blip r:embed="rId3">
            <a:extLst/>
          </a:blip>
          <a:stretch>
            <a:fillRect/>
          </a:stretch>
        </p:blipFill>
        <p:spPr>
          <a:xfrm>
            <a:off x="-2366835" y="-526251"/>
            <a:ext cx="7830582" cy="5183684"/>
          </a:xfrm>
          <a:prstGeom prst="rect">
            <a:avLst/>
          </a:prstGeom>
          <a:ln w="12700">
            <a:miter lim="400000"/>
          </a:ln>
        </p:spPr>
      </p:pic>
      <p:sp>
        <p:nvSpPr>
          <p:cNvPr id="1695" name="Shape 1695"/>
          <p:cNvSpPr>
            <a:spLocks noGrp="1"/>
          </p:cNvSpPr>
          <p:nvPr>
            <p:ph type="ctrTitle"/>
          </p:nvPr>
        </p:nvSpPr>
        <p:spPr>
          <a:xfrm>
            <a:off x="5439483" y="245278"/>
            <a:ext cx="3709014" cy="2842676"/>
          </a:xfrm>
          <a:prstGeom prst="rect">
            <a:avLst/>
          </a:prstGeom>
        </p:spPr>
        <p:txBody>
          <a:bodyPr/>
          <a:lstStyle/>
          <a:p>
            <a:pPr defTabSz="786383">
              <a:defRPr sz="2700">
                <a:latin typeface="Arial"/>
                <a:ea typeface="Arial"/>
                <a:cs typeface="Arial"/>
                <a:sym typeface="Arial"/>
              </a:defRPr>
            </a:pPr>
            <a:r>
              <a:t>Are weathering and erosion problems where you live?</a:t>
            </a:r>
          </a:p>
          <a:p>
            <a:pPr defTabSz="786383">
              <a:defRPr sz="2700">
                <a:latin typeface="Arial"/>
                <a:ea typeface="Arial"/>
                <a:cs typeface="Arial"/>
                <a:sym typeface="Arial"/>
              </a:defRPr>
            </a:pPr>
            <a:r>
              <a:t>What would work best where you live?</a:t>
            </a:r>
          </a:p>
          <a:p>
            <a:pPr defTabSz="786383">
              <a:defRPr sz="2700">
                <a:latin typeface="Arial"/>
                <a:ea typeface="Arial"/>
                <a:cs typeface="Arial"/>
                <a:sym typeface="Arial"/>
              </a:defRPr>
            </a:pPr>
            <a:r>
              <a:t> Why? </a:t>
            </a:r>
          </a:p>
        </p:txBody>
      </p:sp>
      <p:pic>
        <p:nvPicPr>
          <p:cNvPr id="1696" name="image38.jpeg"/>
          <p:cNvPicPr>
            <a:picLocks noChangeAspect="1"/>
          </p:cNvPicPr>
          <p:nvPr/>
        </p:nvPicPr>
        <p:blipFill>
          <a:blip r:embed="rId4">
            <a:extLst/>
          </a:blip>
          <a:stretch>
            <a:fillRect/>
          </a:stretch>
        </p:blipFill>
        <p:spPr>
          <a:xfrm>
            <a:off x="-68857" y="3151609"/>
            <a:ext cx="5801137" cy="4143671"/>
          </a:xfrm>
          <a:prstGeom prst="rect">
            <a:avLst/>
          </a:prstGeom>
          <a:ln w="12700">
            <a:miter lim="400000"/>
          </a:ln>
        </p:spPr>
      </p:pic>
      <p:pic>
        <p:nvPicPr>
          <p:cNvPr id="1697" name="image39.jpeg"/>
          <p:cNvPicPr>
            <a:picLocks noChangeAspect="1"/>
          </p:cNvPicPr>
          <p:nvPr/>
        </p:nvPicPr>
        <p:blipFill>
          <a:blip r:embed="rId5">
            <a:extLst/>
          </a:blip>
          <a:stretch>
            <a:fillRect/>
          </a:stretch>
        </p:blipFill>
        <p:spPr>
          <a:xfrm>
            <a:off x="4065585" y="3146755"/>
            <a:ext cx="5908826" cy="3926908"/>
          </a:xfrm>
          <a:prstGeom prst="rect">
            <a:avLst/>
          </a:prstGeom>
          <a:ln w="12700">
            <a:miter lim="400000"/>
          </a:ln>
        </p:spPr>
      </p:pic>
      <p:sp>
        <p:nvSpPr>
          <p:cNvPr id="1698" name="Shape 1698"/>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solidFill>
                  <a:srgbClr val="FFFFFF"/>
                </a:solidFill>
                <a:latin typeface="Arial"/>
                <a:ea typeface="Arial"/>
                <a:cs typeface="Arial"/>
                <a:sym typeface="Arial"/>
              </a:defRPr>
            </a:pPr>
            <a:r>
              <a:t>Cognitive Learning Systems, Inc. © 2016</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Shape 1702"/>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703" name="Shape 1703"/>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704" name="Shape 1704"/>
          <p:cNvSpPr/>
          <p:nvPr/>
        </p:nvSpPr>
        <p:spPr>
          <a:xfrm>
            <a:off x="304800" y="1355725"/>
            <a:ext cx="8696325"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1.	Patty filled a beaker with water. Then she stirred in a spoonful of potting soil. She let the beaker sit for two days. When she looked at the beaker again, the soil was in the bottom of the glass. The water was mostly clear. What process did Patty model?</a:t>
            </a:r>
          </a:p>
        </p:txBody>
      </p:sp>
      <p:sp>
        <p:nvSpPr>
          <p:cNvPr id="1705" name="Shape 1705"/>
          <p:cNvSpPr/>
          <p:nvPr/>
        </p:nvSpPr>
        <p:spPr>
          <a:xfrm>
            <a:off x="790575" y="3435708"/>
            <a:ext cx="6858000" cy="14174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buSzPct val="100000"/>
              <a:buAutoNum type="alphaUcPeriod"/>
              <a:defRPr sz="1800">
                <a:latin typeface="Arial"/>
                <a:ea typeface="Arial"/>
                <a:cs typeface="Arial"/>
                <a:sym typeface="Arial"/>
              </a:defRPr>
            </a:pPr>
            <a:r>
              <a:t>erosion</a:t>
            </a:r>
          </a:p>
          <a:p>
            <a:pPr marL="342900" indent="-342900">
              <a:buSzPct val="100000"/>
              <a:buAutoNum type="alphaUcPeriod"/>
              <a:defRPr sz="1800">
                <a:latin typeface="Arial"/>
                <a:ea typeface="Arial"/>
                <a:cs typeface="Arial"/>
                <a:sym typeface="Arial"/>
              </a:defRPr>
            </a:pPr>
            <a:r>
              <a:t>sedimentation</a:t>
            </a:r>
          </a:p>
          <a:p>
            <a:pPr marL="342900" indent="-342900">
              <a:buSzPct val="100000"/>
              <a:buAutoNum type="alphaUcPeriod"/>
              <a:defRPr sz="1800">
                <a:latin typeface="Arial"/>
                <a:ea typeface="Arial"/>
                <a:cs typeface="Arial"/>
                <a:sym typeface="Arial"/>
              </a:defRPr>
            </a:pPr>
            <a:r>
              <a:t>chemical weathering</a:t>
            </a:r>
          </a:p>
          <a:p>
            <a:pPr marL="342900" indent="-342900">
              <a:buSzPct val="100000"/>
              <a:buAutoNum type="alphaUcPeriod"/>
              <a:defRPr sz="1800">
                <a:latin typeface="Arial"/>
                <a:ea typeface="Arial"/>
                <a:cs typeface="Arial"/>
                <a:sym typeface="Arial"/>
              </a:defRPr>
            </a:pPr>
            <a:r>
              <a:t>mechanical weathering</a:t>
            </a:r>
          </a:p>
          <a:p>
            <a:pPr>
              <a:defRPr sz="1800">
                <a:latin typeface="Arial"/>
                <a:ea typeface="Arial"/>
                <a:cs typeface="Arial"/>
                <a:sym typeface="Arial"/>
              </a:defRPr>
            </a:pPr>
            <a:r>
              <a:t> </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Shape 1709"/>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710" name="Shape 1710"/>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711" name="Shape 1711"/>
          <p:cNvSpPr/>
          <p:nvPr/>
        </p:nvSpPr>
        <p:spPr>
          <a:xfrm>
            <a:off x="304800" y="1355725"/>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L="457200" indent="-457200">
              <a:defRPr>
                <a:latin typeface="Arial"/>
                <a:ea typeface="Arial"/>
                <a:cs typeface="Arial"/>
                <a:sym typeface="Arial"/>
              </a:defRPr>
            </a:lvl1pPr>
          </a:lstStyle>
          <a:p>
            <a:r>
              <a:t>2.	Look at the timeline.  Which event would best match the timeline?</a:t>
            </a:r>
          </a:p>
        </p:txBody>
      </p:sp>
      <p:sp>
        <p:nvSpPr>
          <p:cNvPr id="1712" name="Shape 1712"/>
          <p:cNvSpPr/>
          <p:nvPr/>
        </p:nvSpPr>
        <p:spPr>
          <a:xfrm>
            <a:off x="914400" y="3657600"/>
            <a:ext cx="6858000" cy="12515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lphaUcPeriod"/>
              <a:defRPr>
                <a:latin typeface="Arial"/>
                <a:ea typeface="Arial"/>
                <a:cs typeface="Arial"/>
                <a:sym typeface="Arial"/>
              </a:defRPr>
            </a:pPr>
            <a:r>
              <a:t>Building a fence.</a:t>
            </a:r>
          </a:p>
          <a:p>
            <a:pPr marL="457200" indent="-457200">
              <a:buSzPct val="100000"/>
              <a:buAutoNum type="alphaUcPeriod"/>
              <a:defRPr>
                <a:latin typeface="Arial"/>
                <a:ea typeface="Arial"/>
                <a:cs typeface="Arial"/>
                <a:sym typeface="Arial"/>
              </a:defRPr>
            </a:pPr>
            <a:r>
              <a:t>Weathering of rocks.</a:t>
            </a:r>
          </a:p>
          <a:p>
            <a:pPr marL="457200" indent="-457200">
              <a:buSzPct val="100000"/>
              <a:buAutoNum type="alphaUcPeriod"/>
              <a:defRPr>
                <a:latin typeface="Arial"/>
                <a:ea typeface="Arial"/>
                <a:cs typeface="Arial"/>
                <a:sym typeface="Arial"/>
              </a:defRPr>
            </a:pPr>
            <a:r>
              <a:t>A landslide.</a:t>
            </a:r>
          </a:p>
          <a:p>
            <a:pPr marL="457200" indent="-457200">
              <a:buSzPct val="100000"/>
              <a:buAutoNum type="alphaUcPeriod"/>
              <a:defRPr>
                <a:latin typeface="Arial"/>
                <a:ea typeface="Arial"/>
                <a:cs typeface="Arial"/>
                <a:sym typeface="Arial"/>
              </a:defRPr>
            </a:pPr>
            <a:r>
              <a:t>Volcano erupting.</a:t>
            </a:r>
          </a:p>
        </p:txBody>
      </p:sp>
      <p:grpSp>
        <p:nvGrpSpPr>
          <p:cNvPr id="1717" name="Group 1717"/>
          <p:cNvGrpSpPr/>
          <p:nvPr/>
        </p:nvGrpSpPr>
        <p:grpSpPr>
          <a:xfrm>
            <a:off x="2121231" y="2424111"/>
            <a:ext cx="3962402" cy="832430"/>
            <a:chOff x="0" y="0"/>
            <a:chExt cx="3962400" cy="832428"/>
          </a:xfrm>
        </p:grpSpPr>
        <p:sp>
          <p:nvSpPr>
            <p:cNvPr id="1713" name="Shape 1713"/>
            <p:cNvSpPr/>
            <p:nvPr/>
          </p:nvSpPr>
          <p:spPr>
            <a:xfrm>
              <a:off x="76200" y="0"/>
              <a:ext cx="609601" cy="533401"/>
            </a:xfrm>
            <a:prstGeom prst="rect">
              <a:avLst/>
            </a:prstGeom>
            <a:solidFill>
              <a:srgbClr val="000000"/>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14" name="Shape 1714"/>
            <p:cNvSpPr/>
            <p:nvPr/>
          </p:nvSpPr>
          <p:spPr>
            <a:xfrm>
              <a:off x="-1" y="438150"/>
              <a:ext cx="8382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1715" name="Shape 1715"/>
            <p:cNvSpPr/>
            <p:nvPr/>
          </p:nvSpPr>
          <p:spPr>
            <a:xfrm>
              <a:off x="3048000" y="457200"/>
              <a:ext cx="9144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1716" name="Shape 1716"/>
            <p:cNvSpPr/>
            <p:nvPr/>
          </p:nvSpPr>
          <p:spPr>
            <a:xfrm>
              <a:off x="76200" y="0"/>
              <a:ext cx="3657603" cy="533401"/>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 name="Shape 1721"/>
          <p:cNvSpPr/>
          <p:nvPr/>
        </p:nvSpPr>
        <p:spPr>
          <a:xfrm>
            <a:off x="1066800" y="304799"/>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1722" name="Shape 172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723" name="Shape 1723"/>
          <p:cNvSpPr/>
          <p:nvPr/>
        </p:nvSpPr>
        <p:spPr>
          <a:xfrm>
            <a:off x="304800" y="1355725"/>
            <a:ext cx="8696325"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3.	A builder is building a new neighborhood. The builder needs to protect a nearby pond. What is the </a:t>
            </a:r>
            <a:r>
              <a:rPr b="0" u="sng"/>
              <a:t>best</a:t>
            </a:r>
            <a:r>
              <a:t> way to control erosion while they build the houses?</a:t>
            </a:r>
          </a:p>
        </p:txBody>
      </p:sp>
      <p:sp>
        <p:nvSpPr>
          <p:cNvPr id="1724" name="Shape 1724"/>
          <p:cNvSpPr/>
          <p:nvPr/>
        </p:nvSpPr>
        <p:spPr>
          <a:xfrm>
            <a:off x="754948" y="3068925"/>
            <a:ext cx="6858001" cy="8840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800">
                <a:latin typeface="Arial"/>
                <a:ea typeface="Arial"/>
                <a:cs typeface="Arial"/>
                <a:sym typeface="Arial"/>
              </a:defRPr>
            </a:pPr>
            <a:r>
              <a:t>A.  put a fence around the pond</a:t>
            </a:r>
            <a:br/>
            <a:r>
              <a:t>B.  plant trees around the lots</a:t>
            </a:r>
          </a:p>
          <a:p>
            <a:pPr>
              <a:defRPr sz="1800">
                <a:latin typeface="Arial"/>
                <a:ea typeface="Arial"/>
                <a:cs typeface="Arial"/>
                <a:sym typeface="Arial"/>
              </a:defRPr>
            </a:pPr>
            <a:r>
              <a:t>C.  restore the natural diversity</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1729" name="Shape 172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1730"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1731" name="Shape 1731"/>
          <p:cNvSpPr/>
          <p:nvPr/>
        </p:nvSpPr>
        <p:spPr>
          <a:xfrm>
            <a:off x="2667000" y="3429000"/>
            <a:ext cx="6477000" cy="23641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b="0">
                <a:latin typeface="Arial"/>
                <a:ea typeface="Arial"/>
                <a:cs typeface="Arial"/>
                <a:sym typeface="Arial"/>
              </a:defRPr>
            </a:pPr>
            <a:r>
              <a:t>Earth’s Changing Surface</a:t>
            </a:r>
          </a:p>
          <a:p>
            <a:pPr>
              <a:spcBef>
                <a:spcPts val="1900"/>
              </a:spcBef>
              <a:defRPr sz="3200" b="0">
                <a:latin typeface="Arial"/>
                <a:ea typeface="Arial"/>
                <a:cs typeface="Arial"/>
                <a:sym typeface="Arial"/>
              </a:defRPr>
            </a:pPr>
            <a:r>
              <a:t>Metamorphic Rocks</a:t>
            </a:r>
          </a:p>
        </p:txBody>
      </p:sp>
      <p:grpSp>
        <p:nvGrpSpPr>
          <p:cNvPr id="1734" name="Group 1734"/>
          <p:cNvGrpSpPr/>
          <p:nvPr/>
        </p:nvGrpSpPr>
        <p:grpSpPr>
          <a:xfrm>
            <a:off x="475487" y="758951"/>
            <a:ext cx="1994018" cy="2229100"/>
            <a:chOff x="0" y="0"/>
            <a:chExt cx="1994016" cy="2229099"/>
          </a:xfrm>
        </p:grpSpPr>
        <p:pic>
          <p:nvPicPr>
            <p:cNvPr id="1732" name="image5.jpg"/>
            <p:cNvPicPr>
              <a:picLocks noChangeAspect="1"/>
            </p:cNvPicPr>
            <p:nvPr/>
          </p:nvPicPr>
          <p:blipFill>
            <a:blip r:embed="rId4">
              <a:extLst/>
            </a:blip>
            <a:stretch>
              <a:fillRect/>
            </a:stretch>
          </p:blipFill>
          <p:spPr>
            <a:xfrm>
              <a:off x="0" y="0"/>
              <a:ext cx="1994017" cy="2229100"/>
            </a:xfrm>
            <a:prstGeom prst="rect">
              <a:avLst/>
            </a:prstGeom>
            <a:ln w="12700" cap="flat">
              <a:noFill/>
              <a:miter lim="400000"/>
            </a:ln>
            <a:effectLst/>
          </p:spPr>
        </p:pic>
        <p:pic>
          <p:nvPicPr>
            <p:cNvPr id="1733" name="image3.png" descr="LabLearner_Logo white.png"/>
            <p:cNvPicPr>
              <a:picLocks noChangeAspect="1"/>
            </p:cNvPicPr>
            <p:nvPr/>
          </p:nvPicPr>
          <p:blipFill>
            <a:blip r:embed="rId5">
              <a:extLst/>
            </a:blip>
            <a:stretch>
              <a:fillRect/>
            </a:stretch>
          </p:blipFill>
          <p:spPr>
            <a:xfrm>
              <a:off x="85979" y="1762125"/>
              <a:ext cx="1822059" cy="358323"/>
            </a:xfrm>
            <a:prstGeom prst="rect">
              <a:avLst/>
            </a:prstGeom>
            <a:ln w="12700" cap="flat">
              <a:noFill/>
              <a:miter lim="400000"/>
            </a:ln>
            <a:effectLst/>
          </p:spPr>
        </p:pic>
      </p:gr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 name="Shape 1738"/>
          <p:cNvSpPr/>
          <p:nvPr/>
        </p:nvSpPr>
        <p:spPr>
          <a:xfrm>
            <a:off x="2133600" y="304799"/>
            <a:ext cx="5257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What Can You Recall?</a:t>
            </a:r>
          </a:p>
        </p:txBody>
      </p:sp>
      <p:sp>
        <p:nvSpPr>
          <p:cNvPr id="1739" name="Shape 173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747" name="Group 1747"/>
          <p:cNvGrpSpPr/>
          <p:nvPr/>
        </p:nvGrpSpPr>
        <p:grpSpPr>
          <a:xfrm>
            <a:off x="1371596" y="1981198"/>
            <a:ext cx="6500820" cy="4038607"/>
            <a:chOff x="-2" y="0"/>
            <a:chExt cx="6500819" cy="4038605"/>
          </a:xfrm>
        </p:grpSpPr>
        <p:grpSp>
          <p:nvGrpSpPr>
            <p:cNvPr id="1745" name="Group 1745"/>
            <p:cNvGrpSpPr/>
            <p:nvPr/>
          </p:nvGrpSpPr>
          <p:grpSpPr>
            <a:xfrm>
              <a:off x="-3" y="-1"/>
              <a:ext cx="6500820" cy="4038607"/>
              <a:chOff x="-1" y="0"/>
              <a:chExt cx="6500819" cy="4038605"/>
            </a:xfrm>
          </p:grpSpPr>
          <p:grpSp>
            <p:nvGrpSpPr>
              <p:cNvPr id="1742" name="Group 1742"/>
              <p:cNvGrpSpPr/>
              <p:nvPr/>
            </p:nvGrpSpPr>
            <p:grpSpPr>
              <a:xfrm>
                <a:off x="-2" y="0"/>
                <a:ext cx="6500820" cy="4038607"/>
                <a:chOff x="-1" y="0"/>
                <a:chExt cx="6500819" cy="4038605"/>
              </a:xfrm>
            </p:grpSpPr>
            <p:sp>
              <p:nvSpPr>
                <p:cNvPr id="1740" name="Shape 1740"/>
                <p:cNvSpPr/>
                <p:nvPr/>
              </p:nvSpPr>
              <p:spPr>
                <a:xfrm>
                  <a:off x="-2" y="0"/>
                  <a:ext cx="4169891" cy="4025355"/>
                </a:xfrm>
                <a:prstGeom prst="ellipse">
                  <a:avLst/>
                </a:prstGeom>
                <a:noFill/>
                <a:ln w="9525" cap="flat">
                  <a:solidFill>
                    <a:srgbClr val="000000"/>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sp>
              <p:nvSpPr>
                <p:cNvPr id="1741" name="Shape 1741"/>
                <p:cNvSpPr/>
                <p:nvPr/>
              </p:nvSpPr>
              <p:spPr>
                <a:xfrm>
                  <a:off x="2330930" y="13252"/>
                  <a:ext cx="4169889" cy="4025355"/>
                </a:xfrm>
                <a:prstGeom prst="ellipse">
                  <a:avLst/>
                </a:prstGeom>
                <a:noFill/>
                <a:ln w="9525" cap="flat">
                  <a:solidFill>
                    <a:srgbClr val="000000"/>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grpSp>
          <p:sp>
            <p:nvSpPr>
              <p:cNvPr id="1743" name="Shape 1743"/>
              <p:cNvSpPr/>
              <p:nvPr/>
            </p:nvSpPr>
            <p:spPr>
              <a:xfrm>
                <a:off x="1194303" y="114852"/>
                <a:ext cx="1768839"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Igneous Rocks</a:t>
                </a:r>
              </a:p>
            </p:txBody>
          </p:sp>
          <p:sp>
            <p:nvSpPr>
              <p:cNvPr id="1744" name="Shape 1744"/>
              <p:cNvSpPr/>
              <p:nvPr/>
            </p:nvSpPr>
            <p:spPr>
              <a:xfrm>
                <a:off x="3447197" y="136939"/>
                <a:ext cx="2165808"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Sedimentary Rocks</a:t>
                </a:r>
              </a:p>
            </p:txBody>
          </p:sp>
        </p:grpSp>
        <p:sp>
          <p:nvSpPr>
            <p:cNvPr id="1746" name="Shape 1746"/>
            <p:cNvSpPr/>
            <p:nvPr/>
          </p:nvSpPr>
          <p:spPr>
            <a:xfrm>
              <a:off x="4156313" y="848139"/>
              <a:ext cx="2233667" cy="6198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200" i="1">
                  <a:latin typeface="Arial"/>
                  <a:ea typeface="Arial"/>
                  <a:cs typeface="Arial"/>
                  <a:sym typeface="Arial"/>
                </a:defRPr>
              </a:pPr>
              <a:r>
                <a:t>  </a:t>
              </a:r>
            </a:p>
            <a:p>
              <a:pPr>
                <a:defRPr sz="1200" i="1">
                  <a:latin typeface="Arial"/>
                  <a:ea typeface="Arial"/>
                  <a:cs typeface="Arial"/>
                  <a:sym typeface="Arial"/>
                </a:defRPr>
              </a:pPr>
              <a:endParaRPr/>
            </a:p>
          </p:txBody>
        </p:sp>
      </p:grpSp>
      <p:sp>
        <p:nvSpPr>
          <p:cNvPr id="1748" name="Shape 1748"/>
          <p:cNvSpPr/>
          <p:nvPr/>
        </p:nvSpPr>
        <p:spPr>
          <a:xfrm>
            <a:off x="990600" y="1066800"/>
            <a:ext cx="71628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How could you complete the following Venn diagram? </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Shape 1752"/>
          <p:cNvSpPr/>
          <p:nvPr/>
        </p:nvSpPr>
        <p:spPr>
          <a:xfrm>
            <a:off x="1981200" y="152398"/>
            <a:ext cx="48006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Metamorphic Rocks</a:t>
            </a:r>
          </a:p>
        </p:txBody>
      </p:sp>
      <p:sp>
        <p:nvSpPr>
          <p:cNvPr id="1753" name="Shape 1753"/>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754" name="Shape 1754"/>
          <p:cNvSpPr/>
          <p:nvPr/>
        </p:nvSpPr>
        <p:spPr>
          <a:xfrm>
            <a:off x="228600" y="806449"/>
            <a:ext cx="8915400" cy="15436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A small amount of Earth’s crust is made up of metamorphic rock.</a:t>
            </a:r>
          </a:p>
          <a:p>
            <a:pPr>
              <a:defRPr>
                <a:latin typeface="Arial"/>
                <a:ea typeface="Arial"/>
                <a:cs typeface="Arial"/>
                <a:sym typeface="Arial"/>
              </a:defRPr>
            </a:pPr>
            <a:endParaRPr/>
          </a:p>
          <a:p>
            <a:pPr>
              <a:defRPr>
                <a:latin typeface="Arial"/>
                <a:ea typeface="Arial"/>
                <a:cs typeface="Arial"/>
                <a:sym typeface="Arial"/>
              </a:defRPr>
            </a:pPr>
            <a:r>
              <a:t>When sedimentary, igneous or other metamorphic rocks are heated or pressed, they are folded or smeared and change into metamorphic rocks.  </a:t>
            </a:r>
          </a:p>
        </p:txBody>
      </p:sp>
      <p:pic>
        <p:nvPicPr>
          <p:cNvPr id="1755" name="image41.jpg"/>
          <p:cNvPicPr>
            <a:picLocks noChangeAspect="1"/>
          </p:cNvPicPr>
          <p:nvPr/>
        </p:nvPicPr>
        <p:blipFill>
          <a:blip r:embed="rId3">
            <a:extLst/>
          </a:blip>
          <a:stretch>
            <a:fillRect/>
          </a:stretch>
        </p:blipFill>
        <p:spPr>
          <a:xfrm>
            <a:off x="4800598" y="2838743"/>
            <a:ext cx="4123397" cy="3092547"/>
          </a:xfrm>
          <a:prstGeom prst="rect">
            <a:avLst/>
          </a:prstGeom>
          <a:ln w="12700">
            <a:miter lim="400000"/>
          </a:ln>
        </p:spPr>
      </p:pic>
      <p:pic>
        <p:nvPicPr>
          <p:cNvPr id="1756" name="Folded_Schist_at_Crozon_Brittany_France.jpg"/>
          <p:cNvPicPr>
            <a:picLocks noChangeAspect="1"/>
          </p:cNvPicPr>
          <p:nvPr/>
        </p:nvPicPr>
        <p:blipFill>
          <a:blip r:embed="rId4">
            <a:extLst/>
          </a:blip>
          <a:stretch>
            <a:fillRect/>
          </a:stretch>
        </p:blipFill>
        <p:spPr>
          <a:xfrm>
            <a:off x="473570" y="2838743"/>
            <a:ext cx="4123396" cy="3092547"/>
          </a:xfrm>
          <a:prstGeom prst="rect">
            <a:avLst/>
          </a:prstGeom>
          <a:ln w="12700">
            <a:miter lim="400000"/>
          </a:ln>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Shape 1760"/>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784" name="Group 1784"/>
          <p:cNvGrpSpPr/>
          <p:nvPr/>
        </p:nvGrpSpPr>
        <p:grpSpPr>
          <a:xfrm>
            <a:off x="761997" y="829633"/>
            <a:ext cx="6781807" cy="3589971"/>
            <a:chOff x="0" y="0"/>
            <a:chExt cx="6781805" cy="3589970"/>
          </a:xfrm>
        </p:grpSpPr>
        <p:grpSp>
          <p:nvGrpSpPr>
            <p:cNvPr id="1780" name="Group 1780"/>
            <p:cNvGrpSpPr/>
            <p:nvPr/>
          </p:nvGrpSpPr>
          <p:grpSpPr>
            <a:xfrm>
              <a:off x="0" y="8561"/>
              <a:ext cx="6781806" cy="3581410"/>
              <a:chOff x="0" y="0"/>
              <a:chExt cx="6781805" cy="3581408"/>
            </a:xfrm>
          </p:grpSpPr>
          <p:grpSp>
            <p:nvGrpSpPr>
              <p:cNvPr id="1777" name="Group 1777"/>
              <p:cNvGrpSpPr/>
              <p:nvPr/>
            </p:nvGrpSpPr>
            <p:grpSpPr>
              <a:xfrm>
                <a:off x="0" y="-1"/>
                <a:ext cx="6781806" cy="3581410"/>
                <a:chOff x="-2" y="-4"/>
                <a:chExt cx="6781805" cy="3581408"/>
              </a:xfrm>
            </p:grpSpPr>
            <p:grpSp>
              <p:nvGrpSpPr>
                <p:cNvPr id="1775" name="Group 1775"/>
                <p:cNvGrpSpPr/>
                <p:nvPr/>
              </p:nvGrpSpPr>
              <p:grpSpPr>
                <a:xfrm>
                  <a:off x="-3" y="-5"/>
                  <a:ext cx="6781807" cy="3581410"/>
                  <a:chOff x="-1" y="-3"/>
                  <a:chExt cx="6781805" cy="3581408"/>
                </a:xfrm>
              </p:grpSpPr>
              <p:grpSp>
                <p:nvGrpSpPr>
                  <p:cNvPr id="1770" name="Group 1770"/>
                  <p:cNvGrpSpPr/>
                  <p:nvPr/>
                </p:nvGrpSpPr>
                <p:grpSpPr>
                  <a:xfrm>
                    <a:off x="-1" y="-4"/>
                    <a:ext cx="6781806" cy="3581410"/>
                    <a:chOff x="0" y="-2"/>
                    <a:chExt cx="6781805" cy="3581408"/>
                  </a:xfrm>
                </p:grpSpPr>
                <p:grpSp>
                  <p:nvGrpSpPr>
                    <p:cNvPr id="1763" name="Group 1763"/>
                    <p:cNvGrpSpPr/>
                    <p:nvPr/>
                  </p:nvGrpSpPr>
                  <p:grpSpPr>
                    <a:xfrm>
                      <a:off x="5397" y="-3"/>
                      <a:ext cx="6776408" cy="3581410"/>
                      <a:chOff x="0" y="-1"/>
                      <a:chExt cx="6776407" cy="3581408"/>
                    </a:xfrm>
                  </p:grpSpPr>
                  <p:pic>
                    <p:nvPicPr>
                      <p:cNvPr id="1761" name="image42.png" descr="cont cont conver"/>
                      <p:cNvPicPr>
                        <a:picLocks noChangeAspect="1"/>
                      </p:cNvPicPr>
                      <p:nvPr/>
                    </p:nvPicPr>
                    <p:blipFill>
                      <a:blip r:embed="rId3">
                        <a:extLst/>
                      </a:blip>
                      <a:stretch>
                        <a:fillRect/>
                      </a:stretch>
                    </p:blipFill>
                    <p:spPr>
                      <a:xfrm>
                        <a:off x="0" y="-2"/>
                        <a:ext cx="6776408" cy="3505889"/>
                      </a:xfrm>
                      <a:prstGeom prst="rect">
                        <a:avLst/>
                      </a:prstGeom>
                      <a:ln w="12700" cap="flat">
                        <a:noFill/>
                        <a:miter lim="400000"/>
                      </a:ln>
                      <a:effectLst/>
                    </p:spPr>
                  </p:pic>
                  <p:sp>
                    <p:nvSpPr>
                      <p:cNvPr id="1762" name="Shape 1762"/>
                      <p:cNvSpPr/>
                      <p:nvPr/>
                    </p:nvSpPr>
                    <p:spPr>
                      <a:xfrm>
                        <a:off x="800360" y="3264024"/>
                        <a:ext cx="5170289" cy="317384"/>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1769" name="Group 1769"/>
                    <p:cNvGrpSpPr/>
                    <p:nvPr/>
                  </p:nvGrpSpPr>
                  <p:grpSpPr>
                    <a:xfrm>
                      <a:off x="-1" y="1828802"/>
                      <a:ext cx="6714659" cy="1266446"/>
                      <a:chOff x="0" y="0"/>
                      <a:chExt cx="6714658" cy="1266445"/>
                    </a:xfrm>
                  </p:grpSpPr>
                  <p:sp>
                    <p:nvSpPr>
                      <p:cNvPr id="1764" name="Shape 1764"/>
                      <p:cNvSpPr/>
                      <p:nvPr/>
                    </p:nvSpPr>
                    <p:spPr>
                      <a:xfrm>
                        <a:off x="3886203" y="804448"/>
                        <a:ext cx="2819403" cy="313391"/>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crust sliding into mantle</a:t>
                        </a:r>
                      </a:p>
                    </p:txBody>
                  </p:sp>
                  <p:sp>
                    <p:nvSpPr>
                      <p:cNvPr id="1765" name="Shape 1765"/>
                      <p:cNvSpPr/>
                      <p:nvPr/>
                    </p:nvSpPr>
                    <p:spPr>
                      <a:xfrm>
                        <a:off x="-1" y="891216"/>
                        <a:ext cx="2215838"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Mantle</a:t>
                        </a:r>
                      </a:p>
                    </p:txBody>
                  </p:sp>
                  <p:sp>
                    <p:nvSpPr>
                      <p:cNvPr id="1766" name="Shape 1766"/>
                      <p:cNvSpPr/>
                      <p:nvPr/>
                    </p:nvSpPr>
                    <p:spPr>
                      <a:xfrm>
                        <a:off x="4968847" y="-1"/>
                        <a:ext cx="1745812" cy="617361"/>
                      </a:xfrm>
                      <a:prstGeom prst="rect">
                        <a:avLst/>
                      </a:prstGeom>
                      <a:solidFill>
                        <a:srgbClr val="BDB59C"/>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Metamorphic rock</a:t>
                        </a:r>
                      </a:p>
                    </p:txBody>
                  </p:sp>
                  <p:sp>
                    <p:nvSpPr>
                      <p:cNvPr id="1767" name="Shape 1767"/>
                      <p:cNvSpPr/>
                      <p:nvPr/>
                    </p:nvSpPr>
                    <p:spPr>
                      <a:xfrm>
                        <a:off x="67146" y="76200"/>
                        <a:ext cx="1745813" cy="617360"/>
                      </a:xfrm>
                      <a:prstGeom prst="rect">
                        <a:avLst/>
                      </a:prstGeom>
                      <a:solidFill>
                        <a:srgbClr val="BDB59C"/>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Metamorphic rock</a:t>
                        </a:r>
                      </a:p>
                    </p:txBody>
                  </p:sp>
                  <p:sp>
                    <p:nvSpPr>
                      <p:cNvPr id="1768" name="Shape 1768"/>
                      <p:cNvSpPr/>
                      <p:nvPr/>
                    </p:nvSpPr>
                    <p:spPr>
                      <a:xfrm flipV="1">
                        <a:off x="1208088" y="381001"/>
                        <a:ext cx="1687514" cy="147640"/>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sp>
                <p:nvSpPr>
                  <p:cNvPr id="1771" name="Shape 1771"/>
                  <p:cNvSpPr/>
                  <p:nvPr/>
                </p:nvSpPr>
                <p:spPr>
                  <a:xfrm flipH="1" flipV="1">
                    <a:off x="3429002" y="1905001"/>
                    <a:ext cx="1524002" cy="76203"/>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772" name="Shape 1772"/>
                  <p:cNvSpPr/>
                  <p:nvPr/>
                </p:nvSpPr>
                <p:spPr>
                  <a:xfrm>
                    <a:off x="4495802" y="1295401"/>
                    <a:ext cx="2286002" cy="375229"/>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773" name="Shape 1773"/>
                  <p:cNvSpPr/>
                  <p:nvPr/>
                </p:nvSpPr>
                <p:spPr>
                  <a:xfrm>
                    <a:off x="-2" y="1447801"/>
                    <a:ext cx="1905003" cy="375230"/>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774" name="Shape 1774"/>
                  <p:cNvSpPr/>
                  <p:nvPr/>
                </p:nvSpPr>
                <p:spPr>
                  <a:xfrm>
                    <a:off x="1676400" y="1524001"/>
                    <a:ext cx="685801" cy="381001"/>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776" name="Shape 1776"/>
                <p:cNvSpPr/>
                <p:nvPr/>
              </p:nvSpPr>
              <p:spPr>
                <a:xfrm flipH="1">
                  <a:off x="3657599" y="2889250"/>
                  <a:ext cx="228602" cy="6353"/>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778" name="Shape 1778"/>
              <p:cNvSpPr/>
              <p:nvPr/>
            </p:nvSpPr>
            <p:spPr>
              <a:xfrm rot="2067356">
                <a:off x="4719678" y="60988"/>
                <a:ext cx="351728" cy="1075531"/>
              </a:xfrm>
              <a:prstGeom prst="rect">
                <a:avLst/>
              </a:prstGeom>
              <a:solidFill>
                <a:srgbClr val="DEC69A"/>
              </a:solidFill>
              <a:ln w="12700" cap="flat">
                <a:noFill/>
                <a:miter lim="400000"/>
              </a:ln>
              <a:effectLst/>
            </p:spPr>
            <p:txBody>
              <a:bodyPr wrap="square" lIns="45718" tIns="45718" rIns="45718" bIns="45718" numCol="1" anchor="ctr">
                <a:noAutofit/>
              </a:bodyPr>
              <a:lstStyle/>
              <a:p>
                <a:endParaRPr/>
              </a:p>
            </p:txBody>
          </p:sp>
          <p:sp>
            <p:nvSpPr>
              <p:cNvPr id="1779" name="Shape 1779"/>
              <p:cNvSpPr/>
              <p:nvPr/>
            </p:nvSpPr>
            <p:spPr>
              <a:xfrm rot="1782620">
                <a:off x="4879044" y="70124"/>
                <a:ext cx="571598" cy="1209660"/>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grpSp>
        <p:sp>
          <p:nvSpPr>
            <p:cNvPr id="1781" name="Shape 1781"/>
            <p:cNvSpPr/>
            <p:nvPr/>
          </p:nvSpPr>
          <p:spPr>
            <a:xfrm rot="3209075">
              <a:off x="2330539" y="-24695"/>
              <a:ext cx="463765" cy="1042361"/>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sp>
          <p:nvSpPr>
            <p:cNvPr id="1782" name="Shape 1782"/>
            <p:cNvSpPr/>
            <p:nvPr/>
          </p:nvSpPr>
          <p:spPr>
            <a:xfrm rot="3842021">
              <a:off x="1851228" y="574511"/>
              <a:ext cx="213746" cy="484239"/>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sp>
          <p:nvSpPr>
            <p:cNvPr id="1783" name="Shape 1783"/>
            <p:cNvSpPr/>
            <p:nvPr/>
          </p:nvSpPr>
          <p:spPr>
            <a:xfrm rot="3842021">
              <a:off x="1546458" y="799937"/>
              <a:ext cx="210094" cy="484240"/>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grpSp>
      <p:pic>
        <p:nvPicPr>
          <p:cNvPr id="1785" name="pasted-image.pdf"/>
          <p:cNvPicPr>
            <a:picLocks noChangeAspect="1"/>
          </p:cNvPicPr>
          <p:nvPr/>
        </p:nvPicPr>
        <p:blipFill>
          <a:blip r:embed="rId4">
            <a:extLst/>
          </a:blip>
          <a:stretch>
            <a:fillRect/>
          </a:stretch>
        </p:blipFill>
        <p:spPr>
          <a:xfrm>
            <a:off x="541991" y="4124879"/>
            <a:ext cx="7581901" cy="2184401"/>
          </a:xfrm>
          <a:prstGeom prst="rect">
            <a:avLst/>
          </a:prstGeom>
          <a:ln w="12700">
            <a:miter lim="400000"/>
          </a:ln>
        </p:spPr>
      </p:pic>
      <p:pic>
        <p:nvPicPr>
          <p:cNvPr id="1786" name="pasted-image.pdf"/>
          <p:cNvPicPr>
            <a:picLocks noChangeAspect="1"/>
          </p:cNvPicPr>
          <p:nvPr/>
        </p:nvPicPr>
        <p:blipFill>
          <a:blip r:embed="rId5">
            <a:extLst/>
          </a:blip>
          <a:stretch>
            <a:fillRect/>
          </a:stretch>
        </p:blipFill>
        <p:spPr>
          <a:xfrm>
            <a:off x="1240117" y="-48186"/>
            <a:ext cx="7620001" cy="977901"/>
          </a:xfrm>
          <a:prstGeom prst="rect">
            <a:avLst/>
          </a:prstGeom>
          <a:ln w="12700">
            <a:miter lim="400000"/>
          </a:ln>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 name="Shape 1790"/>
          <p:cNvSpPr/>
          <p:nvPr/>
        </p:nvSpPr>
        <p:spPr>
          <a:xfrm>
            <a:off x="1295400" y="76199"/>
            <a:ext cx="7391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Crust moving and Earthquakes</a:t>
            </a:r>
          </a:p>
        </p:txBody>
      </p:sp>
      <p:sp>
        <p:nvSpPr>
          <p:cNvPr id="1791" name="Shape 179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792" name="Shape 1792"/>
          <p:cNvSpPr/>
          <p:nvPr/>
        </p:nvSpPr>
        <p:spPr>
          <a:xfrm>
            <a:off x="228600" y="4383087"/>
            <a:ext cx="41148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When two areas of the crust move, an earthquake can occur. </a:t>
            </a:r>
          </a:p>
          <a:p>
            <a:pPr>
              <a:defRPr>
                <a:latin typeface="Arial"/>
                <a:ea typeface="Arial"/>
                <a:cs typeface="Arial"/>
                <a:sym typeface="Arial"/>
              </a:defRPr>
            </a:pPr>
            <a:endParaRPr/>
          </a:p>
          <a:p>
            <a:pPr>
              <a:defRPr>
                <a:latin typeface="Arial"/>
                <a:ea typeface="Arial"/>
                <a:cs typeface="Arial"/>
                <a:sym typeface="Arial"/>
              </a:defRPr>
            </a:pPr>
            <a:r>
              <a:t>Look at the timeline for an earthquake.</a:t>
            </a:r>
          </a:p>
          <a:p>
            <a:pPr>
              <a:defRPr>
                <a:latin typeface="Arial"/>
                <a:ea typeface="Arial"/>
                <a:cs typeface="Arial"/>
                <a:sym typeface="Arial"/>
              </a:defRPr>
            </a:pPr>
            <a:endParaRPr/>
          </a:p>
          <a:p>
            <a:pPr>
              <a:defRPr>
                <a:latin typeface="Arial"/>
                <a:ea typeface="Arial"/>
                <a:cs typeface="Arial"/>
                <a:sym typeface="Arial"/>
              </a:defRPr>
            </a:pPr>
            <a:r>
              <a:t>Is it a slow or rapid process? </a:t>
            </a:r>
          </a:p>
        </p:txBody>
      </p:sp>
      <p:grpSp>
        <p:nvGrpSpPr>
          <p:cNvPr id="1797" name="Group 1797"/>
          <p:cNvGrpSpPr/>
          <p:nvPr/>
        </p:nvGrpSpPr>
        <p:grpSpPr>
          <a:xfrm>
            <a:off x="4724399" y="4648200"/>
            <a:ext cx="3962401" cy="832429"/>
            <a:chOff x="0" y="0"/>
            <a:chExt cx="3962400" cy="832428"/>
          </a:xfrm>
        </p:grpSpPr>
        <p:sp>
          <p:nvSpPr>
            <p:cNvPr id="1793" name="Shape 1793"/>
            <p:cNvSpPr/>
            <p:nvPr/>
          </p:nvSpPr>
          <p:spPr>
            <a:xfrm>
              <a:off x="76199" y="0"/>
              <a:ext cx="3352802" cy="533401"/>
            </a:xfrm>
            <a:prstGeom prst="rect">
              <a:avLst/>
            </a:prstGeom>
            <a:solidFill>
              <a:srgbClr val="000000"/>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794" name="Shape 1794"/>
            <p:cNvSpPr/>
            <p:nvPr/>
          </p:nvSpPr>
          <p:spPr>
            <a:xfrm>
              <a:off x="-1" y="438150"/>
              <a:ext cx="8382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1795" name="Shape 1795"/>
            <p:cNvSpPr/>
            <p:nvPr/>
          </p:nvSpPr>
          <p:spPr>
            <a:xfrm>
              <a:off x="3048000" y="457200"/>
              <a:ext cx="9144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1796" name="Shape 1796"/>
            <p:cNvSpPr/>
            <p:nvPr/>
          </p:nvSpPr>
          <p:spPr>
            <a:xfrm>
              <a:off x="76199" y="0"/>
              <a:ext cx="3657602" cy="533401"/>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821" name="Group 1821"/>
          <p:cNvGrpSpPr/>
          <p:nvPr/>
        </p:nvGrpSpPr>
        <p:grpSpPr>
          <a:xfrm>
            <a:off x="761997" y="829633"/>
            <a:ext cx="6781807" cy="3589971"/>
            <a:chOff x="0" y="0"/>
            <a:chExt cx="6781805" cy="3589970"/>
          </a:xfrm>
        </p:grpSpPr>
        <p:grpSp>
          <p:nvGrpSpPr>
            <p:cNvPr id="1817" name="Group 1817"/>
            <p:cNvGrpSpPr/>
            <p:nvPr/>
          </p:nvGrpSpPr>
          <p:grpSpPr>
            <a:xfrm>
              <a:off x="0" y="8561"/>
              <a:ext cx="6781806" cy="3581410"/>
              <a:chOff x="0" y="0"/>
              <a:chExt cx="6781805" cy="3581408"/>
            </a:xfrm>
          </p:grpSpPr>
          <p:grpSp>
            <p:nvGrpSpPr>
              <p:cNvPr id="1814" name="Group 1814"/>
              <p:cNvGrpSpPr/>
              <p:nvPr/>
            </p:nvGrpSpPr>
            <p:grpSpPr>
              <a:xfrm>
                <a:off x="0" y="-1"/>
                <a:ext cx="6781806" cy="3581410"/>
                <a:chOff x="-2" y="-4"/>
                <a:chExt cx="6781805" cy="3581408"/>
              </a:xfrm>
            </p:grpSpPr>
            <p:grpSp>
              <p:nvGrpSpPr>
                <p:cNvPr id="1812" name="Group 1812"/>
                <p:cNvGrpSpPr/>
                <p:nvPr/>
              </p:nvGrpSpPr>
              <p:grpSpPr>
                <a:xfrm>
                  <a:off x="-3" y="-5"/>
                  <a:ext cx="6781807" cy="3581410"/>
                  <a:chOff x="-1" y="-3"/>
                  <a:chExt cx="6781805" cy="3581408"/>
                </a:xfrm>
              </p:grpSpPr>
              <p:grpSp>
                <p:nvGrpSpPr>
                  <p:cNvPr id="1807" name="Group 1807"/>
                  <p:cNvGrpSpPr/>
                  <p:nvPr/>
                </p:nvGrpSpPr>
                <p:grpSpPr>
                  <a:xfrm>
                    <a:off x="-1" y="-4"/>
                    <a:ext cx="6781806" cy="3581410"/>
                    <a:chOff x="0" y="-2"/>
                    <a:chExt cx="6781805" cy="3581408"/>
                  </a:xfrm>
                </p:grpSpPr>
                <p:grpSp>
                  <p:nvGrpSpPr>
                    <p:cNvPr id="1800" name="Group 1800"/>
                    <p:cNvGrpSpPr/>
                    <p:nvPr/>
                  </p:nvGrpSpPr>
                  <p:grpSpPr>
                    <a:xfrm>
                      <a:off x="5397" y="-3"/>
                      <a:ext cx="6776408" cy="3581410"/>
                      <a:chOff x="0" y="-1"/>
                      <a:chExt cx="6776407" cy="3581408"/>
                    </a:xfrm>
                  </p:grpSpPr>
                  <p:pic>
                    <p:nvPicPr>
                      <p:cNvPr id="1798" name="image42.png" descr="cont cont conver"/>
                      <p:cNvPicPr>
                        <a:picLocks noChangeAspect="1"/>
                      </p:cNvPicPr>
                      <p:nvPr/>
                    </p:nvPicPr>
                    <p:blipFill>
                      <a:blip r:embed="rId3">
                        <a:extLst/>
                      </a:blip>
                      <a:stretch>
                        <a:fillRect/>
                      </a:stretch>
                    </p:blipFill>
                    <p:spPr>
                      <a:xfrm>
                        <a:off x="0" y="-2"/>
                        <a:ext cx="6776408" cy="3505889"/>
                      </a:xfrm>
                      <a:prstGeom prst="rect">
                        <a:avLst/>
                      </a:prstGeom>
                      <a:ln w="12700" cap="flat">
                        <a:noFill/>
                        <a:miter lim="400000"/>
                      </a:ln>
                      <a:effectLst/>
                    </p:spPr>
                  </p:pic>
                  <p:sp>
                    <p:nvSpPr>
                      <p:cNvPr id="1799" name="Shape 1799"/>
                      <p:cNvSpPr/>
                      <p:nvPr/>
                    </p:nvSpPr>
                    <p:spPr>
                      <a:xfrm>
                        <a:off x="800360" y="3264024"/>
                        <a:ext cx="5170289" cy="317384"/>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1806" name="Group 1806"/>
                    <p:cNvGrpSpPr/>
                    <p:nvPr/>
                  </p:nvGrpSpPr>
                  <p:grpSpPr>
                    <a:xfrm>
                      <a:off x="-1" y="1828802"/>
                      <a:ext cx="6714659" cy="1266446"/>
                      <a:chOff x="0" y="0"/>
                      <a:chExt cx="6714658" cy="1266445"/>
                    </a:xfrm>
                  </p:grpSpPr>
                  <p:sp>
                    <p:nvSpPr>
                      <p:cNvPr id="1801" name="Shape 1801"/>
                      <p:cNvSpPr/>
                      <p:nvPr/>
                    </p:nvSpPr>
                    <p:spPr>
                      <a:xfrm>
                        <a:off x="3886203" y="804448"/>
                        <a:ext cx="2819403" cy="313391"/>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600">
                            <a:latin typeface="Arial"/>
                            <a:ea typeface="Arial"/>
                            <a:cs typeface="Arial"/>
                            <a:sym typeface="Arial"/>
                          </a:defRPr>
                        </a:lvl1pPr>
                      </a:lstStyle>
                      <a:p>
                        <a:r>
                          <a:t>crust sliding into mantle</a:t>
                        </a:r>
                      </a:p>
                    </p:txBody>
                  </p:sp>
                  <p:sp>
                    <p:nvSpPr>
                      <p:cNvPr id="1802" name="Shape 1802"/>
                      <p:cNvSpPr/>
                      <p:nvPr/>
                    </p:nvSpPr>
                    <p:spPr>
                      <a:xfrm>
                        <a:off x="-1" y="891216"/>
                        <a:ext cx="2215838"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Mantle</a:t>
                        </a:r>
                      </a:p>
                    </p:txBody>
                  </p:sp>
                  <p:sp>
                    <p:nvSpPr>
                      <p:cNvPr id="1803" name="Shape 1803"/>
                      <p:cNvSpPr/>
                      <p:nvPr/>
                    </p:nvSpPr>
                    <p:spPr>
                      <a:xfrm>
                        <a:off x="4968847" y="-1"/>
                        <a:ext cx="1745812" cy="617361"/>
                      </a:xfrm>
                      <a:prstGeom prst="rect">
                        <a:avLst/>
                      </a:prstGeom>
                      <a:solidFill>
                        <a:srgbClr val="BDB59C"/>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Metamorphic rock</a:t>
                        </a:r>
                      </a:p>
                    </p:txBody>
                  </p:sp>
                  <p:sp>
                    <p:nvSpPr>
                      <p:cNvPr id="1804" name="Shape 1804"/>
                      <p:cNvSpPr/>
                      <p:nvPr/>
                    </p:nvSpPr>
                    <p:spPr>
                      <a:xfrm>
                        <a:off x="67146" y="76200"/>
                        <a:ext cx="1745813" cy="617360"/>
                      </a:xfrm>
                      <a:prstGeom prst="rect">
                        <a:avLst/>
                      </a:prstGeom>
                      <a:solidFill>
                        <a:srgbClr val="BDB59C"/>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Metamorphic rock</a:t>
                        </a:r>
                      </a:p>
                    </p:txBody>
                  </p:sp>
                  <p:sp>
                    <p:nvSpPr>
                      <p:cNvPr id="1805" name="Shape 1805"/>
                      <p:cNvSpPr/>
                      <p:nvPr/>
                    </p:nvSpPr>
                    <p:spPr>
                      <a:xfrm flipV="1">
                        <a:off x="1208088" y="381001"/>
                        <a:ext cx="1687514" cy="147640"/>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sp>
                <p:nvSpPr>
                  <p:cNvPr id="1808" name="Shape 1808"/>
                  <p:cNvSpPr/>
                  <p:nvPr/>
                </p:nvSpPr>
                <p:spPr>
                  <a:xfrm flipH="1" flipV="1">
                    <a:off x="3429002" y="1905001"/>
                    <a:ext cx="1524002" cy="76203"/>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809" name="Shape 1809"/>
                  <p:cNvSpPr/>
                  <p:nvPr/>
                </p:nvSpPr>
                <p:spPr>
                  <a:xfrm>
                    <a:off x="4495802" y="1295401"/>
                    <a:ext cx="2286002" cy="375229"/>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810" name="Shape 1810"/>
                  <p:cNvSpPr/>
                  <p:nvPr/>
                </p:nvSpPr>
                <p:spPr>
                  <a:xfrm>
                    <a:off x="-2" y="1447801"/>
                    <a:ext cx="1905003" cy="375230"/>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811" name="Shape 1811"/>
                  <p:cNvSpPr/>
                  <p:nvPr/>
                </p:nvSpPr>
                <p:spPr>
                  <a:xfrm>
                    <a:off x="1676400" y="1524001"/>
                    <a:ext cx="685801" cy="381001"/>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13" name="Shape 1813"/>
                <p:cNvSpPr/>
                <p:nvPr/>
              </p:nvSpPr>
              <p:spPr>
                <a:xfrm flipH="1">
                  <a:off x="3657599" y="2889250"/>
                  <a:ext cx="228602" cy="6353"/>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815" name="Shape 1815"/>
              <p:cNvSpPr/>
              <p:nvPr/>
            </p:nvSpPr>
            <p:spPr>
              <a:xfrm rot="2067356">
                <a:off x="4719678" y="60988"/>
                <a:ext cx="351728" cy="1075531"/>
              </a:xfrm>
              <a:prstGeom prst="rect">
                <a:avLst/>
              </a:prstGeom>
              <a:solidFill>
                <a:srgbClr val="DEC69A"/>
              </a:solidFill>
              <a:ln w="12700" cap="flat">
                <a:noFill/>
                <a:miter lim="400000"/>
              </a:ln>
              <a:effectLst/>
            </p:spPr>
            <p:txBody>
              <a:bodyPr wrap="square" lIns="45718" tIns="45718" rIns="45718" bIns="45718" numCol="1" anchor="ctr">
                <a:noAutofit/>
              </a:bodyPr>
              <a:lstStyle/>
              <a:p>
                <a:endParaRPr/>
              </a:p>
            </p:txBody>
          </p:sp>
          <p:sp>
            <p:nvSpPr>
              <p:cNvPr id="1816" name="Shape 1816"/>
              <p:cNvSpPr/>
              <p:nvPr/>
            </p:nvSpPr>
            <p:spPr>
              <a:xfrm rot="1782620">
                <a:off x="4879044" y="70124"/>
                <a:ext cx="571598" cy="1209660"/>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grpSp>
        <p:sp>
          <p:nvSpPr>
            <p:cNvPr id="1818" name="Shape 1818"/>
            <p:cNvSpPr/>
            <p:nvPr/>
          </p:nvSpPr>
          <p:spPr>
            <a:xfrm rot="3209075">
              <a:off x="2330539" y="-24695"/>
              <a:ext cx="463765" cy="1042361"/>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sp>
          <p:nvSpPr>
            <p:cNvPr id="1819" name="Shape 1819"/>
            <p:cNvSpPr/>
            <p:nvPr/>
          </p:nvSpPr>
          <p:spPr>
            <a:xfrm rot="3842021">
              <a:off x="1851228" y="574511"/>
              <a:ext cx="213746" cy="484239"/>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sp>
          <p:nvSpPr>
            <p:cNvPr id="1820" name="Shape 1820"/>
            <p:cNvSpPr/>
            <p:nvPr/>
          </p:nvSpPr>
          <p:spPr>
            <a:xfrm rot="3842021">
              <a:off x="1546458" y="799937"/>
              <a:ext cx="210094" cy="484240"/>
            </a:xfrm>
            <a:prstGeom prst="ellipse">
              <a:avLst/>
            </a:prstGeom>
            <a:solidFill>
              <a:srgbClr val="DEC699"/>
            </a:solidFill>
            <a:ln w="12700" cap="flat">
              <a:noFill/>
              <a:miter lim="400000"/>
            </a:ln>
            <a:effectLst/>
          </p:spPr>
          <p:txBody>
            <a:bodyPr wrap="square" lIns="45718" tIns="45718" rIns="45718" bIns="45718" numCol="1" anchor="ctr">
              <a:noAutofit/>
            </a:bodyPr>
            <a:lstStyle/>
            <a:p>
              <a:endParaRPr/>
            </a:p>
          </p:txBody>
        </p:sp>
      </p:grpSp>
      <p:sp>
        <p:nvSpPr>
          <p:cNvPr id="1822" name="Shape 1822"/>
          <p:cNvSpPr/>
          <p:nvPr/>
        </p:nvSpPr>
        <p:spPr>
          <a:xfrm flipV="1">
            <a:off x="3940144" y="2291747"/>
            <a:ext cx="1270001" cy="1270001"/>
          </a:xfrm>
          <a:prstGeom prst="line">
            <a:avLst/>
          </a:prstGeom>
          <a:ln w="25400">
            <a:solidFill>
              <a:srgbClr val="A59473"/>
            </a:solidFill>
          </a:ln>
        </p:spPr>
        <p:txBody>
          <a:bodyPr lIns="45718" tIns="45718" rIns="45718" bIns="45718"/>
          <a:lstStyle/>
          <a:p>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 name="Shape 1826"/>
          <p:cNvSpPr/>
          <p:nvPr/>
        </p:nvSpPr>
        <p:spPr>
          <a:xfrm>
            <a:off x="1524000" y="152398"/>
            <a:ext cx="7162800"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How Metamorphic  Rock Forms</a:t>
            </a:r>
          </a:p>
        </p:txBody>
      </p:sp>
      <p:sp>
        <p:nvSpPr>
          <p:cNvPr id="1827" name="Shape 1827"/>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828" name="Shape 1828"/>
          <p:cNvSpPr/>
          <p:nvPr/>
        </p:nvSpPr>
        <p:spPr>
          <a:xfrm>
            <a:off x="228600" y="5537200"/>
            <a:ext cx="8915400"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Metamorphic rock can also form near magma and igneous rock. Some of the rock next to rising magma becomes so hot, it becomes metamorphic rock. </a:t>
            </a:r>
          </a:p>
        </p:txBody>
      </p:sp>
      <p:grpSp>
        <p:nvGrpSpPr>
          <p:cNvPr id="1872" name="Group 1872"/>
          <p:cNvGrpSpPr/>
          <p:nvPr/>
        </p:nvGrpSpPr>
        <p:grpSpPr>
          <a:xfrm>
            <a:off x="152395" y="1145226"/>
            <a:ext cx="8632836" cy="3954350"/>
            <a:chOff x="-3" y="-23"/>
            <a:chExt cx="8632835" cy="3954348"/>
          </a:xfrm>
        </p:grpSpPr>
        <p:grpSp>
          <p:nvGrpSpPr>
            <p:cNvPr id="1866" name="Group 1866"/>
            <p:cNvGrpSpPr/>
            <p:nvPr/>
          </p:nvGrpSpPr>
          <p:grpSpPr>
            <a:xfrm>
              <a:off x="-4" y="-24"/>
              <a:ext cx="8632836" cy="3249515"/>
              <a:chOff x="-2" y="-22"/>
              <a:chExt cx="8632835" cy="3249513"/>
            </a:xfrm>
          </p:grpSpPr>
          <p:grpSp>
            <p:nvGrpSpPr>
              <p:cNvPr id="1861" name="Group 1861"/>
              <p:cNvGrpSpPr/>
              <p:nvPr/>
            </p:nvGrpSpPr>
            <p:grpSpPr>
              <a:xfrm>
                <a:off x="-3" y="-23"/>
                <a:ext cx="8632836" cy="3249515"/>
                <a:chOff x="-1" y="-21"/>
                <a:chExt cx="8632835" cy="3249513"/>
              </a:xfrm>
            </p:grpSpPr>
            <p:grpSp>
              <p:nvGrpSpPr>
                <p:cNvPr id="1858" name="Group 1858"/>
                <p:cNvGrpSpPr/>
                <p:nvPr/>
              </p:nvGrpSpPr>
              <p:grpSpPr>
                <a:xfrm>
                  <a:off x="-2" y="-22"/>
                  <a:ext cx="8632836" cy="3249515"/>
                  <a:chOff x="0" y="-20"/>
                  <a:chExt cx="8632835" cy="3249513"/>
                </a:xfrm>
              </p:grpSpPr>
              <p:grpSp>
                <p:nvGrpSpPr>
                  <p:cNvPr id="1852" name="Group 1852"/>
                  <p:cNvGrpSpPr/>
                  <p:nvPr/>
                </p:nvGrpSpPr>
                <p:grpSpPr>
                  <a:xfrm>
                    <a:off x="0" y="-21"/>
                    <a:ext cx="8632836" cy="3249515"/>
                    <a:chOff x="0" y="-20"/>
                    <a:chExt cx="8632835" cy="3249513"/>
                  </a:xfrm>
                </p:grpSpPr>
                <p:grpSp>
                  <p:nvGrpSpPr>
                    <p:cNvPr id="1849" name="Group 1849"/>
                    <p:cNvGrpSpPr/>
                    <p:nvPr/>
                  </p:nvGrpSpPr>
                  <p:grpSpPr>
                    <a:xfrm>
                      <a:off x="214312" y="226348"/>
                      <a:ext cx="8418524" cy="3023146"/>
                      <a:chOff x="0" y="0"/>
                      <a:chExt cx="8418522" cy="3023144"/>
                    </a:xfrm>
                  </p:grpSpPr>
                  <p:grpSp>
                    <p:nvGrpSpPr>
                      <p:cNvPr id="1842" name="Group 1842"/>
                      <p:cNvGrpSpPr/>
                      <p:nvPr/>
                    </p:nvGrpSpPr>
                    <p:grpSpPr>
                      <a:xfrm>
                        <a:off x="-1" y="-1"/>
                        <a:ext cx="8418524" cy="3023145"/>
                        <a:chOff x="0" y="0"/>
                        <a:chExt cx="8418522" cy="3023144"/>
                      </a:xfrm>
                    </p:grpSpPr>
                    <p:grpSp>
                      <p:nvGrpSpPr>
                        <p:cNvPr id="1837" name="Group 1837"/>
                        <p:cNvGrpSpPr/>
                        <p:nvPr/>
                      </p:nvGrpSpPr>
                      <p:grpSpPr>
                        <a:xfrm>
                          <a:off x="-1" y="-1"/>
                          <a:ext cx="8418524" cy="3014678"/>
                          <a:chOff x="0" y="0"/>
                          <a:chExt cx="8418522" cy="3014676"/>
                        </a:xfrm>
                      </p:grpSpPr>
                      <p:sp>
                        <p:nvSpPr>
                          <p:cNvPr id="1829" name="Shape 1829"/>
                          <p:cNvSpPr/>
                          <p:nvPr/>
                        </p:nvSpPr>
                        <p:spPr>
                          <a:xfrm>
                            <a:off x="21045" y="0"/>
                            <a:ext cx="3095368" cy="1566871"/>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1832" name="Group 1832"/>
                          <p:cNvGrpSpPr/>
                          <p:nvPr/>
                        </p:nvGrpSpPr>
                        <p:grpSpPr>
                          <a:xfrm>
                            <a:off x="0" y="2340056"/>
                            <a:ext cx="7777663" cy="674621"/>
                            <a:chOff x="0" y="0"/>
                            <a:chExt cx="7777662" cy="674619"/>
                          </a:xfrm>
                        </p:grpSpPr>
                        <p:sp>
                          <p:nvSpPr>
                            <p:cNvPr id="1830" name="Shape 1830"/>
                            <p:cNvSpPr/>
                            <p:nvPr/>
                          </p:nvSpPr>
                          <p:spPr>
                            <a:xfrm>
                              <a:off x="15544" y="0"/>
                              <a:ext cx="7762119" cy="66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31" name="Shape 1831"/>
                            <p:cNvSpPr/>
                            <p:nvPr/>
                          </p:nvSpPr>
                          <p:spPr>
                            <a:xfrm>
                              <a:off x="0" y="522218"/>
                              <a:ext cx="7772412" cy="152403"/>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33" name="Shape 1833"/>
                          <p:cNvSpPr/>
                          <p:nvPr/>
                        </p:nvSpPr>
                        <p:spPr>
                          <a:xfrm>
                            <a:off x="12699" y="1434919"/>
                            <a:ext cx="4289433" cy="1521817"/>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34" name="Shape 1834"/>
                          <p:cNvSpPr/>
                          <p:nvPr/>
                        </p:nvSpPr>
                        <p:spPr>
                          <a:xfrm>
                            <a:off x="1066800" y="-1"/>
                            <a:ext cx="7351723" cy="2784263"/>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35" name="Shape 1835"/>
                          <p:cNvSpPr/>
                          <p:nvPr/>
                        </p:nvSpPr>
                        <p:spPr>
                          <a:xfrm>
                            <a:off x="4160954" y="2275947"/>
                            <a:ext cx="3663750" cy="582716"/>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36" name="Shape 1836"/>
                          <p:cNvSpPr/>
                          <p:nvPr/>
                        </p:nvSpPr>
                        <p:spPr>
                          <a:xfrm>
                            <a:off x="1143001" y="76201"/>
                            <a:ext cx="1949159" cy="1439870"/>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38" name="Shape 1838"/>
                        <p:cNvSpPr/>
                        <p:nvPr/>
                      </p:nvSpPr>
                      <p:spPr>
                        <a:xfrm>
                          <a:off x="1385888" y="2362170"/>
                          <a:ext cx="2286004"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839" name="Shape 1839"/>
                        <p:cNvSpPr/>
                        <p:nvPr/>
                      </p:nvSpPr>
                      <p:spPr>
                        <a:xfrm>
                          <a:off x="5181604" y="2209771"/>
                          <a:ext cx="251460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1840" name="Shape 1840"/>
                        <p:cNvSpPr/>
                        <p:nvPr/>
                      </p:nvSpPr>
                      <p:spPr>
                        <a:xfrm>
                          <a:off x="5410204" y="2647916"/>
                          <a:ext cx="2895605"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1841" name="Shape 1841"/>
                        <p:cNvSpPr/>
                        <p:nvPr/>
                      </p:nvSpPr>
                      <p:spPr>
                        <a:xfrm>
                          <a:off x="3733802" y="914386"/>
                          <a:ext cx="1143003"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grpSp>
                  <p:grpSp>
                    <p:nvGrpSpPr>
                      <p:cNvPr id="1845" name="Group 1845"/>
                      <p:cNvGrpSpPr/>
                      <p:nvPr/>
                    </p:nvGrpSpPr>
                    <p:grpSpPr>
                      <a:xfrm>
                        <a:off x="6477004" y="1981205"/>
                        <a:ext cx="457205" cy="990607"/>
                        <a:chOff x="35364" y="0"/>
                        <a:chExt cx="457203" cy="990606"/>
                      </a:xfrm>
                    </p:grpSpPr>
                    <p:sp>
                      <p:nvSpPr>
                        <p:cNvPr id="1843" name="Shape 1843"/>
                        <p:cNvSpPr/>
                        <p:nvPr/>
                      </p:nvSpPr>
                      <p:spPr>
                        <a:xfrm>
                          <a:off x="35364" y="0"/>
                          <a:ext cx="457205" cy="304803"/>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44" name="Shape 1844"/>
                        <p:cNvSpPr/>
                        <p:nvPr/>
                      </p:nvSpPr>
                      <p:spPr>
                        <a:xfrm flipH="1">
                          <a:off x="263966" y="304801"/>
                          <a:ext cx="76202" cy="685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848" name="Group 1848"/>
                      <p:cNvGrpSpPr/>
                      <p:nvPr/>
                    </p:nvGrpSpPr>
                    <p:grpSpPr>
                      <a:xfrm>
                        <a:off x="663575" y="1447803"/>
                        <a:ext cx="502440" cy="1371607"/>
                        <a:chOff x="0" y="0"/>
                        <a:chExt cx="502439" cy="1371605"/>
                      </a:xfrm>
                    </p:grpSpPr>
                    <p:sp>
                      <p:nvSpPr>
                        <p:cNvPr id="1846" name="Shape 1846"/>
                        <p:cNvSpPr/>
                        <p:nvPr/>
                      </p:nvSpPr>
                      <p:spPr>
                        <a:xfrm flipH="1">
                          <a:off x="0" y="-1"/>
                          <a:ext cx="152402" cy="137160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47" name="Shape 1847"/>
                        <p:cNvSpPr/>
                        <p:nvPr/>
                      </p:nvSpPr>
                      <p:spPr>
                        <a:xfrm rot="18779901">
                          <a:off x="98424" y="484189"/>
                          <a:ext cx="381003" cy="228603"/>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850" name="Shape 1850"/>
                    <p:cNvSpPr/>
                    <p:nvPr/>
                  </p:nvSpPr>
                  <p:spPr>
                    <a:xfrm>
                      <a:off x="0" y="-21"/>
                      <a:ext cx="2271716" cy="1750376"/>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851" name="Shape 1851"/>
                    <p:cNvSpPr/>
                    <p:nvPr/>
                  </p:nvSpPr>
                  <p:spPr>
                    <a:xfrm>
                      <a:off x="671513" y="1369352"/>
                      <a:ext cx="457202" cy="304803"/>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1857" name="Group 1857"/>
                  <p:cNvGrpSpPr/>
                  <p:nvPr/>
                </p:nvGrpSpPr>
                <p:grpSpPr>
                  <a:xfrm>
                    <a:off x="747460" y="1209504"/>
                    <a:ext cx="305213" cy="177314"/>
                    <a:chOff x="6" y="-2"/>
                    <a:chExt cx="305211" cy="177312"/>
                  </a:xfrm>
                </p:grpSpPr>
                <p:sp>
                  <p:nvSpPr>
                    <p:cNvPr id="1853" name="Shape 1853"/>
                    <p:cNvSpPr/>
                    <p:nvPr/>
                  </p:nvSpPr>
                  <p:spPr>
                    <a:xfrm>
                      <a:off x="6" y="-3"/>
                      <a:ext cx="305213" cy="1527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54" name="Shape 1854"/>
                    <p:cNvSpPr/>
                    <p:nvPr/>
                  </p:nvSpPr>
                  <p:spPr>
                    <a:xfrm>
                      <a:off x="88229" y="140602"/>
                      <a:ext cx="25403" cy="254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55" name="Shape 1855"/>
                    <p:cNvSpPr/>
                    <p:nvPr/>
                  </p:nvSpPr>
                  <p:spPr>
                    <a:xfrm>
                      <a:off x="84228" y="157186"/>
                      <a:ext cx="16937" cy="1693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56" name="Shape 1856"/>
                    <p:cNvSpPr/>
                    <p:nvPr/>
                  </p:nvSpPr>
                  <p:spPr>
                    <a:xfrm>
                      <a:off x="82809" y="164608"/>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1859" name="Shape 1859"/>
                <p:cNvSpPr/>
                <p:nvPr/>
              </p:nvSpPr>
              <p:spPr>
                <a:xfrm>
                  <a:off x="881274" y="1398209"/>
                  <a:ext cx="406488" cy="318806"/>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60" name="Shape 1860"/>
                <p:cNvSpPr/>
                <p:nvPr/>
              </p:nvSpPr>
              <p:spPr>
                <a:xfrm>
                  <a:off x="6894673" y="2218948"/>
                  <a:ext cx="404999" cy="31880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62" name="Shape 1862"/>
              <p:cNvSpPr/>
              <p:nvPr/>
            </p:nvSpPr>
            <p:spPr>
              <a:xfrm>
                <a:off x="533605" y="1902484"/>
                <a:ext cx="330048" cy="1041252"/>
              </a:xfrm>
              <a:custGeom>
                <a:avLst/>
                <a:gdLst/>
                <a:ahLst/>
                <a:cxnLst>
                  <a:cxn ang="0">
                    <a:pos x="wd2" y="hd2"/>
                  </a:cxn>
                  <a:cxn ang="5400000">
                    <a:pos x="wd2" y="hd2"/>
                  </a:cxn>
                  <a:cxn ang="10800000">
                    <a:pos x="wd2" y="hd2"/>
                  </a:cxn>
                  <a:cxn ang="16200000">
                    <a:pos x="wd2" y="hd2"/>
                  </a:cxn>
                </a:cxnLst>
                <a:rect l="0" t="0" r="r" b="b"/>
                <a:pathLst>
                  <a:path w="21283" h="21466" extrusionOk="0">
                    <a:moveTo>
                      <a:pt x="20464" y="21463"/>
                    </a:moveTo>
                    <a:cubicBezTo>
                      <a:pt x="20055" y="21507"/>
                      <a:pt x="18889" y="21081"/>
                      <a:pt x="18009" y="20940"/>
                    </a:cubicBezTo>
                    <a:cubicBezTo>
                      <a:pt x="15059" y="20468"/>
                      <a:pt x="9715" y="20491"/>
                      <a:pt x="7367" y="20416"/>
                    </a:cubicBezTo>
                    <a:cubicBezTo>
                      <a:pt x="6549" y="20329"/>
                      <a:pt x="5585" y="20327"/>
                      <a:pt x="4911" y="20155"/>
                    </a:cubicBezTo>
                    <a:cubicBezTo>
                      <a:pt x="3469" y="19786"/>
                      <a:pt x="2995" y="19101"/>
                      <a:pt x="2456" y="18584"/>
                    </a:cubicBezTo>
                    <a:cubicBezTo>
                      <a:pt x="1209" y="14796"/>
                      <a:pt x="-218" y="14710"/>
                      <a:pt x="1637" y="12040"/>
                    </a:cubicBezTo>
                    <a:cubicBezTo>
                      <a:pt x="1824" y="11771"/>
                      <a:pt x="2070" y="11502"/>
                      <a:pt x="2456" y="11255"/>
                    </a:cubicBezTo>
                    <a:cubicBezTo>
                      <a:pt x="2896" y="10974"/>
                      <a:pt x="3547" y="10732"/>
                      <a:pt x="4093" y="10470"/>
                    </a:cubicBezTo>
                    <a:cubicBezTo>
                      <a:pt x="2326" y="5386"/>
                      <a:pt x="4979" y="9733"/>
                      <a:pt x="1637" y="7329"/>
                    </a:cubicBezTo>
                    <a:cubicBezTo>
                      <a:pt x="936" y="6824"/>
                      <a:pt x="0" y="5758"/>
                      <a:pt x="0" y="5758"/>
                    </a:cubicBezTo>
                    <a:cubicBezTo>
                      <a:pt x="273" y="4362"/>
                      <a:pt x="361" y="2961"/>
                      <a:pt x="819" y="1570"/>
                    </a:cubicBezTo>
                    <a:cubicBezTo>
                      <a:pt x="909" y="1296"/>
                      <a:pt x="1027" y="980"/>
                      <a:pt x="1637" y="785"/>
                    </a:cubicBezTo>
                    <a:cubicBezTo>
                      <a:pt x="2247" y="590"/>
                      <a:pt x="3321" y="647"/>
                      <a:pt x="4093" y="523"/>
                    </a:cubicBezTo>
                    <a:cubicBezTo>
                      <a:pt x="4973" y="383"/>
                      <a:pt x="5730" y="174"/>
                      <a:pt x="6549" y="0"/>
                    </a:cubicBezTo>
                    <a:cubicBezTo>
                      <a:pt x="8731" y="87"/>
                      <a:pt x="11197" y="-93"/>
                      <a:pt x="13097" y="261"/>
                    </a:cubicBezTo>
                    <a:cubicBezTo>
                      <a:pt x="14797" y="578"/>
                      <a:pt x="15749" y="1235"/>
                      <a:pt x="16371" y="1832"/>
                    </a:cubicBezTo>
                    <a:cubicBezTo>
                      <a:pt x="18449" y="3825"/>
                      <a:pt x="17670" y="2861"/>
                      <a:pt x="18827" y="4711"/>
                    </a:cubicBezTo>
                    <a:cubicBezTo>
                      <a:pt x="19100" y="6282"/>
                      <a:pt x="19406" y="7852"/>
                      <a:pt x="19646" y="9423"/>
                    </a:cubicBezTo>
                    <a:cubicBezTo>
                      <a:pt x="19952" y="11429"/>
                      <a:pt x="20095" y="13438"/>
                      <a:pt x="20464" y="15443"/>
                    </a:cubicBezTo>
                    <a:cubicBezTo>
                      <a:pt x="20641" y="16405"/>
                      <a:pt x="21010" y="17363"/>
                      <a:pt x="21283" y="18322"/>
                    </a:cubicBezTo>
                    <a:cubicBezTo>
                      <a:pt x="21010" y="19108"/>
                      <a:pt x="21382" y="19945"/>
                      <a:pt x="20464" y="20678"/>
                    </a:cubicBezTo>
                    <a:cubicBezTo>
                      <a:pt x="20144" y="20934"/>
                      <a:pt x="20874" y="21420"/>
                      <a:pt x="20464" y="21463"/>
                    </a:cubicBezTo>
                    <a:close/>
                  </a:path>
                </a:pathLst>
              </a:custGeom>
              <a:solidFill>
                <a:srgbClr val="595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63" name="Shape 1863"/>
              <p:cNvSpPr/>
              <p:nvPr/>
            </p:nvSpPr>
            <p:spPr>
              <a:xfrm>
                <a:off x="1063832" y="1851950"/>
                <a:ext cx="472869" cy="1130303"/>
              </a:xfrm>
              <a:custGeom>
                <a:avLst/>
                <a:gdLst/>
                <a:ahLst/>
                <a:cxnLst>
                  <a:cxn ang="0">
                    <a:pos x="wd2" y="hd2"/>
                  </a:cxn>
                  <a:cxn ang="5400000">
                    <a:pos x="wd2" y="hd2"/>
                  </a:cxn>
                  <a:cxn ang="10800000">
                    <a:pos x="wd2" y="hd2"/>
                  </a:cxn>
                  <a:cxn ang="16200000">
                    <a:pos x="wd2" y="hd2"/>
                  </a:cxn>
                </a:cxnLst>
                <a:rect l="0" t="0" r="r" b="b"/>
                <a:pathLst>
                  <a:path w="21304" h="21600" extrusionOk="0">
                    <a:moveTo>
                      <a:pt x="1847" y="4611"/>
                    </a:moveTo>
                    <a:cubicBezTo>
                      <a:pt x="3362" y="2685"/>
                      <a:pt x="1893" y="4922"/>
                      <a:pt x="1275" y="728"/>
                    </a:cubicBezTo>
                    <a:cubicBezTo>
                      <a:pt x="1237" y="473"/>
                      <a:pt x="1657" y="243"/>
                      <a:pt x="1847" y="0"/>
                    </a:cubicBezTo>
                    <a:cubicBezTo>
                      <a:pt x="3827" y="280"/>
                      <a:pt x="3673" y="93"/>
                      <a:pt x="4709" y="971"/>
                    </a:cubicBezTo>
                    <a:cubicBezTo>
                      <a:pt x="4978" y="1200"/>
                      <a:pt x="4854" y="1518"/>
                      <a:pt x="5281" y="1699"/>
                    </a:cubicBezTo>
                    <a:cubicBezTo>
                      <a:pt x="5707" y="1880"/>
                      <a:pt x="6425" y="1861"/>
                      <a:pt x="6998" y="1942"/>
                    </a:cubicBezTo>
                    <a:cubicBezTo>
                      <a:pt x="9096" y="3276"/>
                      <a:pt x="6998" y="2144"/>
                      <a:pt x="9859" y="3155"/>
                    </a:cubicBezTo>
                    <a:cubicBezTo>
                      <a:pt x="10481" y="3375"/>
                      <a:pt x="10954" y="3663"/>
                      <a:pt x="11576" y="3883"/>
                    </a:cubicBezTo>
                    <a:cubicBezTo>
                      <a:pt x="16356" y="5573"/>
                      <a:pt x="9994" y="2969"/>
                      <a:pt x="15009" y="5097"/>
                    </a:cubicBezTo>
                    <a:cubicBezTo>
                      <a:pt x="16651" y="7881"/>
                      <a:pt x="13943" y="4332"/>
                      <a:pt x="17870" y="6553"/>
                    </a:cubicBezTo>
                    <a:cubicBezTo>
                      <a:pt x="18594" y="6962"/>
                      <a:pt x="18633" y="7524"/>
                      <a:pt x="19015" y="8009"/>
                    </a:cubicBezTo>
                    <a:cubicBezTo>
                      <a:pt x="20038" y="9310"/>
                      <a:pt x="19239" y="8193"/>
                      <a:pt x="20159" y="9951"/>
                    </a:cubicBezTo>
                    <a:cubicBezTo>
                      <a:pt x="20639" y="10865"/>
                      <a:pt x="20667" y="10839"/>
                      <a:pt x="21304" y="11649"/>
                    </a:cubicBezTo>
                    <a:cubicBezTo>
                      <a:pt x="21113" y="12539"/>
                      <a:pt x="21098" y="13439"/>
                      <a:pt x="20732" y="14319"/>
                    </a:cubicBezTo>
                    <a:cubicBezTo>
                      <a:pt x="20522" y="14823"/>
                      <a:pt x="19969" y="15290"/>
                      <a:pt x="19587" y="15775"/>
                    </a:cubicBezTo>
                    <a:cubicBezTo>
                      <a:pt x="18793" y="16786"/>
                      <a:pt x="18995" y="16428"/>
                      <a:pt x="18443" y="17717"/>
                    </a:cubicBezTo>
                    <a:cubicBezTo>
                      <a:pt x="18091" y="18537"/>
                      <a:pt x="18316" y="19311"/>
                      <a:pt x="16726" y="19901"/>
                    </a:cubicBezTo>
                    <a:cubicBezTo>
                      <a:pt x="15691" y="20285"/>
                      <a:pt x="14437" y="20548"/>
                      <a:pt x="13292" y="20872"/>
                    </a:cubicBezTo>
                    <a:cubicBezTo>
                      <a:pt x="11074" y="21499"/>
                      <a:pt x="12228" y="21265"/>
                      <a:pt x="9859" y="21600"/>
                    </a:cubicBezTo>
                    <a:cubicBezTo>
                      <a:pt x="8142" y="21519"/>
                      <a:pt x="6384" y="21535"/>
                      <a:pt x="4709" y="21357"/>
                    </a:cubicBezTo>
                    <a:cubicBezTo>
                      <a:pt x="2504" y="21124"/>
                      <a:pt x="3197" y="20803"/>
                      <a:pt x="2420" y="20144"/>
                    </a:cubicBezTo>
                    <a:cubicBezTo>
                      <a:pt x="2112" y="19883"/>
                      <a:pt x="1657" y="19658"/>
                      <a:pt x="1275" y="19416"/>
                    </a:cubicBezTo>
                    <a:cubicBezTo>
                      <a:pt x="1657" y="17555"/>
                      <a:pt x="1027" y="15606"/>
                      <a:pt x="2420" y="13834"/>
                    </a:cubicBezTo>
                    <a:cubicBezTo>
                      <a:pt x="2610" y="13591"/>
                      <a:pt x="2516" y="13263"/>
                      <a:pt x="2992" y="13106"/>
                    </a:cubicBezTo>
                    <a:cubicBezTo>
                      <a:pt x="4339" y="12661"/>
                      <a:pt x="6150" y="12536"/>
                      <a:pt x="7570" y="12135"/>
                    </a:cubicBezTo>
                    <a:lnTo>
                      <a:pt x="9287" y="11649"/>
                    </a:lnTo>
                    <a:cubicBezTo>
                      <a:pt x="9668" y="11407"/>
                      <a:pt x="10152" y="11188"/>
                      <a:pt x="10431" y="10921"/>
                    </a:cubicBezTo>
                    <a:cubicBezTo>
                      <a:pt x="10921" y="10454"/>
                      <a:pt x="11194" y="9951"/>
                      <a:pt x="11576" y="9465"/>
                    </a:cubicBezTo>
                    <a:cubicBezTo>
                      <a:pt x="12397" y="8421"/>
                      <a:pt x="12002" y="8985"/>
                      <a:pt x="12720" y="7766"/>
                    </a:cubicBezTo>
                    <a:cubicBezTo>
                      <a:pt x="12523" y="7097"/>
                      <a:pt x="12458" y="5845"/>
                      <a:pt x="11576" y="5097"/>
                    </a:cubicBezTo>
                    <a:cubicBezTo>
                      <a:pt x="11268" y="4836"/>
                      <a:pt x="10968" y="4551"/>
                      <a:pt x="10431" y="4369"/>
                    </a:cubicBezTo>
                    <a:cubicBezTo>
                      <a:pt x="9960" y="4209"/>
                      <a:pt x="9254" y="4240"/>
                      <a:pt x="8714" y="4126"/>
                    </a:cubicBezTo>
                    <a:cubicBezTo>
                      <a:pt x="4762" y="3288"/>
                      <a:pt x="9473" y="3903"/>
                      <a:pt x="4709" y="3398"/>
                    </a:cubicBezTo>
                    <a:cubicBezTo>
                      <a:pt x="3755" y="3560"/>
                      <a:pt x="2809" y="3730"/>
                      <a:pt x="1847" y="3883"/>
                    </a:cubicBezTo>
                    <a:cubicBezTo>
                      <a:pt x="1282" y="3973"/>
                      <a:pt x="557" y="4307"/>
                      <a:pt x="131" y="4126"/>
                    </a:cubicBezTo>
                    <a:cubicBezTo>
                      <a:pt x="-296" y="3945"/>
                      <a:pt x="433" y="3627"/>
                      <a:pt x="703" y="3398"/>
                    </a:cubicBezTo>
                    <a:cubicBezTo>
                      <a:pt x="823" y="3295"/>
                      <a:pt x="1084" y="3236"/>
                      <a:pt x="1275" y="3155"/>
                    </a:cubicBezTo>
                  </a:path>
                </a:pathLst>
              </a:custGeom>
              <a:solidFill>
                <a:srgbClr val="595332"/>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1864" name="Shape 1864"/>
              <p:cNvSpPr/>
              <p:nvPr/>
            </p:nvSpPr>
            <p:spPr>
              <a:xfrm>
                <a:off x="6717802" y="2525051"/>
                <a:ext cx="165347" cy="254003"/>
              </a:xfrm>
              <a:custGeom>
                <a:avLst/>
                <a:gdLst/>
                <a:ahLst/>
                <a:cxnLst>
                  <a:cxn ang="0">
                    <a:pos x="wd2" y="hd2"/>
                  </a:cxn>
                  <a:cxn ang="5400000">
                    <a:pos x="wd2" y="hd2"/>
                  </a:cxn>
                  <a:cxn ang="10800000">
                    <a:pos x="wd2" y="hd2"/>
                  </a:cxn>
                  <a:cxn ang="16200000">
                    <a:pos x="wd2" y="hd2"/>
                  </a:cxn>
                </a:cxnLst>
                <a:rect l="0" t="0" r="r" b="b"/>
                <a:pathLst>
                  <a:path w="20831" h="21600" extrusionOk="0">
                    <a:moveTo>
                      <a:pt x="6410" y="20520"/>
                    </a:moveTo>
                    <a:cubicBezTo>
                      <a:pt x="4807" y="19800"/>
                      <a:pt x="5473" y="18326"/>
                      <a:pt x="4807" y="17280"/>
                    </a:cubicBezTo>
                    <a:cubicBezTo>
                      <a:pt x="3866" y="15800"/>
                      <a:pt x="2441" y="14467"/>
                      <a:pt x="1602" y="12960"/>
                    </a:cubicBezTo>
                    <a:cubicBezTo>
                      <a:pt x="829" y="11570"/>
                      <a:pt x="534" y="10080"/>
                      <a:pt x="0" y="8640"/>
                    </a:cubicBezTo>
                    <a:cubicBezTo>
                      <a:pt x="534" y="6480"/>
                      <a:pt x="-537" y="3808"/>
                      <a:pt x="1602" y="2160"/>
                    </a:cubicBezTo>
                    <a:cubicBezTo>
                      <a:pt x="3827" y="447"/>
                      <a:pt x="11217" y="0"/>
                      <a:pt x="11217" y="0"/>
                    </a:cubicBezTo>
                    <a:cubicBezTo>
                      <a:pt x="13353" y="720"/>
                      <a:pt x="16097" y="923"/>
                      <a:pt x="17626" y="2160"/>
                    </a:cubicBezTo>
                    <a:cubicBezTo>
                      <a:pt x="19036" y="3300"/>
                      <a:pt x="18624" y="5053"/>
                      <a:pt x="19229" y="6480"/>
                    </a:cubicBezTo>
                    <a:cubicBezTo>
                      <a:pt x="19693" y="7575"/>
                      <a:pt x="20297" y="8640"/>
                      <a:pt x="20831" y="9720"/>
                    </a:cubicBezTo>
                    <a:cubicBezTo>
                      <a:pt x="20297" y="13320"/>
                      <a:pt x="21063" y="17120"/>
                      <a:pt x="19229" y="20520"/>
                    </a:cubicBezTo>
                    <a:cubicBezTo>
                      <a:pt x="18651" y="21590"/>
                      <a:pt x="16111" y="21600"/>
                      <a:pt x="14421" y="21600"/>
                    </a:cubicBezTo>
                    <a:cubicBezTo>
                      <a:pt x="7799" y="21600"/>
                      <a:pt x="8012" y="21240"/>
                      <a:pt x="6410" y="20520"/>
                    </a:cubicBezTo>
                    <a:close/>
                  </a:path>
                </a:pathLst>
              </a:custGeom>
              <a:solidFill>
                <a:srgbClr val="24451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865" name="Shape 1865"/>
              <p:cNvSpPr/>
              <p:nvPr/>
            </p:nvSpPr>
            <p:spPr>
              <a:xfrm>
                <a:off x="7027364" y="2525051"/>
                <a:ext cx="165347" cy="254003"/>
              </a:xfrm>
              <a:custGeom>
                <a:avLst/>
                <a:gdLst/>
                <a:ahLst/>
                <a:cxnLst>
                  <a:cxn ang="0">
                    <a:pos x="wd2" y="hd2"/>
                  </a:cxn>
                  <a:cxn ang="5400000">
                    <a:pos x="wd2" y="hd2"/>
                  </a:cxn>
                  <a:cxn ang="10800000">
                    <a:pos x="wd2" y="hd2"/>
                  </a:cxn>
                  <a:cxn ang="16200000">
                    <a:pos x="wd2" y="hd2"/>
                  </a:cxn>
                </a:cxnLst>
                <a:rect l="0" t="0" r="r" b="b"/>
                <a:pathLst>
                  <a:path w="20831" h="21600" extrusionOk="0">
                    <a:moveTo>
                      <a:pt x="6410" y="20520"/>
                    </a:moveTo>
                    <a:cubicBezTo>
                      <a:pt x="4807" y="19800"/>
                      <a:pt x="5473" y="18326"/>
                      <a:pt x="4807" y="17280"/>
                    </a:cubicBezTo>
                    <a:cubicBezTo>
                      <a:pt x="3866" y="15800"/>
                      <a:pt x="2441" y="14467"/>
                      <a:pt x="1602" y="12960"/>
                    </a:cubicBezTo>
                    <a:cubicBezTo>
                      <a:pt x="829" y="11570"/>
                      <a:pt x="534" y="10080"/>
                      <a:pt x="0" y="8640"/>
                    </a:cubicBezTo>
                    <a:cubicBezTo>
                      <a:pt x="534" y="6480"/>
                      <a:pt x="-537" y="3808"/>
                      <a:pt x="1602" y="2160"/>
                    </a:cubicBezTo>
                    <a:cubicBezTo>
                      <a:pt x="3827" y="447"/>
                      <a:pt x="11217" y="0"/>
                      <a:pt x="11217" y="0"/>
                    </a:cubicBezTo>
                    <a:cubicBezTo>
                      <a:pt x="13353" y="720"/>
                      <a:pt x="16097" y="923"/>
                      <a:pt x="17626" y="2160"/>
                    </a:cubicBezTo>
                    <a:cubicBezTo>
                      <a:pt x="19036" y="3300"/>
                      <a:pt x="18624" y="5053"/>
                      <a:pt x="19229" y="6480"/>
                    </a:cubicBezTo>
                    <a:cubicBezTo>
                      <a:pt x="19693" y="7575"/>
                      <a:pt x="20297" y="8640"/>
                      <a:pt x="20831" y="9720"/>
                    </a:cubicBezTo>
                    <a:cubicBezTo>
                      <a:pt x="20297" y="13320"/>
                      <a:pt x="21063" y="17120"/>
                      <a:pt x="19229" y="20520"/>
                    </a:cubicBezTo>
                    <a:cubicBezTo>
                      <a:pt x="18651" y="21590"/>
                      <a:pt x="16111" y="21600"/>
                      <a:pt x="14421" y="21600"/>
                    </a:cubicBezTo>
                    <a:cubicBezTo>
                      <a:pt x="7799" y="21600"/>
                      <a:pt x="8012" y="21240"/>
                      <a:pt x="6410" y="20520"/>
                    </a:cubicBezTo>
                    <a:close/>
                  </a:path>
                </a:pathLst>
              </a:custGeom>
              <a:solidFill>
                <a:srgbClr val="244517"/>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1867" name="Shape 1867"/>
            <p:cNvSpPr/>
            <p:nvPr/>
          </p:nvSpPr>
          <p:spPr>
            <a:xfrm>
              <a:off x="2743200" y="3579096"/>
              <a:ext cx="25908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Metamorphic rock</a:t>
              </a:r>
            </a:p>
          </p:txBody>
        </p:sp>
        <p:sp>
          <p:nvSpPr>
            <p:cNvPr id="1868" name="Shape 1868"/>
            <p:cNvSpPr/>
            <p:nvPr/>
          </p:nvSpPr>
          <p:spPr>
            <a:xfrm flipH="1" flipV="1">
              <a:off x="1435099" y="2893350"/>
              <a:ext cx="1384303" cy="7620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869" name="Shape 1869"/>
            <p:cNvSpPr/>
            <p:nvPr/>
          </p:nvSpPr>
          <p:spPr>
            <a:xfrm flipH="1" flipV="1">
              <a:off x="685800" y="2664750"/>
              <a:ext cx="2057402" cy="1114427"/>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870" name="Shape 1870"/>
            <p:cNvSpPr/>
            <p:nvPr/>
          </p:nvSpPr>
          <p:spPr>
            <a:xfrm flipV="1">
              <a:off x="4572000" y="2626650"/>
              <a:ext cx="2146302" cy="9525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871" name="Shape 1871"/>
            <p:cNvSpPr/>
            <p:nvPr/>
          </p:nvSpPr>
          <p:spPr>
            <a:xfrm flipV="1">
              <a:off x="5029199" y="2766349"/>
              <a:ext cx="2151065" cy="1041402"/>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1066800" y="152400"/>
            <a:ext cx="7086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Crust</a:t>
            </a:r>
          </a:p>
        </p:txBody>
      </p:sp>
      <p:sp>
        <p:nvSpPr>
          <p:cNvPr id="214" name="Shape 214"/>
          <p:cNvSpPr/>
          <p:nvPr/>
        </p:nvSpPr>
        <p:spPr>
          <a:xfrm>
            <a:off x="76200" y="914400"/>
            <a:ext cx="51816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b="0">
                <a:latin typeface="Arial"/>
                <a:ea typeface="Arial"/>
                <a:cs typeface="Arial"/>
                <a:sym typeface="Arial"/>
              </a:defRPr>
            </a:pPr>
            <a:endParaRPr/>
          </a:p>
          <a:p>
            <a:pPr marL="914400" lvl="1" indent="-457200">
              <a:buSzPct val="100000"/>
              <a:buChar char="•"/>
              <a:defRPr b="0">
                <a:latin typeface="Arial"/>
                <a:ea typeface="Arial"/>
                <a:cs typeface="Arial"/>
                <a:sym typeface="Arial"/>
              </a:defRPr>
            </a:pPr>
            <a:r>
              <a:t>Outer layer on surface of Earth</a:t>
            </a:r>
          </a:p>
          <a:p>
            <a:pPr marL="914400" lvl="1" indent="-457200">
              <a:buSzPct val="100000"/>
              <a:buChar char="•"/>
              <a:defRPr b="0">
                <a:latin typeface="Arial"/>
                <a:ea typeface="Arial"/>
                <a:cs typeface="Arial"/>
                <a:sym typeface="Arial"/>
              </a:defRPr>
            </a:pPr>
            <a:r>
              <a:t>Solid</a:t>
            </a:r>
          </a:p>
          <a:p>
            <a:pPr marL="914400" lvl="1" indent="-457200">
              <a:buSzPct val="100000"/>
              <a:buChar char="•"/>
              <a:defRPr b="0">
                <a:latin typeface="Arial"/>
                <a:ea typeface="Arial"/>
                <a:cs typeface="Arial"/>
                <a:sym typeface="Arial"/>
              </a:defRPr>
            </a:pPr>
            <a:r>
              <a:t>Very thin</a:t>
            </a:r>
          </a:p>
          <a:p>
            <a:pPr marL="914400" lvl="1" indent="-457200">
              <a:buSzPct val="100000"/>
              <a:buChar char="•"/>
              <a:defRPr b="0">
                <a:latin typeface="Arial"/>
                <a:ea typeface="Arial"/>
                <a:cs typeface="Arial"/>
                <a:sym typeface="Arial"/>
              </a:defRPr>
            </a:pPr>
            <a:r>
              <a:t>Can break</a:t>
            </a:r>
          </a:p>
        </p:txBody>
      </p:sp>
      <p:sp>
        <p:nvSpPr>
          <p:cNvPr id="215" name="Shape 21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260" name="Group 260"/>
          <p:cNvGrpSpPr/>
          <p:nvPr/>
        </p:nvGrpSpPr>
        <p:grpSpPr>
          <a:xfrm>
            <a:off x="3276600" y="2285999"/>
            <a:ext cx="4495804" cy="3704708"/>
            <a:chOff x="0" y="0"/>
            <a:chExt cx="4495803" cy="3704706"/>
          </a:xfrm>
        </p:grpSpPr>
        <p:grpSp>
          <p:nvGrpSpPr>
            <p:cNvPr id="258" name="Group 258"/>
            <p:cNvGrpSpPr/>
            <p:nvPr/>
          </p:nvGrpSpPr>
          <p:grpSpPr>
            <a:xfrm>
              <a:off x="0" y="-1"/>
              <a:ext cx="4495804" cy="3704708"/>
              <a:chOff x="0" y="0"/>
              <a:chExt cx="4495803" cy="3704706"/>
            </a:xfrm>
          </p:grpSpPr>
          <p:grpSp>
            <p:nvGrpSpPr>
              <p:cNvPr id="254" name="Group 254"/>
              <p:cNvGrpSpPr/>
              <p:nvPr/>
            </p:nvGrpSpPr>
            <p:grpSpPr>
              <a:xfrm>
                <a:off x="0" y="-1"/>
                <a:ext cx="3581403" cy="3704708"/>
                <a:chOff x="0" y="0"/>
                <a:chExt cx="3581401" cy="3704706"/>
              </a:xfrm>
            </p:grpSpPr>
            <p:grpSp>
              <p:nvGrpSpPr>
                <p:cNvPr id="252" name="Group 252"/>
                <p:cNvGrpSpPr/>
                <p:nvPr/>
              </p:nvGrpSpPr>
              <p:grpSpPr>
                <a:xfrm>
                  <a:off x="0" y="-1"/>
                  <a:ext cx="3581402" cy="3704707"/>
                  <a:chOff x="0" y="0"/>
                  <a:chExt cx="3581401" cy="3704706"/>
                </a:xfrm>
              </p:grpSpPr>
              <p:grpSp>
                <p:nvGrpSpPr>
                  <p:cNvPr id="218" name="Group 218"/>
                  <p:cNvGrpSpPr/>
                  <p:nvPr/>
                </p:nvGrpSpPr>
                <p:grpSpPr>
                  <a:xfrm>
                    <a:off x="0" y="-1"/>
                    <a:ext cx="3581402" cy="3657605"/>
                    <a:chOff x="0" y="0"/>
                    <a:chExt cx="3581401" cy="3657603"/>
                  </a:xfrm>
                </p:grpSpPr>
                <p:sp>
                  <p:nvSpPr>
                    <p:cNvPr id="216" name="Shape 216"/>
                    <p:cNvSpPr/>
                    <p:nvPr/>
                  </p:nvSpPr>
                  <p:spPr>
                    <a:xfrm>
                      <a:off x="0" y="-1"/>
                      <a:ext cx="3581402"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7" name="Shape 217"/>
                    <p:cNvSpPr/>
                    <p:nvPr/>
                  </p:nvSpPr>
                  <p:spPr>
                    <a:xfrm>
                      <a:off x="1524000" y="1295401"/>
                      <a:ext cx="838201"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51" name="Group 251"/>
                  <p:cNvGrpSpPr/>
                  <p:nvPr/>
                </p:nvGrpSpPr>
                <p:grpSpPr>
                  <a:xfrm>
                    <a:off x="43853" y="44449"/>
                    <a:ext cx="3503492" cy="3660258"/>
                    <a:chOff x="-1" y="0"/>
                    <a:chExt cx="3503490" cy="3660256"/>
                  </a:xfrm>
                </p:grpSpPr>
                <p:grpSp>
                  <p:nvGrpSpPr>
                    <p:cNvPr id="225" name="Group 225"/>
                    <p:cNvGrpSpPr/>
                    <p:nvPr/>
                  </p:nvGrpSpPr>
                  <p:grpSpPr>
                    <a:xfrm>
                      <a:off x="-2" y="0"/>
                      <a:ext cx="1556351" cy="1765303"/>
                      <a:chOff x="0" y="0"/>
                      <a:chExt cx="1556349" cy="1765302"/>
                    </a:xfrm>
                  </p:grpSpPr>
                  <p:grpSp>
                    <p:nvGrpSpPr>
                      <p:cNvPr id="222" name="Group 222"/>
                      <p:cNvGrpSpPr/>
                      <p:nvPr/>
                    </p:nvGrpSpPr>
                    <p:grpSpPr>
                      <a:xfrm>
                        <a:off x="222844" y="0"/>
                        <a:ext cx="1333506" cy="1530353"/>
                        <a:chOff x="0" y="0"/>
                        <a:chExt cx="1333505" cy="1530352"/>
                      </a:xfrm>
                    </p:grpSpPr>
                    <p:sp>
                      <p:nvSpPr>
                        <p:cNvPr id="219" name="Shape 219"/>
                        <p:cNvSpPr/>
                        <p:nvPr/>
                      </p:nvSpPr>
                      <p:spPr>
                        <a:xfrm>
                          <a:off x="355601" y="1035455"/>
                          <a:ext cx="241062"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0" name="Shape 220"/>
                        <p:cNvSpPr/>
                        <p:nvPr/>
                      </p:nvSpPr>
                      <p:spPr>
                        <a:xfrm>
                          <a:off x="0"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1" name="Shape 221"/>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3" name="Shape 223"/>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4" name="Shape 224"/>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34" name="Group 234"/>
                    <p:cNvGrpSpPr/>
                    <p:nvPr/>
                  </p:nvGrpSpPr>
                  <p:grpSpPr>
                    <a:xfrm>
                      <a:off x="190595" y="1181861"/>
                      <a:ext cx="1156205" cy="2020136"/>
                      <a:chOff x="0" y="-5"/>
                      <a:chExt cx="1156204" cy="2020135"/>
                    </a:xfrm>
                  </p:grpSpPr>
                  <p:sp>
                    <p:nvSpPr>
                      <p:cNvPr id="226" name="Shape 226"/>
                      <p:cNvSpPr/>
                      <p:nvPr/>
                    </p:nvSpPr>
                    <p:spPr>
                      <a:xfrm>
                        <a:off x="0" y="1333487"/>
                        <a:ext cx="230291"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33" name="Group 233"/>
                      <p:cNvGrpSpPr/>
                      <p:nvPr/>
                    </p:nvGrpSpPr>
                    <p:grpSpPr>
                      <a:xfrm>
                        <a:off x="336105" y="-6"/>
                        <a:ext cx="820100" cy="2020137"/>
                        <a:chOff x="0" y="-5"/>
                        <a:chExt cx="820098" cy="2020135"/>
                      </a:xfrm>
                    </p:grpSpPr>
                    <p:grpSp>
                      <p:nvGrpSpPr>
                        <p:cNvPr id="231" name="Group 231"/>
                        <p:cNvGrpSpPr/>
                        <p:nvPr/>
                      </p:nvGrpSpPr>
                      <p:grpSpPr>
                        <a:xfrm>
                          <a:off x="62856" y="-6"/>
                          <a:ext cx="757243" cy="2020137"/>
                          <a:chOff x="0" y="-5"/>
                          <a:chExt cx="757242" cy="2020135"/>
                        </a:xfrm>
                      </p:grpSpPr>
                      <p:sp>
                        <p:nvSpPr>
                          <p:cNvPr id="227" name="Shape 227"/>
                          <p:cNvSpPr/>
                          <p:nvPr/>
                        </p:nvSpPr>
                        <p:spPr>
                          <a:xfrm>
                            <a:off x="6350" y="-6"/>
                            <a:ext cx="750893"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28" name="Shape 228"/>
                          <p:cNvSpPr/>
                          <p:nvPr/>
                        </p:nvSpPr>
                        <p:spPr>
                          <a:xfrm>
                            <a:off x="-1" y="88590"/>
                            <a:ext cx="413732"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9" name="Shape 229"/>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0" name="Shape 230"/>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32" name="Shape 232"/>
                        <p:cNvSpPr/>
                        <p:nvPr/>
                      </p:nvSpPr>
                      <p:spPr>
                        <a:xfrm>
                          <a:off x="-1" y="1650238"/>
                          <a:ext cx="413697"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250" name="Group 250"/>
                    <p:cNvGrpSpPr/>
                    <p:nvPr/>
                  </p:nvGrpSpPr>
                  <p:grpSpPr>
                    <a:xfrm>
                      <a:off x="1099143" y="6349"/>
                      <a:ext cx="2404347" cy="3653908"/>
                      <a:chOff x="-1" y="0"/>
                      <a:chExt cx="2404345" cy="3653907"/>
                    </a:xfrm>
                  </p:grpSpPr>
                  <p:grpSp>
                    <p:nvGrpSpPr>
                      <p:cNvPr id="237" name="Group 237"/>
                      <p:cNvGrpSpPr/>
                      <p:nvPr/>
                    </p:nvGrpSpPr>
                    <p:grpSpPr>
                      <a:xfrm>
                        <a:off x="547688" y="71437"/>
                        <a:ext cx="1814517" cy="3505210"/>
                        <a:chOff x="0" y="0"/>
                        <a:chExt cx="1814516" cy="3505208"/>
                      </a:xfrm>
                    </p:grpSpPr>
                    <p:sp>
                      <p:nvSpPr>
                        <p:cNvPr id="235" name="Shape 235"/>
                        <p:cNvSpPr/>
                        <p:nvPr/>
                      </p:nvSpPr>
                      <p:spPr>
                        <a:xfrm>
                          <a:off x="0"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6" name="Shape 236"/>
                        <p:cNvSpPr/>
                        <p:nvPr/>
                      </p:nvSpPr>
                      <p:spPr>
                        <a:xfrm rot="5400000">
                          <a:off x="-776290" y="914401"/>
                          <a:ext cx="3505209" cy="16764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49" name="Group 249"/>
                      <p:cNvGrpSpPr/>
                      <p:nvPr/>
                    </p:nvGrpSpPr>
                    <p:grpSpPr>
                      <a:xfrm>
                        <a:off x="-2" y="-1"/>
                        <a:ext cx="2404346" cy="3653909"/>
                        <a:chOff x="0" y="0"/>
                        <a:chExt cx="2404345" cy="3653907"/>
                      </a:xfrm>
                    </p:grpSpPr>
                    <p:sp>
                      <p:nvSpPr>
                        <p:cNvPr id="238" name="Shape 238"/>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44" name="Group 244"/>
                        <p:cNvGrpSpPr/>
                        <p:nvPr/>
                      </p:nvGrpSpPr>
                      <p:grpSpPr>
                        <a:xfrm>
                          <a:off x="-1" y="17650"/>
                          <a:ext cx="912430" cy="3636257"/>
                          <a:chOff x="0" y="-2"/>
                          <a:chExt cx="912429" cy="3636256"/>
                        </a:xfrm>
                      </p:grpSpPr>
                      <p:grpSp>
                        <p:nvGrpSpPr>
                          <p:cNvPr id="242" name="Group 242"/>
                          <p:cNvGrpSpPr/>
                          <p:nvPr/>
                        </p:nvGrpSpPr>
                        <p:grpSpPr>
                          <a:xfrm>
                            <a:off x="-1" y="-3"/>
                            <a:ext cx="912431" cy="3636257"/>
                            <a:chOff x="0" y="-2"/>
                            <a:chExt cx="912429" cy="3636256"/>
                          </a:xfrm>
                        </p:grpSpPr>
                        <p:sp>
                          <p:nvSpPr>
                            <p:cNvPr id="239" name="Shape 239"/>
                            <p:cNvSpPr/>
                            <p:nvPr/>
                          </p:nvSpPr>
                          <p:spPr>
                            <a:xfrm>
                              <a:off x="-1" y="53784"/>
                              <a:ext cx="685805"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40" name="Shape 240"/>
                            <p:cNvSpPr/>
                            <p:nvPr/>
                          </p:nvSpPr>
                          <p:spPr>
                            <a:xfrm rot="1158056">
                              <a:off x="319488" y="47726"/>
                              <a:ext cx="449447"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41" name="Shape 241"/>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43" name="Shape 243"/>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47" name="Group 247"/>
                        <p:cNvGrpSpPr/>
                        <p:nvPr/>
                      </p:nvGrpSpPr>
                      <p:grpSpPr>
                        <a:xfrm>
                          <a:off x="228600" y="909638"/>
                          <a:ext cx="838203" cy="1905009"/>
                          <a:chOff x="0" y="0"/>
                          <a:chExt cx="838202" cy="1905007"/>
                        </a:xfrm>
                      </p:grpSpPr>
                      <p:sp>
                        <p:nvSpPr>
                          <p:cNvPr id="245" name="Shape 245"/>
                          <p:cNvSpPr/>
                          <p:nvPr/>
                        </p:nvSpPr>
                        <p:spPr>
                          <a:xfrm>
                            <a:off x="-1" y="0"/>
                            <a:ext cx="457203"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46" name="Shape 246"/>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48" name="Shape 248"/>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253" name="Shape 253"/>
                <p:cNvSpPr/>
                <p:nvPr/>
              </p:nvSpPr>
              <p:spPr>
                <a:xfrm>
                  <a:off x="1752600" y="2857502"/>
                  <a:ext cx="76201"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57" name="Group 257"/>
              <p:cNvGrpSpPr/>
              <p:nvPr/>
            </p:nvGrpSpPr>
            <p:grpSpPr>
              <a:xfrm>
                <a:off x="3467100" y="761999"/>
                <a:ext cx="1028704" cy="375229"/>
                <a:chOff x="0" y="0"/>
                <a:chExt cx="1028703" cy="375228"/>
              </a:xfrm>
            </p:grpSpPr>
            <p:sp>
              <p:nvSpPr>
                <p:cNvPr id="255" name="Shape 255"/>
                <p:cNvSpPr/>
                <p:nvPr/>
              </p:nvSpPr>
              <p:spPr>
                <a:xfrm>
                  <a:off x="38100" y="-1"/>
                  <a:ext cx="990604"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256" name="Shape 256"/>
                <p:cNvSpPr/>
                <p:nvPr/>
              </p:nvSpPr>
              <p:spPr>
                <a:xfrm flipH="1">
                  <a:off x="-1" y="292101"/>
                  <a:ext cx="152403"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259" name="Shape 259"/>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Shape 1876"/>
          <p:cNvSpPr/>
          <p:nvPr/>
        </p:nvSpPr>
        <p:spPr>
          <a:xfrm>
            <a:off x="2057400" y="304799"/>
            <a:ext cx="4800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877" name="Shape 1877"/>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878" name="Shape 1878"/>
          <p:cNvSpPr/>
          <p:nvPr/>
        </p:nvSpPr>
        <p:spPr>
          <a:xfrm>
            <a:off x="457200" y="1066800"/>
            <a:ext cx="84582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Use your hands to remember how metamorphic rock forms.</a:t>
            </a:r>
          </a:p>
        </p:txBody>
      </p:sp>
      <p:sp>
        <p:nvSpPr>
          <p:cNvPr id="1879" name="Shape 1879"/>
          <p:cNvSpPr/>
          <p:nvPr/>
        </p:nvSpPr>
        <p:spPr>
          <a:xfrm>
            <a:off x="457200" y="2819400"/>
            <a:ext cx="34290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Heat and pressure squish and fold rocks.</a:t>
            </a:r>
          </a:p>
          <a:p>
            <a:pPr>
              <a:defRPr>
                <a:latin typeface="Arial"/>
                <a:ea typeface="Arial"/>
                <a:cs typeface="Arial"/>
                <a:sym typeface="Arial"/>
              </a:defRPr>
            </a:pPr>
            <a:endParaRPr/>
          </a:p>
          <a:p>
            <a:pPr>
              <a:defRPr>
                <a:latin typeface="Arial"/>
                <a:ea typeface="Arial"/>
                <a:cs typeface="Arial"/>
                <a:sym typeface="Arial"/>
              </a:defRPr>
            </a:pPr>
            <a:r>
              <a:t>(Place hands together, press hard, and fold)</a:t>
            </a:r>
          </a:p>
        </p:txBody>
      </p:sp>
      <p:pic>
        <p:nvPicPr>
          <p:cNvPr id="1880" name="image43.jpeg" descr="GAP Unit 016.jpg"/>
          <p:cNvPicPr>
            <a:picLocks noChangeAspect="1"/>
          </p:cNvPicPr>
          <p:nvPr/>
        </p:nvPicPr>
        <p:blipFill>
          <a:blip r:embed="rId3">
            <a:extLst/>
          </a:blip>
          <a:stretch>
            <a:fillRect/>
          </a:stretch>
        </p:blipFill>
        <p:spPr>
          <a:xfrm>
            <a:off x="4648200" y="1752600"/>
            <a:ext cx="2905125" cy="2179640"/>
          </a:xfrm>
          <a:prstGeom prst="rect">
            <a:avLst/>
          </a:prstGeom>
          <a:ln w="12700">
            <a:miter lim="400000"/>
          </a:ln>
        </p:spPr>
      </p:pic>
      <p:pic>
        <p:nvPicPr>
          <p:cNvPr id="1881" name="image44.jpeg" descr="GAP Unit 018.jpg"/>
          <p:cNvPicPr>
            <a:picLocks noChangeAspect="1"/>
          </p:cNvPicPr>
          <p:nvPr/>
        </p:nvPicPr>
        <p:blipFill>
          <a:blip r:embed="rId4">
            <a:extLst/>
          </a:blip>
          <a:stretch>
            <a:fillRect/>
          </a:stretch>
        </p:blipFill>
        <p:spPr>
          <a:xfrm>
            <a:off x="4648200" y="3865729"/>
            <a:ext cx="2895600" cy="2171702"/>
          </a:xfrm>
          <a:prstGeom prst="rect">
            <a:avLst/>
          </a:prstGeom>
          <a:ln w="12700">
            <a:miter lim="400000"/>
          </a:ln>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 name="Shape 1885"/>
          <p:cNvSpPr/>
          <p:nvPr/>
        </p:nvSpPr>
        <p:spPr>
          <a:xfrm>
            <a:off x="3276600" y="152400"/>
            <a:ext cx="25908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Rock Cycle</a:t>
            </a:r>
          </a:p>
        </p:txBody>
      </p:sp>
      <p:sp>
        <p:nvSpPr>
          <p:cNvPr id="1886" name="Shape 1886"/>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907" name="Group 1907"/>
          <p:cNvGrpSpPr/>
          <p:nvPr/>
        </p:nvGrpSpPr>
        <p:grpSpPr>
          <a:xfrm>
            <a:off x="1965661" y="1217815"/>
            <a:ext cx="5517478" cy="4942291"/>
            <a:chOff x="0" y="0"/>
            <a:chExt cx="5517477" cy="4942289"/>
          </a:xfrm>
        </p:grpSpPr>
        <p:grpSp>
          <p:nvGrpSpPr>
            <p:cNvPr id="1889" name="Group 1889"/>
            <p:cNvGrpSpPr/>
            <p:nvPr/>
          </p:nvGrpSpPr>
          <p:grpSpPr>
            <a:xfrm>
              <a:off x="2012472" y="0"/>
              <a:ext cx="1492533" cy="1044773"/>
              <a:chOff x="0" y="0"/>
              <a:chExt cx="1492531" cy="1044772"/>
            </a:xfrm>
          </p:grpSpPr>
          <p:sp>
            <p:nvSpPr>
              <p:cNvPr id="1887" name="Shape 1887"/>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888" name="Shape 1888"/>
              <p:cNvSpPr/>
              <p:nvPr/>
            </p:nvSpPr>
            <p:spPr>
              <a:xfrm>
                <a:off x="61187" y="213706"/>
                <a:ext cx="1370158" cy="617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Igneous Rock</a:t>
                </a:r>
              </a:p>
            </p:txBody>
          </p:sp>
        </p:grpSp>
        <p:sp>
          <p:nvSpPr>
            <p:cNvPr id="1890" name="Shape 1890"/>
            <p:cNvSpPr/>
            <p:nvPr/>
          </p:nvSpPr>
          <p:spPr>
            <a:xfrm>
              <a:off x="3685876"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361" y="5139"/>
                    <a:pt x="15732" y="12508"/>
                    <a:pt x="2160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893" name="Group 1893"/>
            <p:cNvGrpSpPr/>
            <p:nvPr/>
          </p:nvGrpSpPr>
          <p:grpSpPr>
            <a:xfrm>
              <a:off x="4024945" y="1462146"/>
              <a:ext cx="1492533" cy="1044774"/>
              <a:chOff x="0" y="0"/>
              <a:chExt cx="1492531" cy="1044772"/>
            </a:xfrm>
          </p:grpSpPr>
          <p:sp>
            <p:nvSpPr>
              <p:cNvPr id="1891" name="Shape 1891"/>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1892" name="Shape 1892"/>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a:latin typeface="Arial"/>
                    <a:ea typeface="Arial"/>
                    <a:cs typeface="Arial"/>
                    <a:sym typeface="Arial"/>
                  </a:defRPr>
                </a:lvl1pPr>
              </a:lstStyle>
              <a:p>
                <a:r>
                  <a:t>sediment</a:t>
                </a:r>
              </a:p>
            </p:txBody>
          </p:sp>
        </p:grpSp>
        <p:sp>
          <p:nvSpPr>
            <p:cNvPr id="1894" name="Shape 1894"/>
            <p:cNvSpPr/>
            <p:nvPr/>
          </p:nvSpPr>
          <p:spPr>
            <a:xfrm>
              <a:off x="4617522"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90" y="7560"/>
                    <a:pt x="13192" y="14956"/>
                    <a:pt x="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897" name="Group 1897"/>
            <p:cNvGrpSpPr/>
            <p:nvPr/>
          </p:nvGrpSpPr>
          <p:grpSpPr>
            <a:xfrm>
              <a:off x="3256249" y="3758383"/>
              <a:ext cx="1691296" cy="1183907"/>
              <a:chOff x="0" y="0"/>
              <a:chExt cx="1691294" cy="1183906"/>
            </a:xfrm>
          </p:grpSpPr>
          <p:sp>
            <p:nvSpPr>
              <p:cNvPr id="1895" name="Shape 1895"/>
              <p:cNvSpPr/>
              <p:nvPr/>
            </p:nvSpPr>
            <p:spPr>
              <a:xfrm>
                <a:off x="0" y="0"/>
                <a:ext cx="1691295" cy="1183907"/>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896" name="Shape 1896"/>
              <p:cNvSpPr/>
              <p:nvPr/>
            </p:nvSpPr>
            <p:spPr>
              <a:xfrm>
                <a:off x="69335" y="242166"/>
                <a:ext cx="1552625" cy="699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Sedimentary Rock</a:t>
                </a:r>
              </a:p>
            </p:txBody>
          </p:sp>
        </p:grpSp>
        <p:sp>
          <p:nvSpPr>
            <p:cNvPr id="1898" name="Shape 1898"/>
            <p:cNvSpPr/>
            <p:nvPr/>
          </p:nvSpPr>
          <p:spPr>
            <a:xfrm>
              <a:off x="2408808" y="4725270"/>
              <a:ext cx="699861" cy="2909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46" y="21600"/>
                    <a:pt x="7154" y="2160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01" name="Group 1901"/>
            <p:cNvGrpSpPr/>
            <p:nvPr/>
          </p:nvGrpSpPr>
          <p:grpSpPr>
            <a:xfrm>
              <a:off x="199787" y="3762650"/>
              <a:ext cx="1694508" cy="1175374"/>
              <a:chOff x="-38789" y="0"/>
              <a:chExt cx="1694506" cy="1175373"/>
            </a:xfrm>
          </p:grpSpPr>
          <p:sp>
            <p:nvSpPr>
              <p:cNvPr id="1899" name="Shape 1899"/>
              <p:cNvSpPr/>
              <p:nvPr/>
            </p:nvSpPr>
            <p:spPr>
              <a:xfrm>
                <a:off x="-38790" y="0"/>
                <a:ext cx="1694507" cy="1175374"/>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900" name="Shape 1900"/>
              <p:cNvSpPr/>
              <p:nvPr/>
            </p:nvSpPr>
            <p:spPr>
              <a:xfrm>
                <a:off x="68835" y="240420"/>
                <a:ext cx="1541434" cy="694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Metamorphic Rock</a:t>
                </a:r>
              </a:p>
            </p:txBody>
          </p:sp>
        </p:grpSp>
        <p:sp>
          <p:nvSpPr>
            <p:cNvPr id="1902" name="Shape 1902"/>
            <p:cNvSpPr/>
            <p:nvPr/>
          </p:nvSpPr>
          <p:spPr>
            <a:xfrm>
              <a:off x="644267"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8408" y="14956"/>
                    <a:pt x="1010" y="756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05" name="Group 1905"/>
            <p:cNvGrpSpPr/>
            <p:nvPr/>
          </p:nvGrpSpPr>
          <p:grpSpPr>
            <a:xfrm>
              <a:off x="0" y="1462146"/>
              <a:ext cx="1492532" cy="1044774"/>
              <a:chOff x="0" y="0"/>
              <a:chExt cx="1492531" cy="1044772"/>
            </a:xfrm>
          </p:grpSpPr>
          <p:sp>
            <p:nvSpPr>
              <p:cNvPr id="1903" name="Shape 1903"/>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1904" name="Shape 1904"/>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a:latin typeface="Arial"/>
                    <a:ea typeface="Arial"/>
                    <a:cs typeface="Arial"/>
                    <a:sym typeface="Arial"/>
                  </a:defRPr>
                </a:lvl1pPr>
              </a:lstStyle>
              <a:p>
                <a:r>
                  <a:t>magma</a:t>
                </a:r>
              </a:p>
            </p:txBody>
          </p:sp>
        </p:grpSp>
        <p:sp>
          <p:nvSpPr>
            <p:cNvPr id="1906" name="Shape 1906"/>
            <p:cNvSpPr/>
            <p:nvPr/>
          </p:nvSpPr>
          <p:spPr>
            <a:xfrm>
              <a:off x="1116849"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868" y="12508"/>
                    <a:pt x="13239" y="5139"/>
                    <a:pt x="2160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sp>
        <p:nvSpPr>
          <p:cNvPr id="1908" name="Shape 1908"/>
          <p:cNvSpPr/>
          <p:nvPr/>
        </p:nvSpPr>
        <p:spPr>
          <a:xfrm>
            <a:off x="2590800" y="2062548"/>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cooling</a:t>
            </a:r>
          </a:p>
        </p:txBody>
      </p:sp>
      <p:sp>
        <p:nvSpPr>
          <p:cNvPr id="1909" name="Shape 1909"/>
          <p:cNvSpPr/>
          <p:nvPr/>
        </p:nvSpPr>
        <p:spPr>
          <a:xfrm>
            <a:off x="1781175" y="4105273"/>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melting</a:t>
            </a:r>
          </a:p>
        </p:txBody>
      </p:sp>
      <p:sp>
        <p:nvSpPr>
          <p:cNvPr id="1910" name="Shape 1910"/>
          <p:cNvSpPr/>
          <p:nvPr/>
        </p:nvSpPr>
        <p:spPr>
          <a:xfrm>
            <a:off x="5505448" y="2075763"/>
            <a:ext cx="3057526" cy="617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wear away and move rock by weathering and erosion</a:t>
            </a:r>
          </a:p>
        </p:txBody>
      </p:sp>
      <p:sp>
        <p:nvSpPr>
          <p:cNvPr id="1911" name="Shape 1911"/>
          <p:cNvSpPr/>
          <p:nvPr/>
        </p:nvSpPr>
        <p:spPr>
          <a:xfrm>
            <a:off x="5657848" y="4119562"/>
            <a:ext cx="290512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compact (push together)</a:t>
            </a:r>
            <a:endParaRPr>
              <a:latin typeface="+mn-lt"/>
              <a:ea typeface="+mn-ea"/>
              <a:cs typeface="+mn-cs"/>
              <a:sym typeface="Calibri"/>
            </a:endParaRPr>
          </a:p>
        </p:txBody>
      </p:sp>
      <p:sp>
        <p:nvSpPr>
          <p:cNvPr id="1912" name="Shape 1912"/>
          <p:cNvSpPr/>
          <p:nvPr/>
        </p:nvSpPr>
        <p:spPr>
          <a:xfrm>
            <a:off x="3933823" y="5849139"/>
            <a:ext cx="1400176"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heat and pressure</a:t>
            </a:r>
            <a:endParaRPr>
              <a:latin typeface="+mn-lt"/>
              <a:ea typeface="+mn-ea"/>
              <a:cs typeface="+mn-cs"/>
              <a:sym typeface="Calibri"/>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3124200" y="228599"/>
            <a:ext cx="3657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Melting of Rock</a:t>
            </a:r>
          </a:p>
        </p:txBody>
      </p:sp>
      <p:grpSp>
        <p:nvGrpSpPr>
          <p:cNvPr id="1921" name="Group 1921"/>
          <p:cNvGrpSpPr/>
          <p:nvPr/>
        </p:nvGrpSpPr>
        <p:grpSpPr>
          <a:xfrm>
            <a:off x="533400" y="990598"/>
            <a:ext cx="8077201" cy="3513220"/>
            <a:chOff x="0" y="0"/>
            <a:chExt cx="8077200" cy="3513218"/>
          </a:xfrm>
        </p:grpSpPr>
        <p:pic>
          <p:nvPicPr>
            <p:cNvPr id="1917" name="image45.jpeg" descr="continent_003"/>
            <p:cNvPicPr>
              <a:picLocks noChangeAspect="1"/>
            </p:cNvPicPr>
            <p:nvPr/>
          </p:nvPicPr>
          <p:blipFill>
            <a:blip r:embed="rId3">
              <a:extLst/>
            </a:blip>
            <a:stretch>
              <a:fillRect/>
            </a:stretch>
          </p:blipFill>
          <p:spPr>
            <a:xfrm>
              <a:off x="0" y="0"/>
              <a:ext cx="7461314" cy="3513219"/>
            </a:xfrm>
            <a:prstGeom prst="rect">
              <a:avLst/>
            </a:prstGeom>
            <a:ln w="12700" cap="flat">
              <a:noFill/>
              <a:miter lim="400000"/>
            </a:ln>
            <a:effectLst/>
          </p:spPr>
        </p:pic>
        <p:sp>
          <p:nvSpPr>
            <p:cNvPr id="1918" name="Shape 1918"/>
            <p:cNvSpPr/>
            <p:nvPr/>
          </p:nvSpPr>
          <p:spPr>
            <a:xfrm>
              <a:off x="1373123" y="2170094"/>
              <a:ext cx="2907794" cy="134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Crust under</a:t>
              </a:r>
              <a:br/>
              <a:r>
                <a:t> the ocean</a:t>
              </a:r>
              <a:br/>
              <a:endParaRPr/>
            </a:p>
            <a:p>
              <a:pPr>
                <a:spcBef>
                  <a:spcPts val="900"/>
                </a:spcBef>
                <a:defRPr sz="1600">
                  <a:latin typeface="Arial"/>
                  <a:ea typeface="Arial"/>
                  <a:cs typeface="Arial"/>
                  <a:sym typeface="Arial"/>
                </a:defRPr>
              </a:pPr>
              <a:r>
                <a:t>Moves under the crust from the land</a:t>
              </a:r>
            </a:p>
          </p:txBody>
        </p:sp>
        <p:sp>
          <p:nvSpPr>
            <p:cNvPr id="1919" name="Shape 1919"/>
            <p:cNvSpPr/>
            <p:nvPr/>
          </p:nvSpPr>
          <p:spPr>
            <a:xfrm flipV="1">
              <a:off x="2423159" y="1898833"/>
              <a:ext cx="646177" cy="27126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920" name="Shape 1920"/>
            <p:cNvSpPr/>
            <p:nvPr/>
          </p:nvSpPr>
          <p:spPr>
            <a:xfrm>
              <a:off x="5169407" y="2079673"/>
              <a:ext cx="2907794" cy="88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Crust of the land</a:t>
              </a:r>
            </a:p>
            <a:p>
              <a:pPr>
                <a:spcBef>
                  <a:spcPts val="900"/>
                </a:spcBef>
                <a:defRPr sz="1600">
                  <a:latin typeface="Arial"/>
                  <a:ea typeface="Arial"/>
                  <a:cs typeface="Arial"/>
                  <a:sym typeface="Arial"/>
                </a:defRPr>
              </a:pPr>
              <a:r>
                <a:t>Slides over the crust of the ocean</a:t>
              </a:r>
            </a:p>
          </p:txBody>
        </p:sp>
      </p:grpSp>
      <p:sp>
        <p:nvSpPr>
          <p:cNvPr id="1922" name="Shape 192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923" name="Shape 1923"/>
          <p:cNvSpPr/>
          <p:nvPr/>
        </p:nvSpPr>
        <p:spPr>
          <a:xfrm>
            <a:off x="4648200" y="4648200"/>
            <a:ext cx="3352800" cy="959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Ocean crust melts into magma as it moves under the crust of the land</a:t>
            </a:r>
          </a:p>
        </p:txBody>
      </p:sp>
      <p:sp>
        <p:nvSpPr>
          <p:cNvPr id="1924" name="Shape 1924"/>
          <p:cNvSpPr/>
          <p:nvPr/>
        </p:nvSpPr>
        <p:spPr>
          <a:xfrm flipH="1" flipV="1">
            <a:off x="4800598" y="3352798"/>
            <a:ext cx="76202" cy="137160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8" name="Shape 1928"/>
          <p:cNvSpPr/>
          <p:nvPr/>
        </p:nvSpPr>
        <p:spPr>
          <a:xfrm>
            <a:off x="2314574" y="85725"/>
            <a:ext cx="4695826"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929" name="Shape 192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950" name="Group 1950"/>
          <p:cNvGrpSpPr/>
          <p:nvPr/>
        </p:nvGrpSpPr>
        <p:grpSpPr>
          <a:xfrm>
            <a:off x="1965661" y="1209673"/>
            <a:ext cx="5517478" cy="4953501"/>
            <a:chOff x="0" y="0"/>
            <a:chExt cx="5517477" cy="4953499"/>
          </a:xfrm>
        </p:grpSpPr>
        <p:grpSp>
          <p:nvGrpSpPr>
            <p:cNvPr id="1932" name="Group 1932"/>
            <p:cNvGrpSpPr/>
            <p:nvPr/>
          </p:nvGrpSpPr>
          <p:grpSpPr>
            <a:xfrm>
              <a:off x="2012472" y="0"/>
              <a:ext cx="1492533" cy="1044773"/>
              <a:chOff x="0" y="0"/>
              <a:chExt cx="1492531" cy="1044772"/>
            </a:xfrm>
          </p:grpSpPr>
          <p:sp>
            <p:nvSpPr>
              <p:cNvPr id="1930" name="Shape 1930"/>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931" name="Shape 1931"/>
              <p:cNvSpPr/>
              <p:nvPr/>
            </p:nvSpPr>
            <p:spPr>
              <a:xfrm>
                <a:off x="61187" y="213706"/>
                <a:ext cx="1370158" cy="617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800">
                    <a:latin typeface="Arial"/>
                    <a:ea typeface="Arial"/>
                    <a:cs typeface="Arial"/>
                    <a:sym typeface="Arial"/>
                  </a:defRPr>
                </a:lvl1pPr>
              </a:lstStyle>
              <a:p>
                <a:r>
                  <a:t>Igneous Rock</a:t>
                </a:r>
              </a:p>
            </p:txBody>
          </p:sp>
        </p:grpSp>
        <p:sp>
          <p:nvSpPr>
            <p:cNvPr id="1933" name="Shape 1933"/>
            <p:cNvSpPr/>
            <p:nvPr/>
          </p:nvSpPr>
          <p:spPr>
            <a:xfrm>
              <a:off x="3685876"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361" y="5139"/>
                    <a:pt x="15732" y="12508"/>
                    <a:pt x="2160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36" name="Group 1936"/>
            <p:cNvGrpSpPr/>
            <p:nvPr/>
          </p:nvGrpSpPr>
          <p:grpSpPr>
            <a:xfrm>
              <a:off x="4024945" y="1462146"/>
              <a:ext cx="1492533" cy="1044774"/>
              <a:chOff x="0" y="0"/>
              <a:chExt cx="1492531" cy="1044772"/>
            </a:xfrm>
          </p:grpSpPr>
          <p:sp>
            <p:nvSpPr>
              <p:cNvPr id="1934" name="Shape 1934"/>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1935" name="Shape 1935"/>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latin typeface="Arial"/>
                    <a:ea typeface="Arial"/>
                    <a:cs typeface="Arial"/>
                    <a:sym typeface="Arial"/>
                  </a:defRPr>
                </a:lvl1pPr>
              </a:lstStyle>
              <a:p>
                <a:r>
                  <a:t>sediment</a:t>
                </a:r>
              </a:p>
            </p:txBody>
          </p:sp>
        </p:grpSp>
        <p:sp>
          <p:nvSpPr>
            <p:cNvPr id="1937" name="Shape 1937"/>
            <p:cNvSpPr/>
            <p:nvPr/>
          </p:nvSpPr>
          <p:spPr>
            <a:xfrm>
              <a:off x="4617522"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90" y="7560"/>
                    <a:pt x="13192" y="14956"/>
                    <a:pt x="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40" name="Group 1940"/>
            <p:cNvGrpSpPr/>
            <p:nvPr/>
          </p:nvGrpSpPr>
          <p:grpSpPr>
            <a:xfrm>
              <a:off x="3256249" y="3758679"/>
              <a:ext cx="1690451" cy="1183315"/>
              <a:chOff x="0" y="0"/>
              <a:chExt cx="1690449" cy="1183314"/>
            </a:xfrm>
          </p:grpSpPr>
          <p:sp>
            <p:nvSpPr>
              <p:cNvPr id="1938" name="Shape 1938"/>
              <p:cNvSpPr/>
              <p:nvPr/>
            </p:nvSpPr>
            <p:spPr>
              <a:xfrm>
                <a:off x="0" y="0"/>
                <a:ext cx="1690450" cy="1183315"/>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939" name="Shape 1939"/>
              <p:cNvSpPr/>
              <p:nvPr/>
            </p:nvSpPr>
            <p:spPr>
              <a:xfrm>
                <a:off x="69300" y="242045"/>
                <a:ext cx="1551849" cy="699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Sedimentary Rock</a:t>
                </a:r>
              </a:p>
            </p:txBody>
          </p:sp>
        </p:grpSp>
        <p:sp>
          <p:nvSpPr>
            <p:cNvPr id="1941" name="Shape 1941"/>
            <p:cNvSpPr/>
            <p:nvPr/>
          </p:nvSpPr>
          <p:spPr>
            <a:xfrm>
              <a:off x="2408808" y="4725270"/>
              <a:ext cx="699861" cy="2909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46" y="21600"/>
                    <a:pt x="7154" y="2160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44" name="Group 1944"/>
            <p:cNvGrpSpPr/>
            <p:nvPr/>
          </p:nvGrpSpPr>
          <p:grpSpPr>
            <a:xfrm>
              <a:off x="256661" y="3747173"/>
              <a:ext cx="1723325" cy="1206327"/>
              <a:chOff x="0" y="0"/>
              <a:chExt cx="1723323" cy="1206326"/>
            </a:xfrm>
          </p:grpSpPr>
          <p:sp>
            <p:nvSpPr>
              <p:cNvPr id="1942" name="Shape 1942"/>
              <p:cNvSpPr/>
              <p:nvPr/>
            </p:nvSpPr>
            <p:spPr>
              <a:xfrm>
                <a:off x="0" y="0"/>
                <a:ext cx="1723324" cy="1206327"/>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1943" name="Shape 1943"/>
              <p:cNvSpPr/>
              <p:nvPr/>
            </p:nvSpPr>
            <p:spPr>
              <a:xfrm>
                <a:off x="70648" y="246752"/>
                <a:ext cx="1582027" cy="712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Metamorphic Rock</a:t>
                </a:r>
              </a:p>
            </p:txBody>
          </p:sp>
        </p:grpSp>
        <p:sp>
          <p:nvSpPr>
            <p:cNvPr id="1945" name="Shape 1945"/>
            <p:cNvSpPr/>
            <p:nvPr/>
          </p:nvSpPr>
          <p:spPr>
            <a:xfrm>
              <a:off x="644267"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8408" y="14956"/>
                    <a:pt x="1010" y="756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1948" name="Group 1948"/>
            <p:cNvGrpSpPr/>
            <p:nvPr/>
          </p:nvGrpSpPr>
          <p:grpSpPr>
            <a:xfrm>
              <a:off x="0" y="1462146"/>
              <a:ext cx="1492532" cy="1044774"/>
              <a:chOff x="0" y="0"/>
              <a:chExt cx="1492531" cy="1044772"/>
            </a:xfrm>
          </p:grpSpPr>
          <p:sp>
            <p:nvSpPr>
              <p:cNvPr id="1946" name="Shape 1946"/>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1947" name="Shape 1947"/>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latin typeface="Arial"/>
                    <a:ea typeface="Arial"/>
                    <a:cs typeface="Arial"/>
                    <a:sym typeface="Arial"/>
                  </a:defRPr>
                </a:lvl1pPr>
              </a:lstStyle>
              <a:p>
                <a:r>
                  <a:t>magma</a:t>
                </a:r>
              </a:p>
            </p:txBody>
          </p:sp>
        </p:grpSp>
        <p:sp>
          <p:nvSpPr>
            <p:cNvPr id="1949" name="Shape 1949"/>
            <p:cNvSpPr/>
            <p:nvPr/>
          </p:nvSpPr>
          <p:spPr>
            <a:xfrm>
              <a:off x="1116849"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868" y="12508"/>
                    <a:pt x="13239" y="5139"/>
                    <a:pt x="2160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sp>
        <p:nvSpPr>
          <p:cNvPr id="1951" name="Shape 1951"/>
          <p:cNvSpPr/>
          <p:nvPr/>
        </p:nvSpPr>
        <p:spPr>
          <a:xfrm>
            <a:off x="2590800" y="2072073"/>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cooling</a:t>
            </a:r>
          </a:p>
        </p:txBody>
      </p:sp>
      <p:sp>
        <p:nvSpPr>
          <p:cNvPr id="1952" name="Shape 1952"/>
          <p:cNvSpPr/>
          <p:nvPr/>
        </p:nvSpPr>
        <p:spPr>
          <a:xfrm>
            <a:off x="1781175" y="4105273"/>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melting</a:t>
            </a:r>
          </a:p>
        </p:txBody>
      </p:sp>
      <p:sp>
        <p:nvSpPr>
          <p:cNvPr id="1953" name="Shape 1953"/>
          <p:cNvSpPr/>
          <p:nvPr/>
        </p:nvSpPr>
        <p:spPr>
          <a:xfrm>
            <a:off x="5481635" y="2075763"/>
            <a:ext cx="3057526" cy="617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wear away and move rock by weathering and erosion</a:t>
            </a:r>
          </a:p>
        </p:txBody>
      </p:sp>
      <p:sp>
        <p:nvSpPr>
          <p:cNvPr id="1954" name="Shape 1954"/>
          <p:cNvSpPr/>
          <p:nvPr/>
        </p:nvSpPr>
        <p:spPr>
          <a:xfrm>
            <a:off x="5657848" y="4119562"/>
            <a:ext cx="290512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compact (push together)</a:t>
            </a:r>
            <a:endParaRPr>
              <a:latin typeface="+mn-lt"/>
              <a:ea typeface="+mn-ea"/>
              <a:cs typeface="+mn-cs"/>
              <a:sym typeface="Calibri"/>
            </a:endParaRPr>
          </a:p>
        </p:txBody>
      </p:sp>
      <p:sp>
        <p:nvSpPr>
          <p:cNvPr id="1955" name="Shape 1955"/>
          <p:cNvSpPr/>
          <p:nvPr/>
        </p:nvSpPr>
        <p:spPr>
          <a:xfrm>
            <a:off x="3933823" y="5849139"/>
            <a:ext cx="1400176"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heat and pressure</a:t>
            </a:r>
            <a:endParaRPr>
              <a:latin typeface="+mn-lt"/>
              <a:ea typeface="+mn-ea"/>
              <a:cs typeface="+mn-cs"/>
              <a:sym typeface="Calibri"/>
            </a:endParaRPr>
          </a:p>
        </p:txBody>
      </p:sp>
      <p:sp>
        <p:nvSpPr>
          <p:cNvPr id="1956" name="Shape 1956"/>
          <p:cNvSpPr/>
          <p:nvPr/>
        </p:nvSpPr>
        <p:spPr>
          <a:xfrm>
            <a:off x="228600" y="688975"/>
            <a:ext cx="8686800" cy="54199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b="0">
                <a:latin typeface="Arial"/>
                <a:ea typeface="Arial"/>
                <a:cs typeface="Arial"/>
                <a:sym typeface="Arial"/>
              </a:defRPr>
            </a:lvl1pPr>
          </a:lstStyle>
          <a:p>
            <a:r>
              <a:t>Copy the diagram onto your paper.  Your teacher will show you pictures of the different stages of the rock cycle.  You should determine which picture matches which part of the cycle. </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 name="Shape 1960"/>
          <p:cNvSpPr/>
          <p:nvPr/>
        </p:nvSpPr>
        <p:spPr>
          <a:xfrm>
            <a:off x="2209800" y="152400"/>
            <a:ext cx="4800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961" name="Shape 196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966" name="Group 1966"/>
          <p:cNvGrpSpPr/>
          <p:nvPr/>
        </p:nvGrpSpPr>
        <p:grpSpPr>
          <a:xfrm>
            <a:off x="533400" y="990598"/>
            <a:ext cx="8077201" cy="3513220"/>
            <a:chOff x="0" y="0"/>
            <a:chExt cx="8077200" cy="3513218"/>
          </a:xfrm>
        </p:grpSpPr>
        <p:pic>
          <p:nvPicPr>
            <p:cNvPr id="1962" name="image45.jpeg" descr="continent_003"/>
            <p:cNvPicPr>
              <a:picLocks noChangeAspect="1"/>
            </p:cNvPicPr>
            <p:nvPr/>
          </p:nvPicPr>
          <p:blipFill>
            <a:blip r:embed="rId3">
              <a:extLst/>
            </a:blip>
            <a:stretch>
              <a:fillRect/>
            </a:stretch>
          </p:blipFill>
          <p:spPr>
            <a:xfrm>
              <a:off x="0" y="0"/>
              <a:ext cx="7461314" cy="3513219"/>
            </a:xfrm>
            <a:prstGeom prst="rect">
              <a:avLst/>
            </a:prstGeom>
            <a:ln w="12700" cap="flat">
              <a:noFill/>
              <a:miter lim="400000"/>
            </a:ln>
            <a:effectLst/>
          </p:spPr>
        </p:pic>
        <p:sp>
          <p:nvSpPr>
            <p:cNvPr id="1963" name="Shape 1963"/>
            <p:cNvSpPr/>
            <p:nvPr/>
          </p:nvSpPr>
          <p:spPr>
            <a:xfrm>
              <a:off x="1373123" y="2170094"/>
              <a:ext cx="2907794" cy="1342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Crust under</a:t>
              </a:r>
              <a:br/>
              <a:r>
                <a:t> the ocean</a:t>
              </a:r>
              <a:br/>
              <a:endParaRPr/>
            </a:p>
            <a:p>
              <a:pPr>
                <a:spcBef>
                  <a:spcPts val="900"/>
                </a:spcBef>
                <a:defRPr sz="1600">
                  <a:latin typeface="Arial"/>
                  <a:ea typeface="Arial"/>
                  <a:cs typeface="Arial"/>
                  <a:sym typeface="Arial"/>
                </a:defRPr>
              </a:pPr>
              <a:r>
                <a:t>Moves under the crust from the land</a:t>
              </a:r>
            </a:p>
          </p:txBody>
        </p:sp>
        <p:sp>
          <p:nvSpPr>
            <p:cNvPr id="1964" name="Shape 1964"/>
            <p:cNvSpPr/>
            <p:nvPr/>
          </p:nvSpPr>
          <p:spPr>
            <a:xfrm flipV="1">
              <a:off x="2423159" y="1898833"/>
              <a:ext cx="646177" cy="271263"/>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965" name="Shape 1965"/>
            <p:cNvSpPr/>
            <p:nvPr/>
          </p:nvSpPr>
          <p:spPr>
            <a:xfrm>
              <a:off x="5169407" y="2079673"/>
              <a:ext cx="2907794" cy="8848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900"/>
                </a:spcBef>
                <a:defRPr sz="1600">
                  <a:latin typeface="Arial"/>
                  <a:ea typeface="Arial"/>
                  <a:cs typeface="Arial"/>
                  <a:sym typeface="Arial"/>
                </a:defRPr>
              </a:pPr>
              <a:r>
                <a:t>Crust of the land</a:t>
              </a:r>
            </a:p>
            <a:p>
              <a:pPr>
                <a:spcBef>
                  <a:spcPts val="900"/>
                </a:spcBef>
                <a:defRPr sz="1600">
                  <a:latin typeface="Arial"/>
                  <a:ea typeface="Arial"/>
                  <a:cs typeface="Arial"/>
                  <a:sym typeface="Arial"/>
                </a:defRPr>
              </a:pPr>
              <a:r>
                <a:t>Slides over the crust of the ocean</a:t>
              </a:r>
            </a:p>
          </p:txBody>
        </p:sp>
      </p:grpSp>
      <p:sp>
        <p:nvSpPr>
          <p:cNvPr id="1967" name="Shape 1967"/>
          <p:cNvSpPr/>
          <p:nvPr/>
        </p:nvSpPr>
        <p:spPr>
          <a:xfrm>
            <a:off x="228600" y="5537200"/>
            <a:ext cx="851535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What happens to rock when crust moves back into the mantle?</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2209800" y="152400"/>
            <a:ext cx="48006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972" name="Shape 197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1989" name="Group 1989"/>
          <p:cNvGrpSpPr/>
          <p:nvPr/>
        </p:nvGrpSpPr>
        <p:grpSpPr>
          <a:xfrm>
            <a:off x="1219196" y="1600200"/>
            <a:ext cx="6781805" cy="3590930"/>
            <a:chOff x="-2" y="0"/>
            <a:chExt cx="6781804" cy="3590929"/>
          </a:xfrm>
        </p:grpSpPr>
        <p:grpSp>
          <p:nvGrpSpPr>
            <p:cNvPr id="1987" name="Group 1987"/>
            <p:cNvGrpSpPr/>
            <p:nvPr/>
          </p:nvGrpSpPr>
          <p:grpSpPr>
            <a:xfrm>
              <a:off x="-3" y="0"/>
              <a:ext cx="6781805" cy="3590930"/>
              <a:chOff x="-2" y="0"/>
              <a:chExt cx="6781804" cy="3590929"/>
            </a:xfrm>
          </p:grpSpPr>
          <p:grpSp>
            <p:nvGrpSpPr>
              <p:cNvPr id="1982" name="Group 1982"/>
              <p:cNvGrpSpPr/>
              <p:nvPr/>
            </p:nvGrpSpPr>
            <p:grpSpPr>
              <a:xfrm>
                <a:off x="-3" y="-1"/>
                <a:ext cx="6781806" cy="3590931"/>
                <a:chOff x="-1" y="0"/>
                <a:chExt cx="6781804" cy="3590929"/>
              </a:xfrm>
            </p:grpSpPr>
            <p:grpSp>
              <p:nvGrpSpPr>
                <p:cNvPr id="1975" name="Group 1975"/>
                <p:cNvGrpSpPr/>
                <p:nvPr/>
              </p:nvGrpSpPr>
              <p:grpSpPr>
                <a:xfrm>
                  <a:off x="5396" y="0"/>
                  <a:ext cx="6776408" cy="3590930"/>
                  <a:chOff x="0" y="0"/>
                  <a:chExt cx="6776406" cy="3590929"/>
                </a:xfrm>
              </p:grpSpPr>
              <p:pic>
                <p:nvPicPr>
                  <p:cNvPr id="1973" name="image42.png" descr="cont cont conver"/>
                  <p:cNvPicPr>
                    <a:picLocks noChangeAspect="1"/>
                  </p:cNvPicPr>
                  <p:nvPr/>
                </p:nvPicPr>
                <p:blipFill>
                  <a:blip r:embed="rId3">
                    <a:extLst/>
                  </a:blip>
                  <a:stretch>
                    <a:fillRect/>
                  </a:stretch>
                </p:blipFill>
                <p:spPr>
                  <a:xfrm>
                    <a:off x="0" y="0"/>
                    <a:ext cx="6776407" cy="3431290"/>
                  </a:xfrm>
                  <a:prstGeom prst="rect">
                    <a:avLst/>
                  </a:prstGeom>
                  <a:ln w="12700" cap="flat">
                    <a:noFill/>
                    <a:miter lim="400000"/>
                  </a:ln>
                  <a:effectLst/>
                </p:spPr>
              </p:pic>
              <p:sp>
                <p:nvSpPr>
                  <p:cNvPr id="1974" name="Shape 1974"/>
                  <p:cNvSpPr/>
                  <p:nvPr/>
                </p:nvSpPr>
                <p:spPr>
                  <a:xfrm>
                    <a:off x="800025" y="3194054"/>
                    <a:ext cx="5170008" cy="396876"/>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1981" name="Group 1981"/>
                <p:cNvGrpSpPr/>
                <p:nvPr/>
              </p:nvGrpSpPr>
              <p:grpSpPr>
                <a:xfrm>
                  <a:off x="-2" y="1840469"/>
                  <a:ext cx="6714660" cy="1197158"/>
                  <a:chOff x="0" y="0"/>
                  <a:chExt cx="6714658" cy="1197157"/>
                </a:xfrm>
              </p:grpSpPr>
              <p:sp>
                <p:nvSpPr>
                  <p:cNvPr id="1976" name="Shape 1976"/>
                  <p:cNvSpPr/>
                  <p:nvPr/>
                </p:nvSpPr>
                <p:spPr>
                  <a:xfrm>
                    <a:off x="3885928" y="821928"/>
                    <a:ext cx="2743011"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a:latin typeface="Arial"/>
                        <a:ea typeface="Arial"/>
                        <a:cs typeface="Arial"/>
                        <a:sym typeface="Arial"/>
                      </a:defRPr>
                    </a:pPr>
                    <a:r>
                      <a:t> </a:t>
                    </a:r>
                    <a:r>
                      <a:rPr sz="1600"/>
                      <a:t>crust moving into mantle</a:t>
                    </a:r>
                  </a:p>
                </p:txBody>
              </p:sp>
              <p:sp>
                <p:nvSpPr>
                  <p:cNvPr id="1977" name="Shape 1977"/>
                  <p:cNvSpPr/>
                  <p:nvPr/>
                </p:nvSpPr>
                <p:spPr>
                  <a:xfrm>
                    <a:off x="0" y="821928"/>
                    <a:ext cx="2215996"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Mantle</a:t>
                    </a:r>
                  </a:p>
                </p:txBody>
              </p:sp>
              <p:sp>
                <p:nvSpPr>
                  <p:cNvPr id="1978" name="Shape 1978"/>
                  <p:cNvSpPr/>
                  <p:nvPr/>
                </p:nvSpPr>
                <p:spPr>
                  <a:xfrm>
                    <a:off x="4968529" y="-1"/>
                    <a:ext cx="1746130" cy="366537"/>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1979" name="Shape 1979"/>
                  <p:cNvSpPr/>
                  <p:nvPr/>
                </p:nvSpPr>
                <p:spPr>
                  <a:xfrm>
                    <a:off x="66670" y="76163"/>
                    <a:ext cx="1746130" cy="366536"/>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1980" name="Shape 1980"/>
                  <p:cNvSpPr/>
                  <p:nvPr/>
                </p:nvSpPr>
                <p:spPr>
                  <a:xfrm flipV="1">
                    <a:off x="1208087" y="321708"/>
                    <a:ext cx="1687515" cy="144464"/>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sp>
            <p:nvSpPr>
              <p:cNvPr id="1983" name="Shape 1983"/>
              <p:cNvSpPr/>
              <p:nvPr/>
            </p:nvSpPr>
            <p:spPr>
              <a:xfrm flipH="1" flipV="1">
                <a:off x="3428999" y="1863725"/>
                <a:ext cx="1524002" cy="74615"/>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1984" name="Shape 1984"/>
              <p:cNvSpPr/>
              <p:nvPr/>
            </p:nvSpPr>
            <p:spPr>
              <a:xfrm>
                <a:off x="4495801" y="1268412"/>
                <a:ext cx="2286000" cy="375229"/>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985" name="Shape 1985"/>
              <p:cNvSpPr/>
              <p:nvPr/>
            </p:nvSpPr>
            <p:spPr>
              <a:xfrm>
                <a:off x="-1" y="1417637"/>
                <a:ext cx="1905002" cy="375230"/>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1986" name="Shape 1986"/>
              <p:cNvSpPr/>
              <p:nvPr/>
            </p:nvSpPr>
            <p:spPr>
              <a:xfrm>
                <a:off x="1676400" y="1492249"/>
                <a:ext cx="685801" cy="371479"/>
              </a:xfrm>
              <a:prstGeom prst="ellipse">
                <a:avLst/>
              </a:prstGeom>
              <a:solidFill>
                <a:srgbClr val="938B75"/>
              </a:solidFill>
              <a:ln w="12700" cap="flat">
                <a:noFill/>
                <a:miter lim="400000"/>
              </a:ln>
              <a:effectLst/>
            </p:spPr>
            <p:txBody>
              <a:bodyPr wrap="square" lIns="45718" tIns="45718" rIns="45718" bIns="45718" numCol="1" anchor="ctr">
                <a:noAutofit/>
              </a:bodyPr>
              <a:lstStyle/>
              <a:p>
                <a:pPr>
                  <a:defRPr>
                    <a:solidFill>
                      <a:srgbClr val="FFFFFF"/>
                    </a:solidFill>
                    <a:latin typeface="+mn-lt"/>
                    <a:ea typeface="+mn-ea"/>
                    <a:cs typeface="+mn-cs"/>
                    <a:sym typeface="Calibri"/>
                  </a:defRPr>
                </a:pPr>
                <a:endParaRPr/>
              </a:p>
            </p:txBody>
          </p:sp>
        </p:grpSp>
        <p:sp>
          <p:nvSpPr>
            <p:cNvPr id="1988" name="Shape 1988"/>
            <p:cNvSpPr/>
            <p:nvPr/>
          </p:nvSpPr>
          <p:spPr>
            <a:xfrm flipH="1" flipV="1">
              <a:off x="3657599" y="2833688"/>
              <a:ext cx="228602" cy="28576"/>
            </a:xfrm>
            <a:prstGeom prst="line">
              <a:avLst/>
            </a:prstGeom>
            <a:noFill/>
            <a:ln w="25400" cap="flat">
              <a:solidFill>
                <a:srgbClr val="000000"/>
              </a:solidFill>
              <a:prstDash val="solid"/>
              <a:round/>
              <a:tailEnd type="triangle" w="med" len="me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1990" name="Shape 1990"/>
          <p:cNvSpPr/>
          <p:nvPr/>
        </p:nvSpPr>
        <p:spPr>
          <a:xfrm>
            <a:off x="228600" y="5537200"/>
            <a:ext cx="851535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Look at the arrows. What happens to rock in these areas when one piece of crust slides under another piece?</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 name="Shape 1994"/>
          <p:cNvSpPr/>
          <p:nvPr/>
        </p:nvSpPr>
        <p:spPr>
          <a:xfrm>
            <a:off x="2085975" y="152946"/>
            <a:ext cx="4638675" cy="609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1995" name="Shape 199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1996" name="Shape 1996"/>
          <p:cNvSpPr/>
          <p:nvPr/>
        </p:nvSpPr>
        <p:spPr>
          <a:xfrm>
            <a:off x="228600" y="5537200"/>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Where would metamorphic rock form in this diagram?</a:t>
            </a:r>
          </a:p>
        </p:txBody>
      </p:sp>
      <p:grpSp>
        <p:nvGrpSpPr>
          <p:cNvPr id="2029" name="Group 2029"/>
          <p:cNvGrpSpPr/>
          <p:nvPr/>
        </p:nvGrpSpPr>
        <p:grpSpPr>
          <a:xfrm>
            <a:off x="152396" y="1145226"/>
            <a:ext cx="8632833" cy="3249515"/>
            <a:chOff x="0" y="0"/>
            <a:chExt cx="8632832" cy="3249514"/>
          </a:xfrm>
        </p:grpSpPr>
        <p:grpSp>
          <p:nvGrpSpPr>
            <p:cNvPr id="2026" name="Group 2026"/>
            <p:cNvGrpSpPr/>
            <p:nvPr/>
          </p:nvGrpSpPr>
          <p:grpSpPr>
            <a:xfrm>
              <a:off x="0" y="-1"/>
              <a:ext cx="8632833" cy="3249516"/>
              <a:chOff x="0" y="0"/>
              <a:chExt cx="8632832" cy="3249514"/>
            </a:xfrm>
          </p:grpSpPr>
          <p:grpSp>
            <p:nvGrpSpPr>
              <p:cNvPr id="2020" name="Group 2020"/>
              <p:cNvGrpSpPr/>
              <p:nvPr/>
            </p:nvGrpSpPr>
            <p:grpSpPr>
              <a:xfrm>
                <a:off x="0" y="0"/>
                <a:ext cx="8632834" cy="3249515"/>
                <a:chOff x="0" y="0"/>
                <a:chExt cx="8632833" cy="3249514"/>
              </a:xfrm>
            </p:grpSpPr>
            <p:grpSp>
              <p:nvGrpSpPr>
                <p:cNvPr id="2017" name="Group 2017"/>
                <p:cNvGrpSpPr/>
                <p:nvPr/>
              </p:nvGrpSpPr>
              <p:grpSpPr>
                <a:xfrm>
                  <a:off x="214312" y="226369"/>
                  <a:ext cx="8418522" cy="3023146"/>
                  <a:chOff x="0" y="0"/>
                  <a:chExt cx="8418520" cy="3023145"/>
                </a:xfrm>
              </p:grpSpPr>
              <p:grpSp>
                <p:nvGrpSpPr>
                  <p:cNvPr id="2010" name="Group 2010"/>
                  <p:cNvGrpSpPr/>
                  <p:nvPr/>
                </p:nvGrpSpPr>
                <p:grpSpPr>
                  <a:xfrm>
                    <a:off x="-1" y="0"/>
                    <a:ext cx="8418522" cy="3023146"/>
                    <a:chOff x="0" y="0"/>
                    <a:chExt cx="8418520" cy="3023145"/>
                  </a:xfrm>
                </p:grpSpPr>
                <p:grpSp>
                  <p:nvGrpSpPr>
                    <p:cNvPr id="2005" name="Group 2005"/>
                    <p:cNvGrpSpPr/>
                    <p:nvPr/>
                  </p:nvGrpSpPr>
                  <p:grpSpPr>
                    <a:xfrm>
                      <a:off x="-1" y="0"/>
                      <a:ext cx="8418521" cy="3014677"/>
                      <a:chOff x="0" y="0"/>
                      <a:chExt cx="8418519" cy="3014676"/>
                    </a:xfrm>
                  </p:grpSpPr>
                  <p:sp>
                    <p:nvSpPr>
                      <p:cNvPr id="1997" name="Shape 1997"/>
                      <p:cNvSpPr/>
                      <p:nvPr/>
                    </p:nvSpPr>
                    <p:spPr>
                      <a:xfrm>
                        <a:off x="21045" y="0"/>
                        <a:ext cx="3095368" cy="1566871"/>
                      </a:xfrm>
                      <a:custGeom>
                        <a:avLst/>
                        <a:gdLst/>
                        <a:ahLst/>
                        <a:cxnLst>
                          <a:cxn ang="0">
                            <a:pos x="wd2" y="hd2"/>
                          </a:cxn>
                          <a:cxn ang="5400000">
                            <a:pos x="wd2" y="hd2"/>
                          </a:cxn>
                          <a:cxn ang="10800000">
                            <a:pos x="wd2" y="hd2"/>
                          </a:cxn>
                          <a:cxn ang="16200000">
                            <a:pos x="wd2" y="hd2"/>
                          </a:cxn>
                        </a:cxnLst>
                        <a:rect l="0" t="0" r="r" b="b"/>
                        <a:pathLst>
                          <a:path w="21510" h="21600" extrusionOk="0">
                            <a:moveTo>
                              <a:pt x="40" y="19849"/>
                            </a:moveTo>
                            <a:cubicBezTo>
                              <a:pt x="138" y="19622"/>
                              <a:pt x="583" y="19018"/>
                              <a:pt x="726" y="18876"/>
                            </a:cubicBezTo>
                            <a:cubicBezTo>
                              <a:pt x="819" y="18784"/>
                              <a:pt x="922" y="18746"/>
                              <a:pt x="1020" y="18681"/>
                            </a:cubicBezTo>
                            <a:cubicBezTo>
                              <a:pt x="1196" y="18332"/>
                              <a:pt x="1521" y="17560"/>
                              <a:pt x="1805" y="17319"/>
                            </a:cubicBezTo>
                            <a:cubicBezTo>
                              <a:pt x="1928" y="17214"/>
                              <a:pt x="2067" y="17198"/>
                              <a:pt x="2197" y="17124"/>
                            </a:cubicBezTo>
                            <a:cubicBezTo>
                              <a:pt x="2296" y="17068"/>
                              <a:pt x="2393" y="16995"/>
                              <a:pt x="2491" y="16930"/>
                            </a:cubicBezTo>
                            <a:cubicBezTo>
                              <a:pt x="2524" y="16735"/>
                              <a:pt x="2536" y="16522"/>
                              <a:pt x="2589" y="16346"/>
                            </a:cubicBezTo>
                            <a:cubicBezTo>
                              <a:pt x="2663" y="16101"/>
                              <a:pt x="2970" y="15664"/>
                              <a:pt x="3079" y="15568"/>
                            </a:cubicBezTo>
                            <a:cubicBezTo>
                              <a:pt x="3268" y="15401"/>
                              <a:pt x="3471" y="15308"/>
                              <a:pt x="3667" y="15178"/>
                            </a:cubicBezTo>
                            <a:lnTo>
                              <a:pt x="3961" y="14984"/>
                            </a:lnTo>
                            <a:cubicBezTo>
                              <a:pt x="3994" y="14789"/>
                              <a:pt x="3986" y="14545"/>
                              <a:pt x="4059" y="14400"/>
                            </a:cubicBezTo>
                            <a:cubicBezTo>
                              <a:pt x="4397" y="13731"/>
                              <a:pt x="4572" y="13672"/>
                              <a:pt x="4942" y="13427"/>
                            </a:cubicBezTo>
                            <a:cubicBezTo>
                              <a:pt x="5040" y="13297"/>
                              <a:pt x="5128" y="13133"/>
                              <a:pt x="5236" y="13038"/>
                            </a:cubicBezTo>
                            <a:cubicBezTo>
                              <a:pt x="5425" y="12871"/>
                              <a:pt x="5652" y="12876"/>
                              <a:pt x="5824" y="12649"/>
                            </a:cubicBezTo>
                            <a:lnTo>
                              <a:pt x="6412" y="11870"/>
                            </a:lnTo>
                            <a:cubicBezTo>
                              <a:pt x="6501" y="11605"/>
                              <a:pt x="6649" y="11082"/>
                              <a:pt x="6804" y="10897"/>
                            </a:cubicBezTo>
                            <a:cubicBezTo>
                              <a:pt x="6893" y="10792"/>
                              <a:pt x="7000" y="10768"/>
                              <a:pt x="7099" y="10703"/>
                            </a:cubicBezTo>
                            <a:cubicBezTo>
                              <a:pt x="7164" y="10508"/>
                              <a:pt x="7206" y="10273"/>
                              <a:pt x="7295" y="10119"/>
                            </a:cubicBezTo>
                            <a:cubicBezTo>
                              <a:pt x="7472" y="9811"/>
                              <a:pt x="7716" y="9671"/>
                              <a:pt x="7883" y="9341"/>
                            </a:cubicBezTo>
                            <a:lnTo>
                              <a:pt x="8079" y="8951"/>
                            </a:lnTo>
                            <a:cubicBezTo>
                              <a:pt x="8399" y="7043"/>
                              <a:pt x="7880" y="9739"/>
                              <a:pt x="8471" y="7978"/>
                            </a:cubicBezTo>
                            <a:cubicBezTo>
                              <a:pt x="8858" y="6826"/>
                              <a:pt x="8239" y="7418"/>
                              <a:pt x="8863" y="7005"/>
                            </a:cubicBezTo>
                            <a:cubicBezTo>
                              <a:pt x="9037" y="6486"/>
                              <a:pt x="9092" y="6241"/>
                              <a:pt x="9353" y="5838"/>
                            </a:cubicBezTo>
                            <a:cubicBezTo>
                              <a:pt x="9539" y="5551"/>
                              <a:pt x="9713" y="5173"/>
                              <a:pt x="9942" y="5059"/>
                            </a:cubicBezTo>
                            <a:cubicBezTo>
                              <a:pt x="10067" y="4997"/>
                              <a:pt x="10487" y="4810"/>
                              <a:pt x="10628" y="4670"/>
                            </a:cubicBezTo>
                            <a:cubicBezTo>
                              <a:pt x="11305" y="3998"/>
                              <a:pt x="10498" y="4491"/>
                              <a:pt x="11314" y="4086"/>
                            </a:cubicBezTo>
                            <a:cubicBezTo>
                              <a:pt x="11379" y="3892"/>
                              <a:pt x="11457" y="3712"/>
                              <a:pt x="11510" y="3503"/>
                            </a:cubicBezTo>
                            <a:cubicBezTo>
                              <a:pt x="11638" y="2995"/>
                              <a:pt x="11554" y="2612"/>
                              <a:pt x="11902" y="2335"/>
                            </a:cubicBezTo>
                            <a:cubicBezTo>
                              <a:pt x="12117" y="2165"/>
                              <a:pt x="12361" y="2223"/>
                              <a:pt x="12588" y="2141"/>
                            </a:cubicBezTo>
                            <a:cubicBezTo>
                              <a:pt x="12777" y="2073"/>
                              <a:pt x="13473" y="1684"/>
                              <a:pt x="13569" y="1557"/>
                            </a:cubicBezTo>
                            <a:lnTo>
                              <a:pt x="13863" y="1168"/>
                            </a:lnTo>
                            <a:cubicBezTo>
                              <a:pt x="13928" y="908"/>
                              <a:pt x="13956" y="594"/>
                              <a:pt x="14059" y="389"/>
                            </a:cubicBezTo>
                            <a:cubicBezTo>
                              <a:pt x="14132" y="244"/>
                              <a:pt x="14261" y="286"/>
                              <a:pt x="14353" y="195"/>
                            </a:cubicBezTo>
                            <a:cubicBezTo>
                              <a:pt x="14394" y="154"/>
                              <a:pt x="14418" y="65"/>
                              <a:pt x="14451" y="0"/>
                            </a:cubicBezTo>
                            <a:cubicBezTo>
                              <a:pt x="14977" y="1043"/>
                              <a:pt x="14530" y="327"/>
                              <a:pt x="16020" y="584"/>
                            </a:cubicBezTo>
                            <a:cubicBezTo>
                              <a:pt x="16314" y="635"/>
                              <a:pt x="16608" y="714"/>
                              <a:pt x="16902" y="778"/>
                            </a:cubicBezTo>
                            <a:cubicBezTo>
                              <a:pt x="18193" y="266"/>
                              <a:pt x="17756" y="361"/>
                              <a:pt x="20137" y="778"/>
                            </a:cubicBezTo>
                            <a:cubicBezTo>
                              <a:pt x="20343" y="814"/>
                              <a:pt x="20520" y="1117"/>
                              <a:pt x="20725" y="1168"/>
                            </a:cubicBezTo>
                            <a:cubicBezTo>
                              <a:pt x="21542" y="1370"/>
                              <a:pt x="21510" y="839"/>
                              <a:pt x="21510" y="1557"/>
                            </a:cubicBezTo>
                            <a:cubicBezTo>
                              <a:pt x="21472" y="1669"/>
                              <a:pt x="21232" y="2464"/>
                              <a:pt x="21117" y="2530"/>
                            </a:cubicBezTo>
                            <a:cubicBezTo>
                              <a:pt x="20960" y="2619"/>
                              <a:pt x="20791" y="2530"/>
                              <a:pt x="20627" y="2530"/>
                            </a:cubicBezTo>
                            <a:cubicBezTo>
                              <a:pt x="20725" y="2595"/>
                              <a:pt x="20848" y="2579"/>
                              <a:pt x="20921" y="2724"/>
                            </a:cubicBezTo>
                            <a:cubicBezTo>
                              <a:pt x="21088" y="3055"/>
                              <a:pt x="21314" y="3892"/>
                              <a:pt x="21314" y="3892"/>
                            </a:cubicBezTo>
                            <a:cubicBezTo>
                              <a:pt x="21281" y="4151"/>
                              <a:pt x="21318" y="4496"/>
                              <a:pt x="21215" y="4670"/>
                            </a:cubicBezTo>
                            <a:cubicBezTo>
                              <a:pt x="21059" y="4937"/>
                              <a:pt x="20773" y="4769"/>
                              <a:pt x="20627" y="5059"/>
                            </a:cubicBezTo>
                            <a:lnTo>
                              <a:pt x="20529" y="5254"/>
                            </a:lnTo>
                            <a:cubicBezTo>
                              <a:pt x="20399" y="5643"/>
                              <a:pt x="20361" y="6274"/>
                              <a:pt x="20137" y="6422"/>
                            </a:cubicBezTo>
                            <a:lnTo>
                              <a:pt x="19549" y="6811"/>
                            </a:lnTo>
                            <a:cubicBezTo>
                              <a:pt x="19451" y="6876"/>
                              <a:pt x="19355" y="6956"/>
                              <a:pt x="19255" y="7005"/>
                            </a:cubicBezTo>
                            <a:cubicBezTo>
                              <a:pt x="19124" y="7070"/>
                              <a:pt x="18992" y="7123"/>
                              <a:pt x="18863" y="7200"/>
                            </a:cubicBezTo>
                            <a:cubicBezTo>
                              <a:pt x="18665" y="7318"/>
                              <a:pt x="18446" y="7362"/>
                              <a:pt x="18274" y="7589"/>
                            </a:cubicBezTo>
                            <a:cubicBezTo>
                              <a:pt x="17432" y="8705"/>
                              <a:pt x="18498" y="7367"/>
                              <a:pt x="17686" y="8173"/>
                            </a:cubicBezTo>
                            <a:cubicBezTo>
                              <a:pt x="17581" y="8278"/>
                              <a:pt x="17509" y="8527"/>
                              <a:pt x="17392" y="8562"/>
                            </a:cubicBezTo>
                            <a:cubicBezTo>
                              <a:pt x="16842" y="8726"/>
                              <a:pt x="16281" y="8681"/>
                              <a:pt x="15726" y="8757"/>
                            </a:cubicBezTo>
                            <a:cubicBezTo>
                              <a:pt x="15333" y="8810"/>
                              <a:pt x="14941" y="8886"/>
                              <a:pt x="14549" y="8951"/>
                            </a:cubicBezTo>
                            <a:cubicBezTo>
                              <a:pt x="14386" y="9016"/>
                              <a:pt x="14221" y="9066"/>
                              <a:pt x="14059" y="9146"/>
                            </a:cubicBezTo>
                            <a:cubicBezTo>
                              <a:pt x="13959" y="9196"/>
                              <a:pt x="13825" y="9174"/>
                              <a:pt x="13765" y="9341"/>
                            </a:cubicBezTo>
                            <a:cubicBezTo>
                              <a:pt x="13645" y="9674"/>
                              <a:pt x="13774" y="10463"/>
                              <a:pt x="13569" y="10508"/>
                            </a:cubicBezTo>
                            <a:lnTo>
                              <a:pt x="12686" y="10703"/>
                            </a:lnTo>
                            <a:cubicBezTo>
                              <a:pt x="12621" y="10897"/>
                              <a:pt x="12497" y="11053"/>
                              <a:pt x="12490" y="11286"/>
                            </a:cubicBezTo>
                            <a:cubicBezTo>
                              <a:pt x="12452" y="12726"/>
                              <a:pt x="12395" y="14018"/>
                              <a:pt x="12785" y="15178"/>
                            </a:cubicBezTo>
                            <a:cubicBezTo>
                              <a:pt x="12836" y="15331"/>
                              <a:pt x="12915" y="15438"/>
                              <a:pt x="12981" y="15568"/>
                            </a:cubicBezTo>
                            <a:cubicBezTo>
                              <a:pt x="13046" y="15827"/>
                              <a:pt x="13073" y="16141"/>
                              <a:pt x="13177" y="16346"/>
                            </a:cubicBezTo>
                            <a:cubicBezTo>
                              <a:pt x="13250" y="16491"/>
                              <a:pt x="13557" y="16427"/>
                              <a:pt x="13471" y="16541"/>
                            </a:cubicBezTo>
                            <a:cubicBezTo>
                              <a:pt x="13305" y="16759"/>
                              <a:pt x="13077" y="16658"/>
                              <a:pt x="12883" y="16735"/>
                            </a:cubicBezTo>
                            <a:cubicBezTo>
                              <a:pt x="12512" y="16882"/>
                              <a:pt x="12277" y="17071"/>
                              <a:pt x="11902" y="17319"/>
                            </a:cubicBezTo>
                            <a:cubicBezTo>
                              <a:pt x="11804" y="17384"/>
                              <a:pt x="11694" y="17400"/>
                              <a:pt x="11608" y="17514"/>
                            </a:cubicBezTo>
                            <a:lnTo>
                              <a:pt x="11314" y="17903"/>
                            </a:lnTo>
                            <a:cubicBezTo>
                              <a:pt x="11249" y="18097"/>
                              <a:pt x="11218" y="18363"/>
                              <a:pt x="11118" y="18486"/>
                            </a:cubicBezTo>
                            <a:cubicBezTo>
                              <a:pt x="10783" y="18902"/>
                              <a:pt x="10206" y="18950"/>
                              <a:pt x="9843" y="19070"/>
                            </a:cubicBezTo>
                            <a:cubicBezTo>
                              <a:pt x="9470" y="19194"/>
                              <a:pt x="9314" y="19285"/>
                              <a:pt x="8961" y="19459"/>
                            </a:cubicBezTo>
                            <a:cubicBezTo>
                              <a:pt x="8928" y="19654"/>
                              <a:pt x="8825" y="19853"/>
                              <a:pt x="8863" y="20043"/>
                            </a:cubicBezTo>
                            <a:cubicBezTo>
                              <a:pt x="8907" y="20260"/>
                              <a:pt x="9043" y="20376"/>
                              <a:pt x="9157" y="20432"/>
                            </a:cubicBezTo>
                            <a:cubicBezTo>
                              <a:pt x="9444" y="20575"/>
                              <a:pt x="9745" y="20562"/>
                              <a:pt x="10040" y="20627"/>
                            </a:cubicBezTo>
                            <a:cubicBezTo>
                              <a:pt x="10576" y="20982"/>
                              <a:pt x="10893" y="20850"/>
                              <a:pt x="10334" y="21405"/>
                            </a:cubicBezTo>
                            <a:cubicBezTo>
                              <a:pt x="10241" y="21497"/>
                              <a:pt x="10138" y="21535"/>
                              <a:pt x="10040" y="21600"/>
                            </a:cubicBezTo>
                            <a:cubicBezTo>
                              <a:pt x="9713" y="21470"/>
                              <a:pt x="9390" y="21284"/>
                              <a:pt x="9059" y="21211"/>
                            </a:cubicBezTo>
                            <a:cubicBezTo>
                              <a:pt x="8631" y="21116"/>
                              <a:pt x="7480" y="20851"/>
                              <a:pt x="7099" y="20822"/>
                            </a:cubicBezTo>
                            <a:cubicBezTo>
                              <a:pt x="5759" y="20719"/>
                              <a:pt x="4419" y="20692"/>
                              <a:pt x="3079" y="20627"/>
                            </a:cubicBezTo>
                            <a:cubicBezTo>
                              <a:pt x="1854" y="19817"/>
                              <a:pt x="3683" y="20966"/>
                              <a:pt x="138" y="20238"/>
                            </a:cubicBezTo>
                            <a:cubicBezTo>
                              <a:pt x="46" y="20219"/>
                              <a:pt x="-58" y="20076"/>
                              <a:pt x="40" y="19849"/>
                            </a:cubicBezTo>
                            <a:close/>
                          </a:path>
                        </a:pathLst>
                      </a:custGeom>
                      <a:gradFill flip="none" rotWithShape="1">
                        <a:gsLst>
                          <a:gs pos="40000">
                            <a:srgbClr val="9ABF73"/>
                          </a:gs>
                          <a:gs pos="100000">
                            <a:srgbClr val="FFFFFF"/>
                          </a:gs>
                        </a:gsLst>
                        <a:lin ang="294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nvGrpSpPr>
                      <p:cNvPr id="2000" name="Group 2000"/>
                      <p:cNvGrpSpPr/>
                      <p:nvPr/>
                    </p:nvGrpSpPr>
                    <p:grpSpPr>
                      <a:xfrm>
                        <a:off x="-1" y="2340056"/>
                        <a:ext cx="7777661" cy="674621"/>
                        <a:chOff x="0" y="0"/>
                        <a:chExt cx="7777660" cy="674620"/>
                      </a:xfrm>
                    </p:grpSpPr>
                    <p:sp>
                      <p:nvSpPr>
                        <p:cNvPr id="1998" name="Shape 1998"/>
                        <p:cNvSpPr/>
                        <p:nvPr/>
                      </p:nvSpPr>
                      <p:spPr>
                        <a:xfrm>
                          <a:off x="15545" y="0"/>
                          <a:ext cx="7762115" cy="663072"/>
                        </a:xfrm>
                        <a:custGeom>
                          <a:avLst/>
                          <a:gdLst/>
                          <a:ahLst/>
                          <a:cxnLst>
                            <a:cxn ang="0">
                              <a:pos x="wd2" y="hd2"/>
                            </a:cxn>
                            <a:cxn ang="5400000">
                              <a:pos x="wd2" y="hd2"/>
                            </a:cxn>
                            <a:cxn ang="10800000">
                              <a:pos x="wd2" y="hd2"/>
                            </a:cxn>
                            <a:cxn ang="16200000">
                              <a:pos x="wd2" y="hd2"/>
                            </a:cxn>
                          </a:cxnLst>
                          <a:rect l="0" t="0" r="r" b="b"/>
                          <a:pathLst>
                            <a:path w="21536" h="20884" extrusionOk="0">
                              <a:moveTo>
                                <a:pt x="47" y="18564"/>
                              </a:moveTo>
                              <a:cubicBezTo>
                                <a:pt x="138" y="19144"/>
                                <a:pt x="-4" y="18564"/>
                                <a:pt x="590" y="18564"/>
                              </a:cubicBezTo>
                              <a:cubicBezTo>
                                <a:pt x="875" y="18564"/>
                                <a:pt x="1159" y="18177"/>
                                <a:pt x="1443" y="17984"/>
                              </a:cubicBezTo>
                              <a:cubicBezTo>
                                <a:pt x="1482" y="17597"/>
                                <a:pt x="1513" y="16887"/>
                                <a:pt x="1560" y="16823"/>
                              </a:cubicBezTo>
                              <a:cubicBezTo>
                                <a:pt x="1732" y="16589"/>
                                <a:pt x="1841" y="17260"/>
                                <a:pt x="1986" y="17984"/>
                              </a:cubicBezTo>
                              <a:cubicBezTo>
                                <a:pt x="2025" y="18370"/>
                                <a:pt x="2061" y="18832"/>
                                <a:pt x="2102" y="19144"/>
                              </a:cubicBezTo>
                              <a:cubicBezTo>
                                <a:pt x="2325" y="20807"/>
                                <a:pt x="2637" y="19241"/>
                                <a:pt x="2839" y="19144"/>
                              </a:cubicBezTo>
                              <a:cubicBezTo>
                                <a:pt x="3434" y="18857"/>
                                <a:pt x="4028" y="18757"/>
                                <a:pt x="4623" y="18564"/>
                              </a:cubicBezTo>
                              <a:cubicBezTo>
                                <a:pt x="4933" y="18757"/>
                                <a:pt x="5243" y="19144"/>
                                <a:pt x="5553" y="19144"/>
                              </a:cubicBezTo>
                              <a:cubicBezTo>
                                <a:pt x="6135" y="19144"/>
                                <a:pt x="6716" y="18446"/>
                                <a:pt x="7298" y="18564"/>
                              </a:cubicBezTo>
                              <a:cubicBezTo>
                                <a:pt x="7795" y="18664"/>
                                <a:pt x="8662" y="20082"/>
                                <a:pt x="9198" y="20884"/>
                              </a:cubicBezTo>
                              <a:lnTo>
                                <a:pt x="13657" y="19724"/>
                              </a:lnTo>
                              <a:cubicBezTo>
                                <a:pt x="13929" y="19724"/>
                                <a:pt x="14200" y="20111"/>
                                <a:pt x="14471" y="20304"/>
                              </a:cubicBezTo>
                              <a:cubicBezTo>
                                <a:pt x="15323" y="19794"/>
                                <a:pt x="16275" y="19144"/>
                                <a:pt x="17108" y="19144"/>
                              </a:cubicBezTo>
                              <a:cubicBezTo>
                                <a:pt x="17264" y="19144"/>
                                <a:pt x="17418" y="19531"/>
                                <a:pt x="17573" y="19724"/>
                              </a:cubicBezTo>
                              <a:lnTo>
                                <a:pt x="19240" y="18564"/>
                              </a:lnTo>
                              <a:cubicBezTo>
                                <a:pt x="19332" y="18482"/>
                                <a:pt x="19420" y="17984"/>
                                <a:pt x="19512" y="17984"/>
                              </a:cubicBezTo>
                              <a:cubicBezTo>
                                <a:pt x="19784" y="17984"/>
                                <a:pt x="20055" y="18370"/>
                                <a:pt x="20326" y="18564"/>
                              </a:cubicBezTo>
                              <a:cubicBezTo>
                                <a:pt x="20352" y="18951"/>
                                <a:pt x="20371" y="19479"/>
                                <a:pt x="20404" y="19724"/>
                              </a:cubicBezTo>
                              <a:cubicBezTo>
                                <a:pt x="20607" y="21248"/>
                                <a:pt x="21187" y="19752"/>
                                <a:pt x="21218" y="19724"/>
                              </a:cubicBezTo>
                              <a:cubicBezTo>
                                <a:pt x="21257" y="19337"/>
                                <a:pt x="21291" y="18809"/>
                                <a:pt x="21334" y="18564"/>
                              </a:cubicBezTo>
                              <a:cubicBezTo>
                                <a:pt x="21396" y="18218"/>
                                <a:pt x="21481" y="18681"/>
                                <a:pt x="21528" y="17984"/>
                              </a:cubicBezTo>
                              <a:cubicBezTo>
                                <a:pt x="21557" y="17551"/>
                                <a:pt x="21500" y="16833"/>
                                <a:pt x="21489" y="16243"/>
                              </a:cubicBezTo>
                              <a:cubicBezTo>
                                <a:pt x="21461" y="14705"/>
                                <a:pt x="21412" y="11602"/>
                                <a:pt x="21412" y="11602"/>
                              </a:cubicBezTo>
                              <a:cubicBezTo>
                                <a:pt x="21429" y="9055"/>
                                <a:pt x="21492" y="3875"/>
                                <a:pt x="21412" y="1160"/>
                              </a:cubicBezTo>
                              <a:cubicBezTo>
                                <a:pt x="21395" y="602"/>
                                <a:pt x="21335" y="713"/>
                                <a:pt x="21295" y="580"/>
                              </a:cubicBezTo>
                              <a:cubicBezTo>
                                <a:pt x="21219" y="325"/>
                                <a:pt x="21140" y="194"/>
                                <a:pt x="21063" y="0"/>
                              </a:cubicBezTo>
                              <a:cubicBezTo>
                                <a:pt x="19548" y="1259"/>
                                <a:pt x="20122" y="-352"/>
                                <a:pt x="19318" y="2321"/>
                              </a:cubicBezTo>
                              <a:cubicBezTo>
                                <a:pt x="19088" y="2008"/>
                                <a:pt x="18503" y="1160"/>
                                <a:pt x="18310" y="1160"/>
                              </a:cubicBezTo>
                              <a:cubicBezTo>
                                <a:pt x="18063" y="1160"/>
                                <a:pt x="16653" y="2112"/>
                                <a:pt x="16332" y="2321"/>
                              </a:cubicBezTo>
                              <a:cubicBezTo>
                                <a:pt x="15633" y="4412"/>
                                <a:pt x="16886" y="829"/>
                                <a:pt x="14937" y="3481"/>
                              </a:cubicBezTo>
                              <a:cubicBezTo>
                                <a:pt x="14900" y="3530"/>
                                <a:pt x="14892" y="4397"/>
                                <a:pt x="14859" y="4641"/>
                              </a:cubicBezTo>
                              <a:cubicBezTo>
                                <a:pt x="14811" y="4998"/>
                                <a:pt x="14757" y="5133"/>
                                <a:pt x="14704" y="5221"/>
                              </a:cubicBezTo>
                              <a:cubicBezTo>
                                <a:pt x="14524" y="5521"/>
                                <a:pt x="14342" y="5608"/>
                                <a:pt x="14161" y="5801"/>
                              </a:cubicBezTo>
                              <a:cubicBezTo>
                                <a:pt x="14122" y="5995"/>
                                <a:pt x="14084" y="6213"/>
                                <a:pt x="14045" y="6381"/>
                              </a:cubicBezTo>
                              <a:cubicBezTo>
                                <a:pt x="13994" y="6600"/>
                                <a:pt x="13939" y="6647"/>
                                <a:pt x="13890" y="6962"/>
                              </a:cubicBezTo>
                              <a:cubicBezTo>
                                <a:pt x="13717" y="8069"/>
                                <a:pt x="13832" y="8519"/>
                                <a:pt x="13618" y="8702"/>
                              </a:cubicBezTo>
                              <a:cubicBezTo>
                                <a:pt x="13218" y="9044"/>
                                <a:pt x="12817" y="9089"/>
                                <a:pt x="12416" y="9282"/>
                              </a:cubicBezTo>
                              <a:cubicBezTo>
                                <a:pt x="12339" y="9669"/>
                                <a:pt x="12229" y="9425"/>
                                <a:pt x="12184" y="10442"/>
                              </a:cubicBezTo>
                              <a:cubicBezTo>
                                <a:pt x="12083" y="12691"/>
                                <a:pt x="12150" y="11962"/>
                                <a:pt x="11990" y="12763"/>
                              </a:cubicBezTo>
                              <a:cubicBezTo>
                                <a:pt x="11951" y="13149"/>
                                <a:pt x="11910" y="13487"/>
                                <a:pt x="11873" y="13923"/>
                              </a:cubicBezTo>
                              <a:cubicBezTo>
                                <a:pt x="11845" y="14265"/>
                                <a:pt x="11828" y="14812"/>
                                <a:pt x="11796" y="15083"/>
                              </a:cubicBezTo>
                              <a:cubicBezTo>
                                <a:pt x="11735" y="15600"/>
                                <a:pt x="11667" y="15857"/>
                                <a:pt x="11602" y="16243"/>
                              </a:cubicBezTo>
                              <a:lnTo>
                                <a:pt x="9586" y="15663"/>
                              </a:lnTo>
                              <a:cubicBezTo>
                                <a:pt x="9545" y="15641"/>
                                <a:pt x="9510" y="15111"/>
                                <a:pt x="9469" y="15083"/>
                              </a:cubicBezTo>
                              <a:cubicBezTo>
                                <a:pt x="8669" y="14530"/>
                                <a:pt x="7066" y="13923"/>
                                <a:pt x="7066" y="13923"/>
                              </a:cubicBezTo>
                              <a:cubicBezTo>
                                <a:pt x="6781" y="13536"/>
                                <a:pt x="6498" y="12822"/>
                                <a:pt x="6212" y="12763"/>
                              </a:cubicBezTo>
                              <a:cubicBezTo>
                                <a:pt x="5566" y="12628"/>
                                <a:pt x="4920" y="13343"/>
                                <a:pt x="4274" y="13343"/>
                              </a:cubicBezTo>
                              <a:cubicBezTo>
                                <a:pt x="3899" y="13343"/>
                                <a:pt x="3524" y="12956"/>
                                <a:pt x="3149" y="12763"/>
                              </a:cubicBezTo>
                              <a:cubicBezTo>
                                <a:pt x="2427" y="8438"/>
                                <a:pt x="3126" y="12183"/>
                                <a:pt x="1288" y="12183"/>
                              </a:cubicBezTo>
                              <a:cubicBezTo>
                                <a:pt x="978" y="12183"/>
                                <a:pt x="668" y="11796"/>
                                <a:pt x="358" y="11602"/>
                              </a:cubicBezTo>
                              <a:cubicBezTo>
                                <a:pt x="334" y="11533"/>
                                <a:pt x="48" y="10244"/>
                                <a:pt x="9" y="11602"/>
                              </a:cubicBezTo>
                              <a:cubicBezTo>
                                <a:pt x="-22" y="12684"/>
                                <a:pt x="33" y="13926"/>
                                <a:pt x="47" y="15083"/>
                              </a:cubicBezTo>
                              <a:cubicBezTo>
                                <a:pt x="86" y="18218"/>
                                <a:pt x="-43" y="17984"/>
                                <a:pt x="47" y="18564"/>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1999" name="Shape 1999"/>
                        <p:cNvSpPr/>
                        <p:nvPr/>
                      </p:nvSpPr>
                      <p:spPr>
                        <a:xfrm>
                          <a:off x="-1" y="522219"/>
                          <a:ext cx="7772410" cy="152402"/>
                        </a:xfrm>
                        <a:prstGeom prst="rect">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001" name="Shape 2001"/>
                      <p:cNvSpPr/>
                      <p:nvPr/>
                    </p:nvSpPr>
                    <p:spPr>
                      <a:xfrm>
                        <a:off x="12699" y="1434920"/>
                        <a:ext cx="4289431" cy="1521817"/>
                      </a:xfrm>
                      <a:custGeom>
                        <a:avLst/>
                        <a:gdLst/>
                        <a:ahLst/>
                        <a:cxnLst>
                          <a:cxn ang="0">
                            <a:pos x="wd2" y="hd2"/>
                          </a:cxn>
                          <a:cxn ang="5400000">
                            <a:pos x="wd2" y="hd2"/>
                          </a:cxn>
                          <a:cxn ang="10800000">
                            <a:pos x="wd2" y="hd2"/>
                          </a:cxn>
                          <a:cxn ang="16200000">
                            <a:pos x="wd2" y="hd2"/>
                          </a:cxn>
                        </a:cxnLst>
                        <a:rect l="0" t="0" r="r" b="b"/>
                        <a:pathLst>
                          <a:path w="21600" h="20644" extrusionOk="0">
                            <a:moveTo>
                              <a:pt x="924" y="1014"/>
                            </a:moveTo>
                            <a:cubicBezTo>
                              <a:pt x="1468" y="1141"/>
                              <a:pt x="2866" y="1110"/>
                              <a:pt x="3837" y="1205"/>
                            </a:cubicBezTo>
                            <a:cubicBezTo>
                              <a:pt x="4669" y="1287"/>
                              <a:pt x="4636" y="1309"/>
                              <a:pt x="5258" y="1588"/>
                            </a:cubicBezTo>
                            <a:cubicBezTo>
                              <a:pt x="5329" y="1779"/>
                              <a:pt x="5422" y="1926"/>
                              <a:pt x="5471" y="2162"/>
                            </a:cubicBezTo>
                            <a:cubicBezTo>
                              <a:pt x="5544" y="2515"/>
                              <a:pt x="5613" y="3310"/>
                              <a:pt x="5613" y="3310"/>
                            </a:cubicBezTo>
                            <a:cubicBezTo>
                              <a:pt x="5445" y="3988"/>
                              <a:pt x="5329" y="4076"/>
                              <a:pt x="5826" y="4076"/>
                            </a:cubicBezTo>
                            <a:cubicBezTo>
                              <a:pt x="6585" y="4076"/>
                              <a:pt x="7342" y="3948"/>
                              <a:pt x="8100" y="3884"/>
                            </a:cubicBezTo>
                            <a:cubicBezTo>
                              <a:pt x="8585" y="3558"/>
                              <a:pt x="8700" y="3396"/>
                              <a:pt x="9379" y="3884"/>
                            </a:cubicBezTo>
                            <a:cubicBezTo>
                              <a:pt x="9451" y="3936"/>
                              <a:pt x="9417" y="4278"/>
                              <a:pt x="9450" y="4458"/>
                            </a:cubicBezTo>
                            <a:cubicBezTo>
                              <a:pt x="9488" y="4664"/>
                              <a:pt x="9554" y="4827"/>
                              <a:pt x="9592" y="5033"/>
                            </a:cubicBezTo>
                            <a:cubicBezTo>
                              <a:pt x="9626" y="5213"/>
                              <a:pt x="9610" y="5464"/>
                              <a:pt x="9663" y="5607"/>
                            </a:cubicBezTo>
                            <a:cubicBezTo>
                              <a:pt x="9716" y="5749"/>
                              <a:pt x="9803" y="5754"/>
                              <a:pt x="9876" y="5798"/>
                            </a:cubicBezTo>
                            <a:cubicBezTo>
                              <a:pt x="10017" y="5882"/>
                              <a:pt x="10161" y="5926"/>
                              <a:pt x="10303" y="5989"/>
                            </a:cubicBezTo>
                            <a:cubicBezTo>
                              <a:pt x="10374" y="5862"/>
                              <a:pt x="10434" y="5673"/>
                              <a:pt x="10516" y="5607"/>
                            </a:cubicBezTo>
                            <a:cubicBezTo>
                              <a:pt x="11029" y="5192"/>
                              <a:pt x="11883" y="5545"/>
                              <a:pt x="12292" y="5607"/>
                            </a:cubicBezTo>
                            <a:cubicBezTo>
                              <a:pt x="12387" y="5798"/>
                              <a:pt x="12473" y="6023"/>
                              <a:pt x="12576" y="6181"/>
                            </a:cubicBezTo>
                            <a:cubicBezTo>
                              <a:pt x="12641" y="6281"/>
                              <a:pt x="12725" y="6268"/>
                              <a:pt x="12789" y="6372"/>
                            </a:cubicBezTo>
                            <a:cubicBezTo>
                              <a:pt x="12847" y="6465"/>
                              <a:pt x="12870" y="6684"/>
                              <a:pt x="12932" y="6755"/>
                            </a:cubicBezTo>
                            <a:cubicBezTo>
                              <a:pt x="13043" y="6883"/>
                              <a:pt x="13168" y="6882"/>
                              <a:pt x="13287" y="6946"/>
                            </a:cubicBezTo>
                            <a:cubicBezTo>
                              <a:pt x="13420" y="8024"/>
                              <a:pt x="13299" y="7626"/>
                              <a:pt x="13997" y="7712"/>
                            </a:cubicBezTo>
                            <a:cubicBezTo>
                              <a:pt x="14826" y="7813"/>
                              <a:pt x="15655" y="7839"/>
                              <a:pt x="16484" y="7903"/>
                            </a:cubicBezTo>
                            <a:cubicBezTo>
                              <a:pt x="16555" y="7967"/>
                              <a:pt x="16639" y="7968"/>
                              <a:pt x="16697" y="8094"/>
                            </a:cubicBezTo>
                            <a:cubicBezTo>
                              <a:pt x="16861" y="8446"/>
                              <a:pt x="16857" y="8950"/>
                              <a:pt x="16911" y="9434"/>
                            </a:cubicBezTo>
                            <a:cubicBezTo>
                              <a:pt x="16948" y="9773"/>
                              <a:pt x="17044" y="10832"/>
                              <a:pt x="17195" y="11156"/>
                            </a:cubicBezTo>
                            <a:cubicBezTo>
                              <a:pt x="17253" y="11282"/>
                              <a:pt x="17337" y="11284"/>
                              <a:pt x="17408" y="11348"/>
                            </a:cubicBezTo>
                            <a:cubicBezTo>
                              <a:pt x="17692" y="11284"/>
                              <a:pt x="17975" y="11156"/>
                              <a:pt x="18261" y="11156"/>
                            </a:cubicBezTo>
                            <a:cubicBezTo>
                              <a:pt x="18617" y="11156"/>
                              <a:pt x="18972" y="11247"/>
                              <a:pt x="19326" y="11348"/>
                            </a:cubicBezTo>
                            <a:cubicBezTo>
                              <a:pt x="19556" y="11413"/>
                              <a:pt x="19615" y="11590"/>
                              <a:pt x="19824" y="11730"/>
                            </a:cubicBezTo>
                            <a:lnTo>
                              <a:pt x="20392" y="12113"/>
                            </a:lnTo>
                            <a:cubicBezTo>
                              <a:pt x="20439" y="12304"/>
                              <a:pt x="20501" y="12476"/>
                              <a:pt x="20534" y="12687"/>
                            </a:cubicBezTo>
                            <a:cubicBezTo>
                              <a:pt x="20573" y="12929"/>
                              <a:pt x="20577" y="13201"/>
                              <a:pt x="20605" y="13453"/>
                            </a:cubicBezTo>
                            <a:cubicBezTo>
                              <a:pt x="20648" y="13839"/>
                              <a:pt x="20700" y="14218"/>
                              <a:pt x="20747" y="14601"/>
                            </a:cubicBezTo>
                            <a:cubicBezTo>
                              <a:pt x="20771" y="14792"/>
                              <a:pt x="20777" y="15007"/>
                              <a:pt x="20818" y="15175"/>
                            </a:cubicBezTo>
                            <a:cubicBezTo>
                              <a:pt x="20866" y="15366"/>
                              <a:pt x="20926" y="15539"/>
                              <a:pt x="20961" y="15749"/>
                            </a:cubicBezTo>
                            <a:cubicBezTo>
                              <a:pt x="21210" y="17259"/>
                              <a:pt x="20932" y="16591"/>
                              <a:pt x="21316" y="17280"/>
                            </a:cubicBezTo>
                            <a:cubicBezTo>
                              <a:pt x="21363" y="17471"/>
                              <a:pt x="21423" y="17644"/>
                              <a:pt x="21458" y="17854"/>
                            </a:cubicBezTo>
                            <a:cubicBezTo>
                              <a:pt x="21519" y="18223"/>
                              <a:pt x="21600" y="19002"/>
                              <a:pt x="21600" y="19002"/>
                            </a:cubicBezTo>
                            <a:cubicBezTo>
                              <a:pt x="21529" y="19066"/>
                              <a:pt x="21456" y="19114"/>
                              <a:pt x="21387" y="19194"/>
                            </a:cubicBezTo>
                            <a:cubicBezTo>
                              <a:pt x="21289" y="19306"/>
                              <a:pt x="21206" y="19512"/>
                              <a:pt x="21103" y="19576"/>
                            </a:cubicBezTo>
                            <a:cubicBezTo>
                              <a:pt x="20894" y="19706"/>
                              <a:pt x="20676" y="19704"/>
                              <a:pt x="20463" y="19768"/>
                            </a:cubicBezTo>
                            <a:cubicBezTo>
                              <a:pt x="18612" y="21430"/>
                              <a:pt x="20056" y="20274"/>
                              <a:pt x="15489" y="19959"/>
                            </a:cubicBezTo>
                            <a:cubicBezTo>
                              <a:pt x="15157" y="19936"/>
                              <a:pt x="14827" y="19819"/>
                              <a:pt x="14495" y="19768"/>
                            </a:cubicBezTo>
                            <a:cubicBezTo>
                              <a:pt x="13595" y="19628"/>
                              <a:pt x="12692" y="19627"/>
                              <a:pt x="11795" y="19385"/>
                            </a:cubicBezTo>
                            <a:cubicBezTo>
                              <a:pt x="11432" y="19287"/>
                              <a:pt x="10471" y="19014"/>
                              <a:pt x="10161" y="19002"/>
                            </a:cubicBezTo>
                            <a:lnTo>
                              <a:pt x="782" y="18811"/>
                            </a:lnTo>
                            <a:cubicBezTo>
                              <a:pt x="687" y="18747"/>
                              <a:pt x="593" y="18677"/>
                              <a:pt x="497" y="18620"/>
                            </a:cubicBezTo>
                            <a:cubicBezTo>
                              <a:pt x="379" y="18549"/>
                              <a:pt x="187" y="18730"/>
                              <a:pt x="142" y="18428"/>
                            </a:cubicBezTo>
                            <a:cubicBezTo>
                              <a:pt x="133" y="18369"/>
                              <a:pt x="276" y="15343"/>
                              <a:pt x="284" y="15175"/>
                            </a:cubicBezTo>
                            <a:lnTo>
                              <a:pt x="0" y="12879"/>
                            </a:lnTo>
                            <a:cubicBezTo>
                              <a:pt x="24" y="12687"/>
                              <a:pt x="55" y="12501"/>
                              <a:pt x="71" y="12304"/>
                            </a:cubicBezTo>
                            <a:cubicBezTo>
                              <a:pt x="151" y="11333"/>
                              <a:pt x="177" y="10205"/>
                              <a:pt x="213" y="9243"/>
                            </a:cubicBezTo>
                            <a:cubicBezTo>
                              <a:pt x="237" y="7903"/>
                              <a:pt x="263" y="6564"/>
                              <a:pt x="284" y="5224"/>
                            </a:cubicBezTo>
                            <a:cubicBezTo>
                              <a:pt x="311" y="3502"/>
                              <a:pt x="254" y="1759"/>
                              <a:pt x="355" y="57"/>
                            </a:cubicBezTo>
                            <a:cubicBezTo>
                              <a:pt x="369" y="-170"/>
                              <a:pt x="490" y="346"/>
                              <a:pt x="568" y="440"/>
                            </a:cubicBezTo>
                            <a:cubicBezTo>
                              <a:pt x="922" y="863"/>
                              <a:pt x="379" y="886"/>
                              <a:pt x="924" y="1014"/>
                            </a:cubicBezTo>
                            <a:close/>
                          </a:path>
                        </a:pathLst>
                      </a:custGeom>
                      <a:solidFill>
                        <a:srgbClr val="B3905C"/>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02" name="Shape 2002"/>
                      <p:cNvSpPr/>
                      <p:nvPr/>
                    </p:nvSpPr>
                    <p:spPr>
                      <a:xfrm>
                        <a:off x="1066800" y="0"/>
                        <a:ext cx="7351720" cy="2784263"/>
                      </a:xfrm>
                      <a:custGeom>
                        <a:avLst/>
                        <a:gdLst/>
                        <a:ahLst/>
                        <a:cxnLst>
                          <a:cxn ang="0">
                            <a:pos x="wd2" y="hd2"/>
                          </a:cxn>
                          <a:cxn ang="5400000">
                            <a:pos x="wd2" y="hd2"/>
                          </a:cxn>
                          <a:cxn ang="10800000">
                            <a:pos x="wd2" y="hd2"/>
                          </a:cxn>
                          <a:cxn ang="16200000">
                            <a:pos x="wd2" y="hd2"/>
                          </a:cxn>
                        </a:cxnLst>
                        <a:rect l="0" t="0" r="r" b="b"/>
                        <a:pathLst>
                          <a:path w="21600" h="21561" extrusionOk="0">
                            <a:moveTo>
                              <a:pt x="5929" y="0"/>
                            </a:moveTo>
                            <a:cubicBezTo>
                              <a:pt x="5854" y="215"/>
                              <a:pt x="5763" y="371"/>
                              <a:pt x="5763" y="716"/>
                            </a:cubicBezTo>
                            <a:cubicBezTo>
                              <a:pt x="5763" y="880"/>
                              <a:pt x="5790" y="1035"/>
                              <a:pt x="5804" y="1194"/>
                            </a:cubicBezTo>
                            <a:cubicBezTo>
                              <a:pt x="5784" y="1543"/>
                              <a:pt x="5792" y="2010"/>
                              <a:pt x="5680" y="2268"/>
                            </a:cubicBezTo>
                            <a:cubicBezTo>
                              <a:pt x="5646" y="2347"/>
                              <a:pt x="5597" y="2348"/>
                              <a:pt x="5555" y="2387"/>
                            </a:cubicBezTo>
                            <a:cubicBezTo>
                              <a:pt x="5464" y="3704"/>
                              <a:pt x="5601" y="2462"/>
                              <a:pt x="5390" y="3223"/>
                            </a:cubicBezTo>
                            <a:cubicBezTo>
                              <a:pt x="5229" y="3802"/>
                              <a:pt x="5495" y="3440"/>
                              <a:pt x="5224" y="3700"/>
                            </a:cubicBezTo>
                            <a:cubicBezTo>
                              <a:pt x="5196" y="3820"/>
                              <a:pt x="5180" y="3969"/>
                              <a:pt x="5141" y="4059"/>
                            </a:cubicBezTo>
                            <a:cubicBezTo>
                              <a:pt x="5087" y="4182"/>
                              <a:pt x="4770" y="4296"/>
                              <a:pt x="4768" y="4297"/>
                            </a:cubicBezTo>
                            <a:lnTo>
                              <a:pt x="4519" y="4536"/>
                            </a:lnTo>
                            <a:cubicBezTo>
                              <a:pt x="4478" y="4576"/>
                              <a:pt x="4438" y="4638"/>
                              <a:pt x="4395" y="4655"/>
                            </a:cubicBezTo>
                            <a:lnTo>
                              <a:pt x="4104" y="4775"/>
                            </a:lnTo>
                            <a:cubicBezTo>
                              <a:pt x="4021" y="4854"/>
                              <a:pt x="3942" y="4978"/>
                              <a:pt x="3856" y="5013"/>
                            </a:cubicBezTo>
                            <a:cubicBezTo>
                              <a:pt x="3759" y="5053"/>
                              <a:pt x="3662" y="5083"/>
                              <a:pt x="3565" y="5133"/>
                            </a:cubicBezTo>
                            <a:cubicBezTo>
                              <a:pt x="3509" y="5162"/>
                              <a:pt x="3456" y="5231"/>
                              <a:pt x="3400" y="5252"/>
                            </a:cubicBezTo>
                            <a:cubicBezTo>
                              <a:pt x="3248" y="5310"/>
                              <a:pt x="3096" y="5332"/>
                              <a:pt x="2944" y="5372"/>
                            </a:cubicBezTo>
                            <a:cubicBezTo>
                              <a:pt x="2902" y="5411"/>
                              <a:pt x="2853" y="5412"/>
                              <a:pt x="2819" y="5491"/>
                            </a:cubicBezTo>
                            <a:cubicBezTo>
                              <a:pt x="2780" y="5581"/>
                              <a:pt x="2767" y="5737"/>
                              <a:pt x="2736" y="5849"/>
                            </a:cubicBezTo>
                            <a:cubicBezTo>
                              <a:pt x="2695" y="5997"/>
                              <a:pt x="2588" y="6270"/>
                              <a:pt x="2529" y="6327"/>
                            </a:cubicBezTo>
                            <a:cubicBezTo>
                              <a:pt x="2449" y="6403"/>
                              <a:pt x="2363" y="6406"/>
                              <a:pt x="2280" y="6446"/>
                            </a:cubicBezTo>
                            <a:cubicBezTo>
                              <a:pt x="2229" y="6887"/>
                              <a:pt x="2197" y="7091"/>
                              <a:pt x="2197" y="7640"/>
                            </a:cubicBezTo>
                            <a:cubicBezTo>
                              <a:pt x="2197" y="7842"/>
                              <a:pt x="2207" y="8055"/>
                              <a:pt x="2239" y="8236"/>
                            </a:cubicBezTo>
                            <a:cubicBezTo>
                              <a:pt x="2265" y="8387"/>
                              <a:pt x="2322" y="8475"/>
                              <a:pt x="2363" y="8595"/>
                            </a:cubicBezTo>
                            <a:cubicBezTo>
                              <a:pt x="2463" y="9453"/>
                              <a:pt x="2342" y="8381"/>
                              <a:pt x="2446" y="9430"/>
                            </a:cubicBezTo>
                            <a:cubicBezTo>
                              <a:pt x="2458" y="9551"/>
                              <a:pt x="2474" y="9669"/>
                              <a:pt x="2488" y="9788"/>
                            </a:cubicBezTo>
                            <a:cubicBezTo>
                              <a:pt x="2282" y="10675"/>
                              <a:pt x="2536" y="9783"/>
                              <a:pt x="1866" y="10266"/>
                            </a:cubicBezTo>
                            <a:cubicBezTo>
                              <a:pt x="1809" y="10307"/>
                              <a:pt x="1786" y="10516"/>
                              <a:pt x="1741" y="10624"/>
                            </a:cubicBezTo>
                            <a:cubicBezTo>
                              <a:pt x="1703" y="10716"/>
                              <a:pt x="1658" y="10783"/>
                              <a:pt x="1617" y="10863"/>
                            </a:cubicBezTo>
                            <a:cubicBezTo>
                              <a:pt x="1553" y="11138"/>
                              <a:pt x="1543" y="11340"/>
                              <a:pt x="1410" y="11340"/>
                            </a:cubicBezTo>
                            <a:cubicBezTo>
                              <a:pt x="1366" y="11340"/>
                              <a:pt x="1327" y="11260"/>
                              <a:pt x="1285" y="11221"/>
                            </a:cubicBezTo>
                            <a:cubicBezTo>
                              <a:pt x="1161" y="11260"/>
                              <a:pt x="1036" y="11281"/>
                              <a:pt x="912" y="11340"/>
                            </a:cubicBezTo>
                            <a:cubicBezTo>
                              <a:pt x="869" y="11361"/>
                              <a:pt x="830" y="11425"/>
                              <a:pt x="788" y="11459"/>
                            </a:cubicBezTo>
                            <a:cubicBezTo>
                              <a:pt x="733" y="11504"/>
                              <a:pt x="676" y="11532"/>
                              <a:pt x="622" y="11579"/>
                            </a:cubicBezTo>
                            <a:cubicBezTo>
                              <a:pt x="538" y="11651"/>
                              <a:pt x="373" y="11817"/>
                              <a:pt x="373" y="11817"/>
                            </a:cubicBezTo>
                            <a:cubicBezTo>
                              <a:pt x="306" y="12010"/>
                              <a:pt x="257" y="12182"/>
                              <a:pt x="166" y="12295"/>
                            </a:cubicBezTo>
                            <a:cubicBezTo>
                              <a:pt x="113" y="12360"/>
                              <a:pt x="55" y="12375"/>
                              <a:pt x="0" y="12414"/>
                            </a:cubicBezTo>
                            <a:cubicBezTo>
                              <a:pt x="14" y="12573"/>
                              <a:pt x="10" y="12755"/>
                              <a:pt x="41" y="12892"/>
                            </a:cubicBezTo>
                            <a:cubicBezTo>
                              <a:pt x="69" y="13011"/>
                              <a:pt x="121" y="13066"/>
                              <a:pt x="166" y="13131"/>
                            </a:cubicBezTo>
                            <a:cubicBezTo>
                              <a:pt x="232" y="13226"/>
                              <a:pt x="394" y="13318"/>
                              <a:pt x="456" y="13369"/>
                            </a:cubicBezTo>
                            <a:cubicBezTo>
                              <a:pt x="498" y="13404"/>
                              <a:pt x="539" y="13449"/>
                              <a:pt x="580" y="13489"/>
                            </a:cubicBezTo>
                            <a:cubicBezTo>
                              <a:pt x="857" y="13449"/>
                              <a:pt x="1134" y="13433"/>
                              <a:pt x="1410" y="13369"/>
                            </a:cubicBezTo>
                            <a:cubicBezTo>
                              <a:pt x="1480" y="13353"/>
                              <a:pt x="1546" y="13250"/>
                              <a:pt x="1617" y="13250"/>
                            </a:cubicBezTo>
                            <a:cubicBezTo>
                              <a:pt x="1770" y="13250"/>
                              <a:pt x="1921" y="13329"/>
                              <a:pt x="2073" y="13369"/>
                            </a:cubicBezTo>
                            <a:cubicBezTo>
                              <a:pt x="2101" y="13614"/>
                              <a:pt x="2106" y="13835"/>
                              <a:pt x="2197" y="13966"/>
                            </a:cubicBezTo>
                            <a:cubicBezTo>
                              <a:pt x="2275" y="14079"/>
                              <a:pt x="2446" y="14205"/>
                              <a:pt x="2446" y="14205"/>
                            </a:cubicBezTo>
                            <a:cubicBezTo>
                              <a:pt x="2460" y="14364"/>
                              <a:pt x="2452" y="14554"/>
                              <a:pt x="2488" y="14682"/>
                            </a:cubicBezTo>
                            <a:cubicBezTo>
                              <a:pt x="2515" y="14781"/>
                              <a:pt x="2568" y="14802"/>
                              <a:pt x="2612" y="14802"/>
                            </a:cubicBezTo>
                            <a:cubicBezTo>
                              <a:pt x="2751" y="14802"/>
                              <a:pt x="2888" y="14713"/>
                              <a:pt x="3026" y="14682"/>
                            </a:cubicBezTo>
                            <a:cubicBezTo>
                              <a:pt x="3247" y="14633"/>
                              <a:pt x="3469" y="14603"/>
                              <a:pt x="3690" y="14563"/>
                            </a:cubicBezTo>
                            <a:cubicBezTo>
                              <a:pt x="3800" y="14603"/>
                              <a:pt x="3912" y="14625"/>
                              <a:pt x="4021" y="14682"/>
                            </a:cubicBezTo>
                            <a:cubicBezTo>
                              <a:pt x="4064" y="14705"/>
                              <a:pt x="4115" y="14713"/>
                              <a:pt x="4146" y="14802"/>
                            </a:cubicBezTo>
                            <a:cubicBezTo>
                              <a:pt x="4319" y="15300"/>
                              <a:pt x="3923" y="15391"/>
                              <a:pt x="4436" y="15637"/>
                            </a:cubicBezTo>
                            <a:cubicBezTo>
                              <a:pt x="4728" y="15777"/>
                              <a:pt x="4605" y="15680"/>
                              <a:pt x="4809" y="15876"/>
                            </a:cubicBezTo>
                            <a:cubicBezTo>
                              <a:pt x="5294" y="16807"/>
                              <a:pt x="4754" y="15862"/>
                              <a:pt x="6177" y="16234"/>
                            </a:cubicBezTo>
                            <a:cubicBezTo>
                              <a:pt x="6227" y="16247"/>
                              <a:pt x="6255" y="16422"/>
                              <a:pt x="6302" y="16473"/>
                            </a:cubicBezTo>
                            <a:cubicBezTo>
                              <a:pt x="6368" y="16544"/>
                              <a:pt x="6440" y="16552"/>
                              <a:pt x="6509" y="16592"/>
                            </a:cubicBezTo>
                            <a:cubicBezTo>
                              <a:pt x="6699" y="17138"/>
                              <a:pt x="6492" y="16449"/>
                              <a:pt x="6633" y="17667"/>
                            </a:cubicBezTo>
                            <a:cubicBezTo>
                              <a:pt x="6646" y="17773"/>
                              <a:pt x="6681" y="17855"/>
                              <a:pt x="6716" y="17905"/>
                            </a:cubicBezTo>
                            <a:cubicBezTo>
                              <a:pt x="6794" y="18018"/>
                              <a:pt x="6965" y="18144"/>
                              <a:pt x="6965" y="18144"/>
                            </a:cubicBezTo>
                            <a:cubicBezTo>
                              <a:pt x="6993" y="18224"/>
                              <a:pt x="7009" y="18375"/>
                              <a:pt x="7048" y="18383"/>
                            </a:cubicBezTo>
                            <a:cubicBezTo>
                              <a:pt x="7228" y="18417"/>
                              <a:pt x="7407" y="18263"/>
                              <a:pt x="7587" y="18263"/>
                            </a:cubicBezTo>
                            <a:cubicBezTo>
                              <a:pt x="7808" y="18263"/>
                              <a:pt x="8029" y="18343"/>
                              <a:pt x="8250" y="18383"/>
                            </a:cubicBezTo>
                            <a:cubicBezTo>
                              <a:pt x="8292" y="18423"/>
                              <a:pt x="8338" y="18432"/>
                              <a:pt x="8375" y="18502"/>
                            </a:cubicBezTo>
                            <a:cubicBezTo>
                              <a:pt x="8683" y="19093"/>
                              <a:pt x="8367" y="18593"/>
                              <a:pt x="8540" y="19218"/>
                            </a:cubicBezTo>
                            <a:cubicBezTo>
                              <a:pt x="8572" y="19330"/>
                              <a:pt x="8623" y="19378"/>
                              <a:pt x="8665" y="19457"/>
                            </a:cubicBezTo>
                            <a:cubicBezTo>
                              <a:pt x="8693" y="19576"/>
                              <a:pt x="8730" y="19681"/>
                              <a:pt x="8748" y="19815"/>
                            </a:cubicBezTo>
                            <a:cubicBezTo>
                              <a:pt x="8773" y="20005"/>
                              <a:pt x="8750" y="20243"/>
                              <a:pt x="8789" y="20412"/>
                            </a:cubicBezTo>
                            <a:cubicBezTo>
                              <a:pt x="8813" y="20517"/>
                              <a:pt x="8872" y="20492"/>
                              <a:pt x="8914" y="20531"/>
                            </a:cubicBezTo>
                            <a:cubicBezTo>
                              <a:pt x="8991" y="20521"/>
                              <a:pt x="9835" y="21600"/>
                              <a:pt x="9925" y="21560"/>
                            </a:cubicBezTo>
                            <a:cubicBezTo>
                              <a:pt x="10015" y="21520"/>
                              <a:pt x="9399" y="20342"/>
                              <a:pt x="9453" y="20293"/>
                            </a:cubicBezTo>
                            <a:cubicBezTo>
                              <a:pt x="9498" y="20236"/>
                              <a:pt x="10876" y="20118"/>
                              <a:pt x="10920" y="20054"/>
                            </a:cubicBezTo>
                            <a:cubicBezTo>
                              <a:pt x="10976" y="19974"/>
                              <a:pt x="9819" y="19846"/>
                              <a:pt x="9867" y="19815"/>
                            </a:cubicBezTo>
                            <a:cubicBezTo>
                              <a:pt x="9936" y="19771"/>
                              <a:pt x="10006" y="19741"/>
                              <a:pt x="10074" y="19696"/>
                            </a:cubicBezTo>
                            <a:cubicBezTo>
                              <a:pt x="10186" y="19622"/>
                              <a:pt x="10406" y="19457"/>
                              <a:pt x="10406" y="19457"/>
                            </a:cubicBezTo>
                            <a:cubicBezTo>
                              <a:pt x="10794" y="18713"/>
                              <a:pt x="10418" y="19345"/>
                              <a:pt x="11443" y="19099"/>
                            </a:cubicBezTo>
                            <a:cubicBezTo>
                              <a:pt x="11637" y="19052"/>
                              <a:pt x="11835" y="19015"/>
                              <a:pt x="12023" y="18860"/>
                            </a:cubicBezTo>
                            <a:lnTo>
                              <a:pt x="12313" y="18622"/>
                            </a:lnTo>
                            <a:cubicBezTo>
                              <a:pt x="12368" y="18578"/>
                              <a:pt x="12423" y="18524"/>
                              <a:pt x="12479" y="18502"/>
                            </a:cubicBezTo>
                            <a:cubicBezTo>
                              <a:pt x="13037" y="18288"/>
                              <a:pt x="13987" y="18296"/>
                              <a:pt x="14386" y="18263"/>
                            </a:cubicBezTo>
                            <a:lnTo>
                              <a:pt x="14635" y="18144"/>
                            </a:lnTo>
                            <a:cubicBezTo>
                              <a:pt x="14704" y="18108"/>
                              <a:pt x="14772" y="18025"/>
                              <a:pt x="14842" y="18025"/>
                            </a:cubicBezTo>
                            <a:cubicBezTo>
                              <a:pt x="15506" y="18025"/>
                              <a:pt x="16169" y="18104"/>
                              <a:pt x="16832" y="18144"/>
                            </a:cubicBezTo>
                            <a:cubicBezTo>
                              <a:pt x="17501" y="17502"/>
                              <a:pt x="16666" y="18259"/>
                              <a:pt x="18615" y="18144"/>
                            </a:cubicBezTo>
                            <a:cubicBezTo>
                              <a:pt x="18742" y="18137"/>
                              <a:pt x="18862" y="17966"/>
                              <a:pt x="18988" y="17905"/>
                            </a:cubicBezTo>
                            <a:cubicBezTo>
                              <a:pt x="19112" y="17846"/>
                              <a:pt x="19237" y="17826"/>
                              <a:pt x="19361" y="17786"/>
                            </a:cubicBezTo>
                            <a:cubicBezTo>
                              <a:pt x="19389" y="17667"/>
                              <a:pt x="19412" y="17538"/>
                              <a:pt x="19444" y="17428"/>
                            </a:cubicBezTo>
                            <a:cubicBezTo>
                              <a:pt x="19482" y="17298"/>
                              <a:pt x="19540" y="17217"/>
                              <a:pt x="19569" y="17070"/>
                            </a:cubicBezTo>
                            <a:cubicBezTo>
                              <a:pt x="19807" y="15835"/>
                              <a:pt x="19526" y="16715"/>
                              <a:pt x="19734" y="16115"/>
                            </a:cubicBezTo>
                            <a:cubicBezTo>
                              <a:pt x="19852" y="15100"/>
                              <a:pt x="19688" y="16337"/>
                              <a:pt x="19859" y="15518"/>
                            </a:cubicBezTo>
                            <a:cubicBezTo>
                              <a:pt x="19928" y="15185"/>
                              <a:pt x="19862" y="15080"/>
                              <a:pt x="19983" y="14802"/>
                            </a:cubicBezTo>
                            <a:cubicBezTo>
                              <a:pt x="20017" y="14723"/>
                              <a:pt x="20066" y="14722"/>
                              <a:pt x="20107" y="14682"/>
                            </a:cubicBezTo>
                            <a:cubicBezTo>
                              <a:pt x="20135" y="14603"/>
                              <a:pt x="20173" y="14544"/>
                              <a:pt x="20190" y="14444"/>
                            </a:cubicBezTo>
                            <a:cubicBezTo>
                              <a:pt x="20237" y="14173"/>
                              <a:pt x="20267" y="13117"/>
                              <a:pt x="20273" y="13011"/>
                            </a:cubicBezTo>
                            <a:cubicBezTo>
                              <a:pt x="20281" y="12887"/>
                              <a:pt x="20298" y="12769"/>
                              <a:pt x="20315" y="12653"/>
                            </a:cubicBezTo>
                            <a:cubicBezTo>
                              <a:pt x="20367" y="12301"/>
                              <a:pt x="20384" y="12159"/>
                              <a:pt x="20481" y="11937"/>
                            </a:cubicBezTo>
                            <a:cubicBezTo>
                              <a:pt x="20520" y="11847"/>
                              <a:pt x="20564" y="11778"/>
                              <a:pt x="20605" y="11698"/>
                            </a:cubicBezTo>
                            <a:cubicBezTo>
                              <a:pt x="20793" y="10888"/>
                              <a:pt x="20700" y="11185"/>
                              <a:pt x="20854" y="10743"/>
                            </a:cubicBezTo>
                            <a:cubicBezTo>
                              <a:pt x="20864" y="10536"/>
                              <a:pt x="20881" y="9838"/>
                              <a:pt x="20937" y="9549"/>
                            </a:cubicBezTo>
                            <a:cubicBezTo>
                              <a:pt x="20985" y="9299"/>
                              <a:pt x="21047" y="9072"/>
                              <a:pt x="21102" y="8833"/>
                            </a:cubicBezTo>
                            <a:cubicBezTo>
                              <a:pt x="21130" y="8714"/>
                              <a:pt x="21150" y="8577"/>
                              <a:pt x="21185" y="8475"/>
                            </a:cubicBezTo>
                            <a:cubicBezTo>
                              <a:pt x="21386" y="7896"/>
                              <a:pt x="21308" y="8185"/>
                              <a:pt x="21434" y="7640"/>
                            </a:cubicBezTo>
                            <a:cubicBezTo>
                              <a:pt x="21448" y="6923"/>
                              <a:pt x="21454" y="6206"/>
                              <a:pt x="21476" y="5491"/>
                            </a:cubicBezTo>
                            <a:cubicBezTo>
                              <a:pt x="21482" y="5289"/>
                              <a:pt x="21508" y="5095"/>
                              <a:pt x="21517" y="4894"/>
                            </a:cubicBezTo>
                            <a:cubicBezTo>
                              <a:pt x="21599" y="3015"/>
                              <a:pt x="21508" y="4158"/>
                              <a:pt x="21600" y="3104"/>
                            </a:cubicBezTo>
                            <a:cubicBezTo>
                              <a:pt x="21586" y="2944"/>
                              <a:pt x="21567" y="2789"/>
                              <a:pt x="21559" y="2626"/>
                            </a:cubicBezTo>
                            <a:cubicBezTo>
                              <a:pt x="21539" y="2230"/>
                              <a:pt x="21546" y="1823"/>
                              <a:pt x="21517" y="1432"/>
                            </a:cubicBezTo>
                            <a:cubicBezTo>
                              <a:pt x="21504" y="1258"/>
                              <a:pt x="21462" y="1114"/>
                              <a:pt x="21434" y="955"/>
                            </a:cubicBezTo>
                            <a:cubicBezTo>
                              <a:pt x="21420" y="796"/>
                              <a:pt x="21449" y="504"/>
                              <a:pt x="21393" y="477"/>
                            </a:cubicBezTo>
                            <a:cubicBezTo>
                              <a:pt x="21240" y="404"/>
                              <a:pt x="21090" y="675"/>
                              <a:pt x="20937" y="716"/>
                            </a:cubicBezTo>
                            <a:cubicBezTo>
                              <a:pt x="20647" y="794"/>
                              <a:pt x="20356" y="796"/>
                              <a:pt x="20066" y="836"/>
                            </a:cubicBezTo>
                            <a:lnTo>
                              <a:pt x="19403" y="1074"/>
                            </a:lnTo>
                            <a:cubicBezTo>
                              <a:pt x="19099" y="1166"/>
                              <a:pt x="18491" y="1313"/>
                              <a:pt x="18491" y="1313"/>
                            </a:cubicBezTo>
                            <a:cubicBezTo>
                              <a:pt x="18242" y="1273"/>
                              <a:pt x="17993" y="1253"/>
                              <a:pt x="17744" y="1194"/>
                            </a:cubicBezTo>
                            <a:cubicBezTo>
                              <a:pt x="17661" y="1174"/>
                              <a:pt x="17579" y="1094"/>
                              <a:pt x="17496" y="1074"/>
                            </a:cubicBezTo>
                            <a:cubicBezTo>
                              <a:pt x="17233" y="1014"/>
                              <a:pt x="16970" y="995"/>
                              <a:pt x="16708" y="955"/>
                            </a:cubicBezTo>
                            <a:cubicBezTo>
                              <a:pt x="16262" y="698"/>
                              <a:pt x="16748" y="955"/>
                              <a:pt x="16003" y="716"/>
                            </a:cubicBezTo>
                            <a:cubicBezTo>
                              <a:pt x="15920" y="689"/>
                              <a:pt x="15837" y="637"/>
                              <a:pt x="15754" y="597"/>
                            </a:cubicBezTo>
                            <a:cubicBezTo>
                              <a:pt x="15326" y="637"/>
                              <a:pt x="14897" y="650"/>
                              <a:pt x="14469" y="716"/>
                            </a:cubicBezTo>
                            <a:cubicBezTo>
                              <a:pt x="14385" y="729"/>
                              <a:pt x="14301" y="766"/>
                              <a:pt x="14220" y="836"/>
                            </a:cubicBezTo>
                            <a:cubicBezTo>
                              <a:pt x="14161" y="887"/>
                              <a:pt x="14111" y="1004"/>
                              <a:pt x="14055" y="1074"/>
                            </a:cubicBezTo>
                            <a:cubicBezTo>
                              <a:pt x="14014" y="1124"/>
                              <a:pt x="13972" y="1154"/>
                              <a:pt x="13930" y="1194"/>
                            </a:cubicBezTo>
                            <a:cubicBezTo>
                              <a:pt x="13778" y="1154"/>
                              <a:pt x="13625" y="1132"/>
                              <a:pt x="13474" y="1074"/>
                            </a:cubicBezTo>
                            <a:cubicBezTo>
                              <a:pt x="13353" y="1028"/>
                              <a:pt x="13296" y="928"/>
                              <a:pt x="13184" y="836"/>
                            </a:cubicBezTo>
                            <a:cubicBezTo>
                              <a:pt x="13129" y="791"/>
                              <a:pt x="13073" y="756"/>
                              <a:pt x="13018" y="716"/>
                            </a:cubicBezTo>
                            <a:cubicBezTo>
                              <a:pt x="12095" y="811"/>
                              <a:pt x="11981" y="932"/>
                              <a:pt x="11194" y="716"/>
                            </a:cubicBezTo>
                            <a:cubicBezTo>
                              <a:pt x="11124" y="697"/>
                              <a:pt x="11056" y="637"/>
                              <a:pt x="10987" y="597"/>
                            </a:cubicBezTo>
                            <a:cubicBezTo>
                              <a:pt x="10945" y="517"/>
                              <a:pt x="10907" y="422"/>
                              <a:pt x="10862" y="358"/>
                            </a:cubicBezTo>
                            <a:cubicBezTo>
                              <a:pt x="10823" y="302"/>
                              <a:pt x="10782" y="239"/>
                              <a:pt x="10738" y="239"/>
                            </a:cubicBezTo>
                            <a:cubicBezTo>
                              <a:pt x="10226" y="239"/>
                              <a:pt x="9715" y="318"/>
                              <a:pt x="9204" y="358"/>
                            </a:cubicBezTo>
                            <a:cubicBezTo>
                              <a:pt x="9079" y="398"/>
                              <a:pt x="8955" y="430"/>
                              <a:pt x="8831" y="477"/>
                            </a:cubicBezTo>
                            <a:cubicBezTo>
                              <a:pt x="8672" y="539"/>
                              <a:pt x="8531" y="626"/>
                              <a:pt x="8375" y="716"/>
                            </a:cubicBezTo>
                            <a:cubicBezTo>
                              <a:pt x="8236" y="676"/>
                              <a:pt x="8099" y="624"/>
                              <a:pt x="7960" y="597"/>
                            </a:cubicBezTo>
                            <a:cubicBezTo>
                              <a:pt x="7698" y="545"/>
                              <a:pt x="7435" y="523"/>
                              <a:pt x="7172" y="477"/>
                            </a:cubicBezTo>
                            <a:cubicBezTo>
                              <a:pt x="6979" y="444"/>
                              <a:pt x="6785" y="398"/>
                              <a:pt x="6592" y="358"/>
                            </a:cubicBezTo>
                            <a:cubicBezTo>
                              <a:pt x="6537" y="318"/>
                              <a:pt x="6481" y="284"/>
                              <a:pt x="6426" y="239"/>
                            </a:cubicBezTo>
                            <a:cubicBezTo>
                              <a:pt x="6384" y="204"/>
                              <a:pt x="6345" y="119"/>
                              <a:pt x="6302" y="119"/>
                            </a:cubicBezTo>
                            <a:cubicBezTo>
                              <a:pt x="6149" y="119"/>
                              <a:pt x="5998" y="199"/>
                              <a:pt x="5846" y="239"/>
                            </a:cubicBezTo>
                            <a:lnTo>
                              <a:pt x="5680" y="358"/>
                            </a:lnTo>
                            <a:lnTo>
                              <a:pt x="5929" y="0"/>
                            </a:lnTo>
                            <a:close/>
                          </a:path>
                        </a:pathLst>
                      </a:custGeom>
                      <a:gradFill flip="none" rotWithShape="1">
                        <a:gsLst>
                          <a:gs pos="0">
                            <a:srgbClr val="2E5E97"/>
                          </a:gs>
                          <a:gs pos="55000">
                            <a:srgbClr val="3C7BC7">
                              <a:alpha val="73000"/>
                            </a:srgbClr>
                          </a:gs>
                          <a:gs pos="100000">
                            <a:srgbClr val="3A7CCA"/>
                          </a:gs>
                        </a:gsLst>
                        <a:lin ang="16200000" scaled="0"/>
                      </a:grad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03" name="Shape 2003"/>
                      <p:cNvSpPr/>
                      <p:nvPr/>
                    </p:nvSpPr>
                    <p:spPr>
                      <a:xfrm>
                        <a:off x="4160953" y="2275947"/>
                        <a:ext cx="3663749" cy="582717"/>
                      </a:xfrm>
                      <a:custGeom>
                        <a:avLst/>
                        <a:gdLst/>
                        <a:ahLst/>
                        <a:cxnLst>
                          <a:cxn ang="0">
                            <a:pos x="wd2" y="hd2"/>
                          </a:cxn>
                          <a:cxn ang="5400000">
                            <a:pos x="wd2" y="hd2"/>
                          </a:cxn>
                          <a:cxn ang="10800000">
                            <a:pos x="wd2" y="hd2"/>
                          </a:cxn>
                          <a:cxn ang="16200000">
                            <a:pos x="wd2" y="hd2"/>
                          </a:cxn>
                        </a:cxnLst>
                        <a:rect l="0" t="0" r="r" b="b"/>
                        <a:pathLst>
                          <a:path w="20754" h="20226" extrusionOk="0">
                            <a:moveTo>
                              <a:pt x="19705" y="504"/>
                            </a:moveTo>
                            <a:cubicBezTo>
                              <a:pt x="17998" y="-807"/>
                              <a:pt x="12241" y="766"/>
                              <a:pt x="9466" y="1553"/>
                            </a:cubicBezTo>
                            <a:cubicBezTo>
                              <a:pt x="6692" y="2340"/>
                              <a:pt x="4625" y="2591"/>
                              <a:pt x="3057" y="5224"/>
                            </a:cubicBezTo>
                            <a:cubicBezTo>
                              <a:pt x="1490" y="7857"/>
                              <a:pt x="310" y="14904"/>
                              <a:pt x="61" y="17351"/>
                            </a:cubicBezTo>
                            <a:cubicBezTo>
                              <a:pt x="-189" y="19799"/>
                              <a:pt x="338" y="20793"/>
                              <a:pt x="1559" y="19908"/>
                            </a:cubicBezTo>
                            <a:cubicBezTo>
                              <a:pt x="2780" y="19023"/>
                              <a:pt x="5443" y="13527"/>
                              <a:pt x="7386" y="12042"/>
                            </a:cubicBezTo>
                            <a:cubicBezTo>
                              <a:pt x="9328" y="10556"/>
                              <a:pt x="13212" y="10993"/>
                              <a:pt x="13212" y="10993"/>
                            </a:cubicBezTo>
                            <a:cubicBezTo>
                              <a:pt x="15265" y="10556"/>
                              <a:pt x="18650" y="11255"/>
                              <a:pt x="19705" y="9419"/>
                            </a:cubicBezTo>
                            <a:cubicBezTo>
                              <a:pt x="20759" y="7584"/>
                              <a:pt x="21411" y="1815"/>
                              <a:pt x="19705" y="504"/>
                            </a:cubicBezTo>
                            <a:close/>
                          </a:path>
                        </a:pathLst>
                      </a:custGeom>
                      <a:solidFill>
                        <a:srgbClr val="76623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04" name="Shape 2004"/>
                      <p:cNvSpPr/>
                      <p:nvPr/>
                    </p:nvSpPr>
                    <p:spPr>
                      <a:xfrm>
                        <a:off x="1143001" y="76201"/>
                        <a:ext cx="1949158" cy="1439870"/>
                      </a:xfrm>
                      <a:custGeom>
                        <a:avLst/>
                        <a:gdLst/>
                        <a:ahLst/>
                        <a:cxnLst>
                          <a:cxn ang="0">
                            <a:pos x="wd2" y="hd2"/>
                          </a:cxn>
                          <a:cxn ang="5400000">
                            <a:pos x="wd2" y="hd2"/>
                          </a:cxn>
                          <a:cxn ang="10800000">
                            <a:pos x="wd2" y="hd2"/>
                          </a:cxn>
                          <a:cxn ang="16200000">
                            <a:pos x="wd2" y="hd2"/>
                          </a:cxn>
                        </a:cxnLst>
                        <a:rect l="0" t="0" r="r" b="b"/>
                        <a:pathLst>
                          <a:path w="21457" h="21600" extrusionOk="0">
                            <a:moveTo>
                              <a:pt x="21288" y="0"/>
                            </a:moveTo>
                            <a:cubicBezTo>
                              <a:pt x="21132" y="106"/>
                              <a:pt x="20574" y="262"/>
                              <a:pt x="20355" y="635"/>
                            </a:cubicBezTo>
                            <a:cubicBezTo>
                              <a:pt x="20253" y="810"/>
                              <a:pt x="20252" y="1059"/>
                              <a:pt x="20200" y="1271"/>
                            </a:cubicBezTo>
                            <a:cubicBezTo>
                              <a:pt x="20366" y="1497"/>
                              <a:pt x="20782" y="2009"/>
                              <a:pt x="20822" y="2329"/>
                            </a:cubicBezTo>
                            <a:cubicBezTo>
                              <a:pt x="20848" y="2550"/>
                              <a:pt x="20750" y="2773"/>
                              <a:pt x="20666" y="2965"/>
                            </a:cubicBezTo>
                            <a:cubicBezTo>
                              <a:pt x="20591" y="3136"/>
                              <a:pt x="20459" y="3247"/>
                              <a:pt x="20355" y="3388"/>
                            </a:cubicBezTo>
                            <a:cubicBezTo>
                              <a:pt x="20287" y="3668"/>
                              <a:pt x="20147" y="4871"/>
                              <a:pt x="19734" y="5082"/>
                            </a:cubicBezTo>
                            <a:cubicBezTo>
                              <a:pt x="19439" y="5233"/>
                              <a:pt x="19112" y="5224"/>
                              <a:pt x="18802" y="5294"/>
                            </a:cubicBezTo>
                            <a:cubicBezTo>
                              <a:pt x="18261" y="7505"/>
                              <a:pt x="18818" y="6533"/>
                              <a:pt x="16315" y="6776"/>
                            </a:cubicBezTo>
                            <a:cubicBezTo>
                              <a:pt x="16108" y="6847"/>
                              <a:pt x="15861" y="6806"/>
                              <a:pt x="15694" y="6988"/>
                            </a:cubicBezTo>
                            <a:cubicBezTo>
                              <a:pt x="15566" y="7128"/>
                              <a:pt x="15698" y="7572"/>
                              <a:pt x="15538" y="7624"/>
                            </a:cubicBezTo>
                            <a:cubicBezTo>
                              <a:pt x="14730" y="7883"/>
                              <a:pt x="13881" y="7765"/>
                              <a:pt x="13052" y="7835"/>
                            </a:cubicBezTo>
                            <a:cubicBezTo>
                              <a:pt x="11376" y="8597"/>
                              <a:pt x="14184" y="7384"/>
                              <a:pt x="9478" y="8259"/>
                            </a:cubicBezTo>
                            <a:cubicBezTo>
                              <a:pt x="9333" y="8286"/>
                              <a:pt x="9271" y="8541"/>
                              <a:pt x="9168" y="8682"/>
                            </a:cubicBezTo>
                            <a:cubicBezTo>
                              <a:pt x="8852" y="9972"/>
                              <a:pt x="9144" y="9908"/>
                              <a:pt x="8391" y="10165"/>
                            </a:cubicBezTo>
                            <a:cubicBezTo>
                              <a:pt x="8135" y="10252"/>
                              <a:pt x="7873" y="10306"/>
                              <a:pt x="7614" y="10376"/>
                            </a:cubicBezTo>
                            <a:cubicBezTo>
                              <a:pt x="7562" y="10659"/>
                              <a:pt x="7533" y="10951"/>
                              <a:pt x="7458" y="11224"/>
                            </a:cubicBezTo>
                            <a:cubicBezTo>
                              <a:pt x="7377" y="11519"/>
                              <a:pt x="7239" y="11780"/>
                              <a:pt x="7148" y="12071"/>
                            </a:cubicBezTo>
                            <a:cubicBezTo>
                              <a:pt x="7083" y="12276"/>
                              <a:pt x="7044" y="12494"/>
                              <a:pt x="6992" y="12706"/>
                            </a:cubicBezTo>
                            <a:cubicBezTo>
                              <a:pt x="7212" y="14202"/>
                              <a:pt x="7064" y="13423"/>
                              <a:pt x="7458" y="15035"/>
                            </a:cubicBezTo>
                            <a:lnTo>
                              <a:pt x="7769" y="16306"/>
                            </a:lnTo>
                            <a:cubicBezTo>
                              <a:pt x="7666" y="16447"/>
                              <a:pt x="7593" y="16651"/>
                              <a:pt x="7458" y="16729"/>
                            </a:cubicBezTo>
                            <a:cubicBezTo>
                              <a:pt x="7216" y="16871"/>
                              <a:pt x="6938" y="16854"/>
                              <a:pt x="6682" y="16941"/>
                            </a:cubicBezTo>
                            <a:cubicBezTo>
                              <a:pt x="6523" y="16995"/>
                              <a:pt x="6371" y="17082"/>
                              <a:pt x="6215" y="17153"/>
                            </a:cubicBezTo>
                            <a:cubicBezTo>
                              <a:pt x="6060" y="17294"/>
                              <a:pt x="5881" y="17397"/>
                              <a:pt x="5749" y="17576"/>
                            </a:cubicBezTo>
                            <a:cubicBezTo>
                              <a:pt x="5617" y="17756"/>
                              <a:pt x="5584" y="18053"/>
                              <a:pt x="5438" y="18212"/>
                            </a:cubicBezTo>
                            <a:cubicBezTo>
                              <a:pt x="5311" y="18351"/>
                              <a:pt x="5128" y="18353"/>
                              <a:pt x="4972" y="18424"/>
                            </a:cubicBezTo>
                            <a:cubicBezTo>
                              <a:pt x="4893" y="18750"/>
                              <a:pt x="4754" y="19501"/>
                              <a:pt x="4506" y="19694"/>
                            </a:cubicBezTo>
                            <a:cubicBezTo>
                              <a:pt x="4277" y="19873"/>
                              <a:pt x="3992" y="19870"/>
                              <a:pt x="3729" y="19906"/>
                            </a:cubicBezTo>
                            <a:cubicBezTo>
                              <a:pt x="2954" y="20011"/>
                              <a:pt x="2175" y="20047"/>
                              <a:pt x="1398" y="20118"/>
                            </a:cubicBezTo>
                            <a:cubicBezTo>
                              <a:pt x="1191" y="20188"/>
                              <a:pt x="955" y="20168"/>
                              <a:pt x="777" y="20329"/>
                            </a:cubicBezTo>
                            <a:cubicBezTo>
                              <a:pt x="622" y="20471"/>
                              <a:pt x="598" y="20785"/>
                              <a:pt x="466" y="20965"/>
                            </a:cubicBezTo>
                            <a:cubicBezTo>
                              <a:pt x="334" y="21145"/>
                              <a:pt x="155" y="21247"/>
                              <a:pt x="0" y="21388"/>
                            </a:cubicBezTo>
                            <a:cubicBezTo>
                              <a:pt x="155" y="21459"/>
                              <a:pt x="302" y="21600"/>
                              <a:pt x="466" y="21600"/>
                            </a:cubicBezTo>
                            <a:cubicBezTo>
                              <a:pt x="1560" y="21600"/>
                              <a:pt x="219" y="20724"/>
                              <a:pt x="1554" y="20118"/>
                            </a:cubicBezTo>
                            <a:lnTo>
                              <a:pt x="2952" y="19482"/>
                            </a:lnTo>
                            <a:cubicBezTo>
                              <a:pt x="3362" y="20320"/>
                              <a:pt x="3104" y="20225"/>
                              <a:pt x="3885" y="19906"/>
                            </a:cubicBezTo>
                            <a:cubicBezTo>
                              <a:pt x="4198" y="19778"/>
                              <a:pt x="4817" y="19482"/>
                              <a:pt x="4817" y="19482"/>
                            </a:cubicBezTo>
                            <a:cubicBezTo>
                              <a:pt x="4972" y="19553"/>
                              <a:pt x="5120" y="19719"/>
                              <a:pt x="5283" y="19694"/>
                            </a:cubicBezTo>
                            <a:cubicBezTo>
                              <a:pt x="5609" y="19645"/>
                              <a:pt x="6215" y="19271"/>
                              <a:pt x="6215" y="19271"/>
                            </a:cubicBezTo>
                            <a:cubicBezTo>
                              <a:pt x="6267" y="19059"/>
                              <a:pt x="6286" y="18827"/>
                              <a:pt x="6371" y="18635"/>
                            </a:cubicBezTo>
                            <a:cubicBezTo>
                              <a:pt x="6446" y="18464"/>
                              <a:pt x="6567" y="18336"/>
                              <a:pt x="6682" y="18212"/>
                            </a:cubicBezTo>
                            <a:cubicBezTo>
                              <a:pt x="7447" y="17378"/>
                              <a:pt x="7504" y="17744"/>
                              <a:pt x="8857" y="17576"/>
                            </a:cubicBezTo>
                            <a:cubicBezTo>
                              <a:pt x="8805" y="16800"/>
                              <a:pt x="8882" y="15987"/>
                              <a:pt x="8702" y="15247"/>
                            </a:cubicBezTo>
                            <a:cubicBezTo>
                              <a:pt x="8650" y="15035"/>
                              <a:pt x="8331" y="15217"/>
                              <a:pt x="8235" y="15035"/>
                            </a:cubicBezTo>
                            <a:cubicBezTo>
                              <a:pt x="8045" y="14672"/>
                              <a:pt x="8156" y="14080"/>
                              <a:pt x="7925" y="13765"/>
                            </a:cubicBezTo>
                            <a:lnTo>
                              <a:pt x="7614" y="13341"/>
                            </a:lnTo>
                            <a:cubicBezTo>
                              <a:pt x="7914" y="11298"/>
                              <a:pt x="7547" y="13101"/>
                              <a:pt x="8080" y="11647"/>
                            </a:cubicBezTo>
                            <a:cubicBezTo>
                              <a:pt x="8153" y="11447"/>
                              <a:pt x="8093" y="11123"/>
                              <a:pt x="8235" y="11012"/>
                            </a:cubicBezTo>
                            <a:cubicBezTo>
                              <a:pt x="8509" y="10799"/>
                              <a:pt x="8857" y="10871"/>
                              <a:pt x="9168" y="10800"/>
                            </a:cubicBezTo>
                            <a:cubicBezTo>
                              <a:pt x="9219" y="10588"/>
                              <a:pt x="9207" y="10323"/>
                              <a:pt x="9323" y="10165"/>
                            </a:cubicBezTo>
                            <a:cubicBezTo>
                              <a:pt x="9397" y="10063"/>
                              <a:pt x="10405" y="9743"/>
                              <a:pt x="10411" y="9741"/>
                            </a:cubicBezTo>
                            <a:cubicBezTo>
                              <a:pt x="11242" y="8042"/>
                              <a:pt x="10387" y="9423"/>
                              <a:pt x="13363" y="8894"/>
                            </a:cubicBezTo>
                            <a:cubicBezTo>
                              <a:pt x="13688" y="8836"/>
                              <a:pt x="13970" y="8520"/>
                              <a:pt x="14295" y="8471"/>
                            </a:cubicBezTo>
                            <a:lnTo>
                              <a:pt x="15694" y="8259"/>
                            </a:lnTo>
                            <a:cubicBezTo>
                              <a:pt x="15849" y="8118"/>
                              <a:pt x="15982" y="7910"/>
                              <a:pt x="16160" y="7835"/>
                            </a:cubicBezTo>
                            <a:cubicBezTo>
                              <a:pt x="16665" y="7624"/>
                              <a:pt x="17714" y="7412"/>
                              <a:pt x="17714" y="7412"/>
                            </a:cubicBezTo>
                            <a:cubicBezTo>
                              <a:pt x="17869" y="7271"/>
                              <a:pt x="18034" y="7147"/>
                              <a:pt x="18180" y="6988"/>
                            </a:cubicBezTo>
                            <a:cubicBezTo>
                              <a:pt x="18294" y="6864"/>
                              <a:pt x="18365" y="6667"/>
                              <a:pt x="18491" y="6565"/>
                            </a:cubicBezTo>
                            <a:cubicBezTo>
                              <a:pt x="18730" y="6369"/>
                              <a:pt x="19567" y="6187"/>
                              <a:pt x="19734" y="6141"/>
                            </a:cubicBezTo>
                            <a:cubicBezTo>
                              <a:pt x="20446" y="4685"/>
                              <a:pt x="20001" y="5032"/>
                              <a:pt x="20822" y="4659"/>
                            </a:cubicBezTo>
                            <a:cubicBezTo>
                              <a:pt x="21600" y="3067"/>
                              <a:pt x="21539" y="3426"/>
                              <a:pt x="21288" y="0"/>
                            </a:cubicBezTo>
                            <a:close/>
                          </a:path>
                        </a:pathLst>
                      </a:custGeom>
                      <a:blipFill rotWithShape="1">
                        <a:blip r:embed="rId3"/>
                        <a:srcRect/>
                        <a:tile tx="0" ty="0" sx="100000" sy="100000" flip="none" algn="tl"/>
                      </a:blipFill>
                      <a:ln w="9525" cap="flat">
                        <a:solidFill>
                          <a:srgbClr val="4A7EBB"/>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006" name="Shape 2006"/>
                    <p:cNvSpPr/>
                    <p:nvPr/>
                  </p:nvSpPr>
                  <p:spPr>
                    <a:xfrm>
                      <a:off x="1385888" y="2362170"/>
                      <a:ext cx="2286003"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crust</a:t>
                      </a:r>
                    </a:p>
                  </p:txBody>
                </p:sp>
                <p:sp>
                  <p:nvSpPr>
                    <p:cNvPr id="2007" name="Shape 2007"/>
                    <p:cNvSpPr/>
                    <p:nvPr/>
                  </p:nvSpPr>
                  <p:spPr>
                    <a:xfrm>
                      <a:off x="5181603" y="2209772"/>
                      <a:ext cx="2514604"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crust</a:t>
                      </a:r>
                    </a:p>
                  </p:txBody>
                </p:sp>
                <p:sp>
                  <p:nvSpPr>
                    <p:cNvPr id="2008" name="Shape 2008"/>
                    <p:cNvSpPr/>
                    <p:nvPr/>
                  </p:nvSpPr>
                  <p:spPr>
                    <a:xfrm>
                      <a:off x="5476877" y="2647916"/>
                      <a:ext cx="2928939"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Magma of mantle</a:t>
                      </a:r>
                    </a:p>
                  </p:txBody>
                </p:sp>
                <p:sp>
                  <p:nvSpPr>
                    <p:cNvPr id="2009" name="Shape 2009"/>
                    <p:cNvSpPr/>
                    <p:nvPr/>
                  </p:nvSpPr>
                  <p:spPr>
                    <a:xfrm>
                      <a:off x="3733802" y="914386"/>
                      <a:ext cx="1143002"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ocean</a:t>
                      </a:r>
                    </a:p>
                  </p:txBody>
                </p:sp>
              </p:grpSp>
              <p:grpSp>
                <p:nvGrpSpPr>
                  <p:cNvPr id="2013" name="Group 2013"/>
                  <p:cNvGrpSpPr/>
                  <p:nvPr/>
                </p:nvGrpSpPr>
                <p:grpSpPr>
                  <a:xfrm>
                    <a:off x="6477004" y="1981206"/>
                    <a:ext cx="457204" cy="990608"/>
                    <a:chOff x="35364" y="0"/>
                    <a:chExt cx="457203" cy="990606"/>
                  </a:xfrm>
                </p:grpSpPr>
                <p:sp>
                  <p:nvSpPr>
                    <p:cNvPr id="2011" name="Shape 2011"/>
                    <p:cNvSpPr/>
                    <p:nvPr/>
                  </p:nvSpPr>
                  <p:spPr>
                    <a:xfrm>
                      <a:off x="35364" y="0"/>
                      <a:ext cx="457205" cy="304803"/>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12" name="Shape 2012"/>
                    <p:cNvSpPr/>
                    <p:nvPr/>
                  </p:nvSpPr>
                  <p:spPr>
                    <a:xfrm flipH="1">
                      <a:off x="263965" y="304801"/>
                      <a:ext cx="76203" cy="6858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016" name="Group 2016"/>
                  <p:cNvGrpSpPr/>
                  <p:nvPr/>
                </p:nvGrpSpPr>
                <p:grpSpPr>
                  <a:xfrm>
                    <a:off x="663575" y="1447804"/>
                    <a:ext cx="502441" cy="1371607"/>
                    <a:chOff x="0" y="0"/>
                    <a:chExt cx="502439" cy="1371605"/>
                  </a:xfrm>
                </p:grpSpPr>
                <p:sp>
                  <p:nvSpPr>
                    <p:cNvPr id="2014" name="Shape 2014"/>
                    <p:cNvSpPr/>
                    <p:nvPr/>
                  </p:nvSpPr>
                  <p:spPr>
                    <a:xfrm flipH="1">
                      <a:off x="0" y="0"/>
                      <a:ext cx="152402" cy="137160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0000"/>
                    </a:solidFill>
                    <a:ln w="9525" cap="flat">
                      <a:solidFill>
                        <a:srgbClr val="FF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15" name="Shape 2015"/>
                    <p:cNvSpPr/>
                    <p:nvPr/>
                  </p:nvSpPr>
                  <p:spPr>
                    <a:xfrm rot="18779901">
                      <a:off x="98424" y="484189"/>
                      <a:ext cx="381003" cy="228603"/>
                    </a:xfrm>
                    <a:prstGeom prst="ellipse">
                      <a:avLst/>
                    </a:pr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2018" name="Shape 2018"/>
                <p:cNvSpPr/>
                <p:nvPr/>
              </p:nvSpPr>
              <p:spPr>
                <a:xfrm>
                  <a:off x="0" y="0"/>
                  <a:ext cx="2271716" cy="1750376"/>
                </a:xfrm>
                <a:custGeom>
                  <a:avLst/>
                  <a:gdLst/>
                  <a:ahLst/>
                  <a:cxnLst>
                    <a:cxn ang="0">
                      <a:pos x="wd2" y="hd2"/>
                    </a:cxn>
                    <a:cxn ang="5400000">
                      <a:pos x="wd2" y="hd2"/>
                    </a:cxn>
                    <a:cxn ang="10800000">
                      <a:pos x="wd2" y="hd2"/>
                    </a:cxn>
                    <a:cxn ang="16200000">
                      <a:pos x="wd2" y="hd2"/>
                    </a:cxn>
                  </a:cxnLst>
                  <a:rect l="0" t="0" r="r" b="b"/>
                  <a:pathLst>
                    <a:path w="21600" h="21475" extrusionOk="0">
                      <a:moveTo>
                        <a:pt x="939" y="20436"/>
                      </a:moveTo>
                      <a:cubicBezTo>
                        <a:pt x="805" y="20378"/>
                        <a:pt x="658" y="20357"/>
                        <a:pt x="537" y="20263"/>
                      </a:cubicBezTo>
                      <a:cubicBezTo>
                        <a:pt x="324" y="20098"/>
                        <a:pt x="122" y="19633"/>
                        <a:pt x="0" y="19397"/>
                      </a:cubicBezTo>
                      <a:cubicBezTo>
                        <a:pt x="103" y="18867"/>
                        <a:pt x="94" y="18584"/>
                        <a:pt x="402" y="18185"/>
                      </a:cubicBezTo>
                      <a:cubicBezTo>
                        <a:pt x="516" y="18038"/>
                        <a:pt x="671" y="17954"/>
                        <a:pt x="805" y="17839"/>
                      </a:cubicBezTo>
                      <a:cubicBezTo>
                        <a:pt x="894" y="17666"/>
                        <a:pt x="959" y="17466"/>
                        <a:pt x="1073" y="17319"/>
                      </a:cubicBezTo>
                      <a:cubicBezTo>
                        <a:pt x="1333" y="16984"/>
                        <a:pt x="1551" y="16941"/>
                        <a:pt x="1878" y="16800"/>
                      </a:cubicBezTo>
                      <a:cubicBezTo>
                        <a:pt x="2012" y="16684"/>
                        <a:pt x="2137" y="16547"/>
                        <a:pt x="2281" y="16454"/>
                      </a:cubicBezTo>
                      <a:cubicBezTo>
                        <a:pt x="2407" y="16372"/>
                        <a:pt x="2562" y="16374"/>
                        <a:pt x="2683" y="16280"/>
                      </a:cubicBezTo>
                      <a:cubicBezTo>
                        <a:pt x="2792" y="16196"/>
                        <a:pt x="2862" y="16050"/>
                        <a:pt x="2952" y="15934"/>
                      </a:cubicBezTo>
                      <a:cubicBezTo>
                        <a:pt x="3025" y="15651"/>
                        <a:pt x="3135" y="15072"/>
                        <a:pt x="3354" y="14895"/>
                      </a:cubicBezTo>
                      <a:cubicBezTo>
                        <a:pt x="3594" y="14702"/>
                        <a:pt x="4159" y="14549"/>
                        <a:pt x="4159" y="14549"/>
                      </a:cubicBezTo>
                      <a:lnTo>
                        <a:pt x="4561" y="12991"/>
                      </a:lnTo>
                      <a:lnTo>
                        <a:pt x="4696" y="12471"/>
                      </a:lnTo>
                      <a:cubicBezTo>
                        <a:pt x="4740" y="12009"/>
                        <a:pt x="4763" y="11543"/>
                        <a:pt x="4830" y="11086"/>
                      </a:cubicBezTo>
                      <a:cubicBezTo>
                        <a:pt x="4898" y="10618"/>
                        <a:pt x="4837" y="10037"/>
                        <a:pt x="5098" y="9701"/>
                      </a:cubicBezTo>
                      <a:cubicBezTo>
                        <a:pt x="5348" y="9379"/>
                        <a:pt x="5430" y="9226"/>
                        <a:pt x="5769" y="9008"/>
                      </a:cubicBezTo>
                      <a:cubicBezTo>
                        <a:pt x="5895" y="8926"/>
                        <a:pt x="6045" y="8916"/>
                        <a:pt x="6171" y="8835"/>
                      </a:cubicBezTo>
                      <a:cubicBezTo>
                        <a:pt x="7212" y="8164"/>
                        <a:pt x="5965" y="8751"/>
                        <a:pt x="6976" y="8315"/>
                      </a:cubicBezTo>
                      <a:cubicBezTo>
                        <a:pt x="7289" y="8373"/>
                        <a:pt x="7627" y="8323"/>
                        <a:pt x="7916" y="8489"/>
                      </a:cubicBezTo>
                      <a:cubicBezTo>
                        <a:pt x="8063" y="8573"/>
                        <a:pt x="8058" y="8878"/>
                        <a:pt x="8184" y="9008"/>
                      </a:cubicBezTo>
                      <a:cubicBezTo>
                        <a:pt x="8294" y="9122"/>
                        <a:pt x="8452" y="9123"/>
                        <a:pt x="8586" y="9181"/>
                      </a:cubicBezTo>
                      <a:lnTo>
                        <a:pt x="9928" y="9008"/>
                      </a:lnTo>
                      <a:cubicBezTo>
                        <a:pt x="10172" y="8824"/>
                        <a:pt x="9928" y="8085"/>
                        <a:pt x="10196" y="7969"/>
                      </a:cubicBezTo>
                      <a:lnTo>
                        <a:pt x="10599" y="7796"/>
                      </a:lnTo>
                      <a:cubicBezTo>
                        <a:pt x="11622" y="6475"/>
                        <a:pt x="10553" y="8010"/>
                        <a:pt x="11135" y="6757"/>
                      </a:cubicBezTo>
                      <a:cubicBezTo>
                        <a:pt x="11200" y="6617"/>
                        <a:pt x="11334" y="6547"/>
                        <a:pt x="11404" y="6411"/>
                      </a:cubicBezTo>
                      <a:cubicBezTo>
                        <a:pt x="11515" y="6196"/>
                        <a:pt x="11583" y="5949"/>
                        <a:pt x="11672" y="5718"/>
                      </a:cubicBezTo>
                      <a:cubicBezTo>
                        <a:pt x="11761" y="5083"/>
                        <a:pt x="11870" y="4452"/>
                        <a:pt x="11940" y="3813"/>
                      </a:cubicBezTo>
                      <a:cubicBezTo>
                        <a:pt x="12004" y="3239"/>
                        <a:pt x="12011" y="2656"/>
                        <a:pt x="12075" y="2082"/>
                      </a:cubicBezTo>
                      <a:cubicBezTo>
                        <a:pt x="12101" y="1846"/>
                        <a:pt x="12106" y="1587"/>
                        <a:pt x="12209" y="1389"/>
                      </a:cubicBezTo>
                      <a:cubicBezTo>
                        <a:pt x="12298" y="1216"/>
                        <a:pt x="12464" y="1128"/>
                        <a:pt x="12611" y="1043"/>
                      </a:cubicBezTo>
                      <a:cubicBezTo>
                        <a:pt x="13542" y="509"/>
                        <a:pt x="13867" y="666"/>
                        <a:pt x="15026" y="524"/>
                      </a:cubicBezTo>
                      <a:cubicBezTo>
                        <a:pt x="15429" y="474"/>
                        <a:pt x="15831" y="408"/>
                        <a:pt x="16234" y="350"/>
                      </a:cubicBezTo>
                      <a:cubicBezTo>
                        <a:pt x="17338" y="-125"/>
                        <a:pt x="16759" y="-48"/>
                        <a:pt x="17978" y="177"/>
                      </a:cubicBezTo>
                      <a:cubicBezTo>
                        <a:pt x="18022" y="350"/>
                        <a:pt x="18023" y="554"/>
                        <a:pt x="18112" y="697"/>
                      </a:cubicBezTo>
                      <a:cubicBezTo>
                        <a:pt x="18343" y="1070"/>
                        <a:pt x="18729" y="1112"/>
                        <a:pt x="19051" y="1216"/>
                      </a:cubicBezTo>
                      <a:cubicBezTo>
                        <a:pt x="19140" y="1389"/>
                        <a:pt x="19193" y="1606"/>
                        <a:pt x="19319" y="1736"/>
                      </a:cubicBezTo>
                      <a:cubicBezTo>
                        <a:pt x="19430" y="1850"/>
                        <a:pt x="19582" y="1879"/>
                        <a:pt x="19722" y="1909"/>
                      </a:cubicBezTo>
                      <a:cubicBezTo>
                        <a:pt x="20121" y="1995"/>
                        <a:pt x="20527" y="2024"/>
                        <a:pt x="20929" y="2082"/>
                      </a:cubicBezTo>
                      <a:cubicBezTo>
                        <a:pt x="21019" y="2197"/>
                        <a:pt x="21099" y="2326"/>
                        <a:pt x="21198" y="2428"/>
                      </a:cubicBezTo>
                      <a:cubicBezTo>
                        <a:pt x="21323" y="2558"/>
                        <a:pt x="21600" y="2566"/>
                        <a:pt x="21600" y="2775"/>
                      </a:cubicBezTo>
                      <a:cubicBezTo>
                        <a:pt x="21600" y="3207"/>
                        <a:pt x="21003" y="3378"/>
                        <a:pt x="20795" y="3467"/>
                      </a:cubicBezTo>
                      <a:cubicBezTo>
                        <a:pt x="20231" y="4195"/>
                        <a:pt x="20223" y="4515"/>
                        <a:pt x="19588" y="4679"/>
                      </a:cubicBezTo>
                      <a:cubicBezTo>
                        <a:pt x="19277" y="4759"/>
                        <a:pt x="18961" y="4795"/>
                        <a:pt x="18648" y="4852"/>
                      </a:cubicBezTo>
                      <a:cubicBezTo>
                        <a:pt x="18539" y="5275"/>
                        <a:pt x="18506" y="5556"/>
                        <a:pt x="18246" y="5891"/>
                      </a:cubicBezTo>
                      <a:cubicBezTo>
                        <a:pt x="18132" y="6038"/>
                        <a:pt x="17969" y="6108"/>
                        <a:pt x="17843" y="6238"/>
                      </a:cubicBezTo>
                      <a:cubicBezTo>
                        <a:pt x="17745" y="6340"/>
                        <a:pt x="17688" y="6511"/>
                        <a:pt x="17575" y="6584"/>
                      </a:cubicBezTo>
                      <a:cubicBezTo>
                        <a:pt x="17322" y="6747"/>
                        <a:pt x="16770" y="6930"/>
                        <a:pt x="16770" y="6930"/>
                      </a:cubicBezTo>
                      <a:cubicBezTo>
                        <a:pt x="16502" y="7276"/>
                        <a:pt x="16085" y="7504"/>
                        <a:pt x="15965" y="7969"/>
                      </a:cubicBezTo>
                      <a:cubicBezTo>
                        <a:pt x="15920" y="8142"/>
                        <a:pt x="15931" y="8359"/>
                        <a:pt x="15831" y="8489"/>
                      </a:cubicBezTo>
                      <a:cubicBezTo>
                        <a:pt x="15731" y="8618"/>
                        <a:pt x="15567" y="8622"/>
                        <a:pt x="15429" y="8662"/>
                      </a:cubicBezTo>
                      <a:cubicBezTo>
                        <a:pt x="15163" y="8738"/>
                        <a:pt x="14892" y="8777"/>
                        <a:pt x="14624" y="8835"/>
                      </a:cubicBezTo>
                      <a:cubicBezTo>
                        <a:pt x="14378" y="9787"/>
                        <a:pt x="14637" y="8934"/>
                        <a:pt x="14221" y="9874"/>
                      </a:cubicBezTo>
                      <a:cubicBezTo>
                        <a:pt x="14122" y="10098"/>
                        <a:pt x="14106" y="10401"/>
                        <a:pt x="13953" y="10566"/>
                      </a:cubicBezTo>
                      <a:cubicBezTo>
                        <a:pt x="13811" y="10719"/>
                        <a:pt x="13593" y="10674"/>
                        <a:pt x="13416" y="10740"/>
                      </a:cubicBezTo>
                      <a:cubicBezTo>
                        <a:pt x="13280" y="10790"/>
                        <a:pt x="13148" y="10855"/>
                        <a:pt x="13014" y="10913"/>
                      </a:cubicBezTo>
                      <a:cubicBezTo>
                        <a:pt x="12591" y="11458"/>
                        <a:pt x="12683" y="11237"/>
                        <a:pt x="12477" y="12298"/>
                      </a:cubicBezTo>
                      <a:cubicBezTo>
                        <a:pt x="12432" y="12529"/>
                        <a:pt x="12394" y="12762"/>
                        <a:pt x="12343" y="12991"/>
                      </a:cubicBezTo>
                      <a:cubicBezTo>
                        <a:pt x="12304" y="13166"/>
                        <a:pt x="12324" y="13404"/>
                        <a:pt x="12209" y="13510"/>
                      </a:cubicBezTo>
                      <a:cubicBezTo>
                        <a:pt x="11979" y="13722"/>
                        <a:pt x="11672" y="13741"/>
                        <a:pt x="11404" y="13856"/>
                      </a:cubicBezTo>
                      <a:lnTo>
                        <a:pt x="11001" y="14029"/>
                      </a:lnTo>
                      <a:cubicBezTo>
                        <a:pt x="10953" y="14277"/>
                        <a:pt x="10688" y="15723"/>
                        <a:pt x="10599" y="15761"/>
                      </a:cubicBezTo>
                      <a:lnTo>
                        <a:pt x="9794" y="16107"/>
                      </a:lnTo>
                      <a:cubicBezTo>
                        <a:pt x="9660" y="16223"/>
                        <a:pt x="9477" y="16277"/>
                        <a:pt x="9391" y="16454"/>
                      </a:cubicBezTo>
                      <a:cubicBezTo>
                        <a:pt x="8732" y="17815"/>
                        <a:pt x="9564" y="17303"/>
                        <a:pt x="8720" y="17666"/>
                      </a:cubicBezTo>
                      <a:cubicBezTo>
                        <a:pt x="8500" y="18518"/>
                        <a:pt x="8744" y="17929"/>
                        <a:pt x="8184" y="18531"/>
                      </a:cubicBezTo>
                      <a:cubicBezTo>
                        <a:pt x="7823" y="18920"/>
                        <a:pt x="7807" y="19151"/>
                        <a:pt x="7379" y="19397"/>
                      </a:cubicBezTo>
                      <a:cubicBezTo>
                        <a:pt x="7120" y="19545"/>
                        <a:pt x="6574" y="19743"/>
                        <a:pt x="6574" y="19743"/>
                      </a:cubicBezTo>
                      <a:cubicBezTo>
                        <a:pt x="6529" y="19917"/>
                        <a:pt x="6474" y="20086"/>
                        <a:pt x="6440" y="20263"/>
                      </a:cubicBezTo>
                      <a:cubicBezTo>
                        <a:pt x="6384" y="20548"/>
                        <a:pt x="6432" y="20884"/>
                        <a:pt x="6306" y="21129"/>
                      </a:cubicBezTo>
                      <a:cubicBezTo>
                        <a:pt x="6227" y="21281"/>
                        <a:pt x="6044" y="21291"/>
                        <a:pt x="5903" y="21302"/>
                      </a:cubicBezTo>
                      <a:cubicBezTo>
                        <a:pt x="4474" y="21407"/>
                        <a:pt x="3041" y="21417"/>
                        <a:pt x="1610" y="21475"/>
                      </a:cubicBezTo>
                      <a:cubicBezTo>
                        <a:pt x="1476" y="21417"/>
                        <a:pt x="1318" y="21416"/>
                        <a:pt x="1207" y="21302"/>
                      </a:cubicBezTo>
                      <a:cubicBezTo>
                        <a:pt x="341" y="20407"/>
                        <a:pt x="1548" y="21044"/>
                        <a:pt x="537" y="20609"/>
                      </a:cubicBezTo>
                      <a:cubicBezTo>
                        <a:pt x="198" y="20172"/>
                        <a:pt x="381" y="20336"/>
                        <a:pt x="0" y="20090"/>
                      </a:cubicBezTo>
                    </a:path>
                  </a:pathLst>
                </a:custGeom>
                <a:solidFill>
                  <a:srgbClr val="76623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019" name="Shape 2019"/>
                <p:cNvSpPr/>
                <p:nvPr/>
              </p:nvSpPr>
              <p:spPr>
                <a:xfrm>
                  <a:off x="671513" y="1369373"/>
                  <a:ext cx="457202" cy="304802"/>
                </a:xfrm>
                <a:prstGeom prst="triangle">
                  <a:avLst/>
                </a:prstGeom>
                <a:solidFill>
                  <a:srgbClr val="0D0D0D"/>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025" name="Group 2025"/>
              <p:cNvGrpSpPr/>
              <p:nvPr/>
            </p:nvGrpSpPr>
            <p:grpSpPr>
              <a:xfrm>
                <a:off x="747460" y="1209524"/>
                <a:ext cx="305213" cy="177314"/>
                <a:chOff x="6" y="-2"/>
                <a:chExt cx="305211" cy="177312"/>
              </a:xfrm>
            </p:grpSpPr>
            <p:sp>
              <p:nvSpPr>
                <p:cNvPr id="2021" name="Shape 2021"/>
                <p:cNvSpPr/>
                <p:nvPr/>
              </p:nvSpPr>
              <p:spPr>
                <a:xfrm>
                  <a:off x="6" y="-3"/>
                  <a:ext cx="305213" cy="1527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22" name="Shape 2022"/>
                <p:cNvSpPr/>
                <p:nvPr/>
              </p:nvSpPr>
              <p:spPr>
                <a:xfrm>
                  <a:off x="88229" y="140602"/>
                  <a:ext cx="25403" cy="254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23" name="Shape 2023"/>
                <p:cNvSpPr/>
                <p:nvPr/>
              </p:nvSpPr>
              <p:spPr>
                <a:xfrm>
                  <a:off x="84228" y="157186"/>
                  <a:ext cx="16937" cy="16937"/>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24" name="Shape 2024"/>
                <p:cNvSpPr/>
                <p:nvPr/>
              </p:nvSpPr>
              <p:spPr>
                <a:xfrm>
                  <a:off x="82809" y="164608"/>
                  <a:ext cx="12703" cy="12703"/>
                </a:xfrm>
                <a:prstGeom prst="ellipse">
                  <a:avLst/>
                </a:prstGeom>
                <a:solidFill>
                  <a:srgbClr val="80808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sp>
          <p:nvSpPr>
            <p:cNvPr id="2027" name="Shape 2027"/>
            <p:cNvSpPr/>
            <p:nvPr/>
          </p:nvSpPr>
          <p:spPr>
            <a:xfrm>
              <a:off x="881275" y="1398230"/>
              <a:ext cx="406488" cy="31880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028" name="Shape 2028"/>
            <p:cNvSpPr/>
            <p:nvPr/>
          </p:nvSpPr>
          <p:spPr>
            <a:xfrm>
              <a:off x="6894674" y="2218970"/>
              <a:ext cx="404999" cy="318807"/>
            </a:xfrm>
            <a:custGeom>
              <a:avLst/>
              <a:gdLst/>
              <a:ahLst/>
              <a:cxnLst>
                <a:cxn ang="0">
                  <a:pos x="wd2" y="hd2"/>
                </a:cxn>
                <a:cxn ang="5400000">
                  <a:pos x="wd2" y="hd2"/>
                </a:cxn>
                <a:cxn ang="10800000">
                  <a:pos x="wd2" y="hd2"/>
                </a:cxn>
                <a:cxn ang="16200000">
                  <a:pos x="wd2" y="hd2"/>
                </a:cxn>
              </a:cxnLst>
              <a:rect l="0" t="0" r="r" b="b"/>
              <a:pathLst>
                <a:path w="20260" h="21160" extrusionOk="0">
                  <a:moveTo>
                    <a:pt x="510" y="98"/>
                  </a:moveTo>
                  <a:cubicBezTo>
                    <a:pt x="669" y="-183"/>
                    <a:pt x="1416" y="198"/>
                    <a:pt x="1779" y="519"/>
                  </a:cubicBezTo>
                  <a:cubicBezTo>
                    <a:pt x="2097" y="800"/>
                    <a:pt x="2144" y="1425"/>
                    <a:pt x="2414" y="1783"/>
                  </a:cubicBezTo>
                  <a:cubicBezTo>
                    <a:pt x="2807" y="2305"/>
                    <a:pt x="4095" y="3411"/>
                    <a:pt x="4635" y="3889"/>
                  </a:cubicBezTo>
                  <a:cubicBezTo>
                    <a:pt x="4847" y="4310"/>
                    <a:pt x="5099" y="4700"/>
                    <a:pt x="5270" y="5153"/>
                  </a:cubicBezTo>
                  <a:cubicBezTo>
                    <a:pt x="5419" y="5550"/>
                    <a:pt x="5425" y="6029"/>
                    <a:pt x="5587" y="6417"/>
                  </a:cubicBezTo>
                  <a:cubicBezTo>
                    <a:pt x="5957" y="7302"/>
                    <a:pt x="6433" y="8102"/>
                    <a:pt x="6856" y="8944"/>
                  </a:cubicBezTo>
                  <a:lnTo>
                    <a:pt x="7491" y="10208"/>
                  </a:lnTo>
                  <a:cubicBezTo>
                    <a:pt x="7702" y="10629"/>
                    <a:pt x="7764" y="11311"/>
                    <a:pt x="8126" y="11472"/>
                  </a:cubicBezTo>
                  <a:lnTo>
                    <a:pt x="9078" y="11893"/>
                  </a:lnTo>
                  <a:cubicBezTo>
                    <a:pt x="9289" y="12454"/>
                    <a:pt x="9311" y="13245"/>
                    <a:pt x="9712" y="13578"/>
                  </a:cubicBezTo>
                  <a:cubicBezTo>
                    <a:pt x="10780" y="14463"/>
                    <a:pt x="13201" y="13736"/>
                    <a:pt x="14155" y="13578"/>
                  </a:cubicBezTo>
                  <a:cubicBezTo>
                    <a:pt x="14472" y="13437"/>
                    <a:pt x="14777" y="13083"/>
                    <a:pt x="15107" y="13156"/>
                  </a:cubicBezTo>
                  <a:cubicBezTo>
                    <a:pt x="15483" y="13240"/>
                    <a:pt x="15717" y="13773"/>
                    <a:pt x="16059" y="13999"/>
                  </a:cubicBezTo>
                  <a:cubicBezTo>
                    <a:pt x="16358" y="14197"/>
                    <a:pt x="16718" y="14205"/>
                    <a:pt x="17011" y="14420"/>
                  </a:cubicBezTo>
                  <a:cubicBezTo>
                    <a:pt x="17677" y="14912"/>
                    <a:pt x="18914" y="16105"/>
                    <a:pt x="18914" y="16105"/>
                  </a:cubicBezTo>
                  <a:cubicBezTo>
                    <a:pt x="19713" y="17694"/>
                    <a:pt x="20878" y="18724"/>
                    <a:pt x="19866" y="20739"/>
                  </a:cubicBezTo>
                  <a:cubicBezTo>
                    <a:pt x="19681" y="21108"/>
                    <a:pt x="19232" y="21020"/>
                    <a:pt x="18914" y="21160"/>
                  </a:cubicBezTo>
                  <a:cubicBezTo>
                    <a:pt x="17751" y="21020"/>
                    <a:pt x="16580" y="20958"/>
                    <a:pt x="15424" y="20739"/>
                  </a:cubicBezTo>
                  <a:cubicBezTo>
                    <a:pt x="15093" y="20676"/>
                    <a:pt x="14794" y="20440"/>
                    <a:pt x="14472" y="20318"/>
                  </a:cubicBezTo>
                  <a:cubicBezTo>
                    <a:pt x="14053" y="20158"/>
                    <a:pt x="13622" y="20055"/>
                    <a:pt x="13203" y="19896"/>
                  </a:cubicBezTo>
                  <a:cubicBezTo>
                    <a:pt x="12881" y="19774"/>
                    <a:pt x="12572" y="19597"/>
                    <a:pt x="12251" y="19475"/>
                  </a:cubicBezTo>
                  <a:cubicBezTo>
                    <a:pt x="11831" y="19316"/>
                    <a:pt x="11390" y="19257"/>
                    <a:pt x="10981" y="19054"/>
                  </a:cubicBezTo>
                  <a:cubicBezTo>
                    <a:pt x="10061" y="18596"/>
                    <a:pt x="9549" y="18067"/>
                    <a:pt x="8760" y="17369"/>
                  </a:cubicBezTo>
                  <a:cubicBezTo>
                    <a:pt x="8502" y="16341"/>
                    <a:pt x="8423" y="15658"/>
                    <a:pt x="7808" y="14841"/>
                  </a:cubicBezTo>
                  <a:cubicBezTo>
                    <a:pt x="7539" y="14483"/>
                    <a:pt x="7174" y="14280"/>
                    <a:pt x="6856" y="13999"/>
                  </a:cubicBezTo>
                  <a:cubicBezTo>
                    <a:pt x="6645" y="13156"/>
                    <a:pt x="6593" y="12210"/>
                    <a:pt x="6222" y="11472"/>
                  </a:cubicBezTo>
                  <a:cubicBezTo>
                    <a:pt x="6010" y="11050"/>
                    <a:pt x="5758" y="10661"/>
                    <a:pt x="5587" y="10208"/>
                  </a:cubicBezTo>
                  <a:cubicBezTo>
                    <a:pt x="5437" y="9811"/>
                    <a:pt x="5479" y="9291"/>
                    <a:pt x="5270" y="8944"/>
                  </a:cubicBezTo>
                  <a:cubicBezTo>
                    <a:pt x="5031" y="8549"/>
                    <a:pt x="4635" y="8382"/>
                    <a:pt x="4318" y="8102"/>
                  </a:cubicBezTo>
                  <a:cubicBezTo>
                    <a:pt x="4106" y="7680"/>
                    <a:pt x="3953" y="7196"/>
                    <a:pt x="3683" y="6838"/>
                  </a:cubicBezTo>
                  <a:cubicBezTo>
                    <a:pt x="3413" y="6480"/>
                    <a:pt x="2969" y="6391"/>
                    <a:pt x="2731" y="5995"/>
                  </a:cubicBezTo>
                  <a:cubicBezTo>
                    <a:pt x="2522" y="5649"/>
                    <a:pt x="2563" y="5129"/>
                    <a:pt x="2414" y="4732"/>
                  </a:cubicBezTo>
                  <a:cubicBezTo>
                    <a:pt x="1733" y="2925"/>
                    <a:pt x="1810" y="3881"/>
                    <a:pt x="827" y="2204"/>
                  </a:cubicBezTo>
                  <a:cubicBezTo>
                    <a:pt x="-722" y="-440"/>
                    <a:pt x="351" y="379"/>
                    <a:pt x="510" y="98"/>
                  </a:cubicBezTo>
                  <a:close/>
                </a:path>
              </a:pathLst>
            </a:custGeom>
            <a:solidFill>
              <a:srgbClr val="FF000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 name="Shape 2033"/>
          <p:cNvSpPr/>
          <p:nvPr/>
        </p:nvSpPr>
        <p:spPr>
          <a:xfrm>
            <a:off x="1066800" y="-1"/>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2034" name="Shape 2034"/>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2035" name="Shape 2035"/>
          <p:cNvSpPr/>
          <p:nvPr/>
        </p:nvSpPr>
        <p:spPr>
          <a:xfrm>
            <a:off x="304800" y="609600"/>
            <a:ext cx="8915400"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buSzPct val="100000"/>
              <a:buAutoNum type="arabicPeriod"/>
              <a:defRPr sz="1800">
                <a:latin typeface="Arial"/>
                <a:ea typeface="Arial"/>
                <a:cs typeface="Arial"/>
                <a:sym typeface="Arial"/>
              </a:defRPr>
            </a:pPr>
            <a:r>
              <a:t>Which timeline BEST shows how long it takes for changes to the surface </a:t>
            </a:r>
          </a:p>
          <a:p>
            <a:pPr marL="457200" indent="-457200">
              <a:defRPr sz="1800">
                <a:latin typeface="Arial"/>
                <a:ea typeface="Arial"/>
                <a:cs typeface="Arial"/>
                <a:sym typeface="Arial"/>
              </a:defRPr>
            </a:pPr>
            <a:r>
              <a:t>	of the Earth?</a:t>
            </a:r>
          </a:p>
        </p:txBody>
      </p:sp>
      <p:grpSp>
        <p:nvGrpSpPr>
          <p:cNvPr id="2043" name="Group 2043"/>
          <p:cNvGrpSpPr/>
          <p:nvPr/>
        </p:nvGrpSpPr>
        <p:grpSpPr>
          <a:xfrm>
            <a:off x="1219197" y="1371597"/>
            <a:ext cx="6934203" cy="1066803"/>
            <a:chOff x="-1" y="-2"/>
            <a:chExt cx="6934202" cy="1066802"/>
          </a:xfrm>
        </p:grpSpPr>
        <p:grpSp>
          <p:nvGrpSpPr>
            <p:cNvPr id="2039" name="Group 2039"/>
            <p:cNvGrpSpPr/>
            <p:nvPr/>
          </p:nvGrpSpPr>
          <p:grpSpPr>
            <a:xfrm>
              <a:off x="-2" y="-3"/>
              <a:ext cx="6858003" cy="1066804"/>
              <a:chOff x="0" y="0"/>
              <a:chExt cx="6858002" cy="1066802"/>
            </a:xfrm>
          </p:grpSpPr>
          <p:sp>
            <p:nvSpPr>
              <p:cNvPr id="2036" name="Shape 2036"/>
              <p:cNvSpPr/>
              <p:nvPr/>
            </p:nvSpPr>
            <p:spPr>
              <a:xfrm>
                <a:off x="-1" y="-1"/>
                <a:ext cx="8382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2037" name="Shape 2037"/>
              <p:cNvSpPr/>
              <p:nvPr/>
            </p:nvSpPr>
            <p:spPr>
              <a:xfrm>
                <a:off x="5943601" y="-1"/>
                <a:ext cx="9144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2038" name="Shape 2038"/>
              <p:cNvSpPr/>
              <p:nvPr/>
            </p:nvSpPr>
            <p:spPr>
              <a:xfrm>
                <a:off x="76200" y="76200"/>
                <a:ext cx="6629401" cy="990602"/>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040" name="Shape 2040"/>
            <p:cNvSpPr/>
            <p:nvPr/>
          </p:nvSpPr>
          <p:spPr>
            <a:xfrm>
              <a:off x="-1" y="457200"/>
              <a:ext cx="2057402"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Volcano erupting</a:t>
              </a:r>
            </a:p>
          </p:txBody>
        </p:sp>
        <p:sp>
          <p:nvSpPr>
            <p:cNvPr id="2041" name="Shape 2041"/>
            <p:cNvSpPr/>
            <p:nvPr/>
          </p:nvSpPr>
          <p:spPr>
            <a:xfrm>
              <a:off x="4495800" y="685800"/>
              <a:ext cx="24384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Weathering of rock</a:t>
              </a:r>
            </a:p>
          </p:txBody>
        </p:sp>
        <p:sp>
          <p:nvSpPr>
            <p:cNvPr id="2042" name="Shape 2042"/>
            <p:cNvSpPr/>
            <p:nvPr/>
          </p:nvSpPr>
          <p:spPr>
            <a:xfrm>
              <a:off x="5334000" y="381000"/>
              <a:ext cx="16002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earthquake</a:t>
              </a:r>
            </a:p>
          </p:txBody>
        </p:sp>
      </p:grpSp>
      <p:grpSp>
        <p:nvGrpSpPr>
          <p:cNvPr id="2051" name="Group 2051"/>
          <p:cNvGrpSpPr/>
          <p:nvPr/>
        </p:nvGrpSpPr>
        <p:grpSpPr>
          <a:xfrm>
            <a:off x="1219197" y="2590797"/>
            <a:ext cx="7162803" cy="1066803"/>
            <a:chOff x="-1" y="-2"/>
            <a:chExt cx="7162802" cy="1066802"/>
          </a:xfrm>
        </p:grpSpPr>
        <p:sp>
          <p:nvSpPr>
            <p:cNvPr id="2044" name="Shape 2044"/>
            <p:cNvSpPr/>
            <p:nvPr/>
          </p:nvSpPr>
          <p:spPr>
            <a:xfrm>
              <a:off x="4724400" y="468867"/>
              <a:ext cx="24384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Volcano erupting</a:t>
              </a:r>
            </a:p>
          </p:txBody>
        </p:sp>
        <p:sp>
          <p:nvSpPr>
            <p:cNvPr id="2045" name="Shape 2045"/>
            <p:cNvSpPr/>
            <p:nvPr/>
          </p:nvSpPr>
          <p:spPr>
            <a:xfrm>
              <a:off x="5334000" y="697467"/>
              <a:ext cx="16002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earthquake</a:t>
              </a:r>
            </a:p>
          </p:txBody>
        </p:sp>
        <p:sp>
          <p:nvSpPr>
            <p:cNvPr id="2046" name="Shape 2046"/>
            <p:cNvSpPr/>
            <p:nvPr/>
          </p:nvSpPr>
          <p:spPr>
            <a:xfrm>
              <a:off x="-1" y="609600"/>
              <a:ext cx="29718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Weathering of rock</a:t>
              </a:r>
            </a:p>
          </p:txBody>
        </p:sp>
        <p:grpSp>
          <p:nvGrpSpPr>
            <p:cNvPr id="2050" name="Group 2050"/>
            <p:cNvGrpSpPr/>
            <p:nvPr/>
          </p:nvGrpSpPr>
          <p:grpSpPr>
            <a:xfrm>
              <a:off x="-2" y="-3"/>
              <a:ext cx="6858003" cy="1066804"/>
              <a:chOff x="0" y="0"/>
              <a:chExt cx="6858002" cy="1066802"/>
            </a:xfrm>
          </p:grpSpPr>
          <p:sp>
            <p:nvSpPr>
              <p:cNvPr id="2047" name="Shape 2047"/>
              <p:cNvSpPr/>
              <p:nvPr/>
            </p:nvSpPr>
            <p:spPr>
              <a:xfrm>
                <a:off x="-1" y="-1"/>
                <a:ext cx="8382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2048" name="Shape 2048"/>
              <p:cNvSpPr/>
              <p:nvPr/>
            </p:nvSpPr>
            <p:spPr>
              <a:xfrm>
                <a:off x="5943601" y="-1"/>
                <a:ext cx="9144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2049" name="Shape 2049"/>
              <p:cNvSpPr/>
              <p:nvPr/>
            </p:nvSpPr>
            <p:spPr>
              <a:xfrm>
                <a:off x="76200" y="76200"/>
                <a:ext cx="6629401" cy="990602"/>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grpSp>
        <p:nvGrpSpPr>
          <p:cNvPr id="2059" name="Group 2059"/>
          <p:cNvGrpSpPr/>
          <p:nvPr/>
        </p:nvGrpSpPr>
        <p:grpSpPr>
          <a:xfrm>
            <a:off x="1219197" y="3886196"/>
            <a:ext cx="6858003" cy="1066803"/>
            <a:chOff x="-1" y="-2"/>
            <a:chExt cx="6858002" cy="1066802"/>
          </a:xfrm>
        </p:grpSpPr>
        <p:sp>
          <p:nvSpPr>
            <p:cNvPr id="2052" name="Shape 2052"/>
            <p:cNvSpPr/>
            <p:nvPr/>
          </p:nvSpPr>
          <p:spPr>
            <a:xfrm>
              <a:off x="76199" y="381000"/>
              <a:ext cx="2057402"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Volcano erupting</a:t>
              </a:r>
            </a:p>
          </p:txBody>
        </p:sp>
        <p:sp>
          <p:nvSpPr>
            <p:cNvPr id="2053" name="Shape 2053"/>
            <p:cNvSpPr/>
            <p:nvPr/>
          </p:nvSpPr>
          <p:spPr>
            <a:xfrm>
              <a:off x="76199" y="685800"/>
              <a:ext cx="29718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Weathering of rock</a:t>
              </a:r>
            </a:p>
          </p:txBody>
        </p:sp>
        <p:sp>
          <p:nvSpPr>
            <p:cNvPr id="2054" name="Shape 2054"/>
            <p:cNvSpPr/>
            <p:nvPr/>
          </p:nvSpPr>
          <p:spPr>
            <a:xfrm>
              <a:off x="5257800" y="457200"/>
              <a:ext cx="16002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earthquake</a:t>
              </a:r>
            </a:p>
          </p:txBody>
        </p:sp>
        <p:grpSp>
          <p:nvGrpSpPr>
            <p:cNvPr id="2058" name="Group 2058"/>
            <p:cNvGrpSpPr/>
            <p:nvPr/>
          </p:nvGrpSpPr>
          <p:grpSpPr>
            <a:xfrm>
              <a:off x="-2" y="-3"/>
              <a:ext cx="6858003" cy="1066804"/>
              <a:chOff x="0" y="0"/>
              <a:chExt cx="6858002" cy="1066802"/>
            </a:xfrm>
          </p:grpSpPr>
          <p:sp>
            <p:nvSpPr>
              <p:cNvPr id="2055" name="Shape 2055"/>
              <p:cNvSpPr/>
              <p:nvPr/>
            </p:nvSpPr>
            <p:spPr>
              <a:xfrm>
                <a:off x="-1" y="-1"/>
                <a:ext cx="8382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2056" name="Shape 2056"/>
              <p:cNvSpPr/>
              <p:nvPr/>
            </p:nvSpPr>
            <p:spPr>
              <a:xfrm>
                <a:off x="5943601" y="-1"/>
                <a:ext cx="9144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2057" name="Shape 2057"/>
              <p:cNvSpPr/>
              <p:nvPr/>
            </p:nvSpPr>
            <p:spPr>
              <a:xfrm>
                <a:off x="76200" y="76200"/>
                <a:ext cx="6629401" cy="990602"/>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grpSp>
        <p:nvGrpSpPr>
          <p:cNvPr id="2067" name="Group 2067"/>
          <p:cNvGrpSpPr/>
          <p:nvPr/>
        </p:nvGrpSpPr>
        <p:grpSpPr>
          <a:xfrm>
            <a:off x="1219197" y="5257796"/>
            <a:ext cx="6858003" cy="1066803"/>
            <a:chOff x="-1" y="-2"/>
            <a:chExt cx="6858002" cy="1066802"/>
          </a:xfrm>
        </p:grpSpPr>
        <p:grpSp>
          <p:nvGrpSpPr>
            <p:cNvPr id="2063" name="Group 2063"/>
            <p:cNvGrpSpPr/>
            <p:nvPr/>
          </p:nvGrpSpPr>
          <p:grpSpPr>
            <a:xfrm>
              <a:off x="-2" y="-3"/>
              <a:ext cx="6858003" cy="1066804"/>
              <a:chOff x="0" y="0"/>
              <a:chExt cx="6858002" cy="1066802"/>
            </a:xfrm>
          </p:grpSpPr>
          <p:sp>
            <p:nvSpPr>
              <p:cNvPr id="2060" name="Shape 2060"/>
              <p:cNvSpPr/>
              <p:nvPr/>
            </p:nvSpPr>
            <p:spPr>
              <a:xfrm>
                <a:off x="-1" y="-1"/>
                <a:ext cx="838202"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slow</a:t>
                </a:r>
              </a:p>
            </p:txBody>
          </p:sp>
          <p:sp>
            <p:nvSpPr>
              <p:cNvPr id="2061" name="Shape 2061"/>
              <p:cNvSpPr/>
              <p:nvPr/>
            </p:nvSpPr>
            <p:spPr>
              <a:xfrm>
                <a:off x="5943601" y="-1"/>
                <a:ext cx="9144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rapid</a:t>
                </a:r>
              </a:p>
            </p:txBody>
          </p:sp>
          <p:sp>
            <p:nvSpPr>
              <p:cNvPr id="2062" name="Shape 2062"/>
              <p:cNvSpPr/>
              <p:nvPr/>
            </p:nvSpPr>
            <p:spPr>
              <a:xfrm>
                <a:off x="76200" y="76200"/>
                <a:ext cx="6629401" cy="990602"/>
              </a:xfrm>
              <a:prstGeom prst="rect">
                <a:avLst/>
              </a:prstGeom>
              <a:no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064" name="Shape 2064"/>
            <p:cNvSpPr/>
            <p:nvPr/>
          </p:nvSpPr>
          <p:spPr>
            <a:xfrm>
              <a:off x="4648200" y="697467"/>
              <a:ext cx="2057401"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Volcano erupting</a:t>
              </a:r>
            </a:p>
          </p:txBody>
        </p:sp>
        <p:sp>
          <p:nvSpPr>
            <p:cNvPr id="2065" name="Shape 2065"/>
            <p:cNvSpPr/>
            <p:nvPr/>
          </p:nvSpPr>
          <p:spPr>
            <a:xfrm>
              <a:off x="76199" y="685800"/>
              <a:ext cx="1600202" cy="350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earthquake</a:t>
              </a:r>
            </a:p>
          </p:txBody>
        </p:sp>
        <p:sp>
          <p:nvSpPr>
            <p:cNvPr id="2066" name="Shape 2066"/>
            <p:cNvSpPr/>
            <p:nvPr/>
          </p:nvSpPr>
          <p:spPr>
            <a:xfrm>
              <a:off x="-1" y="468867"/>
              <a:ext cx="2971801"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800">
                  <a:latin typeface="Arial"/>
                  <a:ea typeface="Arial"/>
                  <a:cs typeface="Arial"/>
                  <a:sym typeface="Arial"/>
                </a:defRPr>
              </a:lvl1pPr>
            </a:lstStyle>
            <a:p>
              <a:r>
                <a:t>Weathering of rock</a:t>
              </a:r>
            </a:p>
          </p:txBody>
        </p:sp>
      </p:grpSp>
      <p:sp>
        <p:nvSpPr>
          <p:cNvPr id="2068" name="Shape 2068"/>
          <p:cNvSpPr/>
          <p:nvPr/>
        </p:nvSpPr>
        <p:spPr>
          <a:xfrm>
            <a:off x="457200" y="1600200"/>
            <a:ext cx="609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A</a:t>
            </a:r>
          </a:p>
        </p:txBody>
      </p:sp>
      <p:sp>
        <p:nvSpPr>
          <p:cNvPr id="2069" name="Shape 2069"/>
          <p:cNvSpPr/>
          <p:nvPr/>
        </p:nvSpPr>
        <p:spPr>
          <a:xfrm>
            <a:off x="457200" y="2819400"/>
            <a:ext cx="609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B</a:t>
            </a:r>
          </a:p>
        </p:txBody>
      </p:sp>
      <p:sp>
        <p:nvSpPr>
          <p:cNvPr id="2070" name="Shape 2070"/>
          <p:cNvSpPr/>
          <p:nvPr/>
        </p:nvSpPr>
        <p:spPr>
          <a:xfrm>
            <a:off x="457200" y="4114800"/>
            <a:ext cx="609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a:t>
            </a:r>
          </a:p>
        </p:txBody>
      </p:sp>
      <p:sp>
        <p:nvSpPr>
          <p:cNvPr id="2071" name="Shape 2071"/>
          <p:cNvSpPr/>
          <p:nvPr/>
        </p:nvSpPr>
        <p:spPr>
          <a:xfrm>
            <a:off x="533400" y="5410200"/>
            <a:ext cx="6096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D</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 name="Shape 2075"/>
          <p:cNvSpPr/>
          <p:nvPr/>
        </p:nvSpPr>
        <p:spPr>
          <a:xfrm>
            <a:off x="1009650" y="85725"/>
            <a:ext cx="7343775"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2076" name="Shape 2076"/>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2097" name="Group 2097"/>
          <p:cNvGrpSpPr/>
          <p:nvPr/>
        </p:nvGrpSpPr>
        <p:grpSpPr>
          <a:xfrm>
            <a:off x="1813261" y="1043493"/>
            <a:ext cx="5517478" cy="4958617"/>
            <a:chOff x="0" y="0"/>
            <a:chExt cx="5517477" cy="4958616"/>
          </a:xfrm>
        </p:grpSpPr>
        <p:grpSp>
          <p:nvGrpSpPr>
            <p:cNvPr id="2079" name="Group 2079"/>
            <p:cNvGrpSpPr/>
            <p:nvPr/>
          </p:nvGrpSpPr>
          <p:grpSpPr>
            <a:xfrm>
              <a:off x="2012472" y="0"/>
              <a:ext cx="1492533" cy="1044773"/>
              <a:chOff x="0" y="0"/>
              <a:chExt cx="1492531" cy="1044772"/>
            </a:xfrm>
          </p:grpSpPr>
          <p:sp>
            <p:nvSpPr>
              <p:cNvPr id="2077" name="Shape 2077"/>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2078" name="Shape 2078"/>
              <p:cNvSpPr/>
              <p:nvPr/>
            </p:nvSpPr>
            <p:spPr>
              <a:xfrm>
                <a:off x="61187" y="213706"/>
                <a:ext cx="1370158" cy="617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800">
                    <a:latin typeface="Arial"/>
                    <a:ea typeface="Arial"/>
                    <a:cs typeface="Arial"/>
                    <a:sym typeface="Arial"/>
                  </a:defRPr>
                </a:lvl1pPr>
              </a:lstStyle>
              <a:p>
                <a:r>
                  <a:t>Igneous Rock</a:t>
                </a:r>
              </a:p>
            </p:txBody>
          </p:sp>
        </p:grpSp>
        <p:sp>
          <p:nvSpPr>
            <p:cNvPr id="2080" name="Shape 2080"/>
            <p:cNvSpPr/>
            <p:nvPr/>
          </p:nvSpPr>
          <p:spPr>
            <a:xfrm>
              <a:off x="3685876"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361" y="5139"/>
                    <a:pt x="15732" y="12508"/>
                    <a:pt x="2160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2083" name="Group 2083"/>
            <p:cNvGrpSpPr/>
            <p:nvPr/>
          </p:nvGrpSpPr>
          <p:grpSpPr>
            <a:xfrm>
              <a:off x="4024945" y="1462146"/>
              <a:ext cx="1492533" cy="1044774"/>
              <a:chOff x="0" y="0"/>
              <a:chExt cx="1492531" cy="1044772"/>
            </a:xfrm>
          </p:grpSpPr>
          <p:sp>
            <p:nvSpPr>
              <p:cNvPr id="2081" name="Shape 2081"/>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2082" name="Shape 2082"/>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latin typeface="Arial"/>
                    <a:ea typeface="Arial"/>
                    <a:cs typeface="Arial"/>
                    <a:sym typeface="Arial"/>
                  </a:defRPr>
                </a:lvl1pPr>
              </a:lstStyle>
              <a:p>
                <a:r>
                  <a:t>sediment</a:t>
                </a:r>
              </a:p>
            </p:txBody>
          </p:sp>
        </p:grpSp>
        <p:sp>
          <p:nvSpPr>
            <p:cNvPr id="2084" name="Shape 2084"/>
            <p:cNvSpPr/>
            <p:nvPr/>
          </p:nvSpPr>
          <p:spPr>
            <a:xfrm>
              <a:off x="4617522"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590" y="7560"/>
                    <a:pt x="13192" y="14956"/>
                    <a:pt x="0" y="2160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2087" name="Group 2087"/>
            <p:cNvGrpSpPr/>
            <p:nvPr/>
          </p:nvGrpSpPr>
          <p:grpSpPr>
            <a:xfrm>
              <a:off x="3234699" y="3742056"/>
              <a:ext cx="1708028" cy="1216561"/>
              <a:chOff x="-25092" y="0"/>
              <a:chExt cx="1708027" cy="1216559"/>
            </a:xfrm>
          </p:grpSpPr>
          <p:sp>
            <p:nvSpPr>
              <p:cNvPr id="2085" name="Shape 2085"/>
              <p:cNvSpPr/>
              <p:nvPr/>
            </p:nvSpPr>
            <p:spPr>
              <a:xfrm>
                <a:off x="-25093" y="0"/>
                <a:ext cx="1708028" cy="1216560"/>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2086" name="Shape 2086"/>
              <p:cNvSpPr/>
              <p:nvPr/>
            </p:nvSpPr>
            <p:spPr>
              <a:xfrm>
                <a:off x="71247" y="248845"/>
                <a:ext cx="1595448" cy="718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Autofit/>
              </a:bodyPr>
              <a:lstStyle>
                <a:lvl1pPr algn="ctr">
                  <a:defRPr sz="1800">
                    <a:latin typeface="Arial"/>
                    <a:ea typeface="Arial"/>
                    <a:cs typeface="Arial"/>
                    <a:sym typeface="Arial"/>
                  </a:defRPr>
                </a:lvl1pPr>
              </a:lstStyle>
              <a:p>
                <a:r>
                  <a:t>Sedimentary Rock</a:t>
                </a:r>
              </a:p>
            </p:txBody>
          </p:sp>
        </p:grpSp>
        <p:sp>
          <p:nvSpPr>
            <p:cNvPr id="2088" name="Shape 2088"/>
            <p:cNvSpPr/>
            <p:nvPr/>
          </p:nvSpPr>
          <p:spPr>
            <a:xfrm>
              <a:off x="2408808" y="4725270"/>
              <a:ext cx="699861" cy="29097"/>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14446" y="21600"/>
                    <a:pt x="7154" y="2160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2091" name="Group 2091"/>
            <p:cNvGrpSpPr/>
            <p:nvPr/>
          </p:nvGrpSpPr>
          <p:grpSpPr>
            <a:xfrm>
              <a:off x="487453" y="3827950"/>
              <a:ext cx="1492533" cy="1044773"/>
              <a:chOff x="0" y="0"/>
              <a:chExt cx="1492531" cy="1044772"/>
            </a:xfrm>
          </p:grpSpPr>
          <p:sp>
            <p:nvSpPr>
              <p:cNvPr id="2089" name="Shape 2089"/>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sz="1800">
                    <a:latin typeface="Arial"/>
                    <a:ea typeface="Arial"/>
                    <a:cs typeface="Arial"/>
                    <a:sym typeface="Arial"/>
                  </a:defRPr>
                </a:pPr>
                <a:endParaRPr/>
              </a:p>
            </p:txBody>
          </p:sp>
          <p:sp>
            <p:nvSpPr>
              <p:cNvPr id="2090" name="Shape 2090"/>
              <p:cNvSpPr/>
              <p:nvPr/>
            </p:nvSpPr>
            <p:spPr>
              <a:xfrm>
                <a:off x="61187" y="347056"/>
                <a:ext cx="1370158"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800">
                    <a:latin typeface="Arial"/>
                    <a:ea typeface="Arial"/>
                    <a:cs typeface="Arial"/>
                    <a:sym typeface="Arial"/>
                  </a:defRPr>
                </a:lvl1pPr>
              </a:lstStyle>
              <a:p>
                <a:r>
                  <a:t>?</a:t>
                </a:r>
              </a:p>
            </p:txBody>
          </p:sp>
        </p:grpSp>
        <p:sp>
          <p:nvSpPr>
            <p:cNvPr id="2092" name="Shape 2092"/>
            <p:cNvSpPr/>
            <p:nvPr/>
          </p:nvSpPr>
          <p:spPr>
            <a:xfrm>
              <a:off x="644267" y="2716013"/>
              <a:ext cx="255689" cy="933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8408" y="14956"/>
                    <a:pt x="1010" y="7560"/>
                    <a:pt x="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nvGrpSpPr>
            <p:cNvPr id="2095" name="Group 2095"/>
            <p:cNvGrpSpPr/>
            <p:nvPr/>
          </p:nvGrpSpPr>
          <p:grpSpPr>
            <a:xfrm>
              <a:off x="0" y="1462146"/>
              <a:ext cx="1492532" cy="1044774"/>
              <a:chOff x="0" y="0"/>
              <a:chExt cx="1492531" cy="1044772"/>
            </a:xfrm>
          </p:grpSpPr>
          <p:sp>
            <p:nvSpPr>
              <p:cNvPr id="2093" name="Shape 2093"/>
              <p:cNvSpPr/>
              <p:nvPr/>
            </p:nvSpPr>
            <p:spPr>
              <a:xfrm>
                <a:off x="0" y="0"/>
                <a:ext cx="1492532" cy="1044773"/>
              </a:xfrm>
              <a:prstGeom prst="roundRect">
                <a:avLst>
                  <a:gd name="adj" fmla="val 20000"/>
                </a:avLst>
              </a:prstGeom>
              <a:solidFill>
                <a:srgbClr val="FFFFFF"/>
              </a:solidFill>
              <a:ln w="19050" cap="flat">
                <a:solidFill>
                  <a:srgbClr val="000000"/>
                </a:solidFill>
                <a:prstDash val="solid"/>
                <a:round/>
              </a:ln>
              <a:effectLst/>
            </p:spPr>
            <p:txBody>
              <a:bodyPr wrap="square" lIns="45718" tIns="45718" rIns="45718" bIns="45718" numCol="1" anchor="ctr">
                <a:noAutofit/>
              </a:bodyPr>
              <a:lstStyle/>
              <a:p>
                <a:pPr algn="ctr">
                  <a:defRPr>
                    <a:latin typeface="Arial"/>
                    <a:ea typeface="Arial"/>
                    <a:cs typeface="Arial"/>
                    <a:sym typeface="Arial"/>
                  </a:defRPr>
                </a:pPr>
                <a:endParaRPr/>
              </a:p>
            </p:txBody>
          </p:sp>
          <p:sp>
            <p:nvSpPr>
              <p:cNvPr id="2094" name="Shape 2094"/>
              <p:cNvSpPr/>
              <p:nvPr/>
            </p:nvSpPr>
            <p:spPr>
              <a:xfrm>
                <a:off x="61187" y="334771"/>
                <a:ext cx="1370158"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latin typeface="Arial"/>
                    <a:ea typeface="Arial"/>
                    <a:cs typeface="Arial"/>
                    <a:sym typeface="Arial"/>
                  </a:defRPr>
                </a:lvl1pPr>
              </a:lstStyle>
              <a:p>
                <a:r>
                  <a:t>magma</a:t>
                </a:r>
              </a:p>
            </p:txBody>
          </p:sp>
        </p:grpSp>
        <p:sp>
          <p:nvSpPr>
            <p:cNvPr id="2096" name="Shape 2096"/>
            <p:cNvSpPr/>
            <p:nvPr/>
          </p:nvSpPr>
          <p:spPr>
            <a:xfrm>
              <a:off x="1116849" y="736341"/>
              <a:ext cx="714752" cy="5674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868" y="12508"/>
                    <a:pt x="13239" y="5139"/>
                    <a:pt x="21600" y="0"/>
                  </a:cubicBezTo>
                </a:path>
              </a:pathLst>
            </a:custGeom>
            <a:noFill/>
            <a:ln w="101600" cap="flat">
              <a:solidFill>
                <a:srgbClr val="95B3D7"/>
              </a:solidFill>
              <a:prstDash val="solid"/>
              <a:round/>
              <a:tailEnd type="triangle" w="med" len="med"/>
            </a:ln>
            <a:effectLst/>
          </p:spPr>
          <p:txBody>
            <a:bodyPr wrap="square" lIns="45718" tIns="45718" rIns="45718" bIns="45718" numCol="1" anchor="ctr">
              <a:noAutofit/>
            </a:bodyPr>
            <a:lstStyle/>
            <a:p>
              <a:endParaRPr/>
            </a:p>
          </p:txBody>
        </p:sp>
      </p:grpSp>
      <p:sp>
        <p:nvSpPr>
          <p:cNvPr id="2098" name="Shape 2098"/>
          <p:cNvSpPr/>
          <p:nvPr/>
        </p:nvSpPr>
        <p:spPr>
          <a:xfrm>
            <a:off x="2590800" y="1633923"/>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cooling</a:t>
            </a:r>
          </a:p>
        </p:txBody>
      </p:sp>
      <p:sp>
        <p:nvSpPr>
          <p:cNvPr id="2099" name="Shape 2099"/>
          <p:cNvSpPr/>
          <p:nvPr/>
        </p:nvSpPr>
        <p:spPr>
          <a:xfrm>
            <a:off x="1781175" y="3667123"/>
            <a:ext cx="1047750"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melting</a:t>
            </a:r>
          </a:p>
        </p:txBody>
      </p:sp>
      <p:sp>
        <p:nvSpPr>
          <p:cNvPr id="2100" name="Shape 2100"/>
          <p:cNvSpPr/>
          <p:nvPr/>
        </p:nvSpPr>
        <p:spPr>
          <a:xfrm>
            <a:off x="5481635" y="1637613"/>
            <a:ext cx="3057526" cy="617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wear away and move rock by weathering and erosion</a:t>
            </a:r>
          </a:p>
        </p:txBody>
      </p:sp>
      <p:sp>
        <p:nvSpPr>
          <p:cNvPr id="2101" name="Shape 2101"/>
          <p:cNvSpPr/>
          <p:nvPr/>
        </p:nvSpPr>
        <p:spPr>
          <a:xfrm>
            <a:off x="5657848" y="3681412"/>
            <a:ext cx="2905126" cy="637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compact (push together)</a:t>
            </a:r>
            <a:endParaRPr>
              <a:latin typeface="+mn-lt"/>
              <a:ea typeface="+mn-ea"/>
              <a:cs typeface="+mn-cs"/>
              <a:sym typeface="Calibri"/>
            </a:endParaRPr>
          </a:p>
        </p:txBody>
      </p:sp>
      <p:sp>
        <p:nvSpPr>
          <p:cNvPr id="2102" name="Shape 2102"/>
          <p:cNvSpPr/>
          <p:nvPr/>
        </p:nvSpPr>
        <p:spPr>
          <a:xfrm>
            <a:off x="3933823" y="5410989"/>
            <a:ext cx="1400176" cy="90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800">
                <a:latin typeface="Arial"/>
                <a:ea typeface="Arial"/>
                <a:cs typeface="Arial"/>
                <a:sym typeface="Arial"/>
              </a:defRPr>
            </a:lvl1pPr>
          </a:lstStyle>
          <a:p>
            <a:r>
              <a:t>heat and pressure</a:t>
            </a:r>
            <a:endParaRPr>
              <a:latin typeface="+mn-lt"/>
              <a:ea typeface="+mn-ea"/>
              <a:cs typeface="+mn-cs"/>
              <a:sym typeface="Calibri"/>
            </a:endParaRPr>
          </a:p>
        </p:txBody>
      </p:sp>
      <p:sp>
        <p:nvSpPr>
          <p:cNvPr id="2103" name="Shape 2103"/>
          <p:cNvSpPr/>
          <p:nvPr/>
        </p:nvSpPr>
        <p:spPr>
          <a:xfrm>
            <a:off x="304800" y="695325"/>
            <a:ext cx="8915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2.	</a:t>
            </a:r>
            <a:r>
              <a:rPr sz="1800"/>
              <a:t>Find the correct word for the box with the question mark. </a:t>
            </a:r>
          </a:p>
        </p:txBody>
      </p:sp>
      <p:sp>
        <p:nvSpPr>
          <p:cNvPr id="2104" name="Shape 2104"/>
          <p:cNvSpPr/>
          <p:nvPr/>
        </p:nvSpPr>
        <p:spPr>
          <a:xfrm>
            <a:off x="609600" y="6086475"/>
            <a:ext cx="73914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a:latin typeface="Arial"/>
                <a:ea typeface="Arial"/>
                <a:cs typeface="Arial"/>
                <a:sym typeface="Arial"/>
              </a:defRPr>
            </a:lvl1pPr>
          </a:lstStyle>
          <a:p>
            <a:r>
              <a:t>A. core     B. mantle	C. metamorphic rock	   D. volcano </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8" name="Shape 2108"/>
          <p:cNvSpPr/>
          <p:nvPr/>
        </p:nvSpPr>
        <p:spPr>
          <a:xfrm>
            <a:off x="1066800" y="-1"/>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2109" name="Shape 210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2110" name="Shape 2110"/>
          <p:cNvSpPr/>
          <p:nvPr/>
        </p:nvSpPr>
        <p:spPr>
          <a:xfrm>
            <a:off x="304800" y="609600"/>
            <a:ext cx="8915400" cy="642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3.	</a:t>
            </a:r>
            <a:r>
              <a:rPr sz="1800"/>
              <a:t>Look at the circles on the pictures below. Which picture shows where metamorphic rock would FORM? </a:t>
            </a:r>
          </a:p>
        </p:txBody>
      </p:sp>
      <p:grpSp>
        <p:nvGrpSpPr>
          <p:cNvPr id="2125" name="Group 2125"/>
          <p:cNvGrpSpPr/>
          <p:nvPr/>
        </p:nvGrpSpPr>
        <p:grpSpPr>
          <a:xfrm>
            <a:off x="533398" y="1600200"/>
            <a:ext cx="3886207" cy="2438404"/>
            <a:chOff x="-1" y="0"/>
            <a:chExt cx="3886205" cy="2438403"/>
          </a:xfrm>
        </p:grpSpPr>
        <p:grpSp>
          <p:nvGrpSpPr>
            <p:cNvPr id="2123" name="Group 2123"/>
            <p:cNvGrpSpPr/>
            <p:nvPr/>
          </p:nvGrpSpPr>
          <p:grpSpPr>
            <a:xfrm>
              <a:off x="-2" y="0"/>
              <a:ext cx="3886207" cy="2438404"/>
              <a:chOff x="-1" y="0"/>
              <a:chExt cx="3886205" cy="2438403"/>
            </a:xfrm>
          </p:grpSpPr>
          <p:grpSp>
            <p:nvGrpSpPr>
              <p:cNvPr id="2119" name="Group 2119"/>
              <p:cNvGrpSpPr/>
              <p:nvPr/>
            </p:nvGrpSpPr>
            <p:grpSpPr>
              <a:xfrm>
                <a:off x="-2" y="0"/>
                <a:ext cx="3886207" cy="2438404"/>
                <a:chOff x="-1" y="0"/>
                <a:chExt cx="3886205" cy="2438403"/>
              </a:xfrm>
            </p:grpSpPr>
            <p:grpSp>
              <p:nvGrpSpPr>
                <p:cNvPr id="2113" name="Group 2113"/>
                <p:cNvGrpSpPr/>
                <p:nvPr/>
              </p:nvGrpSpPr>
              <p:grpSpPr>
                <a:xfrm>
                  <a:off x="3092" y="0"/>
                  <a:ext cx="3883113" cy="2438404"/>
                  <a:chOff x="0" y="0"/>
                  <a:chExt cx="3883112" cy="2438403"/>
                </a:xfrm>
              </p:grpSpPr>
              <p:pic>
                <p:nvPicPr>
                  <p:cNvPr id="2111" name="image42.png" descr="cont cont conver"/>
                  <p:cNvPicPr>
                    <a:picLocks noChangeAspect="1"/>
                  </p:cNvPicPr>
                  <p:nvPr/>
                </p:nvPicPr>
                <p:blipFill>
                  <a:blip r:embed="rId3">
                    <a:extLst/>
                  </a:blip>
                  <a:stretch>
                    <a:fillRect/>
                  </a:stretch>
                </p:blipFill>
                <p:spPr>
                  <a:xfrm>
                    <a:off x="0" y="0"/>
                    <a:ext cx="3883113" cy="2386985"/>
                  </a:xfrm>
                  <a:prstGeom prst="rect">
                    <a:avLst/>
                  </a:prstGeom>
                  <a:ln w="12700" cap="flat">
                    <a:noFill/>
                    <a:miter lim="400000"/>
                  </a:ln>
                  <a:effectLst/>
                </p:spPr>
              </p:pic>
              <p:sp>
                <p:nvSpPr>
                  <p:cNvPr id="2112" name="Shape 2112"/>
                  <p:cNvSpPr/>
                  <p:nvPr/>
                </p:nvSpPr>
                <p:spPr>
                  <a:xfrm>
                    <a:off x="458633" y="2222312"/>
                    <a:ext cx="2962751" cy="216092"/>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2118" name="Group 2118"/>
                <p:cNvGrpSpPr/>
                <p:nvPr/>
              </p:nvGrpSpPr>
              <p:grpSpPr>
                <a:xfrm>
                  <a:off x="-2" y="1280326"/>
                  <a:ext cx="3847729" cy="860423"/>
                  <a:chOff x="0" y="0"/>
                  <a:chExt cx="3847727" cy="860421"/>
                </a:xfrm>
              </p:grpSpPr>
              <p:sp>
                <p:nvSpPr>
                  <p:cNvPr id="2114" name="Shape 2114"/>
                  <p:cNvSpPr/>
                  <p:nvPr/>
                </p:nvSpPr>
                <p:spPr>
                  <a:xfrm>
                    <a:off x="2226927" y="472274"/>
                    <a:ext cx="1462139"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sp>
                <p:nvSpPr>
                  <p:cNvPr id="2115" name="Shape 2115"/>
                  <p:cNvSpPr/>
                  <p:nvPr/>
                </p:nvSpPr>
                <p:spPr>
                  <a:xfrm>
                    <a:off x="-1" y="571600"/>
                    <a:ext cx="1269750" cy="288822"/>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2116" name="Shape 2116"/>
                  <p:cNvSpPr/>
                  <p:nvPr/>
                </p:nvSpPr>
                <p:spPr>
                  <a:xfrm>
                    <a:off x="2847318" y="-1"/>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2117" name="Shape 2117"/>
                  <p:cNvSpPr/>
                  <p:nvPr/>
                </p:nvSpPr>
                <p:spPr>
                  <a:xfrm>
                    <a:off x="38477" y="53008"/>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grpSp>
          </p:grpSp>
          <p:sp>
            <p:nvSpPr>
              <p:cNvPr id="2120" name="Shape 2120"/>
              <p:cNvSpPr/>
              <p:nvPr/>
            </p:nvSpPr>
            <p:spPr>
              <a:xfrm>
                <a:off x="2576245" y="881973"/>
                <a:ext cx="1309957" cy="288822"/>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21" name="Shape 2121"/>
              <p:cNvSpPr/>
              <p:nvPr/>
            </p:nvSpPr>
            <p:spPr>
              <a:xfrm>
                <a:off x="0" y="985735"/>
                <a:ext cx="1091630" cy="288823"/>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22" name="Shape 2122"/>
              <p:cNvSpPr/>
              <p:nvPr/>
            </p:nvSpPr>
            <p:spPr>
              <a:xfrm>
                <a:off x="960437" y="1038225"/>
                <a:ext cx="393703" cy="258765"/>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24" name="Shape 2124"/>
            <p:cNvSpPr/>
            <p:nvPr/>
          </p:nvSpPr>
          <p:spPr>
            <a:xfrm>
              <a:off x="914400" y="1828800"/>
              <a:ext cx="304801" cy="304801"/>
            </a:xfrm>
            <a:prstGeom prst="ellipse">
              <a:avLst/>
            </a:prstGeom>
            <a:noFill/>
            <a:ln w="508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140" name="Group 2140"/>
          <p:cNvGrpSpPr/>
          <p:nvPr/>
        </p:nvGrpSpPr>
        <p:grpSpPr>
          <a:xfrm>
            <a:off x="4876799" y="1600200"/>
            <a:ext cx="3886207" cy="2438404"/>
            <a:chOff x="-1" y="0"/>
            <a:chExt cx="3886205" cy="2438403"/>
          </a:xfrm>
        </p:grpSpPr>
        <p:grpSp>
          <p:nvGrpSpPr>
            <p:cNvPr id="2138" name="Group 2138"/>
            <p:cNvGrpSpPr/>
            <p:nvPr/>
          </p:nvGrpSpPr>
          <p:grpSpPr>
            <a:xfrm>
              <a:off x="-2" y="0"/>
              <a:ext cx="3886207" cy="2438404"/>
              <a:chOff x="-1" y="0"/>
              <a:chExt cx="3886205" cy="2438403"/>
            </a:xfrm>
          </p:grpSpPr>
          <p:grpSp>
            <p:nvGrpSpPr>
              <p:cNvPr id="2134" name="Group 2134"/>
              <p:cNvGrpSpPr/>
              <p:nvPr/>
            </p:nvGrpSpPr>
            <p:grpSpPr>
              <a:xfrm>
                <a:off x="-2" y="0"/>
                <a:ext cx="3886207" cy="2438404"/>
                <a:chOff x="-1" y="0"/>
                <a:chExt cx="3886205" cy="2438403"/>
              </a:xfrm>
            </p:grpSpPr>
            <p:grpSp>
              <p:nvGrpSpPr>
                <p:cNvPr id="2128" name="Group 2128"/>
                <p:cNvGrpSpPr/>
                <p:nvPr/>
              </p:nvGrpSpPr>
              <p:grpSpPr>
                <a:xfrm>
                  <a:off x="3092" y="0"/>
                  <a:ext cx="3883113" cy="2438404"/>
                  <a:chOff x="0" y="0"/>
                  <a:chExt cx="3883112" cy="2438403"/>
                </a:xfrm>
              </p:grpSpPr>
              <p:pic>
                <p:nvPicPr>
                  <p:cNvPr id="2126" name="image42.png" descr="cont cont conver"/>
                  <p:cNvPicPr>
                    <a:picLocks noChangeAspect="1"/>
                  </p:cNvPicPr>
                  <p:nvPr/>
                </p:nvPicPr>
                <p:blipFill>
                  <a:blip r:embed="rId3">
                    <a:extLst/>
                  </a:blip>
                  <a:stretch>
                    <a:fillRect/>
                  </a:stretch>
                </p:blipFill>
                <p:spPr>
                  <a:xfrm>
                    <a:off x="0" y="0"/>
                    <a:ext cx="3883113" cy="2386985"/>
                  </a:xfrm>
                  <a:prstGeom prst="rect">
                    <a:avLst/>
                  </a:prstGeom>
                  <a:ln w="12700" cap="flat">
                    <a:noFill/>
                    <a:miter lim="400000"/>
                  </a:ln>
                  <a:effectLst/>
                </p:spPr>
              </p:pic>
              <p:sp>
                <p:nvSpPr>
                  <p:cNvPr id="2127" name="Shape 2127"/>
                  <p:cNvSpPr/>
                  <p:nvPr/>
                </p:nvSpPr>
                <p:spPr>
                  <a:xfrm>
                    <a:off x="458633" y="2222312"/>
                    <a:ext cx="2962751" cy="216092"/>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2133" name="Group 2133"/>
                <p:cNvGrpSpPr/>
                <p:nvPr/>
              </p:nvGrpSpPr>
              <p:grpSpPr>
                <a:xfrm>
                  <a:off x="-2" y="1280326"/>
                  <a:ext cx="3847729" cy="860423"/>
                  <a:chOff x="0" y="0"/>
                  <a:chExt cx="3847727" cy="860421"/>
                </a:xfrm>
              </p:grpSpPr>
              <p:sp>
                <p:nvSpPr>
                  <p:cNvPr id="2129" name="Shape 2129"/>
                  <p:cNvSpPr/>
                  <p:nvPr/>
                </p:nvSpPr>
                <p:spPr>
                  <a:xfrm>
                    <a:off x="2226927" y="472274"/>
                    <a:ext cx="1462139"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sp>
                <p:nvSpPr>
                  <p:cNvPr id="2130" name="Shape 2130"/>
                  <p:cNvSpPr/>
                  <p:nvPr/>
                </p:nvSpPr>
                <p:spPr>
                  <a:xfrm>
                    <a:off x="-1" y="571600"/>
                    <a:ext cx="1269750" cy="288822"/>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2131" name="Shape 2131"/>
                  <p:cNvSpPr/>
                  <p:nvPr/>
                </p:nvSpPr>
                <p:spPr>
                  <a:xfrm>
                    <a:off x="2847318" y="-1"/>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2132" name="Shape 2132"/>
                  <p:cNvSpPr/>
                  <p:nvPr/>
                </p:nvSpPr>
                <p:spPr>
                  <a:xfrm>
                    <a:off x="38477" y="53008"/>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grpSp>
          </p:grpSp>
          <p:sp>
            <p:nvSpPr>
              <p:cNvPr id="2135" name="Shape 2135"/>
              <p:cNvSpPr/>
              <p:nvPr/>
            </p:nvSpPr>
            <p:spPr>
              <a:xfrm>
                <a:off x="2576245" y="881973"/>
                <a:ext cx="1309957" cy="288822"/>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36" name="Shape 2136"/>
              <p:cNvSpPr/>
              <p:nvPr/>
            </p:nvSpPr>
            <p:spPr>
              <a:xfrm>
                <a:off x="0" y="985735"/>
                <a:ext cx="1091630" cy="288823"/>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37" name="Shape 2137"/>
              <p:cNvSpPr/>
              <p:nvPr/>
            </p:nvSpPr>
            <p:spPr>
              <a:xfrm>
                <a:off x="960437" y="1038225"/>
                <a:ext cx="393703" cy="258765"/>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39" name="Shape 2139"/>
            <p:cNvSpPr/>
            <p:nvPr/>
          </p:nvSpPr>
          <p:spPr>
            <a:xfrm>
              <a:off x="1600200" y="1295400"/>
              <a:ext cx="295336" cy="304801"/>
            </a:xfrm>
            <a:prstGeom prst="ellipse">
              <a:avLst/>
            </a:prstGeom>
            <a:noFill/>
            <a:ln w="508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155" name="Group 2155"/>
          <p:cNvGrpSpPr/>
          <p:nvPr/>
        </p:nvGrpSpPr>
        <p:grpSpPr>
          <a:xfrm>
            <a:off x="533398" y="4114800"/>
            <a:ext cx="3886207" cy="2438404"/>
            <a:chOff x="-1" y="0"/>
            <a:chExt cx="3886205" cy="2438403"/>
          </a:xfrm>
        </p:grpSpPr>
        <p:grpSp>
          <p:nvGrpSpPr>
            <p:cNvPr id="2153" name="Group 2153"/>
            <p:cNvGrpSpPr/>
            <p:nvPr/>
          </p:nvGrpSpPr>
          <p:grpSpPr>
            <a:xfrm>
              <a:off x="-2" y="0"/>
              <a:ext cx="3886207" cy="2438404"/>
              <a:chOff x="-1" y="0"/>
              <a:chExt cx="3886205" cy="2438403"/>
            </a:xfrm>
          </p:grpSpPr>
          <p:grpSp>
            <p:nvGrpSpPr>
              <p:cNvPr id="2149" name="Group 2149"/>
              <p:cNvGrpSpPr/>
              <p:nvPr/>
            </p:nvGrpSpPr>
            <p:grpSpPr>
              <a:xfrm>
                <a:off x="-2" y="0"/>
                <a:ext cx="3886207" cy="2438404"/>
                <a:chOff x="-1" y="0"/>
                <a:chExt cx="3886205" cy="2438403"/>
              </a:xfrm>
            </p:grpSpPr>
            <p:grpSp>
              <p:nvGrpSpPr>
                <p:cNvPr id="2143" name="Group 2143"/>
                <p:cNvGrpSpPr/>
                <p:nvPr/>
              </p:nvGrpSpPr>
              <p:grpSpPr>
                <a:xfrm>
                  <a:off x="3092" y="0"/>
                  <a:ext cx="3883113" cy="2438404"/>
                  <a:chOff x="0" y="0"/>
                  <a:chExt cx="3883112" cy="2438403"/>
                </a:xfrm>
              </p:grpSpPr>
              <p:pic>
                <p:nvPicPr>
                  <p:cNvPr id="2141" name="image42.png" descr="cont cont conver"/>
                  <p:cNvPicPr>
                    <a:picLocks noChangeAspect="1"/>
                  </p:cNvPicPr>
                  <p:nvPr/>
                </p:nvPicPr>
                <p:blipFill>
                  <a:blip r:embed="rId3">
                    <a:extLst/>
                  </a:blip>
                  <a:stretch>
                    <a:fillRect/>
                  </a:stretch>
                </p:blipFill>
                <p:spPr>
                  <a:xfrm>
                    <a:off x="0" y="0"/>
                    <a:ext cx="3883113" cy="2386985"/>
                  </a:xfrm>
                  <a:prstGeom prst="rect">
                    <a:avLst/>
                  </a:prstGeom>
                  <a:ln w="12700" cap="flat">
                    <a:noFill/>
                    <a:miter lim="400000"/>
                  </a:ln>
                  <a:effectLst/>
                </p:spPr>
              </p:pic>
              <p:sp>
                <p:nvSpPr>
                  <p:cNvPr id="2142" name="Shape 2142"/>
                  <p:cNvSpPr/>
                  <p:nvPr/>
                </p:nvSpPr>
                <p:spPr>
                  <a:xfrm>
                    <a:off x="458633" y="2222312"/>
                    <a:ext cx="2962751" cy="216092"/>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2148" name="Group 2148"/>
                <p:cNvGrpSpPr/>
                <p:nvPr/>
              </p:nvGrpSpPr>
              <p:grpSpPr>
                <a:xfrm>
                  <a:off x="-2" y="1280326"/>
                  <a:ext cx="3847729" cy="860423"/>
                  <a:chOff x="0" y="0"/>
                  <a:chExt cx="3847727" cy="860421"/>
                </a:xfrm>
              </p:grpSpPr>
              <p:sp>
                <p:nvSpPr>
                  <p:cNvPr id="2144" name="Shape 2144"/>
                  <p:cNvSpPr/>
                  <p:nvPr/>
                </p:nvSpPr>
                <p:spPr>
                  <a:xfrm>
                    <a:off x="2209802" y="472274"/>
                    <a:ext cx="1462139"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sp>
                <p:nvSpPr>
                  <p:cNvPr id="2145" name="Shape 2145"/>
                  <p:cNvSpPr/>
                  <p:nvPr/>
                </p:nvSpPr>
                <p:spPr>
                  <a:xfrm>
                    <a:off x="-1" y="571600"/>
                    <a:ext cx="1269750" cy="288822"/>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2146" name="Shape 2146"/>
                  <p:cNvSpPr/>
                  <p:nvPr/>
                </p:nvSpPr>
                <p:spPr>
                  <a:xfrm>
                    <a:off x="2847318" y="-1"/>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2147" name="Shape 2147"/>
                  <p:cNvSpPr/>
                  <p:nvPr/>
                </p:nvSpPr>
                <p:spPr>
                  <a:xfrm>
                    <a:off x="38477" y="53008"/>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grpSp>
          </p:grpSp>
          <p:sp>
            <p:nvSpPr>
              <p:cNvPr id="2150" name="Shape 2150"/>
              <p:cNvSpPr/>
              <p:nvPr/>
            </p:nvSpPr>
            <p:spPr>
              <a:xfrm>
                <a:off x="2576245" y="881973"/>
                <a:ext cx="1309957" cy="288822"/>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51" name="Shape 2151"/>
              <p:cNvSpPr/>
              <p:nvPr/>
            </p:nvSpPr>
            <p:spPr>
              <a:xfrm>
                <a:off x="0" y="985735"/>
                <a:ext cx="1091630" cy="288823"/>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52" name="Shape 2152"/>
              <p:cNvSpPr/>
              <p:nvPr/>
            </p:nvSpPr>
            <p:spPr>
              <a:xfrm>
                <a:off x="960437" y="1038225"/>
                <a:ext cx="393703" cy="258765"/>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54" name="Shape 2154"/>
            <p:cNvSpPr/>
            <p:nvPr/>
          </p:nvSpPr>
          <p:spPr>
            <a:xfrm>
              <a:off x="1905000" y="228599"/>
              <a:ext cx="284857" cy="304803"/>
            </a:xfrm>
            <a:prstGeom prst="ellipse">
              <a:avLst/>
            </a:prstGeom>
            <a:noFill/>
            <a:ln w="508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170" name="Group 2170"/>
          <p:cNvGrpSpPr/>
          <p:nvPr/>
        </p:nvGrpSpPr>
        <p:grpSpPr>
          <a:xfrm>
            <a:off x="4800598" y="4038600"/>
            <a:ext cx="3886207" cy="2438404"/>
            <a:chOff x="-1" y="0"/>
            <a:chExt cx="3886205" cy="2438403"/>
          </a:xfrm>
        </p:grpSpPr>
        <p:grpSp>
          <p:nvGrpSpPr>
            <p:cNvPr id="2168" name="Group 2168"/>
            <p:cNvGrpSpPr/>
            <p:nvPr/>
          </p:nvGrpSpPr>
          <p:grpSpPr>
            <a:xfrm>
              <a:off x="-2" y="0"/>
              <a:ext cx="3886207" cy="2438404"/>
              <a:chOff x="-1" y="0"/>
              <a:chExt cx="3886205" cy="2438403"/>
            </a:xfrm>
          </p:grpSpPr>
          <p:grpSp>
            <p:nvGrpSpPr>
              <p:cNvPr id="2164" name="Group 2164"/>
              <p:cNvGrpSpPr/>
              <p:nvPr/>
            </p:nvGrpSpPr>
            <p:grpSpPr>
              <a:xfrm>
                <a:off x="-2" y="0"/>
                <a:ext cx="3886207" cy="2438404"/>
                <a:chOff x="-1" y="0"/>
                <a:chExt cx="3886205" cy="2438403"/>
              </a:xfrm>
            </p:grpSpPr>
            <p:grpSp>
              <p:nvGrpSpPr>
                <p:cNvPr id="2158" name="Group 2158"/>
                <p:cNvGrpSpPr/>
                <p:nvPr/>
              </p:nvGrpSpPr>
              <p:grpSpPr>
                <a:xfrm>
                  <a:off x="3092" y="0"/>
                  <a:ext cx="3883113" cy="2438404"/>
                  <a:chOff x="0" y="0"/>
                  <a:chExt cx="3883112" cy="2438403"/>
                </a:xfrm>
              </p:grpSpPr>
              <p:pic>
                <p:nvPicPr>
                  <p:cNvPr id="2156" name="image42.png" descr="cont cont conver"/>
                  <p:cNvPicPr>
                    <a:picLocks noChangeAspect="1"/>
                  </p:cNvPicPr>
                  <p:nvPr/>
                </p:nvPicPr>
                <p:blipFill>
                  <a:blip r:embed="rId3">
                    <a:extLst/>
                  </a:blip>
                  <a:stretch>
                    <a:fillRect/>
                  </a:stretch>
                </p:blipFill>
                <p:spPr>
                  <a:xfrm>
                    <a:off x="0" y="0"/>
                    <a:ext cx="3883113" cy="2386985"/>
                  </a:xfrm>
                  <a:prstGeom prst="rect">
                    <a:avLst/>
                  </a:prstGeom>
                  <a:ln w="12700" cap="flat">
                    <a:noFill/>
                    <a:miter lim="400000"/>
                  </a:ln>
                  <a:effectLst/>
                </p:spPr>
              </p:pic>
              <p:sp>
                <p:nvSpPr>
                  <p:cNvPr id="2157" name="Shape 2157"/>
                  <p:cNvSpPr/>
                  <p:nvPr/>
                </p:nvSpPr>
                <p:spPr>
                  <a:xfrm>
                    <a:off x="458633" y="2222312"/>
                    <a:ext cx="2962751" cy="216092"/>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nvGrpSpPr>
                <p:cNvPr id="2163" name="Group 2163"/>
                <p:cNvGrpSpPr/>
                <p:nvPr/>
              </p:nvGrpSpPr>
              <p:grpSpPr>
                <a:xfrm>
                  <a:off x="-2" y="1280326"/>
                  <a:ext cx="3847729" cy="860423"/>
                  <a:chOff x="0" y="0"/>
                  <a:chExt cx="3847727" cy="860421"/>
                </a:xfrm>
              </p:grpSpPr>
              <p:sp>
                <p:nvSpPr>
                  <p:cNvPr id="2159" name="Shape 2159"/>
                  <p:cNvSpPr/>
                  <p:nvPr/>
                </p:nvSpPr>
                <p:spPr>
                  <a:xfrm>
                    <a:off x="2226927" y="472274"/>
                    <a:ext cx="1462139" cy="375230"/>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 </a:t>
                    </a:r>
                  </a:p>
                </p:txBody>
              </p:sp>
              <p:sp>
                <p:nvSpPr>
                  <p:cNvPr id="2160" name="Shape 2160"/>
                  <p:cNvSpPr/>
                  <p:nvPr/>
                </p:nvSpPr>
                <p:spPr>
                  <a:xfrm>
                    <a:off x="-1" y="571600"/>
                    <a:ext cx="1269750" cy="288822"/>
                  </a:xfrm>
                  <a:prstGeom prst="rect">
                    <a:avLst/>
                  </a:prstGeom>
                  <a:solidFill>
                    <a:srgbClr val="FF8452"/>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Mantle</a:t>
                    </a:r>
                  </a:p>
                </p:txBody>
              </p:sp>
              <p:sp>
                <p:nvSpPr>
                  <p:cNvPr id="2161" name="Shape 2161"/>
                  <p:cNvSpPr/>
                  <p:nvPr/>
                </p:nvSpPr>
                <p:spPr>
                  <a:xfrm>
                    <a:off x="2847318" y="-1"/>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sp>
                <p:nvSpPr>
                  <p:cNvPr id="2162" name="Shape 2162"/>
                  <p:cNvSpPr/>
                  <p:nvPr/>
                </p:nvSpPr>
                <p:spPr>
                  <a:xfrm>
                    <a:off x="38477" y="53008"/>
                    <a:ext cx="1000410" cy="256928"/>
                  </a:xfrm>
                  <a:prstGeom prst="rect">
                    <a:avLst/>
                  </a:prstGeom>
                  <a:solidFill>
                    <a:srgbClr val="BDB59C"/>
                  </a:solidFill>
                  <a:ln w="12700" cap="flat">
                    <a:noFill/>
                    <a:miter lim="400000"/>
                  </a:ln>
                  <a:effectLst/>
                </p:spPr>
                <p:txBody>
                  <a:bodyPr wrap="square" lIns="45718" tIns="45718" rIns="45718" bIns="45718" numCol="1" anchor="t">
                    <a:noAutofit/>
                  </a:bodyPr>
                  <a:lstStyle/>
                  <a:p>
                    <a:pPr>
                      <a:defRPr sz="1800">
                        <a:latin typeface="Arial"/>
                        <a:ea typeface="Arial"/>
                        <a:cs typeface="Arial"/>
                        <a:sym typeface="Arial"/>
                      </a:defRPr>
                    </a:pPr>
                    <a:endParaRPr/>
                  </a:p>
                </p:txBody>
              </p:sp>
            </p:grpSp>
          </p:grpSp>
          <p:sp>
            <p:nvSpPr>
              <p:cNvPr id="2165" name="Shape 2165"/>
              <p:cNvSpPr/>
              <p:nvPr/>
            </p:nvSpPr>
            <p:spPr>
              <a:xfrm>
                <a:off x="2576245" y="881973"/>
                <a:ext cx="1309957" cy="288822"/>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66" name="Shape 2166"/>
              <p:cNvSpPr/>
              <p:nvPr/>
            </p:nvSpPr>
            <p:spPr>
              <a:xfrm>
                <a:off x="0" y="985735"/>
                <a:ext cx="1091630" cy="288823"/>
              </a:xfrm>
              <a:prstGeom prst="rect">
                <a:avLst/>
              </a:prstGeom>
              <a:solidFill>
                <a:srgbClr val="948C7A"/>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1400">
                    <a:latin typeface="Arial"/>
                    <a:ea typeface="Arial"/>
                    <a:cs typeface="Arial"/>
                    <a:sym typeface="Arial"/>
                  </a:defRPr>
                </a:lvl1pPr>
              </a:lstStyle>
              <a:p>
                <a:r>
                  <a:t>crust</a:t>
                </a:r>
              </a:p>
            </p:txBody>
          </p:sp>
          <p:sp>
            <p:nvSpPr>
              <p:cNvPr id="2167" name="Shape 2167"/>
              <p:cNvSpPr/>
              <p:nvPr/>
            </p:nvSpPr>
            <p:spPr>
              <a:xfrm>
                <a:off x="960437" y="1038225"/>
                <a:ext cx="393703" cy="258765"/>
              </a:xfrm>
              <a:prstGeom prst="ellipse">
                <a:avLst/>
              </a:prstGeom>
              <a:solidFill>
                <a:srgbClr val="938B75"/>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69" name="Shape 2169"/>
            <p:cNvSpPr/>
            <p:nvPr/>
          </p:nvSpPr>
          <p:spPr>
            <a:xfrm>
              <a:off x="3200400" y="381000"/>
              <a:ext cx="304801" cy="304801"/>
            </a:xfrm>
            <a:prstGeom prst="ellipse">
              <a:avLst/>
            </a:prstGeom>
            <a:noFill/>
            <a:ln w="508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71" name="Shape 2171"/>
          <p:cNvSpPr/>
          <p:nvPr/>
        </p:nvSpPr>
        <p:spPr>
          <a:xfrm>
            <a:off x="609600" y="1676400"/>
            <a:ext cx="6858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A</a:t>
            </a:r>
          </a:p>
        </p:txBody>
      </p:sp>
      <p:sp>
        <p:nvSpPr>
          <p:cNvPr id="2172" name="Shape 2172"/>
          <p:cNvSpPr/>
          <p:nvPr/>
        </p:nvSpPr>
        <p:spPr>
          <a:xfrm>
            <a:off x="4876800" y="1600200"/>
            <a:ext cx="6858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B</a:t>
            </a:r>
          </a:p>
        </p:txBody>
      </p:sp>
      <p:sp>
        <p:nvSpPr>
          <p:cNvPr id="2173" name="Shape 2173"/>
          <p:cNvSpPr/>
          <p:nvPr/>
        </p:nvSpPr>
        <p:spPr>
          <a:xfrm>
            <a:off x="533400" y="4114800"/>
            <a:ext cx="6858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C</a:t>
            </a:r>
          </a:p>
        </p:txBody>
      </p:sp>
      <p:sp>
        <p:nvSpPr>
          <p:cNvPr id="2174" name="Shape 2174"/>
          <p:cNvSpPr/>
          <p:nvPr/>
        </p:nvSpPr>
        <p:spPr>
          <a:xfrm>
            <a:off x="4800600" y="4038600"/>
            <a:ext cx="685800"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a:ea typeface="Arial"/>
                <a:cs typeface="Arial"/>
                <a:sym typeface="Arial"/>
              </a:defRPr>
            </a:lvl1pPr>
          </a:lstStyle>
          <a:p>
            <a:r>
              <a:t>D</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3733800" y="152400"/>
            <a:ext cx="1600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Mantle</a:t>
            </a:r>
          </a:p>
        </p:txBody>
      </p:sp>
      <p:sp>
        <p:nvSpPr>
          <p:cNvPr id="265" name="Shape 265"/>
          <p:cNvSpPr/>
          <p:nvPr/>
        </p:nvSpPr>
        <p:spPr>
          <a:xfrm>
            <a:off x="152400" y="914400"/>
            <a:ext cx="5181600" cy="15436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914400" lvl="1" indent="-457200">
              <a:buSzPct val="100000"/>
              <a:buChar char="•"/>
              <a:defRPr b="0">
                <a:latin typeface="Arial"/>
                <a:ea typeface="Arial"/>
                <a:cs typeface="Arial"/>
                <a:sym typeface="Arial"/>
              </a:defRPr>
            </a:pPr>
            <a:endParaRPr/>
          </a:p>
          <a:p>
            <a:pPr marL="914400" lvl="1" indent="-457200">
              <a:buSzPct val="100000"/>
              <a:buChar char="•"/>
              <a:defRPr b="0">
                <a:latin typeface="Arial"/>
                <a:ea typeface="Arial"/>
                <a:cs typeface="Arial"/>
                <a:sym typeface="Arial"/>
              </a:defRPr>
            </a:pPr>
            <a:r>
              <a:t>Below the crust</a:t>
            </a:r>
          </a:p>
          <a:p>
            <a:pPr marL="914400" lvl="1" indent="-457200">
              <a:buSzPct val="100000"/>
              <a:buChar char="•"/>
              <a:defRPr b="0">
                <a:latin typeface="Arial"/>
                <a:ea typeface="Arial"/>
                <a:cs typeface="Arial"/>
                <a:sym typeface="Arial"/>
              </a:defRPr>
            </a:pPr>
            <a:r>
              <a:t>Thicker than the crust </a:t>
            </a:r>
          </a:p>
          <a:p>
            <a:pPr marL="914400" lvl="1" indent="-457200">
              <a:buSzPct val="100000"/>
              <a:buChar char="•"/>
              <a:defRPr b="0">
                <a:latin typeface="Arial"/>
                <a:ea typeface="Arial"/>
                <a:cs typeface="Arial"/>
                <a:sym typeface="Arial"/>
              </a:defRPr>
            </a:pPr>
            <a:r>
              <a:t>Liquid</a:t>
            </a:r>
          </a:p>
          <a:p>
            <a:pPr marL="914400" lvl="1" indent="-457200">
              <a:buSzPct val="100000"/>
              <a:buChar char="•"/>
              <a:defRPr b="0">
                <a:latin typeface="Arial"/>
                <a:ea typeface="Arial"/>
                <a:cs typeface="Arial"/>
                <a:sym typeface="Arial"/>
              </a:defRPr>
            </a:pPr>
            <a:r>
              <a:t>Hotter than the crust</a:t>
            </a:r>
          </a:p>
        </p:txBody>
      </p:sp>
      <p:grpSp>
        <p:nvGrpSpPr>
          <p:cNvPr id="268" name="Group 268"/>
          <p:cNvGrpSpPr/>
          <p:nvPr/>
        </p:nvGrpSpPr>
        <p:grpSpPr>
          <a:xfrm>
            <a:off x="7772398" y="2285999"/>
            <a:ext cx="1066803" cy="381001"/>
            <a:chOff x="0" y="0"/>
            <a:chExt cx="1066801" cy="381000"/>
          </a:xfrm>
        </p:grpSpPr>
        <p:sp>
          <p:nvSpPr>
            <p:cNvPr id="266" name="Shape 266"/>
            <p:cNvSpPr/>
            <p:nvPr/>
          </p:nvSpPr>
          <p:spPr>
            <a:xfrm>
              <a:off x="76200" y="0"/>
              <a:ext cx="990602"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solidFill>
                    <a:srgbClr val="FFFFFF"/>
                  </a:solidFill>
                  <a:latin typeface="Arial"/>
                  <a:ea typeface="Arial"/>
                  <a:cs typeface="Arial"/>
                  <a:sym typeface="Arial"/>
                </a:defRPr>
              </a:lvl1pPr>
            </a:lstStyle>
            <a:p>
              <a:r>
                <a:t>Crust</a:t>
              </a:r>
            </a:p>
          </p:txBody>
        </p:sp>
        <p:sp>
          <p:nvSpPr>
            <p:cNvPr id="267" name="Shape 267"/>
            <p:cNvSpPr/>
            <p:nvPr/>
          </p:nvSpPr>
          <p:spPr>
            <a:xfrm flipH="1">
              <a:off x="-1" y="304800"/>
              <a:ext cx="152403" cy="76201"/>
            </a:xfrm>
            <a:prstGeom prst="line">
              <a:avLst/>
            </a:prstGeom>
            <a:noFill/>
            <a:ln w="9525"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sp>
        <p:nvSpPr>
          <p:cNvPr id="269" name="Shape 26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316" name="Group 316"/>
          <p:cNvGrpSpPr/>
          <p:nvPr/>
        </p:nvGrpSpPr>
        <p:grpSpPr>
          <a:xfrm>
            <a:off x="3276599" y="2285999"/>
            <a:ext cx="4495801" cy="3704708"/>
            <a:chOff x="0" y="0"/>
            <a:chExt cx="4495800" cy="3704706"/>
          </a:xfrm>
        </p:grpSpPr>
        <p:grpSp>
          <p:nvGrpSpPr>
            <p:cNvPr id="314" name="Group 314"/>
            <p:cNvGrpSpPr/>
            <p:nvPr/>
          </p:nvGrpSpPr>
          <p:grpSpPr>
            <a:xfrm>
              <a:off x="-1" y="-1"/>
              <a:ext cx="4495801" cy="3704708"/>
              <a:chOff x="0" y="0"/>
              <a:chExt cx="4495800" cy="3704706"/>
            </a:xfrm>
          </p:grpSpPr>
          <p:grpSp>
            <p:nvGrpSpPr>
              <p:cNvPr id="308" name="Group 308"/>
              <p:cNvGrpSpPr/>
              <p:nvPr/>
            </p:nvGrpSpPr>
            <p:grpSpPr>
              <a:xfrm>
                <a:off x="-1" y="-1"/>
                <a:ext cx="3581401" cy="3704708"/>
                <a:chOff x="0" y="0"/>
                <a:chExt cx="3581400" cy="3704706"/>
              </a:xfrm>
            </p:grpSpPr>
            <p:grpSp>
              <p:nvGrpSpPr>
                <p:cNvPr id="306" name="Group 306"/>
                <p:cNvGrpSpPr/>
                <p:nvPr/>
              </p:nvGrpSpPr>
              <p:grpSpPr>
                <a:xfrm>
                  <a:off x="0" y="-1"/>
                  <a:ext cx="3581400" cy="3704707"/>
                  <a:chOff x="0" y="0"/>
                  <a:chExt cx="3581400" cy="3704706"/>
                </a:xfrm>
              </p:grpSpPr>
              <p:grpSp>
                <p:nvGrpSpPr>
                  <p:cNvPr id="272" name="Group 272"/>
                  <p:cNvGrpSpPr/>
                  <p:nvPr/>
                </p:nvGrpSpPr>
                <p:grpSpPr>
                  <a:xfrm>
                    <a:off x="0" y="-1"/>
                    <a:ext cx="3581400" cy="3657605"/>
                    <a:chOff x="0" y="0"/>
                    <a:chExt cx="3581400" cy="3657603"/>
                  </a:xfrm>
                </p:grpSpPr>
                <p:sp>
                  <p:nvSpPr>
                    <p:cNvPr id="270" name="Shape 270"/>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71" name="Shape 271"/>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05" name="Group 305"/>
                  <p:cNvGrpSpPr/>
                  <p:nvPr/>
                </p:nvGrpSpPr>
                <p:grpSpPr>
                  <a:xfrm>
                    <a:off x="43853" y="44449"/>
                    <a:ext cx="3503490" cy="3660258"/>
                    <a:chOff x="-1" y="0"/>
                    <a:chExt cx="3503489" cy="3660256"/>
                  </a:xfrm>
                </p:grpSpPr>
                <p:grpSp>
                  <p:nvGrpSpPr>
                    <p:cNvPr id="279" name="Group 279"/>
                    <p:cNvGrpSpPr/>
                    <p:nvPr/>
                  </p:nvGrpSpPr>
                  <p:grpSpPr>
                    <a:xfrm>
                      <a:off x="-2" y="0"/>
                      <a:ext cx="1556350" cy="1765303"/>
                      <a:chOff x="0" y="0"/>
                      <a:chExt cx="1556349" cy="1765302"/>
                    </a:xfrm>
                  </p:grpSpPr>
                  <p:grpSp>
                    <p:nvGrpSpPr>
                      <p:cNvPr id="276" name="Group 276"/>
                      <p:cNvGrpSpPr/>
                      <p:nvPr/>
                    </p:nvGrpSpPr>
                    <p:grpSpPr>
                      <a:xfrm>
                        <a:off x="222844" y="0"/>
                        <a:ext cx="1333506" cy="1530353"/>
                        <a:chOff x="0" y="0"/>
                        <a:chExt cx="1333504" cy="1530352"/>
                      </a:xfrm>
                    </p:grpSpPr>
                    <p:sp>
                      <p:nvSpPr>
                        <p:cNvPr id="273" name="Shape 273"/>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74" name="Shape 274"/>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75" name="Shape 275"/>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77" name="Shape 277"/>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78" name="Shape 278"/>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88" name="Group 288"/>
                    <p:cNvGrpSpPr/>
                    <p:nvPr/>
                  </p:nvGrpSpPr>
                  <p:grpSpPr>
                    <a:xfrm>
                      <a:off x="190595" y="1181861"/>
                      <a:ext cx="1156204" cy="2020136"/>
                      <a:chOff x="0" y="-5"/>
                      <a:chExt cx="1156203" cy="2020135"/>
                    </a:xfrm>
                  </p:grpSpPr>
                  <p:sp>
                    <p:nvSpPr>
                      <p:cNvPr id="280" name="Shape 280"/>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87" name="Group 287"/>
                      <p:cNvGrpSpPr/>
                      <p:nvPr/>
                    </p:nvGrpSpPr>
                    <p:grpSpPr>
                      <a:xfrm>
                        <a:off x="336105" y="-6"/>
                        <a:ext cx="820099" cy="2020137"/>
                        <a:chOff x="0" y="-5"/>
                        <a:chExt cx="820097" cy="2020135"/>
                      </a:xfrm>
                    </p:grpSpPr>
                    <p:grpSp>
                      <p:nvGrpSpPr>
                        <p:cNvPr id="285" name="Group 285"/>
                        <p:cNvGrpSpPr/>
                        <p:nvPr/>
                      </p:nvGrpSpPr>
                      <p:grpSpPr>
                        <a:xfrm>
                          <a:off x="62856" y="-6"/>
                          <a:ext cx="757242" cy="2020137"/>
                          <a:chOff x="0" y="-5"/>
                          <a:chExt cx="757241" cy="2020135"/>
                        </a:xfrm>
                      </p:grpSpPr>
                      <p:sp>
                        <p:nvSpPr>
                          <p:cNvPr id="281" name="Shape 281"/>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82" name="Shape 282"/>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83" name="Shape 283"/>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84" name="Shape 284"/>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86" name="Shape 286"/>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304" name="Group 304"/>
                    <p:cNvGrpSpPr/>
                    <p:nvPr/>
                  </p:nvGrpSpPr>
                  <p:grpSpPr>
                    <a:xfrm>
                      <a:off x="1099142" y="6349"/>
                      <a:ext cx="2404346" cy="3653908"/>
                      <a:chOff x="-1" y="0"/>
                      <a:chExt cx="2404345" cy="3653907"/>
                    </a:xfrm>
                  </p:grpSpPr>
                  <p:grpSp>
                    <p:nvGrpSpPr>
                      <p:cNvPr id="291" name="Group 291"/>
                      <p:cNvGrpSpPr/>
                      <p:nvPr/>
                    </p:nvGrpSpPr>
                    <p:grpSpPr>
                      <a:xfrm>
                        <a:off x="547688" y="71437"/>
                        <a:ext cx="1814517" cy="3505210"/>
                        <a:chOff x="0" y="0"/>
                        <a:chExt cx="1814515" cy="3505208"/>
                      </a:xfrm>
                    </p:grpSpPr>
                    <p:sp>
                      <p:nvSpPr>
                        <p:cNvPr id="289" name="Shape 289"/>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90" name="Shape 290"/>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303" name="Group 303"/>
                      <p:cNvGrpSpPr/>
                      <p:nvPr/>
                    </p:nvGrpSpPr>
                    <p:grpSpPr>
                      <a:xfrm>
                        <a:off x="-2" y="-1"/>
                        <a:ext cx="2404346" cy="3653909"/>
                        <a:chOff x="0" y="0"/>
                        <a:chExt cx="2404345" cy="3653907"/>
                      </a:xfrm>
                    </p:grpSpPr>
                    <p:sp>
                      <p:nvSpPr>
                        <p:cNvPr id="292" name="Shape 292"/>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98" name="Group 298"/>
                        <p:cNvGrpSpPr/>
                        <p:nvPr/>
                      </p:nvGrpSpPr>
                      <p:grpSpPr>
                        <a:xfrm>
                          <a:off x="-1" y="17650"/>
                          <a:ext cx="912430" cy="3636257"/>
                          <a:chOff x="0" y="-2"/>
                          <a:chExt cx="912429" cy="3636256"/>
                        </a:xfrm>
                      </p:grpSpPr>
                      <p:grpSp>
                        <p:nvGrpSpPr>
                          <p:cNvPr id="296" name="Group 296"/>
                          <p:cNvGrpSpPr/>
                          <p:nvPr/>
                        </p:nvGrpSpPr>
                        <p:grpSpPr>
                          <a:xfrm>
                            <a:off x="0" y="-3"/>
                            <a:ext cx="912430" cy="3636257"/>
                            <a:chOff x="0" y="-2"/>
                            <a:chExt cx="912429" cy="3636256"/>
                          </a:xfrm>
                        </p:grpSpPr>
                        <p:sp>
                          <p:nvSpPr>
                            <p:cNvPr id="293" name="Shape 293"/>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94" name="Shape 294"/>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95" name="Shape 295"/>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97" name="Shape 297"/>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01" name="Group 301"/>
                        <p:cNvGrpSpPr/>
                        <p:nvPr/>
                      </p:nvGrpSpPr>
                      <p:grpSpPr>
                        <a:xfrm>
                          <a:off x="228600" y="909638"/>
                          <a:ext cx="838203" cy="1905009"/>
                          <a:chOff x="0" y="0"/>
                          <a:chExt cx="838202" cy="1905007"/>
                        </a:xfrm>
                      </p:grpSpPr>
                      <p:sp>
                        <p:nvSpPr>
                          <p:cNvPr id="299" name="Shape 299"/>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00" name="Shape 300"/>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02" name="Shape 302"/>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307" name="Shape 307"/>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13" name="Group 313"/>
              <p:cNvGrpSpPr/>
              <p:nvPr/>
            </p:nvGrpSpPr>
            <p:grpSpPr>
              <a:xfrm>
                <a:off x="2666999" y="761999"/>
                <a:ext cx="1828801" cy="1219203"/>
                <a:chOff x="0" y="0"/>
                <a:chExt cx="1828800" cy="1219201"/>
              </a:xfrm>
            </p:grpSpPr>
            <p:sp>
              <p:nvSpPr>
                <p:cNvPr id="309" name="Shape 309"/>
                <p:cNvSpPr/>
                <p:nvPr/>
              </p:nvSpPr>
              <p:spPr>
                <a:xfrm>
                  <a:off x="-1" y="838201"/>
                  <a:ext cx="990601"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310" name="Shape 310"/>
                <p:cNvSpPr/>
                <p:nvPr/>
              </p:nvSpPr>
              <p:spPr>
                <a:xfrm>
                  <a:off x="838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311" name="Shape 311"/>
                <p:cNvSpPr/>
                <p:nvPr/>
              </p:nvSpPr>
              <p:spPr>
                <a:xfrm>
                  <a:off x="139699" y="1219201"/>
                  <a:ext cx="6858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312" name="Shape 312"/>
                <p:cNvSpPr/>
                <p:nvPr/>
              </p:nvSpPr>
              <p:spPr>
                <a:xfrm flipH="1">
                  <a:off x="800100"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315" name="Shape 315"/>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 name="Shape 2178"/>
          <p:cNvSpPr/>
          <p:nvPr/>
        </p:nvSpPr>
        <p:spPr>
          <a:xfrm>
            <a:off x="1066800" y="-1"/>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Making and Applying Connections</a:t>
            </a:r>
          </a:p>
        </p:txBody>
      </p:sp>
      <p:sp>
        <p:nvSpPr>
          <p:cNvPr id="2179" name="Shape 217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2180" name="Shape 2180"/>
          <p:cNvSpPr/>
          <p:nvPr/>
        </p:nvSpPr>
        <p:spPr>
          <a:xfrm>
            <a:off x="152400" y="609600"/>
            <a:ext cx="8915400" cy="642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457200" indent="-457200">
              <a:defRPr>
                <a:latin typeface="Arial"/>
                <a:ea typeface="Arial"/>
                <a:cs typeface="Arial"/>
                <a:sym typeface="Arial"/>
              </a:defRPr>
            </a:pPr>
            <a:r>
              <a:t>4.	</a:t>
            </a:r>
            <a:r>
              <a:rPr sz="1800"/>
              <a:t>Harry is studying igneous, sedimentary and metamorphic rocks.  Which picture shows where he is MOST LIKELY to find all of them. </a:t>
            </a:r>
          </a:p>
        </p:txBody>
      </p:sp>
      <p:sp>
        <p:nvSpPr>
          <p:cNvPr id="2181" name="Shape 2181"/>
          <p:cNvSpPr/>
          <p:nvPr/>
        </p:nvSpPr>
        <p:spPr>
          <a:xfrm>
            <a:off x="6629400" y="2209800"/>
            <a:ext cx="990600" cy="2888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800"/>
              </a:spcBef>
              <a:defRPr sz="1400">
                <a:latin typeface="Arial"/>
                <a:ea typeface="Arial"/>
                <a:cs typeface="Arial"/>
                <a:sym typeface="Arial"/>
              </a:defRPr>
            </a:lvl1pPr>
          </a:lstStyle>
          <a:p>
            <a:r>
              <a:t>Mantle</a:t>
            </a:r>
          </a:p>
        </p:txBody>
      </p:sp>
      <p:grpSp>
        <p:nvGrpSpPr>
          <p:cNvPr id="2228" name="Group 2228"/>
          <p:cNvGrpSpPr/>
          <p:nvPr/>
        </p:nvGrpSpPr>
        <p:grpSpPr>
          <a:xfrm>
            <a:off x="990599" y="1371599"/>
            <a:ext cx="3581405" cy="2237476"/>
            <a:chOff x="0" y="0"/>
            <a:chExt cx="3581403" cy="2237474"/>
          </a:xfrm>
        </p:grpSpPr>
        <p:grpSp>
          <p:nvGrpSpPr>
            <p:cNvPr id="2226" name="Group 2226"/>
            <p:cNvGrpSpPr/>
            <p:nvPr/>
          </p:nvGrpSpPr>
          <p:grpSpPr>
            <a:xfrm>
              <a:off x="584199" y="-1"/>
              <a:ext cx="2997205" cy="2237476"/>
              <a:chOff x="0" y="0"/>
              <a:chExt cx="2997204" cy="2237474"/>
            </a:xfrm>
          </p:grpSpPr>
          <p:grpSp>
            <p:nvGrpSpPr>
              <p:cNvPr id="2224" name="Group 2224"/>
              <p:cNvGrpSpPr/>
              <p:nvPr/>
            </p:nvGrpSpPr>
            <p:grpSpPr>
              <a:xfrm>
                <a:off x="-1" y="-1"/>
                <a:ext cx="2997205" cy="2237476"/>
                <a:chOff x="0" y="0"/>
                <a:chExt cx="2997204" cy="2237474"/>
              </a:xfrm>
            </p:grpSpPr>
            <p:grpSp>
              <p:nvGrpSpPr>
                <p:cNvPr id="2220" name="Group 2220"/>
                <p:cNvGrpSpPr/>
                <p:nvPr/>
              </p:nvGrpSpPr>
              <p:grpSpPr>
                <a:xfrm>
                  <a:off x="-1" y="-1"/>
                  <a:ext cx="2163771" cy="2237476"/>
                  <a:chOff x="-1" y="0"/>
                  <a:chExt cx="2163770" cy="2237474"/>
                </a:xfrm>
              </p:grpSpPr>
              <p:grpSp>
                <p:nvGrpSpPr>
                  <p:cNvPr id="2218" name="Group 2218"/>
                  <p:cNvGrpSpPr/>
                  <p:nvPr/>
                </p:nvGrpSpPr>
                <p:grpSpPr>
                  <a:xfrm>
                    <a:off x="-2" y="-1"/>
                    <a:ext cx="2163771" cy="2237476"/>
                    <a:chOff x="-1" y="0"/>
                    <a:chExt cx="2163770" cy="2237474"/>
                  </a:xfrm>
                </p:grpSpPr>
                <p:grpSp>
                  <p:nvGrpSpPr>
                    <p:cNvPr id="2184" name="Group 2184"/>
                    <p:cNvGrpSpPr/>
                    <p:nvPr/>
                  </p:nvGrpSpPr>
                  <p:grpSpPr>
                    <a:xfrm>
                      <a:off x="-2" y="-1"/>
                      <a:ext cx="2163771" cy="2209807"/>
                      <a:chOff x="0" y="0"/>
                      <a:chExt cx="2163770" cy="2209806"/>
                    </a:xfrm>
                  </p:grpSpPr>
                  <p:sp>
                    <p:nvSpPr>
                      <p:cNvPr id="2182" name="Shape 2182"/>
                      <p:cNvSpPr/>
                      <p:nvPr/>
                    </p:nvSpPr>
                    <p:spPr>
                      <a:xfrm>
                        <a:off x="-1" y="-1"/>
                        <a:ext cx="2163771" cy="2209808"/>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83" name="Shape 2183"/>
                      <p:cNvSpPr/>
                      <p:nvPr/>
                    </p:nvSpPr>
                    <p:spPr>
                      <a:xfrm>
                        <a:off x="920751" y="782639"/>
                        <a:ext cx="506417" cy="644529"/>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17" name="Group 2217"/>
                    <p:cNvGrpSpPr/>
                    <p:nvPr/>
                  </p:nvGrpSpPr>
                  <p:grpSpPr>
                    <a:xfrm>
                      <a:off x="26995" y="26988"/>
                      <a:ext cx="2115700" cy="2210487"/>
                      <a:chOff x="-1" y="0"/>
                      <a:chExt cx="2115698" cy="2210486"/>
                    </a:xfrm>
                  </p:grpSpPr>
                  <p:grpSp>
                    <p:nvGrpSpPr>
                      <p:cNvPr id="2191" name="Group 2191"/>
                      <p:cNvGrpSpPr/>
                      <p:nvPr/>
                    </p:nvGrpSpPr>
                    <p:grpSpPr>
                      <a:xfrm>
                        <a:off x="-2" y="0"/>
                        <a:ext cx="939798" cy="1066804"/>
                        <a:chOff x="0" y="0"/>
                        <a:chExt cx="939796" cy="1066803"/>
                      </a:xfrm>
                    </p:grpSpPr>
                    <p:grpSp>
                      <p:nvGrpSpPr>
                        <p:cNvPr id="2188" name="Group 2188"/>
                        <p:cNvGrpSpPr/>
                        <p:nvPr/>
                      </p:nvGrpSpPr>
                      <p:grpSpPr>
                        <a:xfrm>
                          <a:off x="134927" y="0"/>
                          <a:ext cx="804870" cy="931867"/>
                          <a:chOff x="0" y="0"/>
                          <a:chExt cx="804868" cy="931866"/>
                        </a:xfrm>
                      </p:grpSpPr>
                      <p:sp>
                        <p:nvSpPr>
                          <p:cNvPr id="2185" name="Shape 2185"/>
                          <p:cNvSpPr/>
                          <p:nvPr/>
                        </p:nvSpPr>
                        <p:spPr>
                          <a:xfrm>
                            <a:off x="214314" y="625746"/>
                            <a:ext cx="145548" cy="68241"/>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86" name="Shape 2186"/>
                          <p:cNvSpPr/>
                          <p:nvPr/>
                        </p:nvSpPr>
                        <p:spPr>
                          <a:xfrm>
                            <a:off x="-1" y="0"/>
                            <a:ext cx="804870" cy="9318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87" name="Shape 2187"/>
                          <p:cNvSpPr/>
                          <p:nvPr/>
                        </p:nvSpPr>
                        <p:spPr>
                          <a:xfrm>
                            <a:off x="153988" y="111287"/>
                            <a:ext cx="394234" cy="27379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89" name="Shape 2189"/>
                        <p:cNvSpPr/>
                        <p:nvPr/>
                      </p:nvSpPr>
                      <p:spPr>
                        <a:xfrm>
                          <a:off x="33975" y="920752"/>
                          <a:ext cx="34279" cy="88902"/>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8"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90" name="Shape 2190"/>
                        <p:cNvSpPr/>
                        <p:nvPr/>
                      </p:nvSpPr>
                      <p:spPr>
                        <a:xfrm>
                          <a:off x="-1" y="947739"/>
                          <a:ext cx="34918" cy="119065"/>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200" name="Group 2200"/>
                      <p:cNvGrpSpPr/>
                      <p:nvPr/>
                    </p:nvGrpSpPr>
                    <p:grpSpPr>
                      <a:xfrm>
                        <a:off x="115578" y="713906"/>
                        <a:ext cx="697218" cy="1219678"/>
                        <a:chOff x="0" y="-3"/>
                        <a:chExt cx="697217" cy="1219676"/>
                      </a:xfrm>
                    </p:grpSpPr>
                    <p:sp>
                      <p:nvSpPr>
                        <p:cNvPr id="2192" name="Shape 2192"/>
                        <p:cNvSpPr/>
                        <p:nvPr/>
                      </p:nvSpPr>
                      <p:spPr>
                        <a:xfrm>
                          <a:off x="0" y="804732"/>
                          <a:ext cx="138175" cy="195864"/>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199" name="Group 2199"/>
                        <p:cNvGrpSpPr/>
                        <p:nvPr/>
                      </p:nvGrpSpPr>
                      <p:grpSpPr>
                        <a:xfrm>
                          <a:off x="207056" y="-4"/>
                          <a:ext cx="490162" cy="1219678"/>
                          <a:chOff x="0" y="-3"/>
                          <a:chExt cx="490160" cy="1219676"/>
                        </a:xfrm>
                      </p:grpSpPr>
                      <p:grpSp>
                        <p:nvGrpSpPr>
                          <p:cNvPr id="2197" name="Group 2197"/>
                          <p:cNvGrpSpPr/>
                          <p:nvPr/>
                        </p:nvGrpSpPr>
                        <p:grpSpPr>
                          <a:xfrm>
                            <a:off x="37718" y="-4"/>
                            <a:ext cx="452443" cy="1219678"/>
                            <a:chOff x="0" y="-3"/>
                            <a:chExt cx="452442" cy="1219676"/>
                          </a:xfrm>
                        </p:grpSpPr>
                        <p:sp>
                          <p:nvSpPr>
                            <p:cNvPr id="2193" name="Shape 2193"/>
                            <p:cNvSpPr/>
                            <p:nvPr/>
                          </p:nvSpPr>
                          <p:spPr>
                            <a:xfrm>
                              <a:off x="3174" y="-4"/>
                              <a:ext cx="449269" cy="1219678"/>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194" name="Shape 2194"/>
                            <p:cNvSpPr/>
                            <p:nvPr/>
                          </p:nvSpPr>
                          <p:spPr>
                            <a:xfrm>
                              <a:off x="-1" y="52502"/>
                              <a:ext cx="245410" cy="433743"/>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95" name="Shape 2195"/>
                            <p:cNvSpPr/>
                            <p:nvPr/>
                          </p:nvSpPr>
                          <p:spPr>
                            <a:xfrm>
                              <a:off x="15874" y="467193"/>
                              <a:ext cx="287342" cy="534433"/>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196" name="Shape 2196"/>
                            <p:cNvSpPr/>
                            <p:nvPr/>
                          </p:nvSpPr>
                          <p:spPr>
                            <a:xfrm>
                              <a:off x="126693" y="156041"/>
                              <a:ext cx="134080" cy="169865"/>
                            </a:xfrm>
                            <a:custGeom>
                              <a:avLst/>
                              <a:gdLst/>
                              <a:ahLst/>
                              <a:cxnLst>
                                <a:cxn ang="0">
                                  <a:pos x="wd2" y="hd2"/>
                                </a:cxn>
                                <a:cxn ang="5400000">
                                  <a:pos x="wd2" y="hd2"/>
                                </a:cxn>
                                <a:cxn ang="10800000">
                                  <a:pos x="wd2" y="hd2"/>
                                </a:cxn>
                                <a:cxn ang="16200000">
                                  <a:pos x="wd2" y="hd2"/>
                                </a:cxn>
                              </a:cxnLst>
                              <a:rect l="0" t="0" r="r" b="b"/>
                              <a:pathLst>
                                <a:path w="20731" h="21600" extrusionOk="0">
                                  <a:moveTo>
                                    <a:pt x="13031" y="8345"/>
                                  </a:moveTo>
                                  <a:cubicBezTo>
                                    <a:pt x="12735" y="9573"/>
                                    <a:pt x="12983" y="11033"/>
                                    <a:pt x="12439" y="12273"/>
                                  </a:cubicBezTo>
                                  <a:cubicBezTo>
                                    <a:pt x="12152" y="12925"/>
                                    <a:pt x="11198" y="13212"/>
                                    <a:pt x="10662" y="13745"/>
                                  </a:cubicBezTo>
                                  <a:cubicBezTo>
                                    <a:pt x="10206" y="14199"/>
                                    <a:pt x="10081" y="14905"/>
                                    <a:pt x="9477" y="15218"/>
                                  </a:cubicBezTo>
                                  <a:cubicBezTo>
                                    <a:pt x="7771" y="16102"/>
                                    <a:pt x="4283" y="16427"/>
                                    <a:pt x="2370" y="16691"/>
                                  </a:cubicBezTo>
                                  <a:cubicBezTo>
                                    <a:pt x="1777" y="17018"/>
                                    <a:pt x="1037" y="17212"/>
                                    <a:pt x="593" y="17673"/>
                                  </a:cubicBezTo>
                                  <a:cubicBezTo>
                                    <a:pt x="-197" y="18491"/>
                                    <a:pt x="-197" y="19800"/>
                                    <a:pt x="593" y="20618"/>
                                  </a:cubicBezTo>
                                  <a:cubicBezTo>
                                    <a:pt x="1037" y="21079"/>
                                    <a:pt x="1777" y="21273"/>
                                    <a:pt x="2370" y="21600"/>
                                  </a:cubicBezTo>
                                  <a:cubicBezTo>
                                    <a:pt x="3383" y="21320"/>
                                    <a:pt x="5267" y="20943"/>
                                    <a:pt x="5923" y="20127"/>
                                  </a:cubicBezTo>
                                  <a:cubicBezTo>
                                    <a:pt x="6375" y="19566"/>
                                    <a:pt x="6064" y="18725"/>
                                    <a:pt x="6516" y="18164"/>
                                  </a:cubicBezTo>
                                  <a:cubicBezTo>
                                    <a:pt x="7172" y="17348"/>
                                    <a:pt x="9056" y="16971"/>
                                    <a:pt x="10069" y="16691"/>
                                  </a:cubicBezTo>
                                  <a:cubicBezTo>
                                    <a:pt x="11515" y="17090"/>
                                    <a:pt x="12475" y="17212"/>
                                    <a:pt x="13623" y="18164"/>
                                  </a:cubicBezTo>
                                  <a:cubicBezTo>
                                    <a:pt x="14126" y="18581"/>
                                    <a:pt x="14413" y="19145"/>
                                    <a:pt x="14808" y="19636"/>
                                  </a:cubicBezTo>
                                  <a:cubicBezTo>
                                    <a:pt x="15795" y="19473"/>
                                    <a:pt x="17057" y="19735"/>
                                    <a:pt x="17769" y="19145"/>
                                  </a:cubicBezTo>
                                  <a:cubicBezTo>
                                    <a:pt x="18652" y="18414"/>
                                    <a:pt x="18559" y="17182"/>
                                    <a:pt x="18954" y="16200"/>
                                  </a:cubicBezTo>
                                  <a:lnTo>
                                    <a:pt x="19546" y="14727"/>
                                  </a:lnTo>
                                  <a:cubicBezTo>
                                    <a:pt x="19744" y="12109"/>
                                    <a:pt x="19876" y="9487"/>
                                    <a:pt x="20138" y="6873"/>
                                  </a:cubicBezTo>
                                  <a:cubicBezTo>
                                    <a:pt x="20272" y="5544"/>
                                    <a:pt x="21403" y="2554"/>
                                    <a:pt x="20138" y="982"/>
                                  </a:cubicBezTo>
                                  <a:cubicBezTo>
                                    <a:pt x="19744" y="491"/>
                                    <a:pt x="18954" y="327"/>
                                    <a:pt x="18362" y="0"/>
                                  </a:cubicBezTo>
                                  <a:cubicBezTo>
                                    <a:pt x="17769" y="164"/>
                                    <a:pt x="16948" y="70"/>
                                    <a:pt x="16585" y="491"/>
                                  </a:cubicBezTo>
                                  <a:cubicBezTo>
                                    <a:pt x="15859" y="1333"/>
                                    <a:pt x="16093" y="2575"/>
                                    <a:pt x="15400" y="3436"/>
                                  </a:cubicBezTo>
                                  <a:cubicBezTo>
                                    <a:pt x="15005" y="3927"/>
                                    <a:pt x="14370" y="4333"/>
                                    <a:pt x="14215" y="4909"/>
                                  </a:cubicBezTo>
                                  <a:cubicBezTo>
                                    <a:pt x="13958" y="5868"/>
                                    <a:pt x="13327" y="7118"/>
                                    <a:pt x="13031"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198" name="Shape 2198"/>
                          <p:cNvSpPr/>
                          <p:nvPr/>
                        </p:nvSpPr>
                        <p:spPr>
                          <a:xfrm>
                            <a:off x="-1" y="997421"/>
                            <a:ext cx="245684" cy="138533"/>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2216" name="Group 2216"/>
                      <p:cNvGrpSpPr/>
                      <p:nvPr/>
                    </p:nvGrpSpPr>
                    <p:grpSpPr>
                      <a:xfrm>
                        <a:off x="663566" y="3174"/>
                        <a:ext cx="1452132" cy="2207313"/>
                        <a:chOff x="0" y="0"/>
                        <a:chExt cx="1452130" cy="2207312"/>
                      </a:xfrm>
                    </p:grpSpPr>
                    <p:grpSp>
                      <p:nvGrpSpPr>
                        <p:cNvPr id="2203" name="Group 2203"/>
                        <p:cNvGrpSpPr/>
                        <p:nvPr/>
                      </p:nvGrpSpPr>
                      <p:grpSpPr>
                        <a:xfrm>
                          <a:off x="331787" y="42860"/>
                          <a:ext cx="1095381" cy="2117738"/>
                          <a:chOff x="0" y="0"/>
                          <a:chExt cx="1095379" cy="2117736"/>
                        </a:xfrm>
                      </p:grpSpPr>
                      <p:sp>
                        <p:nvSpPr>
                          <p:cNvPr id="2201" name="Shape 2201"/>
                          <p:cNvSpPr/>
                          <p:nvPr/>
                        </p:nvSpPr>
                        <p:spPr>
                          <a:xfrm>
                            <a:off x="-1" y="325438"/>
                            <a:ext cx="92076" cy="184152"/>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02" name="Shape 2202"/>
                          <p:cNvSpPr/>
                          <p:nvPr/>
                        </p:nvSpPr>
                        <p:spPr>
                          <a:xfrm rot="5400000">
                            <a:off x="-469905" y="552452"/>
                            <a:ext cx="2117738" cy="101283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215" name="Group 2215"/>
                        <p:cNvGrpSpPr/>
                        <p:nvPr/>
                      </p:nvGrpSpPr>
                      <p:grpSpPr>
                        <a:xfrm>
                          <a:off x="-1" y="0"/>
                          <a:ext cx="1452132" cy="2207313"/>
                          <a:chOff x="0" y="0"/>
                          <a:chExt cx="1452130" cy="2207312"/>
                        </a:xfrm>
                      </p:grpSpPr>
                      <p:sp>
                        <p:nvSpPr>
                          <p:cNvPr id="2204" name="Shape 2204"/>
                          <p:cNvSpPr/>
                          <p:nvPr/>
                        </p:nvSpPr>
                        <p:spPr>
                          <a:xfrm rot="5400000">
                            <a:off x="113506" y="846933"/>
                            <a:ext cx="1154118" cy="5524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0" y="21600"/>
                                </a:lnTo>
                                <a:cubicBezTo>
                                  <a:pt x="16430" y="15635"/>
                                  <a:pt x="13909" y="10800"/>
                                  <a:pt x="10800" y="10800"/>
                                </a:cubicBezTo>
                                <a:cubicBezTo>
                                  <a:pt x="7690" y="10800"/>
                                  <a:pt x="5170" y="15635"/>
                                  <a:pt x="5170"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210" name="Group 2210"/>
                          <p:cNvGrpSpPr/>
                          <p:nvPr/>
                        </p:nvGrpSpPr>
                        <p:grpSpPr>
                          <a:xfrm>
                            <a:off x="-1" y="11364"/>
                            <a:ext cx="546770" cy="2195949"/>
                            <a:chOff x="0" y="0"/>
                            <a:chExt cx="546768" cy="2195948"/>
                          </a:xfrm>
                        </p:grpSpPr>
                        <p:grpSp>
                          <p:nvGrpSpPr>
                            <p:cNvPr id="2208" name="Group 2208"/>
                            <p:cNvGrpSpPr/>
                            <p:nvPr/>
                          </p:nvGrpSpPr>
                          <p:grpSpPr>
                            <a:xfrm>
                              <a:off x="-1" y="-1"/>
                              <a:ext cx="546770" cy="2195949"/>
                              <a:chOff x="0" y="0"/>
                              <a:chExt cx="546768" cy="2195948"/>
                            </a:xfrm>
                          </p:grpSpPr>
                          <p:sp>
                            <p:nvSpPr>
                              <p:cNvPr id="2205" name="Shape 2205"/>
                              <p:cNvSpPr/>
                              <p:nvPr/>
                            </p:nvSpPr>
                            <p:spPr>
                              <a:xfrm>
                                <a:off x="-1" y="31495"/>
                                <a:ext cx="414343" cy="21177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06" name="Shape 2206"/>
                              <p:cNvSpPr/>
                              <p:nvPr/>
                            </p:nvSpPr>
                            <p:spPr>
                              <a:xfrm rot="1158056">
                                <a:off x="192323" y="28235"/>
                                <a:ext cx="267775" cy="569975"/>
                              </a:xfrm>
                              <a:custGeom>
                                <a:avLst/>
                                <a:gdLst/>
                                <a:ahLst/>
                                <a:cxnLst>
                                  <a:cxn ang="0">
                                    <a:pos x="wd2" y="hd2"/>
                                  </a:cxn>
                                  <a:cxn ang="5400000">
                                    <a:pos x="wd2" y="hd2"/>
                                  </a:cxn>
                                  <a:cxn ang="10800000">
                                    <a:pos x="wd2" y="hd2"/>
                                  </a:cxn>
                                  <a:cxn ang="16200000">
                                    <a:pos x="wd2" y="hd2"/>
                                  </a:cxn>
                                </a:cxnLst>
                                <a:rect l="0" t="0" r="r" b="b"/>
                                <a:pathLst>
                                  <a:path w="20199" h="20246" extrusionOk="0">
                                    <a:moveTo>
                                      <a:pt x="20199" y="13908"/>
                                    </a:moveTo>
                                    <a:cubicBezTo>
                                      <a:pt x="18035" y="19092"/>
                                      <a:pt x="11929" y="21600"/>
                                      <a:pt x="6562" y="19509"/>
                                    </a:cubicBezTo>
                                    <a:cubicBezTo>
                                      <a:pt x="1195" y="17418"/>
                                      <a:pt x="-1401" y="11521"/>
                                      <a:pt x="763" y="6336"/>
                                    </a:cubicBezTo>
                                    <a:cubicBezTo>
                                      <a:pt x="2362" y="2507"/>
                                      <a:pt x="6207" y="0"/>
                                      <a:pt x="10481"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07" name="Shape 2207"/>
                              <p:cNvSpPr/>
                              <p:nvPr/>
                            </p:nvSpPr>
                            <p:spPr>
                              <a:xfrm rot="9701308" flipH="1">
                                <a:off x="198626" y="1626766"/>
                                <a:ext cx="254079" cy="543017"/>
                              </a:xfrm>
                              <a:custGeom>
                                <a:avLst/>
                                <a:gdLst/>
                                <a:ahLst/>
                                <a:cxnLst>
                                  <a:cxn ang="0">
                                    <a:pos x="wd2" y="hd2"/>
                                  </a:cxn>
                                  <a:cxn ang="5400000">
                                    <a:pos x="wd2" y="hd2"/>
                                  </a:cxn>
                                  <a:cxn ang="10800000">
                                    <a:pos x="wd2" y="hd2"/>
                                  </a:cxn>
                                  <a:cxn ang="16200000">
                                    <a:pos x="wd2" y="hd2"/>
                                  </a:cxn>
                                </a:cxnLst>
                                <a:rect l="0" t="0" r="r" b="b"/>
                                <a:pathLst>
                                  <a:path w="20201" h="20249" extrusionOk="0">
                                    <a:moveTo>
                                      <a:pt x="20201" y="13895"/>
                                    </a:moveTo>
                                    <a:cubicBezTo>
                                      <a:pt x="18045" y="19083"/>
                                      <a:pt x="11944" y="21600"/>
                                      <a:pt x="6575" y="19517"/>
                                    </a:cubicBezTo>
                                    <a:cubicBezTo>
                                      <a:pt x="1206" y="17433"/>
                                      <a:pt x="-1399" y="11539"/>
                                      <a:pt x="757" y="6351"/>
                                    </a:cubicBezTo>
                                    <a:cubicBezTo>
                                      <a:pt x="2351" y="2514"/>
                                      <a:pt x="6200" y="0"/>
                                      <a:pt x="10479"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09" name="Shape 2209"/>
                            <p:cNvSpPr/>
                            <p:nvPr/>
                          </p:nvSpPr>
                          <p:spPr>
                            <a:xfrm>
                              <a:off x="46036" y="491872"/>
                              <a:ext cx="368303" cy="12430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3"/>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13" name="Group 2213"/>
                          <p:cNvGrpSpPr/>
                          <p:nvPr/>
                        </p:nvGrpSpPr>
                        <p:grpSpPr>
                          <a:xfrm>
                            <a:off x="138112" y="549275"/>
                            <a:ext cx="506419" cy="1150946"/>
                            <a:chOff x="0" y="0"/>
                            <a:chExt cx="506417" cy="1150945"/>
                          </a:xfrm>
                        </p:grpSpPr>
                        <p:sp>
                          <p:nvSpPr>
                            <p:cNvPr id="2211" name="Shape 2211"/>
                            <p:cNvSpPr/>
                            <p:nvPr/>
                          </p:nvSpPr>
                          <p:spPr>
                            <a:xfrm>
                              <a:off x="-1" y="-1"/>
                              <a:ext cx="276229" cy="11509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12" name="Shape 2212"/>
                            <p:cNvSpPr/>
                            <p:nvPr/>
                          </p:nvSpPr>
                          <p:spPr>
                            <a:xfrm>
                              <a:off x="92075" y="1"/>
                              <a:ext cx="414343" cy="1150944"/>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14" name="Shape 2214"/>
                          <p:cNvSpPr/>
                          <p:nvPr/>
                        </p:nvSpPr>
                        <p:spPr>
                          <a:xfrm>
                            <a:off x="414338" y="0"/>
                            <a:ext cx="1037793" cy="2165360"/>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2219" name="Shape 2219"/>
                  <p:cNvSpPr/>
                  <p:nvPr/>
                </p:nvSpPr>
                <p:spPr>
                  <a:xfrm>
                    <a:off x="1058863" y="1727203"/>
                    <a:ext cx="46038" cy="92077"/>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23" name="Group 2223"/>
                <p:cNvGrpSpPr/>
                <p:nvPr/>
              </p:nvGrpSpPr>
              <p:grpSpPr>
                <a:xfrm>
                  <a:off x="2094708" y="460374"/>
                  <a:ext cx="902496" cy="288822"/>
                  <a:chOff x="0" y="0"/>
                  <a:chExt cx="902494" cy="288821"/>
                </a:xfrm>
              </p:grpSpPr>
              <p:sp>
                <p:nvSpPr>
                  <p:cNvPr id="2221" name="Shape 2221"/>
                  <p:cNvSpPr/>
                  <p:nvPr/>
                </p:nvSpPr>
                <p:spPr>
                  <a:xfrm>
                    <a:off x="23017" y="-1"/>
                    <a:ext cx="879478" cy="288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800"/>
                      </a:spcBef>
                      <a:defRPr sz="1400">
                        <a:latin typeface="Arial"/>
                        <a:ea typeface="Arial"/>
                        <a:cs typeface="Arial"/>
                        <a:sym typeface="Arial"/>
                      </a:defRPr>
                    </a:lvl1pPr>
                  </a:lstStyle>
                  <a:p>
                    <a:r>
                      <a:t>Crust</a:t>
                    </a:r>
                  </a:p>
                </p:txBody>
              </p:sp>
              <p:sp>
                <p:nvSpPr>
                  <p:cNvPr id="2222" name="Shape 2222"/>
                  <p:cNvSpPr/>
                  <p:nvPr/>
                </p:nvSpPr>
                <p:spPr>
                  <a:xfrm flipH="1">
                    <a:off x="-1" y="176478"/>
                    <a:ext cx="92077" cy="46039"/>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2225" name="Shape 2225"/>
              <p:cNvSpPr/>
              <p:nvPr/>
            </p:nvSpPr>
            <p:spPr>
              <a:xfrm rot="10800000">
                <a:off x="690753" y="30162"/>
                <a:ext cx="452248" cy="2163766"/>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2227" name="Shape 2227"/>
            <p:cNvSpPr/>
            <p:nvPr/>
          </p:nvSpPr>
          <p:spPr>
            <a:xfrm>
              <a:off x="-1" y="152399"/>
              <a:ext cx="609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A</a:t>
              </a:r>
            </a:p>
          </p:txBody>
        </p:sp>
      </p:grpSp>
      <p:grpSp>
        <p:nvGrpSpPr>
          <p:cNvPr id="2275" name="Group 2275"/>
          <p:cNvGrpSpPr/>
          <p:nvPr/>
        </p:nvGrpSpPr>
        <p:grpSpPr>
          <a:xfrm>
            <a:off x="2743199" y="3809996"/>
            <a:ext cx="2971801" cy="2601030"/>
            <a:chOff x="0" y="-2"/>
            <a:chExt cx="2971800" cy="2601029"/>
          </a:xfrm>
        </p:grpSpPr>
        <p:grpSp>
          <p:nvGrpSpPr>
            <p:cNvPr id="2273" name="Group 2273"/>
            <p:cNvGrpSpPr/>
            <p:nvPr/>
          </p:nvGrpSpPr>
          <p:grpSpPr>
            <a:xfrm>
              <a:off x="457200" y="-3"/>
              <a:ext cx="2514600" cy="2601030"/>
              <a:chOff x="0" y="-1"/>
              <a:chExt cx="2514600" cy="2601029"/>
            </a:xfrm>
          </p:grpSpPr>
          <p:grpSp>
            <p:nvGrpSpPr>
              <p:cNvPr id="2271" name="Group 2271"/>
              <p:cNvGrpSpPr/>
              <p:nvPr/>
            </p:nvGrpSpPr>
            <p:grpSpPr>
              <a:xfrm>
                <a:off x="0" y="-2"/>
                <a:ext cx="2514600" cy="2601030"/>
                <a:chOff x="0" y="0"/>
                <a:chExt cx="2514600" cy="2601029"/>
              </a:xfrm>
            </p:grpSpPr>
            <p:grpSp>
              <p:nvGrpSpPr>
                <p:cNvPr id="2267" name="Group 2267"/>
                <p:cNvGrpSpPr/>
                <p:nvPr/>
              </p:nvGrpSpPr>
              <p:grpSpPr>
                <a:xfrm>
                  <a:off x="0" y="-1"/>
                  <a:ext cx="2514600" cy="2601030"/>
                  <a:chOff x="0" y="0"/>
                  <a:chExt cx="2514600" cy="2601029"/>
                </a:xfrm>
              </p:grpSpPr>
              <p:grpSp>
                <p:nvGrpSpPr>
                  <p:cNvPr id="2265" name="Group 2265"/>
                  <p:cNvGrpSpPr/>
                  <p:nvPr/>
                </p:nvGrpSpPr>
                <p:grpSpPr>
                  <a:xfrm>
                    <a:off x="0" y="0"/>
                    <a:ext cx="2514600" cy="2601030"/>
                    <a:chOff x="0" y="0"/>
                    <a:chExt cx="2514600" cy="2601029"/>
                  </a:xfrm>
                </p:grpSpPr>
                <p:grpSp>
                  <p:nvGrpSpPr>
                    <p:cNvPr id="2231" name="Group 2231"/>
                    <p:cNvGrpSpPr/>
                    <p:nvPr/>
                  </p:nvGrpSpPr>
                  <p:grpSpPr>
                    <a:xfrm>
                      <a:off x="0" y="0"/>
                      <a:ext cx="2514600" cy="2568587"/>
                      <a:chOff x="0" y="0"/>
                      <a:chExt cx="2514600" cy="2568586"/>
                    </a:xfrm>
                  </p:grpSpPr>
                  <p:sp>
                    <p:nvSpPr>
                      <p:cNvPr id="2229" name="Shape 2229"/>
                      <p:cNvSpPr/>
                      <p:nvPr/>
                    </p:nvSpPr>
                    <p:spPr>
                      <a:xfrm>
                        <a:off x="0" y="-1"/>
                        <a:ext cx="2514600" cy="2568588"/>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30" name="Shape 2230"/>
                      <p:cNvSpPr/>
                      <p:nvPr/>
                    </p:nvSpPr>
                    <p:spPr>
                      <a:xfrm>
                        <a:off x="1069975" y="909641"/>
                        <a:ext cx="588964" cy="749305"/>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64" name="Group 2264"/>
                    <p:cNvGrpSpPr/>
                    <p:nvPr/>
                  </p:nvGrpSpPr>
                  <p:grpSpPr>
                    <a:xfrm>
                      <a:off x="31150" y="31750"/>
                      <a:ext cx="2459133" cy="2569280"/>
                      <a:chOff x="0" y="0"/>
                      <a:chExt cx="2459131" cy="2569279"/>
                    </a:xfrm>
                  </p:grpSpPr>
                  <p:grpSp>
                    <p:nvGrpSpPr>
                      <p:cNvPr id="2238" name="Group 2238"/>
                      <p:cNvGrpSpPr/>
                      <p:nvPr/>
                    </p:nvGrpSpPr>
                    <p:grpSpPr>
                      <a:xfrm>
                        <a:off x="0" y="-1"/>
                        <a:ext cx="1092801" cy="1239846"/>
                        <a:chOff x="0" y="0"/>
                        <a:chExt cx="1092800" cy="1239844"/>
                      </a:xfrm>
                    </p:grpSpPr>
                    <p:grpSp>
                      <p:nvGrpSpPr>
                        <p:cNvPr id="2235" name="Group 2235"/>
                        <p:cNvGrpSpPr/>
                        <p:nvPr/>
                      </p:nvGrpSpPr>
                      <p:grpSpPr>
                        <a:xfrm>
                          <a:off x="156173" y="-1"/>
                          <a:ext cx="936628" cy="1074746"/>
                          <a:chOff x="0" y="0"/>
                          <a:chExt cx="936627" cy="1074744"/>
                        </a:xfrm>
                      </p:grpSpPr>
                      <p:sp>
                        <p:nvSpPr>
                          <p:cNvPr id="2232" name="Shape 2232"/>
                          <p:cNvSpPr/>
                          <p:nvPr/>
                        </p:nvSpPr>
                        <p:spPr>
                          <a:xfrm>
                            <a:off x="249238" y="727360"/>
                            <a:ext cx="169806" cy="71342"/>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33" name="Shape 2233"/>
                          <p:cNvSpPr/>
                          <p:nvPr/>
                        </p:nvSpPr>
                        <p:spPr>
                          <a:xfrm>
                            <a:off x="-1" y="0"/>
                            <a:ext cx="936629" cy="10747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34" name="Shape 2234"/>
                          <p:cNvSpPr/>
                          <p:nvPr/>
                        </p:nvSpPr>
                        <p:spPr>
                          <a:xfrm>
                            <a:off x="177800" y="129030"/>
                            <a:ext cx="460731" cy="317603"/>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36" name="Shape 2236"/>
                        <p:cNvSpPr/>
                        <p:nvPr/>
                      </p:nvSpPr>
                      <p:spPr>
                        <a:xfrm>
                          <a:off x="39464" y="1069978"/>
                          <a:ext cx="40512" cy="103192"/>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37" name="Shape 2237"/>
                        <p:cNvSpPr/>
                        <p:nvPr/>
                      </p:nvSpPr>
                      <p:spPr>
                        <a:xfrm>
                          <a:off x="0" y="1101729"/>
                          <a:ext cx="40289" cy="138116"/>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247" name="Group 2247"/>
                      <p:cNvGrpSpPr/>
                      <p:nvPr/>
                    </p:nvGrpSpPr>
                    <p:grpSpPr>
                      <a:xfrm>
                        <a:off x="134393" y="836819"/>
                        <a:ext cx="810773" cy="1411093"/>
                        <a:chOff x="0" y="-3"/>
                        <a:chExt cx="810772" cy="1411092"/>
                      </a:xfrm>
                    </p:grpSpPr>
                    <p:sp>
                      <p:nvSpPr>
                        <p:cNvPr id="2239" name="Shape 2239"/>
                        <p:cNvSpPr/>
                        <p:nvPr/>
                      </p:nvSpPr>
                      <p:spPr>
                        <a:xfrm>
                          <a:off x="0" y="929770"/>
                          <a:ext cx="161204" cy="227316"/>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4"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246" name="Group 2246"/>
                        <p:cNvGrpSpPr/>
                        <p:nvPr/>
                      </p:nvGrpSpPr>
                      <p:grpSpPr>
                        <a:xfrm>
                          <a:off x="247639" y="-4"/>
                          <a:ext cx="563134" cy="1411093"/>
                          <a:chOff x="0" y="-3"/>
                          <a:chExt cx="563133" cy="1411092"/>
                        </a:xfrm>
                      </p:grpSpPr>
                      <p:grpSp>
                        <p:nvGrpSpPr>
                          <p:cNvPr id="2244" name="Group 2244"/>
                          <p:cNvGrpSpPr/>
                          <p:nvPr/>
                        </p:nvGrpSpPr>
                        <p:grpSpPr>
                          <a:xfrm>
                            <a:off x="37665" y="-4"/>
                            <a:ext cx="525469" cy="1411093"/>
                            <a:chOff x="0" y="-3"/>
                            <a:chExt cx="525467" cy="1411092"/>
                          </a:xfrm>
                        </p:grpSpPr>
                        <p:sp>
                          <p:nvSpPr>
                            <p:cNvPr id="2240" name="Shape 2240"/>
                            <p:cNvSpPr/>
                            <p:nvPr/>
                          </p:nvSpPr>
                          <p:spPr>
                            <a:xfrm>
                              <a:off x="4763" y="-4"/>
                              <a:ext cx="520705" cy="1411093"/>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241" name="Shape 2241"/>
                            <p:cNvSpPr/>
                            <p:nvPr/>
                          </p:nvSpPr>
                          <p:spPr>
                            <a:xfrm>
                              <a:off x="0" y="61534"/>
                              <a:ext cx="284736" cy="497063"/>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42" name="Shape 2242"/>
                            <p:cNvSpPr/>
                            <p:nvPr/>
                          </p:nvSpPr>
                          <p:spPr>
                            <a:xfrm>
                              <a:off x="17463" y="536370"/>
                              <a:ext cx="334966" cy="619816"/>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43" name="Shape 2243"/>
                            <p:cNvSpPr/>
                            <p:nvPr/>
                          </p:nvSpPr>
                          <p:spPr>
                            <a:xfrm>
                              <a:off x="147534" y="182355"/>
                              <a:ext cx="155411" cy="195266"/>
                            </a:xfrm>
                            <a:custGeom>
                              <a:avLst/>
                              <a:gdLst/>
                              <a:ahLst/>
                              <a:cxnLst>
                                <a:cxn ang="0">
                                  <a:pos x="wd2" y="hd2"/>
                                </a:cxn>
                                <a:cxn ang="5400000">
                                  <a:pos x="wd2" y="hd2"/>
                                </a:cxn>
                                <a:cxn ang="10800000">
                                  <a:pos x="wd2" y="hd2"/>
                                </a:cxn>
                                <a:cxn ang="16200000">
                                  <a:pos x="wd2" y="hd2"/>
                                </a:cxn>
                              </a:cxnLst>
                              <a:rect l="0" t="0" r="r" b="b"/>
                              <a:pathLst>
                                <a:path w="20731" h="21600" extrusionOk="0">
                                  <a:moveTo>
                                    <a:pt x="13031" y="8345"/>
                                  </a:moveTo>
                                  <a:cubicBezTo>
                                    <a:pt x="12735" y="9573"/>
                                    <a:pt x="12983" y="11033"/>
                                    <a:pt x="12439" y="12273"/>
                                  </a:cubicBezTo>
                                  <a:cubicBezTo>
                                    <a:pt x="12152" y="12925"/>
                                    <a:pt x="11198" y="13212"/>
                                    <a:pt x="10662" y="13745"/>
                                  </a:cubicBezTo>
                                  <a:cubicBezTo>
                                    <a:pt x="10206" y="14199"/>
                                    <a:pt x="10081" y="14905"/>
                                    <a:pt x="9477" y="15218"/>
                                  </a:cubicBezTo>
                                  <a:cubicBezTo>
                                    <a:pt x="7771" y="16102"/>
                                    <a:pt x="4283" y="16427"/>
                                    <a:pt x="2370" y="16691"/>
                                  </a:cubicBezTo>
                                  <a:cubicBezTo>
                                    <a:pt x="1777" y="17018"/>
                                    <a:pt x="1037" y="17212"/>
                                    <a:pt x="593" y="17673"/>
                                  </a:cubicBezTo>
                                  <a:cubicBezTo>
                                    <a:pt x="-197" y="18491"/>
                                    <a:pt x="-197" y="19800"/>
                                    <a:pt x="593" y="20618"/>
                                  </a:cubicBezTo>
                                  <a:cubicBezTo>
                                    <a:pt x="1037" y="21079"/>
                                    <a:pt x="1777" y="21273"/>
                                    <a:pt x="2370" y="21600"/>
                                  </a:cubicBezTo>
                                  <a:cubicBezTo>
                                    <a:pt x="3383" y="21320"/>
                                    <a:pt x="5267" y="20943"/>
                                    <a:pt x="5923" y="20127"/>
                                  </a:cubicBezTo>
                                  <a:cubicBezTo>
                                    <a:pt x="6375" y="19566"/>
                                    <a:pt x="6064" y="18725"/>
                                    <a:pt x="6516" y="18164"/>
                                  </a:cubicBezTo>
                                  <a:cubicBezTo>
                                    <a:pt x="7172" y="17348"/>
                                    <a:pt x="9056" y="16971"/>
                                    <a:pt x="10069" y="16691"/>
                                  </a:cubicBezTo>
                                  <a:cubicBezTo>
                                    <a:pt x="11515" y="17090"/>
                                    <a:pt x="12475" y="17212"/>
                                    <a:pt x="13623" y="18164"/>
                                  </a:cubicBezTo>
                                  <a:cubicBezTo>
                                    <a:pt x="14126" y="18581"/>
                                    <a:pt x="14413" y="19145"/>
                                    <a:pt x="14808" y="19636"/>
                                  </a:cubicBezTo>
                                  <a:cubicBezTo>
                                    <a:pt x="15795" y="19473"/>
                                    <a:pt x="17057" y="19735"/>
                                    <a:pt x="17769" y="19145"/>
                                  </a:cubicBezTo>
                                  <a:cubicBezTo>
                                    <a:pt x="18652" y="18414"/>
                                    <a:pt x="18559" y="17182"/>
                                    <a:pt x="18954" y="16200"/>
                                  </a:cubicBezTo>
                                  <a:lnTo>
                                    <a:pt x="19546" y="14727"/>
                                  </a:lnTo>
                                  <a:cubicBezTo>
                                    <a:pt x="19744" y="12109"/>
                                    <a:pt x="19876" y="9487"/>
                                    <a:pt x="20138" y="6873"/>
                                  </a:cubicBezTo>
                                  <a:cubicBezTo>
                                    <a:pt x="20272" y="5544"/>
                                    <a:pt x="21403" y="2554"/>
                                    <a:pt x="20138" y="982"/>
                                  </a:cubicBezTo>
                                  <a:cubicBezTo>
                                    <a:pt x="19744" y="491"/>
                                    <a:pt x="18954" y="327"/>
                                    <a:pt x="18362" y="0"/>
                                  </a:cubicBezTo>
                                  <a:cubicBezTo>
                                    <a:pt x="17769" y="164"/>
                                    <a:pt x="16948" y="70"/>
                                    <a:pt x="16585" y="491"/>
                                  </a:cubicBezTo>
                                  <a:cubicBezTo>
                                    <a:pt x="15859" y="1333"/>
                                    <a:pt x="16093" y="2575"/>
                                    <a:pt x="15400" y="3436"/>
                                  </a:cubicBezTo>
                                  <a:cubicBezTo>
                                    <a:pt x="15005" y="3927"/>
                                    <a:pt x="14370" y="4333"/>
                                    <a:pt x="14215" y="4909"/>
                                  </a:cubicBezTo>
                                  <a:cubicBezTo>
                                    <a:pt x="13958" y="5868"/>
                                    <a:pt x="13327" y="7118"/>
                                    <a:pt x="13031"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45" name="Shape 2245"/>
                          <p:cNvSpPr/>
                          <p:nvPr/>
                        </p:nvSpPr>
                        <p:spPr>
                          <a:xfrm>
                            <a:off x="0" y="1152323"/>
                            <a:ext cx="278968" cy="161120"/>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2263" name="Group 2263"/>
                      <p:cNvGrpSpPr/>
                      <p:nvPr/>
                    </p:nvGrpSpPr>
                    <p:grpSpPr>
                      <a:xfrm>
                        <a:off x="764185" y="11111"/>
                        <a:ext cx="1694948" cy="2558169"/>
                        <a:chOff x="-1" y="0"/>
                        <a:chExt cx="1694946" cy="2558167"/>
                      </a:xfrm>
                    </p:grpSpPr>
                    <p:grpSp>
                      <p:nvGrpSpPr>
                        <p:cNvPr id="2250" name="Group 2250"/>
                        <p:cNvGrpSpPr/>
                        <p:nvPr/>
                      </p:nvGrpSpPr>
                      <p:grpSpPr>
                        <a:xfrm>
                          <a:off x="392111" y="50799"/>
                          <a:ext cx="1273179" cy="2454291"/>
                          <a:chOff x="0" y="0"/>
                          <a:chExt cx="1273178" cy="2454290"/>
                        </a:xfrm>
                      </p:grpSpPr>
                      <p:sp>
                        <p:nvSpPr>
                          <p:cNvPr id="2248" name="Shape 2248"/>
                          <p:cNvSpPr/>
                          <p:nvPr/>
                        </p:nvSpPr>
                        <p:spPr>
                          <a:xfrm>
                            <a:off x="-1" y="379413"/>
                            <a:ext cx="106364" cy="212727"/>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49" name="Shape 2249"/>
                          <p:cNvSpPr/>
                          <p:nvPr/>
                        </p:nvSpPr>
                        <p:spPr>
                          <a:xfrm rot="5400000">
                            <a:off x="-542535" y="638576"/>
                            <a:ext cx="2454291" cy="1177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20" y="21600"/>
                                </a:lnTo>
                                <a:cubicBezTo>
                                  <a:pt x="16420" y="15635"/>
                                  <a:pt x="13904" y="10800"/>
                                  <a:pt x="10800" y="10800"/>
                                </a:cubicBezTo>
                                <a:cubicBezTo>
                                  <a:pt x="7696" y="10800"/>
                                  <a:pt x="5180" y="15635"/>
                                  <a:pt x="5180"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262" name="Group 2262"/>
                        <p:cNvGrpSpPr/>
                        <p:nvPr/>
                      </p:nvGrpSpPr>
                      <p:grpSpPr>
                        <a:xfrm>
                          <a:off x="-2" y="-1"/>
                          <a:ext cx="1694947" cy="2558169"/>
                          <a:chOff x="-1" y="0"/>
                          <a:chExt cx="1694946" cy="2558167"/>
                        </a:xfrm>
                      </p:grpSpPr>
                      <p:sp>
                        <p:nvSpPr>
                          <p:cNvPr id="2251" name="Shape 2251"/>
                          <p:cNvSpPr/>
                          <p:nvPr/>
                        </p:nvSpPr>
                        <p:spPr>
                          <a:xfrm rot="5400000">
                            <a:off x="140886" y="980683"/>
                            <a:ext cx="1336685" cy="6421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12" y="21600"/>
                                </a:lnTo>
                                <a:cubicBezTo>
                                  <a:pt x="16412" y="15635"/>
                                  <a:pt x="13899" y="10800"/>
                                  <a:pt x="10800" y="10800"/>
                                </a:cubicBezTo>
                                <a:cubicBezTo>
                                  <a:pt x="7701" y="10800"/>
                                  <a:pt x="5188" y="15635"/>
                                  <a:pt x="5188"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257" name="Group 2257"/>
                          <p:cNvGrpSpPr/>
                          <p:nvPr/>
                        </p:nvGrpSpPr>
                        <p:grpSpPr>
                          <a:xfrm>
                            <a:off x="-2" y="12556"/>
                            <a:ext cx="642252" cy="2545612"/>
                            <a:chOff x="0" y="-2"/>
                            <a:chExt cx="642250" cy="2545610"/>
                          </a:xfrm>
                        </p:grpSpPr>
                        <p:grpSp>
                          <p:nvGrpSpPr>
                            <p:cNvPr id="2255" name="Group 2255"/>
                            <p:cNvGrpSpPr/>
                            <p:nvPr/>
                          </p:nvGrpSpPr>
                          <p:grpSpPr>
                            <a:xfrm>
                              <a:off x="0" y="-3"/>
                              <a:ext cx="642251" cy="2545612"/>
                              <a:chOff x="0" y="-1"/>
                              <a:chExt cx="642250" cy="2545610"/>
                            </a:xfrm>
                          </p:grpSpPr>
                          <p:sp>
                            <p:nvSpPr>
                              <p:cNvPr id="2252" name="Shape 2252"/>
                              <p:cNvSpPr/>
                              <p:nvPr/>
                            </p:nvSpPr>
                            <p:spPr>
                              <a:xfrm>
                                <a:off x="-1" y="38239"/>
                                <a:ext cx="488955" cy="24542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53" name="Shape 2253"/>
                              <p:cNvSpPr/>
                              <p:nvPr/>
                            </p:nvSpPr>
                            <p:spPr>
                              <a:xfrm rot="1158056">
                                <a:off x="230469" y="33076"/>
                                <a:ext cx="311919" cy="657302"/>
                              </a:xfrm>
                              <a:custGeom>
                                <a:avLst/>
                                <a:gdLst/>
                                <a:ahLst/>
                                <a:cxnLst>
                                  <a:cxn ang="0">
                                    <a:pos x="wd2" y="hd2"/>
                                  </a:cxn>
                                  <a:cxn ang="5400000">
                                    <a:pos x="wd2" y="hd2"/>
                                  </a:cxn>
                                  <a:cxn ang="10800000">
                                    <a:pos x="wd2" y="hd2"/>
                                  </a:cxn>
                                  <a:cxn ang="16200000">
                                    <a:pos x="wd2" y="hd2"/>
                                  </a:cxn>
                                </a:cxnLst>
                                <a:rect l="0" t="0" r="r" b="b"/>
                                <a:pathLst>
                                  <a:path w="20193" h="20242" extrusionOk="0">
                                    <a:moveTo>
                                      <a:pt x="20193" y="13939"/>
                                    </a:moveTo>
                                    <a:cubicBezTo>
                                      <a:pt x="18008" y="19115"/>
                                      <a:pt x="11890" y="21600"/>
                                      <a:pt x="6529" y="19490"/>
                                    </a:cubicBezTo>
                                    <a:cubicBezTo>
                                      <a:pt x="1167" y="17381"/>
                                      <a:pt x="-1407" y="11475"/>
                                      <a:pt x="778" y="6300"/>
                                    </a:cubicBezTo>
                                    <a:cubicBezTo>
                                      <a:pt x="2387" y="2490"/>
                                      <a:pt x="6224"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54" name="Shape 2254"/>
                              <p:cNvSpPr/>
                              <p:nvPr/>
                            </p:nvSpPr>
                            <p:spPr>
                              <a:xfrm rot="9701308" flipH="1">
                                <a:off x="236759" y="1884606"/>
                                <a:ext cx="296804" cy="630338"/>
                              </a:xfrm>
                              <a:custGeom>
                                <a:avLst/>
                                <a:gdLst/>
                                <a:ahLst/>
                                <a:cxnLst>
                                  <a:cxn ang="0">
                                    <a:pos x="wd2" y="hd2"/>
                                  </a:cxn>
                                  <a:cxn ang="5400000">
                                    <a:pos x="wd2" y="hd2"/>
                                  </a:cxn>
                                  <a:cxn ang="10800000">
                                    <a:pos x="wd2" y="hd2"/>
                                  </a:cxn>
                                  <a:cxn ang="16200000">
                                    <a:pos x="wd2" y="hd2"/>
                                  </a:cxn>
                                </a:cxnLst>
                                <a:rect l="0" t="0" r="r" b="b"/>
                                <a:pathLst>
                                  <a:path w="20198" h="20245" extrusionOk="0">
                                    <a:moveTo>
                                      <a:pt x="20198" y="13915"/>
                                    </a:moveTo>
                                    <a:cubicBezTo>
                                      <a:pt x="18029" y="19097"/>
                                      <a:pt x="11921" y="21600"/>
                                      <a:pt x="6555" y="19505"/>
                                    </a:cubicBezTo>
                                    <a:cubicBezTo>
                                      <a:pt x="1189" y="17410"/>
                                      <a:pt x="-1402" y="11510"/>
                                      <a:pt x="767" y="6328"/>
                                    </a:cubicBezTo>
                                    <a:cubicBezTo>
                                      <a:pt x="2368" y="2503"/>
                                      <a:pt x="6212" y="0"/>
                                      <a:pt x="10483"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56" name="Shape 2256"/>
                            <p:cNvSpPr/>
                            <p:nvPr/>
                          </p:nvSpPr>
                          <p:spPr>
                            <a:xfrm>
                              <a:off x="60325" y="565293"/>
                              <a:ext cx="428629" cy="1444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60" name="Group 2260"/>
                          <p:cNvGrpSpPr/>
                          <p:nvPr/>
                        </p:nvGrpSpPr>
                        <p:grpSpPr>
                          <a:xfrm>
                            <a:off x="160336" y="631827"/>
                            <a:ext cx="595318" cy="1338271"/>
                            <a:chOff x="0" y="0"/>
                            <a:chExt cx="595317" cy="1338270"/>
                          </a:xfrm>
                        </p:grpSpPr>
                        <p:sp>
                          <p:nvSpPr>
                            <p:cNvPr id="2258" name="Shape 2258"/>
                            <p:cNvSpPr/>
                            <p:nvPr/>
                          </p:nvSpPr>
                          <p:spPr>
                            <a:xfrm>
                              <a:off x="0" y="0"/>
                              <a:ext cx="327027" cy="13382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59" name="Shape 2259"/>
                            <p:cNvSpPr/>
                            <p:nvPr/>
                          </p:nvSpPr>
                          <p:spPr>
                            <a:xfrm>
                              <a:off x="106363" y="-1"/>
                              <a:ext cx="488955" cy="1338272"/>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61" name="Shape 2261"/>
                          <p:cNvSpPr/>
                          <p:nvPr/>
                        </p:nvSpPr>
                        <p:spPr>
                          <a:xfrm>
                            <a:off x="488950" y="0"/>
                            <a:ext cx="1205996" cy="2509850"/>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2266" name="Shape 2266"/>
                  <p:cNvSpPr/>
                  <p:nvPr/>
                </p:nvSpPr>
                <p:spPr>
                  <a:xfrm>
                    <a:off x="1230312" y="2006606"/>
                    <a:ext cx="53976" cy="106364"/>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270" name="Group 2270"/>
                <p:cNvGrpSpPr/>
                <p:nvPr/>
              </p:nvGrpSpPr>
              <p:grpSpPr>
                <a:xfrm>
                  <a:off x="1070041" y="1070241"/>
                  <a:ext cx="749032" cy="288822"/>
                  <a:chOff x="0" y="0"/>
                  <a:chExt cx="749030" cy="288821"/>
                </a:xfrm>
              </p:grpSpPr>
              <p:sp>
                <p:nvSpPr>
                  <p:cNvPr id="2268" name="Shape 2268"/>
                  <p:cNvSpPr/>
                  <p:nvPr/>
                </p:nvSpPr>
                <p:spPr>
                  <a:xfrm>
                    <a:off x="53502" y="0"/>
                    <a:ext cx="695529"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800"/>
                      </a:spcBef>
                      <a:defRPr sz="1400">
                        <a:latin typeface="Arial"/>
                        <a:ea typeface="Arial"/>
                        <a:cs typeface="Arial"/>
                        <a:sym typeface="Arial"/>
                      </a:defRPr>
                    </a:lvl1pPr>
                  </a:lstStyle>
                  <a:p>
                    <a:r>
                      <a:t>Core</a:t>
                    </a:r>
                  </a:p>
                </p:txBody>
              </p:sp>
              <p:sp>
                <p:nvSpPr>
                  <p:cNvPr id="2269" name="Shape 2269"/>
                  <p:cNvSpPr/>
                  <p:nvPr/>
                </p:nvSpPr>
                <p:spPr>
                  <a:xfrm>
                    <a:off x="0" y="267560"/>
                    <a:ext cx="588524" cy="2"/>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grpSp>
          </p:grpSp>
          <p:sp>
            <p:nvSpPr>
              <p:cNvPr id="2272" name="Shape 2272"/>
              <p:cNvSpPr/>
              <p:nvPr/>
            </p:nvSpPr>
            <p:spPr>
              <a:xfrm rot="10800000">
                <a:off x="803495" y="34925"/>
                <a:ext cx="525244" cy="2516193"/>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2274" name="Shape 2274"/>
            <p:cNvSpPr/>
            <p:nvPr/>
          </p:nvSpPr>
          <p:spPr>
            <a:xfrm>
              <a:off x="-1" y="152399"/>
              <a:ext cx="609601"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C</a:t>
              </a:r>
            </a:p>
          </p:txBody>
        </p:sp>
      </p:grpSp>
      <p:grpSp>
        <p:nvGrpSpPr>
          <p:cNvPr id="2322" name="Group 2322"/>
          <p:cNvGrpSpPr/>
          <p:nvPr/>
        </p:nvGrpSpPr>
        <p:grpSpPr>
          <a:xfrm>
            <a:off x="4800599" y="1447799"/>
            <a:ext cx="2819402" cy="2236282"/>
            <a:chOff x="0" y="0"/>
            <a:chExt cx="2819400" cy="2236280"/>
          </a:xfrm>
        </p:grpSpPr>
        <p:grpSp>
          <p:nvGrpSpPr>
            <p:cNvPr id="2320" name="Group 2320"/>
            <p:cNvGrpSpPr/>
            <p:nvPr/>
          </p:nvGrpSpPr>
          <p:grpSpPr>
            <a:xfrm>
              <a:off x="-1" y="-1"/>
              <a:ext cx="2617798" cy="2236282"/>
              <a:chOff x="0" y="0"/>
              <a:chExt cx="2617796" cy="2236280"/>
            </a:xfrm>
          </p:grpSpPr>
          <p:grpSp>
            <p:nvGrpSpPr>
              <p:cNvPr id="2318" name="Group 2318"/>
              <p:cNvGrpSpPr/>
              <p:nvPr/>
            </p:nvGrpSpPr>
            <p:grpSpPr>
              <a:xfrm>
                <a:off x="520700" y="-1"/>
                <a:ext cx="2097097" cy="2236282"/>
                <a:chOff x="0" y="0"/>
                <a:chExt cx="2097096" cy="2236280"/>
              </a:xfrm>
            </p:grpSpPr>
            <p:grpSp>
              <p:nvGrpSpPr>
                <p:cNvPr id="2316" name="Group 2316"/>
                <p:cNvGrpSpPr/>
                <p:nvPr/>
              </p:nvGrpSpPr>
              <p:grpSpPr>
                <a:xfrm>
                  <a:off x="0" y="-1"/>
                  <a:ext cx="2097097" cy="2236282"/>
                  <a:chOff x="0" y="0"/>
                  <a:chExt cx="2097096" cy="2236280"/>
                </a:xfrm>
              </p:grpSpPr>
              <p:grpSp>
                <p:nvGrpSpPr>
                  <p:cNvPr id="2314" name="Group 2314"/>
                  <p:cNvGrpSpPr/>
                  <p:nvPr/>
                </p:nvGrpSpPr>
                <p:grpSpPr>
                  <a:xfrm>
                    <a:off x="0" y="-1"/>
                    <a:ext cx="2097097" cy="2236282"/>
                    <a:chOff x="0" y="0"/>
                    <a:chExt cx="2097096" cy="2236280"/>
                  </a:xfrm>
                </p:grpSpPr>
                <p:grpSp>
                  <p:nvGrpSpPr>
                    <p:cNvPr id="2312" name="Group 2312"/>
                    <p:cNvGrpSpPr/>
                    <p:nvPr/>
                  </p:nvGrpSpPr>
                  <p:grpSpPr>
                    <a:xfrm>
                      <a:off x="0" y="-1"/>
                      <a:ext cx="2097097" cy="2236282"/>
                      <a:chOff x="0" y="0"/>
                      <a:chExt cx="2097096" cy="2236280"/>
                    </a:xfrm>
                  </p:grpSpPr>
                  <p:grpSp>
                    <p:nvGrpSpPr>
                      <p:cNvPr id="2278" name="Group 2278"/>
                      <p:cNvGrpSpPr/>
                      <p:nvPr/>
                    </p:nvGrpSpPr>
                    <p:grpSpPr>
                      <a:xfrm>
                        <a:off x="0" y="-1"/>
                        <a:ext cx="2097097" cy="2209807"/>
                        <a:chOff x="0" y="0"/>
                        <a:chExt cx="2097096" cy="2209806"/>
                      </a:xfrm>
                    </p:grpSpPr>
                    <p:sp>
                      <p:nvSpPr>
                        <p:cNvPr id="2276" name="Shape 2276"/>
                        <p:cNvSpPr/>
                        <p:nvPr/>
                      </p:nvSpPr>
                      <p:spPr>
                        <a:xfrm>
                          <a:off x="0" y="-1"/>
                          <a:ext cx="2097097" cy="2209808"/>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77" name="Shape 2277"/>
                        <p:cNvSpPr/>
                        <p:nvPr/>
                      </p:nvSpPr>
                      <p:spPr>
                        <a:xfrm>
                          <a:off x="892178" y="782640"/>
                          <a:ext cx="490541" cy="644529"/>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311" name="Group 2311"/>
                      <p:cNvGrpSpPr/>
                      <p:nvPr/>
                    </p:nvGrpSpPr>
                    <p:grpSpPr>
                      <a:xfrm>
                        <a:off x="28338" y="26988"/>
                        <a:ext cx="2049286" cy="2209293"/>
                        <a:chOff x="-1" y="0"/>
                        <a:chExt cx="2049285" cy="2209292"/>
                      </a:xfrm>
                    </p:grpSpPr>
                    <p:grpSp>
                      <p:nvGrpSpPr>
                        <p:cNvPr id="2285" name="Group 2285"/>
                        <p:cNvGrpSpPr/>
                        <p:nvPr/>
                      </p:nvGrpSpPr>
                      <p:grpSpPr>
                        <a:xfrm>
                          <a:off x="-2" y="0"/>
                          <a:ext cx="911467" cy="1066805"/>
                          <a:chOff x="0" y="0"/>
                          <a:chExt cx="911466" cy="1066804"/>
                        </a:xfrm>
                      </p:grpSpPr>
                      <p:grpSp>
                        <p:nvGrpSpPr>
                          <p:cNvPr id="2282" name="Group 2282"/>
                          <p:cNvGrpSpPr/>
                          <p:nvPr/>
                        </p:nvGrpSpPr>
                        <p:grpSpPr>
                          <a:xfrm>
                            <a:off x="125648" y="0"/>
                            <a:ext cx="785818" cy="927105"/>
                            <a:chOff x="0" y="0"/>
                            <a:chExt cx="785817" cy="927104"/>
                          </a:xfrm>
                        </p:grpSpPr>
                        <p:sp>
                          <p:nvSpPr>
                            <p:cNvPr id="2279" name="Shape 2279"/>
                            <p:cNvSpPr/>
                            <p:nvPr/>
                          </p:nvSpPr>
                          <p:spPr>
                            <a:xfrm>
                              <a:off x="212725" y="625735"/>
                              <a:ext cx="141000" cy="65138"/>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80" name="Shape 2280"/>
                            <p:cNvSpPr/>
                            <p:nvPr/>
                          </p:nvSpPr>
                          <p:spPr>
                            <a:xfrm>
                              <a:off x="0" y="0"/>
                              <a:ext cx="785818" cy="9271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81" name="Shape 2281"/>
                            <p:cNvSpPr/>
                            <p:nvPr/>
                          </p:nvSpPr>
                          <p:spPr>
                            <a:xfrm>
                              <a:off x="152400" y="111287"/>
                              <a:ext cx="384735" cy="27379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83" name="Shape 2283"/>
                          <p:cNvSpPr/>
                          <p:nvPr/>
                        </p:nvSpPr>
                        <p:spPr>
                          <a:xfrm>
                            <a:off x="34191" y="920752"/>
                            <a:ext cx="32720" cy="87315"/>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84" name="Shape 2284"/>
                          <p:cNvSpPr/>
                          <p:nvPr/>
                        </p:nvSpPr>
                        <p:spPr>
                          <a:xfrm>
                            <a:off x="-1" y="947739"/>
                            <a:ext cx="33575" cy="119066"/>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294" name="Group 2294"/>
                        <p:cNvGrpSpPr/>
                        <p:nvPr/>
                      </p:nvGrpSpPr>
                      <p:grpSpPr>
                        <a:xfrm>
                          <a:off x="109379" y="713906"/>
                          <a:ext cx="676676" cy="1219679"/>
                          <a:chOff x="0" y="-3"/>
                          <a:chExt cx="676675" cy="1219677"/>
                        </a:xfrm>
                      </p:grpSpPr>
                      <p:sp>
                        <p:nvSpPr>
                          <p:cNvPr id="2286" name="Shape 2286"/>
                          <p:cNvSpPr/>
                          <p:nvPr/>
                        </p:nvSpPr>
                        <p:spPr>
                          <a:xfrm>
                            <a:off x="-1" y="804575"/>
                            <a:ext cx="135298" cy="194434"/>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4"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293" name="Group 2293"/>
                          <p:cNvGrpSpPr/>
                          <p:nvPr/>
                        </p:nvGrpSpPr>
                        <p:grpSpPr>
                          <a:xfrm>
                            <a:off x="200787" y="-4"/>
                            <a:ext cx="475888" cy="1219678"/>
                            <a:chOff x="0" y="-3"/>
                            <a:chExt cx="475887" cy="1219677"/>
                          </a:xfrm>
                        </p:grpSpPr>
                        <p:grpSp>
                          <p:nvGrpSpPr>
                            <p:cNvPr id="2291" name="Group 2291"/>
                            <p:cNvGrpSpPr/>
                            <p:nvPr/>
                          </p:nvGrpSpPr>
                          <p:grpSpPr>
                            <a:xfrm>
                              <a:off x="42492" y="-4"/>
                              <a:ext cx="433396" cy="1219678"/>
                              <a:chOff x="0" y="-3"/>
                              <a:chExt cx="433394" cy="1219677"/>
                            </a:xfrm>
                          </p:grpSpPr>
                          <p:sp>
                            <p:nvSpPr>
                              <p:cNvPr id="2287" name="Shape 2287"/>
                              <p:cNvSpPr/>
                              <p:nvPr/>
                            </p:nvSpPr>
                            <p:spPr>
                              <a:xfrm>
                                <a:off x="3175" y="-4"/>
                                <a:ext cx="430220" cy="1219678"/>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2288" name="Shape 2288"/>
                              <p:cNvSpPr/>
                              <p:nvPr/>
                            </p:nvSpPr>
                            <p:spPr>
                              <a:xfrm>
                                <a:off x="0" y="52502"/>
                                <a:ext cx="234398" cy="433743"/>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89" name="Shape 2289"/>
                              <p:cNvSpPr/>
                              <p:nvPr/>
                            </p:nvSpPr>
                            <p:spPr>
                              <a:xfrm>
                                <a:off x="14287" y="467193"/>
                                <a:ext cx="274642" cy="534433"/>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90" name="Shape 2290"/>
                              <p:cNvSpPr/>
                              <p:nvPr/>
                            </p:nvSpPr>
                            <p:spPr>
                              <a:xfrm>
                                <a:off x="121858" y="156041"/>
                                <a:ext cx="126463" cy="168278"/>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292" name="Shape 2292"/>
                            <p:cNvSpPr/>
                            <p:nvPr/>
                          </p:nvSpPr>
                          <p:spPr>
                            <a:xfrm>
                              <a:off x="0" y="995833"/>
                              <a:ext cx="237759" cy="140040"/>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2310" name="Group 2310"/>
                        <p:cNvGrpSpPr/>
                        <p:nvPr/>
                      </p:nvGrpSpPr>
                      <p:grpSpPr>
                        <a:xfrm>
                          <a:off x="641582" y="3173"/>
                          <a:ext cx="1407702" cy="2206120"/>
                          <a:chOff x="-2" y="0"/>
                          <a:chExt cx="1407700" cy="2206118"/>
                        </a:xfrm>
                      </p:grpSpPr>
                      <p:grpSp>
                        <p:nvGrpSpPr>
                          <p:cNvPr id="2297" name="Group 2297"/>
                          <p:cNvGrpSpPr/>
                          <p:nvPr/>
                        </p:nvGrpSpPr>
                        <p:grpSpPr>
                          <a:xfrm>
                            <a:off x="322264" y="42860"/>
                            <a:ext cx="1060457" cy="2117739"/>
                            <a:chOff x="0" y="0"/>
                            <a:chExt cx="1060456" cy="2117737"/>
                          </a:xfrm>
                        </p:grpSpPr>
                        <p:sp>
                          <p:nvSpPr>
                            <p:cNvPr id="2295" name="Shape 2295"/>
                            <p:cNvSpPr/>
                            <p:nvPr/>
                          </p:nvSpPr>
                          <p:spPr>
                            <a:xfrm>
                              <a:off x="0" y="325439"/>
                              <a:ext cx="87313" cy="184152"/>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296" name="Shape 2296"/>
                            <p:cNvSpPr/>
                            <p:nvPr/>
                          </p:nvSpPr>
                          <p:spPr>
                            <a:xfrm rot="5400000">
                              <a:off x="-488954" y="568327"/>
                              <a:ext cx="2117738" cy="9810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4999"/>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2309" name="Group 2309"/>
                          <p:cNvGrpSpPr/>
                          <p:nvPr/>
                        </p:nvGrpSpPr>
                        <p:grpSpPr>
                          <a:xfrm>
                            <a:off x="-2" y="-1"/>
                            <a:ext cx="1407701" cy="2206120"/>
                            <a:chOff x="0" y="0"/>
                            <a:chExt cx="1407700" cy="2206118"/>
                          </a:xfrm>
                        </p:grpSpPr>
                        <p:sp>
                          <p:nvSpPr>
                            <p:cNvPr id="2298" name="Shape 2298"/>
                            <p:cNvSpPr/>
                            <p:nvPr/>
                          </p:nvSpPr>
                          <p:spPr>
                            <a:xfrm rot="5400000">
                              <a:off x="91419" y="855608"/>
                              <a:ext cx="1154357" cy="5354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1" y="21600"/>
                                  </a:lnTo>
                                  <a:cubicBezTo>
                                    <a:pt x="16431" y="15635"/>
                                    <a:pt x="13910" y="10800"/>
                                    <a:pt x="10800" y="10800"/>
                                  </a:cubicBezTo>
                                  <a:cubicBezTo>
                                    <a:pt x="7690" y="10800"/>
                                    <a:pt x="5169" y="15635"/>
                                    <a:pt x="5169"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2304" name="Group 2304"/>
                            <p:cNvGrpSpPr/>
                            <p:nvPr/>
                          </p:nvGrpSpPr>
                          <p:grpSpPr>
                            <a:xfrm>
                              <a:off x="-1" y="12980"/>
                              <a:ext cx="533942" cy="2193139"/>
                              <a:chOff x="0" y="-3"/>
                              <a:chExt cx="533941" cy="2193138"/>
                            </a:xfrm>
                          </p:grpSpPr>
                          <p:grpSp>
                            <p:nvGrpSpPr>
                              <p:cNvPr id="2302" name="Group 2302"/>
                              <p:cNvGrpSpPr/>
                              <p:nvPr/>
                            </p:nvGrpSpPr>
                            <p:grpSpPr>
                              <a:xfrm>
                                <a:off x="0" y="-4"/>
                                <a:ext cx="533942" cy="2193139"/>
                                <a:chOff x="0" y="-2"/>
                                <a:chExt cx="533941" cy="2193138"/>
                              </a:xfrm>
                            </p:grpSpPr>
                            <p:sp>
                              <p:nvSpPr>
                                <p:cNvPr id="2299" name="Shape 2299"/>
                                <p:cNvSpPr/>
                                <p:nvPr/>
                              </p:nvSpPr>
                              <p:spPr>
                                <a:xfrm>
                                  <a:off x="0" y="29876"/>
                                  <a:ext cx="401644" cy="21177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00" name="Shape 2300"/>
                                <p:cNvSpPr/>
                                <p:nvPr/>
                              </p:nvSpPr>
                              <p:spPr>
                                <a:xfrm rot="1158056">
                                  <a:off x="187528" y="26776"/>
                                  <a:ext cx="259236" cy="571587"/>
                                </a:xfrm>
                                <a:custGeom>
                                  <a:avLst/>
                                  <a:gdLst/>
                                  <a:ahLst/>
                                  <a:cxnLst>
                                    <a:cxn ang="0">
                                      <a:pos x="wd2" y="hd2"/>
                                    </a:cxn>
                                    <a:cxn ang="5400000">
                                      <a:pos x="wd2" y="hd2"/>
                                    </a:cxn>
                                    <a:cxn ang="10800000">
                                      <a:pos x="wd2" y="hd2"/>
                                    </a:cxn>
                                    <a:cxn ang="16200000">
                                      <a:pos x="wd2" y="hd2"/>
                                    </a:cxn>
                                  </a:cxnLst>
                                  <a:rect l="0" t="0" r="r" b="b"/>
                                  <a:pathLst>
                                    <a:path w="20221" h="20264" extrusionOk="0">
                                      <a:moveTo>
                                        <a:pt x="20221" y="13798"/>
                                      </a:moveTo>
                                      <a:cubicBezTo>
                                        <a:pt x="18129" y="19014"/>
                                        <a:pt x="12066" y="21600"/>
                                        <a:pt x="6679" y="19574"/>
                                      </a:cubicBezTo>
                                      <a:cubicBezTo>
                                        <a:pt x="1292" y="17549"/>
                                        <a:pt x="-1379" y="11679"/>
                                        <a:pt x="713" y="6463"/>
                                      </a:cubicBezTo>
                                      <a:cubicBezTo>
                                        <a:pt x="2276" y="2567"/>
                                        <a:pt x="6150" y="0"/>
                                        <a:pt x="10467"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01" name="Shape 2301"/>
                                <p:cNvSpPr/>
                                <p:nvPr/>
                              </p:nvSpPr>
                              <p:spPr>
                                <a:xfrm rot="9701308" flipH="1">
                                  <a:off x="191217" y="1624189"/>
                                  <a:ext cx="246923" cy="543929"/>
                                </a:xfrm>
                                <a:custGeom>
                                  <a:avLst/>
                                  <a:gdLst/>
                                  <a:ahLst/>
                                  <a:cxnLst>
                                    <a:cxn ang="0">
                                      <a:pos x="wd2" y="hd2"/>
                                    </a:cxn>
                                    <a:cxn ang="5400000">
                                      <a:pos x="wd2" y="hd2"/>
                                    </a:cxn>
                                    <a:cxn ang="10800000">
                                      <a:pos x="wd2" y="hd2"/>
                                    </a:cxn>
                                    <a:cxn ang="16200000">
                                      <a:pos x="wd2" y="hd2"/>
                                    </a:cxn>
                                  </a:cxnLst>
                                  <a:rect l="0" t="0" r="r" b="b"/>
                                  <a:pathLst>
                                    <a:path w="21600" h="21600" extrusionOk="0">
                                      <a:moveTo>
                                        <a:pt x="21600" y="14828"/>
                                      </a:moveTo>
                                      <a:cubicBezTo>
                                        <a:pt x="19894" y="18919"/>
                                        <a:pt x="15779" y="21600"/>
                                        <a:pt x="11204" y="21600"/>
                                      </a:cubicBezTo>
                                      <a:cubicBezTo>
                                        <a:pt x="5016" y="21600"/>
                                        <a:pt x="0" y="16765"/>
                                        <a:pt x="0" y="10800"/>
                                      </a:cubicBezTo>
                                      <a:cubicBezTo>
                                        <a:pt x="0" y="4835"/>
                                        <a:pt x="5016" y="0"/>
                                        <a:pt x="11204"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303" name="Shape 2303"/>
                              <p:cNvSpPr/>
                              <p:nvPr/>
                            </p:nvSpPr>
                            <p:spPr>
                              <a:xfrm>
                                <a:off x="44450" y="490253"/>
                                <a:ext cx="357193" cy="12430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2307" name="Group 2307"/>
                            <p:cNvGrpSpPr/>
                            <p:nvPr/>
                          </p:nvGrpSpPr>
                          <p:grpSpPr>
                            <a:xfrm>
                              <a:off x="136525" y="549275"/>
                              <a:ext cx="490545" cy="1150948"/>
                              <a:chOff x="0" y="0"/>
                              <a:chExt cx="490543" cy="1150946"/>
                            </a:xfrm>
                          </p:grpSpPr>
                          <p:sp>
                            <p:nvSpPr>
                              <p:cNvPr id="2305" name="Shape 2305"/>
                              <p:cNvSpPr/>
                              <p:nvPr/>
                            </p:nvSpPr>
                            <p:spPr>
                              <a:xfrm>
                                <a:off x="0" y="0"/>
                                <a:ext cx="268292" cy="11509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2"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2306" name="Shape 2306"/>
                              <p:cNvSpPr/>
                              <p:nvPr/>
                            </p:nvSpPr>
                            <p:spPr>
                              <a:xfrm>
                                <a:off x="88899" y="0"/>
                                <a:ext cx="401645" cy="115094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308" name="Shape 2308"/>
                            <p:cNvSpPr/>
                            <p:nvPr/>
                          </p:nvSpPr>
                          <p:spPr>
                            <a:xfrm>
                              <a:off x="403227" y="-1"/>
                              <a:ext cx="1004473" cy="216536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2313" name="Shape 2313"/>
                    <p:cNvSpPr/>
                    <p:nvPr/>
                  </p:nvSpPr>
                  <p:spPr>
                    <a:xfrm>
                      <a:off x="1025526" y="1727203"/>
                      <a:ext cx="46039" cy="92077"/>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2315" name="Shape 2315"/>
                  <p:cNvSpPr/>
                  <p:nvPr/>
                </p:nvSpPr>
                <p:spPr>
                  <a:xfrm>
                    <a:off x="1643430" y="1196978"/>
                    <a:ext cx="401593" cy="2"/>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grpSp>
            <p:sp>
              <p:nvSpPr>
                <p:cNvPr id="2317" name="Shape 2317"/>
                <p:cNvSpPr/>
                <p:nvPr/>
              </p:nvSpPr>
              <p:spPr>
                <a:xfrm rot="10800000">
                  <a:off x="670109" y="30162"/>
                  <a:ext cx="437968" cy="2163766"/>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miter lim="800000"/>
                </a:ln>
                <a:effectLst>
                  <a:outerShdw blurRad="38100" dist="20000" dir="5400000" rotWithShape="0">
                    <a:srgbClr val="000000">
                      <a:alpha val="37999"/>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
            <p:nvSpPr>
              <p:cNvPr id="2319" name="Shape 2319"/>
              <p:cNvSpPr/>
              <p:nvPr/>
            </p:nvSpPr>
            <p:spPr>
              <a:xfrm>
                <a:off x="0" y="163512"/>
                <a:ext cx="635000" cy="375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a:latin typeface="Arial"/>
                    <a:ea typeface="Arial"/>
                    <a:cs typeface="Arial"/>
                    <a:sym typeface="Arial"/>
                  </a:defRPr>
                </a:lvl1pPr>
              </a:lstStyle>
              <a:p>
                <a:r>
                  <a:t>B</a:t>
                </a:r>
              </a:p>
            </p:txBody>
          </p:sp>
        </p:grpSp>
        <p:sp>
          <p:nvSpPr>
            <p:cNvPr id="2321" name="Shape 2321"/>
            <p:cNvSpPr/>
            <p:nvPr/>
          </p:nvSpPr>
          <p:spPr>
            <a:xfrm>
              <a:off x="1903412" y="819150"/>
              <a:ext cx="915989" cy="28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800"/>
                </a:spcBef>
                <a:defRPr sz="1400">
                  <a:latin typeface="Arial"/>
                  <a:ea typeface="Arial"/>
                  <a:cs typeface="Arial"/>
                  <a:sym typeface="Arial"/>
                </a:defRPr>
              </a:lvl1pPr>
            </a:lstStyle>
            <a:p>
              <a:r>
                <a:t>Mantle</a:t>
              </a:r>
            </a:p>
          </p:txBody>
        </p:sp>
      </p:gr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 name="Shape 2326"/>
          <p:cNvSpPr/>
          <p:nvPr/>
        </p:nvSpPr>
        <p:spPr>
          <a:xfrm>
            <a:off x="3505200" y="2590800"/>
            <a:ext cx="4876800" cy="1600200"/>
          </a:xfrm>
          <a:prstGeom prst="rect">
            <a:avLst/>
          </a:prstGeom>
          <a:solidFill>
            <a:srgbClr val="FFFFFF"/>
          </a:solidFill>
          <a:ln w="12700">
            <a:miter lim="400000"/>
          </a:ln>
        </p:spPr>
        <p:txBody>
          <a:bodyPr lIns="45718" tIns="45718" rIns="45718" bIns="45718" anchor="ctr"/>
          <a:lstStyle/>
          <a:p>
            <a:pPr>
              <a:defRPr>
                <a:latin typeface="Arial"/>
                <a:ea typeface="Arial"/>
                <a:cs typeface="Arial"/>
                <a:sym typeface="Arial"/>
              </a:defRPr>
            </a:pPr>
            <a:endParaRPr/>
          </a:p>
        </p:txBody>
      </p:sp>
      <p:sp>
        <p:nvSpPr>
          <p:cNvPr id="2327" name="Shape 2327"/>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2328" name="image4.png"/>
          <p:cNvPicPr>
            <a:picLocks noChangeAspect="1"/>
          </p:cNvPicPr>
          <p:nvPr/>
        </p:nvPicPr>
        <p:blipFill>
          <a:blip r:embed="rId3">
            <a:extLst/>
          </a:blip>
          <a:stretch>
            <a:fillRect/>
          </a:stretch>
        </p:blipFill>
        <p:spPr>
          <a:xfrm>
            <a:off x="2971800" y="1508125"/>
            <a:ext cx="5937250" cy="1463675"/>
          </a:xfrm>
          <a:prstGeom prst="rect">
            <a:avLst/>
          </a:prstGeom>
          <a:ln w="12700">
            <a:miter lim="400000"/>
          </a:ln>
        </p:spPr>
      </p:pic>
      <p:sp>
        <p:nvSpPr>
          <p:cNvPr id="2329" name="Shape 2329"/>
          <p:cNvSpPr/>
          <p:nvPr/>
        </p:nvSpPr>
        <p:spPr>
          <a:xfrm>
            <a:off x="2667000" y="3429000"/>
            <a:ext cx="6477000" cy="23641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3200"/>
              </a:spcBef>
              <a:defRPr sz="5400" b="0">
                <a:latin typeface="Arial"/>
                <a:ea typeface="Arial"/>
                <a:cs typeface="Arial"/>
                <a:sym typeface="Arial"/>
              </a:defRPr>
            </a:pPr>
            <a:r>
              <a:t>Earth’s Changing Surface</a:t>
            </a:r>
          </a:p>
          <a:p>
            <a:pPr>
              <a:spcBef>
                <a:spcPts val="1900"/>
              </a:spcBef>
              <a:defRPr sz="3200" b="0">
                <a:latin typeface="Arial"/>
                <a:ea typeface="Arial"/>
                <a:cs typeface="Arial"/>
                <a:sym typeface="Arial"/>
              </a:defRPr>
            </a:pPr>
            <a:r>
              <a:t>Looking at the Earth</a:t>
            </a:r>
          </a:p>
        </p:txBody>
      </p:sp>
      <p:grpSp>
        <p:nvGrpSpPr>
          <p:cNvPr id="2332" name="Group 2332"/>
          <p:cNvGrpSpPr/>
          <p:nvPr/>
        </p:nvGrpSpPr>
        <p:grpSpPr>
          <a:xfrm>
            <a:off x="475487" y="758951"/>
            <a:ext cx="1994018" cy="2229100"/>
            <a:chOff x="0" y="0"/>
            <a:chExt cx="1994016" cy="2229099"/>
          </a:xfrm>
        </p:grpSpPr>
        <p:pic>
          <p:nvPicPr>
            <p:cNvPr id="2330" name="image5.jpg"/>
            <p:cNvPicPr>
              <a:picLocks noChangeAspect="1"/>
            </p:cNvPicPr>
            <p:nvPr/>
          </p:nvPicPr>
          <p:blipFill>
            <a:blip r:embed="rId4">
              <a:extLst/>
            </a:blip>
            <a:stretch>
              <a:fillRect/>
            </a:stretch>
          </p:blipFill>
          <p:spPr>
            <a:xfrm>
              <a:off x="0" y="0"/>
              <a:ext cx="1994017" cy="2229100"/>
            </a:xfrm>
            <a:prstGeom prst="rect">
              <a:avLst/>
            </a:prstGeom>
            <a:ln w="12700" cap="flat">
              <a:noFill/>
              <a:miter lim="400000"/>
            </a:ln>
            <a:effectLst/>
          </p:spPr>
        </p:pic>
        <p:pic>
          <p:nvPicPr>
            <p:cNvPr id="2331" name="image3.png" descr="LabLearner_Logo white.png"/>
            <p:cNvPicPr>
              <a:picLocks noChangeAspect="1"/>
            </p:cNvPicPr>
            <p:nvPr/>
          </p:nvPicPr>
          <p:blipFill>
            <a:blip r:embed="rId5">
              <a:extLst/>
            </a:blip>
            <a:stretch>
              <a:fillRect/>
            </a:stretch>
          </p:blipFill>
          <p:spPr>
            <a:xfrm>
              <a:off x="85979" y="1762125"/>
              <a:ext cx="1822059" cy="358323"/>
            </a:xfrm>
            <a:prstGeom prst="rect">
              <a:avLst/>
            </a:prstGeom>
            <a:ln w="12700" cap="flat">
              <a:noFill/>
              <a:miter lim="400000"/>
            </a:ln>
            <a:effectLst/>
          </p:spPr>
        </p:pic>
      </p:gr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 name="Shape 2336"/>
          <p:cNvSpPr>
            <a:spLocks noGrp="1"/>
          </p:cNvSpPr>
          <p:nvPr>
            <p:ph type="body" idx="1"/>
          </p:nvPr>
        </p:nvSpPr>
        <p:spPr>
          <a:xfrm>
            <a:off x="196420" y="5164987"/>
            <a:ext cx="9144001" cy="6177015"/>
          </a:xfrm>
          <a:prstGeom prst="rect">
            <a:avLst/>
          </a:prstGeom>
        </p:spPr>
        <p:txBody>
          <a:bodyPr/>
          <a:lstStyle/>
          <a:p>
            <a:pPr marL="0" indent="0">
              <a:buSzTx/>
              <a:buNone/>
              <a:defRPr sz="2700"/>
            </a:pPr>
            <a:r>
              <a:t>This is a special place formed by many of the Earth’s forces including volcanoes, earthquakes, glaciers, wind, and water.</a:t>
            </a:r>
          </a:p>
          <a:p>
            <a:pPr marL="0" indent="0">
              <a:buSzTx/>
              <a:buNone/>
              <a:defRPr sz="2700"/>
            </a:pPr>
            <a:r>
              <a:t>This is part of Glacier National Park.</a:t>
            </a:r>
          </a:p>
        </p:txBody>
      </p:sp>
      <p:sp>
        <p:nvSpPr>
          <p:cNvPr id="2337" name="Shape 2337"/>
          <p:cNvSpPr/>
          <p:nvPr/>
        </p:nvSpPr>
        <p:spPr>
          <a:xfrm>
            <a:off x="2616200" y="93133"/>
            <a:ext cx="4744707"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Photo of the Earth</a:t>
            </a:r>
          </a:p>
        </p:txBody>
      </p:sp>
      <p:pic>
        <p:nvPicPr>
          <p:cNvPr id="2338" name="image46.jpeg"/>
          <p:cNvPicPr>
            <a:picLocks noChangeAspect="1"/>
          </p:cNvPicPr>
          <p:nvPr/>
        </p:nvPicPr>
        <p:blipFill>
          <a:blip r:embed="rId3">
            <a:extLst/>
          </a:blip>
          <a:stretch>
            <a:fillRect/>
          </a:stretch>
        </p:blipFill>
        <p:spPr>
          <a:xfrm>
            <a:off x="-2" y="711137"/>
            <a:ext cx="9144002" cy="4389122"/>
          </a:xfrm>
          <a:prstGeom prst="rect">
            <a:avLst/>
          </a:prstGeom>
          <a:ln w="12700">
            <a:miter lim="400000"/>
          </a:ln>
        </p:spPr>
      </p:pic>
      <p:sp>
        <p:nvSpPr>
          <p:cNvPr id="2339" name="Shape 233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 name="Shape 2343"/>
          <p:cNvSpPr/>
          <p:nvPr/>
        </p:nvSpPr>
        <p:spPr>
          <a:xfrm>
            <a:off x="1837265" y="177800"/>
            <a:ext cx="616109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How Would a Map Look?</a:t>
            </a:r>
          </a:p>
        </p:txBody>
      </p:sp>
      <p:pic>
        <p:nvPicPr>
          <p:cNvPr id="2344" name="image46.jpeg"/>
          <p:cNvPicPr>
            <a:picLocks noChangeAspect="1"/>
          </p:cNvPicPr>
          <p:nvPr/>
        </p:nvPicPr>
        <p:blipFill>
          <a:blip r:embed="rId3">
            <a:extLst/>
          </a:blip>
          <a:stretch>
            <a:fillRect/>
          </a:stretch>
        </p:blipFill>
        <p:spPr>
          <a:xfrm>
            <a:off x="-2870125" y="724908"/>
            <a:ext cx="13596392" cy="6526271"/>
          </a:xfrm>
          <a:prstGeom prst="rect">
            <a:avLst/>
          </a:prstGeom>
          <a:ln w="12700">
            <a:miter lim="400000"/>
          </a:ln>
        </p:spPr>
      </p:pic>
      <p:sp>
        <p:nvSpPr>
          <p:cNvPr id="2345" name="Shape 234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solidFill>
                  <a:srgbClr val="FFFFFF"/>
                </a:solidFill>
                <a:latin typeface="Arial"/>
                <a:ea typeface="Arial"/>
                <a:cs typeface="Arial"/>
                <a:sym typeface="Arial"/>
              </a:defRPr>
            </a:pPr>
            <a:r>
              <a:t>Cognitive Learning Systems, Inc. © 2016</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 name="Shape 2349"/>
          <p:cNvSpPr>
            <a:spLocks noGrp="1"/>
          </p:cNvSpPr>
          <p:nvPr>
            <p:ph type="body" sz="half" idx="1"/>
          </p:nvPr>
        </p:nvSpPr>
        <p:spPr>
          <a:xfrm>
            <a:off x="4828218" y="1007757"/>
            <a:ext cx="3876876" cy="4383699"/>
          </a:xfrm>
          <a:prstGeom prst="rect">
            <a:avLst/>
          </a:prstGeom>
        </p:spPr>
        <p:txBody>
          <a:bodyPr/>
          <a:lstStyle/>
          <a:p>
            <a:pPr marL="277749" indent="-277749" defTabSz="740662">
              <a:spcBef>
                <a:spcPts val="600"/>
              </a:spcBef>
              <a:defRPr sz="2500"/>
            </a:pPr>
            <a:endParaRPr/>
          </a:p>
          <a:p>
            <a:pPr marL="277749" indent="-277749" defTabSz="740662">
              <a:spcBef>
                <a:spcPts val="600"/>
              </a:spcBef>
              <a:defRPr sz="2500"/>
            </a:pPr>
            <a:endParaRPr/>
          </a:p>
          <a:p>
            <a:pPr marL="277749" indent="-277749" defTabSz="740662">
              <a:spcBef>
                <a:spcPts val="600"/>
              </a:spcBef>
              <a:defRPr sz="2500"/>
            </a:pPr>
            <a:r>
              <a:t>What features do we see?</a:t>
            </a:r>
          </a:p>
          <a:p>
            <a:pPr marL="277749" indent="-277749" defTabSz="740662">
              <a:spcBef>
                <a:spcPts val="600"/>
              </a:spcBef>
              <a:defRPr sz="2500"/>
            </a:pPr>
            <a:r>
              <a:t>Are there any that we didn’t see before?</a:t>
            </a:r>
          </a:p>
          <a:p>
            <a:pPr marL="277749" indent="-277749" defTabSz="740662">
              <a:spcBef>
                <a:spcPts val="600"/>
              </a:spcBef>
              <a:defRPr sz="2500"/>
            </a:pPr>
            <a:r>
              <a:t>Can you tell how high the mountains are?  </a:t>
            </a:r>
          </a:p>
          <a:p>
            <a:pPr marL="277749" indent="-277749" defTabSz="740662">
              <a:spcBef>
                <a:spcPts val="600"/>
              </a:spcBef>
              <a:defRPr sz="2500"/>
            </a:pPr>
            <a:r>
              <a:t>Is there water?</a:t>
            </a:r>
          </a:p>
          <a:p>
            <a:pPr marL="277749" indent="-277749" defTabSz="740662">
              <a:spcBef>
                <a:spcPts val="600"/>
              </a:spcBef>
              <a:defRPr sz="2500"/>
            </a:pPr>
            <a:r>
              <a:t>How deep is the water?</a:t>
            </a:r>
          </a:p>
        </p:txBody>
      </p:sp>
      <p:sp>
        <p:nvSpPr>
          <p:cNvPr id="2350" name="Shape 2350"/>
          <p:cNvSpPr/>
          <p:nvPr/>
        </p:nvSpPr>
        <p:spPr>
          <a:xfrm>
            <a:off x="3141133" y="330200"/>
            <a:ext cx="4744709"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Satellite Image</a:t>
            </a:r>
          </a:p>
        </p:txBody>
      </p:sp>
      <p:pic>
        <p:nvPicPr>
          <p:cNvPr id="2351" name="image47.jpeg"/>
          <p:cNvPicPr>
            <a:picLocks noChangeAspect="1"/>
          </p:cNvPicPr>
          <p:nvPr/>
        </p:nvPicPr>
        <p:blipFill>
          <a:blip r:embed="rId3">
            <a:extLst/>
          </a:blip>
          <a:stretch>
            <a:fillRect/>
          </a:stretch>
        </p:blipFill>
        <p:spPr>
          <a:xfrm>
            <a:off x="113611" y="1135979"/>
            <a:ext cx="4586042" cy="4586043"/>
          </a:xfrm>
          <a:prstGeom prst="rect">
            <a:avLst/>
          </a:prstGeom>
          <a:ln w="12700">
            <a:miter lim="400000"/>
          </a:ln>
        </p:spPr>
      </p:pic>
      <p:sp>
        <p:nvSpPr>
          <p:cNvPr id="2352" name="Shape 235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 name="Shape 2356"/>
          <p:cNvSpPr>
            <a:spLocks noGrp="1"/>
          </p:cNvSpPr>
          <p:nvPr>
            <p:ph type="body" sz="half" idx="1"/>
          </p:nvPr>
        </p:nvSpPr>
        <p:spPr>
          <a:xfrm>
            <a:off x="4800675" y="1371313"/>
            <a:ext cx="3910743" cy="4115374"/>
          </a:xfrm>
          <a:prstGeom prst="rect">
            <a:avLst/>
          </a:prstGeom>
        </p:spPr>
        <p:txBody>
          <a:bodyPr/>
          <a:lstStyle/>
          <a:p>
            <a:pPr marL="250316" indent="-250316" defTabSz="667512">
              <a:spcBef>
                <a:spcPts val="500"/>
              </a:spcBef>
              <a:defRPr sz="2300"/>
            </a:pPr>
            <a:endParaRPr/>
          </a:p>
          <a:p>
            <a:pPr marL="250316" indent="-250316" defTabSz="667512">
              <a:spcBef>
                <a:spcPts val="500"/>
              </a:spcBef>
              <a:defRPr sz="2300"/>
            </a:pPr>
            <a:r>
              <a:t>What do we see?</a:t>
            </a:r>
          </a:p>
          <a:p>
            <a:pPr marL="250316" indent="-250316" defTabSz="667512">
              <a:spcBef>
                <a:spcPts val="500"/>
              </a:spcBef>
              <a:defRPr sz="2300"/>
            </a:pPr>
            <a:r>
              <a:t>Are there any new details to see?</a:t>
            </a:r>
            <a:endParaRPr sz="1600"/>
          </a:p>
          <a:p>
            <a:pPr marL="250316" indent="-250316" defTabSz="667512">
              <a:spcBef>
                <a:spcPts val="500"/>
              </a:spcBef>
              <a:defRPr sz="2300"/>
            </a:pPr>
            <a:r>
              <a:t>Can you tell how high the mountains are?</a:t>
            </a:r>
          </a:p>
          <a:p>
            <a:pPr marL="250316" indent="-250316" defTabSz="667512">
              <a:spcBef>
                <a:spcPts val="500"/>
              </a:spcBef>
              <a:defRPr sz="2300"/>
            </a:pPr>
            <a:r>
              <a:t>Can you tell how deep the water is?</a:t>
            </a:r>
          </a:p>
          <a:p>
            <a:pPr marL="250316" indent="-250316" defTabSz="667512">
              <a:spcBef>
                <a:spcPts val="500"/>
              </a:spcBef>
              <a:defRPr sz="2300"/>
            </a:pPr>
            <a:r>
              <a:t>How could we add this information in?</a:t>
            </a:r>
          </a:p>
        </p:txBody>
      </p:sp>
      <p:sp>
        <p:nvSpPr>
          <p:cNvPr id="2357" name="Shape 2357"/>
          <p:cNvSpPr/>
          <p:nvPr/>
        </p:nvSpPr>
        <p:spPr>
          <a:xfrm>
            <a:off x="3158065" y="279400"/>
            <a:ext cx="474471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Surface Map</a:t>
            </a:r>
          </a:p>
        </p:txBody>
      </p:sp>
      <p:pic>
        <p:nvPicPr>
          <p:cNvPr id="2358" name="image48.jpeg"/>
          <p:cNvPicPr>
            <a:picLocks noChangeAspect="1"/>
          </p:cNvPicPr>
          <p:nvPr/>
        </p:nvPicPr>
        <p:blipFill>
          <a:blip r:embed="rId3">
            <a:extLst/>
          </a:blip>
          <a:stretch>
            <a:fillRect/>
          </a:stretch>
        </p:blipFill>
        <p:spPr>
          <a:xfrm>
            <a:off x="-139417" y="1002009"/>
            <a:ext cx="4865024" cy="5534442"/>
          </a:xfrm>
          <a:prstGeom prst="rect">
            <a:avLst/>
          </a:prstGeom>
          <a:ln w="12700">
            <a:miter lim="400000"/>
          </a:ln>
        </p:spPr>
      </p:pic>
      <p:sp>
        <p:nvSpPr>
          <p:cNvPr id="2359" name="Shape 235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 name="Shape 2363"/>
          <p:cNvSpPr>
            <a:spLocks noGrp="1"/>
          </p:cNvSpPr>
          <p:nvPr>
            <p:ph type="title"/>
          </p:nvPr>
        </p:nvSpPr>
        <p:spPr>
          <a:xfrm>
            <a:off x="728132" y="289983"/>
            <a:ext cx="3008315" cy="1162051"/>
          </a:xfrm>
          <a:prstGeom prst="rect">
            <a:avLst/>
          </a:prstGeom>
        </p:spPr>
        <p:txBody>
          <a:bodyPr/>
          <a:lstStyle/>
          <a:p>
            <a:endParaRPr/>
          </a:p>
        </p:txBody>
      </p:sp>
      <p:sp>
        <p:nvSpPr>
          <p:cNvPr id="2364" name="Shape 2364"/>
          <p:cNvSpPr>
            <a:spLocks noGrp="1"/>
          </p:cNvSpPr>
          <p:nvPr>
            <p:ph type="body" sz="quarter" idx="1"/>
          </p:nvPr>
        </p:nvSpPr>
        <p:spPr>
          <a:xfrm>
            <a:off x="4744691" y="422729"/>
            <a:ext cx="3914689" cy="2715560"/>
          </a:xfrm>
          <a:prstGeom prst="rect">
            <a:avLst/>
          </a:prstGeom>
        </p:spPr>
        <p:txBody>
          <a:bodyPr/>
          <a:lstStyle/>
          <a:p>
            <a:pPr marL="236599" indent="-236599" defTabSz="630936">
              <a:spcBef>
                <a:spcPts val="500"/>
              </a:spcBef>
              <a:defRPr sz="2200"/>
            </a:pPr>
            <a:endParaRPr/>
          </a:p>
          <a:p>
            <a:pPr marL="236599" indent="-236599" defTabSz="630936">
              <a:spcBef>
                <a:spcPts val="500"/>
              </a:spcBef>
              <a:defRPr sz="2200"/>
            </a:pPr>
            <a:endParaRPr/>
          </a:p>
          <a:p>
            <a:pPr marL="236599" indent="-236599" defTabSz="630936">
              <a:spcBef>
                <a:spcPts val="500"/>
              </a:spcBef>
              <a:defRPr sz="2200"/>
            </a:pPr>
            <a:r>
              <a:t>What new things can we learn from these maps?</a:t>
            </a:r>
          </a:p>
          <a:p>
            <a:pPr marL="236599" indent="-236599" defTabSz="630936">
              <a:spcBef>
                <a:spcPts val="500"/>
              </a:spcBef>
              <a:defRPr sz="2200"/>
            </a:pPr>
            <a:r>
              <a:t>What do all the colors mean?</a:t>
            </a:r>
          </a:p>
          <a:p>
            <a:pPr marL="236599" indent="-236599" defTabSz="630936">
              <a:spcBef>
                <a:spcPts val="500"/>
              </a:spcBef>
              <a:defRPr sz="2200"/>
            </a:pPr>
            <a:r>
              <a:t>What are all those wiggly lines?</a:t>
            </a:r>
          </a:p>
        </p:txBody>
      </p:sp>
      <p:sp>
        <p:nvSpPr>
          <p:cNvPr id="2365" name="Shape 2365"/>
          <p:cNvSpPr/>
          <p:nvPr/>
        </p:nvSpPr>
        <p:spPr>
          <a:xfrm>
            <a:off x="3158065" y="279400"/>
            <a:ext cx="474471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Topographical  Maps</a:t>
            </a:r>
          </a:p>
        </p:txBody>
      </p:sp>
      <p:pic>
        <p:nvPicPr>
          <p:cNvPr id="2366" name="image49.tif"/>
          <p:cNvPicPr>
            <a:picLocks noChangeAspect="1"/>
          </p:cNvPicPr>
          <p:nvPr/>
        </p:nvPicPr>
        <p:blipFill>
          <a:blip r:embed="rId3">
            <a:extLst/>
          </a:blip>
          <a:stretch>
            <a:fillRect/>
          </a:stretch>
        </p:blipFill>
        <p:spPr>
          <a:xfrm>
            <a:off x="3144437" y="3067153"/>
            <a:ext cx="5701419" cy="3444395"/>
          </a:xfrm>
          <a:prstGeom prst="rect">
            <a:avLst/>
          </a:prstGeom>
          <a:ln w="12700">
            <a:miter lim="400000"/>
          </a:ln>
        </p:spPr>
      </p:pic>
      <p:pic>
        <p:nvPicPr>
          <p:cNvPr id="2367" name="image50.tif"/>
          <p:cNvPicPr>
            <a:picLocks noChangeAspect="1"/>
          </p:cNvPicPr>
          <p:nvPr/>
        </p:nvPicPr>
        <p:blipFill>
          <a:blip r:embed="rId4">
            <a:extLst/>
          </a:blip>
          <a:srcRect r="4670" b="6755"/>
          <a:stretch>
            <a:fillRect/>
          </a:stretch>
        </p:blipFill>
        <p:spPr>
          <a:xfrm>
            <a:off x="285765" y="1053955"/>
            <a:ext cx="4239098" cy="4140966"/>
          </a:xfrm>
          <a:prstGeom prst="rect">
            <a:avLst/>
          </a:prstGeom>
          <a:ln w="12700">
            <a:miter lim="400000"/>
          </a:ln>
        </p:spPr>
      </p:pic>
      <p:sp>
        <p:nvSpPr>
          <p:cNvPr id="2368" name="Shape 2368"/>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2" name="image47.jpeg"/>
          <p:cNvPicPr>
            <a:picLocks noChangeAspect="1"/>
          </p:cNvPicPr>
          <p:nvPr/>
        </p:nvPicPr>
        <p:blipFill>
          <a:blip r:embed="rId3">
            <a:extLst/>
          </a:blip>
          <a:stretch>
            <a:fillRect/>
          </a:stretch>
        </p:blipFill>
        <p:spPr>
          <a:xfrm>
            <a:off x="182640" y="2793748"/>
            <a:ext cx="2871036" cy="2871037"/>
          </a:xfrm>
          <a:prstGeom prst="rect">
            <a:avLst/>
          </a:prstGeom>
          <a:ln w="12700">
            <a:miter lim="400000"/>
          </a:ln>
        </p:spPr>
      </p:pic>
      <p:pic>
        <p:nvPicPr>
          <p:cNvPr id="2373" name="image48.jpeg"/>
          <p:cNvPicPr>
            <a:picLocks noChangeAspect="1"/>
          </p:cNvPicPr>
          <p:nvPr/>
        </p:nvPicPr>
        <p:blipFill>
          <a:blip r:embed="rId4">
            <a:extLst/>
          </a:blip>
          <a:stretch>
            <a:fillRect/>
          </a:stretch>
        </p:blipFill>
        <p:spPr>
          <a:xfrm>
            <a:off x="5789209" y="123598"/>
            <a:ext cx="3155008" cy="3589132"/>
          </a:xfrm>
          <a:prstGeom prst="rect">
            <a:avLst/>
          </a:prstGeom>
          <a:ln w="12700">
            <a:miter lim="400000"/>
          </a:ln>
        </p:spPr>
      </p:pic>
      <p:pic>
        <p:nvPicPr>
          <p:cNvPr id="2374" name="image51.jpg"/>
          <p:cNvPicPr>
            <a:picLocks noChangeAspect="1"/>
          </p:cNvPicPr>
          <p:nvPr/>
        </p:nvPicPr>
        <p:blipFill>
          <a:blip r:embed="rId5">
            <a:extLst/>
          </a:blip>
          <a:stretch>
            <a:fillRect/>
          </a:stretch>
        </p:blipFill>
        <p:spPr>
          <a:xfrm>
            <a:off x="3053674" y="1988818"/>
            <a:ext cx="2881840" cy="3683644"/>
          </a:xfrm>
          <a:prstGeom prst="rect">
            <a:avLst/>
          </a:prstGeom>
          <a:ln w="12700">
            <a:miter lim="400000"/>
          </a:ln>
        </p:spPr>
      </p:pic>
      <p:pic>
        <p:nvPicPr>
          <p:cNvPr id="2375" name="image52.tif"/>
          <p:cNvPicPr>
            <a:picLocks noChangeAspect="1"/>
          </p:cNvPicPr>
          <p:nvPr/>
        </p:nvPicPr>
        <p:blipFill>
          <a:blip r:embed="rId6">
            <a:extLst/>
          </a:blip>
          <a:srcRect t="5994"/>
          <a:stretch>
            <a:fillRect/>
          </a:stretch>
        </p:blipFill>
        <p:spPr>
          <a:xfrm>
            <a:off x="5935514" y="2871216"/>
            <a:ext cx="3034164" cy="2803488"/>
          </a:xfrm>
          <a:prstGeom prst="rect">
            <a:avLst/>
          </a:prstGeom>
          <a:ln w="12700">
            <a:miter lim="400000"/>
          </a:ln>
        </p:spPr>
      </p:pic>
      <p:pic>
        <p:nvPicPr>
          <p:cNvPr id="2376" name="image46.jpeg"/>
          <p:cNvPicPr>
            <a:picLocks noChangeAspect="1"/>
          </p:cNvPicPr>
          <p:nvPr/>
        </p:nvPicPr>
        <p:blipFill>
          <a:blip r:embed="rId7">
            <a:extLst/>
          </a:blip>
          <a:stretch>
            <a:fillRect/>
          </a:stretch>
        </p:blipFill>
        <p:spPr>
          <a:xfrm>
            <a:off x="187618" y="132753"/>
            <a:ext cx="5747897" cy="2758992"/>
          </a:xfrm>
          <a:prstGeom prst="rect">
            <a:avLst/>
          </a:prstGeom>
          <a:ln w="12700">
            <a:miter lim="400000"/>
          </a:ln>
        </p:spPr>
      </p:pic>
      <p:sp>
        <p:nvSpPr>
          <p:cNvPr id="2377" name="Shape 2377"/>
          <p:cNvSpPr/>
          <p:nvPr/>
        </p:nvSpPr>
        <p:spPr>
          <a:xfrm>
            <a:off x="347502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 name="image53.jpg"/>
          <p:cNvPicPr>
            <a:picLocks noChangeAspect="1"/>
          </p:cNvPicPr>
          <p:nvPr/>
        </p:nvPicPr>
        <p:blipFill>
          <a:blip r:embed="rId3">
            <a:extLst/>
          </a:blip>
          <a:stretch>
            <a:fillRect/>
          </a:stretch>
        </p:blipFill>
        <p:spPr>
          <a:xfrm flipH="1">
            <a:off x="3844211" y="3266035"/>
            <a:ext cx="5308600" cy="3627544"/>
          </a:xfrm>
          <a:prstGeom prst="rect">
            <a:avLst/>
          </a:prstGeom>
          <a:ln w="12700">
            <a:miter lim="400000"/>
          </a:ln>
        </p:spPr>
      </p:pic>
      <p:sp>
        <p:nvSpPr>
          <p:cNvPr id="2382" name="Shape 2382"/>
          <p:cNvSpPr>
            <a:spLocks noGrp="1"/>
          </p:cNvSpPr>
          <p:nvPr>
            <p:ph type="title"/>
          </p:nvPr>
        </p:nvSpPr>
        <p:spPr>
          <a:xfrm>
            <a:off x="2308151" y="-104025"/>
            <a:ext cx="6322552" cy="1143001"/>
          </a:xfrm>
          <a:prstGeom prst="rect">
            <a:avLst/>
          </a:prstGeom>
        </p:spPr>
        <p:txBody>
          <a:bodyPr/>
          <a:lstStyle>
            <a:lvl1pPr>
              <a:defRPr sz="3600">
                <a:latin typeface="Arial"/>
                <a:ea typeface="Arial"/>
                <a:cs typeface="Arial"/>
                <a:sym typeface="Arial"/>
              </a:defRPr>
            </a:lvl1pPr>
          </a:lstStyle>
          <a:p>
            <a:r>
              <a:t>Let’s design a model!</a:t>
            </a:r>
          </a:p>
        </p:txBody>
      </p:sp>
      <p:sp>
        <p:nvSpPr>
          <p:cNvPr id="2383" name="Shape 2383"/>
          <p:cNvSpPr>
            <a:spLocks noGrp="1"/>
          </p:cNvSpPr>
          <p:nvPr>
            <p:ph type="body" sz="quarter" idx="1"/>
          </p:nvPr>
        </p:nvSpPr>
        <p:spPr>
          <a:xfrm>
            <a:off x="5076514" y="877927"/>
            <a:ext cx="3578762" cy="2339312"/>
          </a:xfrm>
          <a:prstGeom prst="rect">
            <a:avLst/>
          </a:prstGeom>
        </p:spPr>
        <p:txBody>
          <a:bodyPr/>
          <a:lstStyle/>
          <a:p>
            <a:pPr marL="0" indent="0">
              <a:buSzTx/>
              <a:buNone/>
              <a:defRPr sz="1800">
                <a:latin typeface="Arial"/>
                <a:ea typeface="Arial"/>
                <a:cs typeface="Arial"/>
                <a:sym typeface="Arial"/>
              </a:defRPr>
            </a:pPr>
            <a:r>
              <a:t>What do we need to show?</a:t>
            </a:r>
          </a:p>
          <a:p>
            <a:pPr marL="800098" lvl="1" indent="-342898">
              <a:buChar char="•"/>
              <a:defRPr sz="1800">
                <a:latin typeface="Arial"/>
                <a:ea typeface="Arial"/>
                <a:cs typeface="Arial"/>
                <a:sym typeface="Arial"/>
              </a:defRPr>
            </a:pPr>
            <a:r>
              <a:t>land formations  —  how high or how flat?</a:t>
            </a:r>
          </a:p>
          <a:p>
            <a:pPr marL="800098" lvl="1" indent="-342898">
              <a:buChar char="•"/>
              <a:defRPr sz="1800">
                <a:latin typeface="Arial"/>
                <a:ea typeface="Arial"/>
                <a:cs typeface="Arial"/>
                <a:sym typeface="Arial"/>
              </a:defRPr>
            </a:pPr>
            <a:r>
              <a:t>bodies of water — how deep or how shallow?</a:t>
            </a:r>
          </a:p>
        </p:txBody>
      </p:sp>
      <p:pic>
        <p:nvPicPr>
          <p:cNvPr id="2384" name="image54.jpg"/>
          <p:cNvPicPr>
            <a:picLocks noChangeAspect="1"/>
          </p:cNvPicPr>
          <p:nvPr/>
        </p:nvPicPr>
        <p:blipFill>
          <a:blip r:embed="rId4">
            <a:extLst/>
          </a:blip>
          <a:stretch>
            <a:fillRect/>
          </a:stretch>
        </p:blipFill>
        <p:spPr>
          <a:xfrm>
            <a:off x="-909614" y="1038976"/>
            <a:ext cx="5682237" cy="3728967"/>
          </a:xfrm>
          <a:prstGeom prst="rect">
            <a:avLst/>
          </a:prstGeom>
          <a:ln w="12700">
            <a:miter lim="400000"/>
          </a:ln>
        </p:spPr>
      </p:pic>
      <p:sp>
        <p:nvSpPr>
          <p:cNvPr id="2385" name="Shape 2385"/>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Shape 2389"/>
          <p:cNvSpPr>
            <a:spLocks noGrp="1"/>
          </p:cNvSpPr>
          <p:nvPr>
            <p:ph type="body" idx="1"/>
          </p:nvPr>
        </p:nvSpPr>
        <p:spPr>
          <a:xfrm>
            <a:off x="196420" y="5319809"/>
            <a:ext cx="8751160" cy="6159352"/>
          </a:xfrm>
          <a:prstGeom prst="rect">
            <a:avLst/>
          </a:prstGeom>
        </p:spPr>
        <p:txBody>
          <a:bodyPr/>
          <a:lstStyle/>
          <a:p>
            <a:pPr marL="0" indent="0" algn="ctr">
              <a:buSzTx/>
              <a:buNone/>
              <a:defRPr sz="2700"/>
            </a:pPr>
            <a:r>
              <a:t>Using the materials provided, </a:t>
            </a:r>
          </a:p>
          <a:p>
            <a:pPr marL="0" indent="0" algn="ctr">
              <a:buSzTx/>
              <a:buNone/>
              <a:defRPr sz="2700"/>
            </a:pPr>
            <a:r>
              <a:t>build your own model of Glacier National Park.</a:t>
            </a:r>
          </a:p>
        </p:txBody>
      </p:sp>
      <p:sp>
        <p:nvSpPr>
          <p:cNvPr id="2390" name="Shape 2390"/>
          <p:cNvSpPr/>
          <p:nvPr/>
        </p:nvSpPr>
        <p:spPr>
          <a:xfrm>
            <a:off x="2616200" y="93133"/>
            <a:ext cx="4744707"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Let’s design a model!</a:t>
            </a:r>
          </a:p>
        </p:txBody>
      </p:sp>
      <p:pic>
        <p:nvPicPr>
          <p:cNvPr id="2391" name="image46.jpeg"/>
          <p:cNvPicPr>
            <a:picLocks noChangeAspect="1"/>
          </p:cNvPicPr>
          <p:nvPr/>
        </p:nvPicPr>
        <p:blipFill>
          <a:blip r:embed="rId3">
            <a:extLst/>
          </a:blip>
          <a:stretch>
            <a:fillRect/>
          </a:stretch>
        </p:blipFill>
        <p:spPr>
          <a:xfrm>
            <a:off x="-2" y="711137"/>
            <a:ext cx="9144002" cy="4389122"/>
          </a:xfrm>
          <a:prstGeom prst="rect">
            <a:avLst/>
          </a:prstGeom>
          <a:ln w="12700">
            <a:miter lim="400000"/>
          </a:ln>
        </p:spPr>
      </p:pic>
      <p:sp>
        <p:nvSpPr>
          <p:cNvPr id="2392" name="Shape 2392"/>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p:nvPr/>
        </p:nvSpPr>
        <p:spPr>
          <a:xfrm>
            <a:off x="3886200" y="228600"/>
            <a:ext cx="1219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Core</a:t>
            </a:r>
          </a:p>
        </p:txBody>
      </p:sp>
      <p:sp>
        <p:nvSpPr>
          <p:cNvPr id="321" name="Shape 321"/>
          <p:cNvSpPr/>
          <p:nvPr/>
        </p:nvSpPr>
        <p:spPr>
          <a:xfrm>
            <a:off x="0" y="914400"/>
            <a:ext cx="4876800" cy="18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914400" lvl="1" indent="-457200">
              <a:buSzPct val="100000"/>
              <a:buChar char="•"/>
              <a:defRPr b="0">
                <a:latin typeface="Arial"/>
                <a:ea typeface="Arial"/>
                <a:cs typeface="Arial"/>
                <a:sym typeface="Arial"/>
              </a:defRPr>
            </a:pPr>
            <a:r>
              <a:t>Below the mantle</a:t>
            </a:r>
          </a:p>
          <a:p>
            <a:pPr marL="914400" lvl="1" indent="-457200">
              <a:buSzPct val="100000"/>
              <a:buChar char="•"/>
              <a:defRPr b="0">
                <a:latin typeface="Arial"/>
                <a:ea typeface="Arial"/>
                <a:cs typeface="Arial"/>
                <a:sym typeface="Arial"/>
              </a:defRPr>
            </a:pPr>
            <a:r>
              <a:t>Made of two parts</a:t>
            </a:r>
          </a:p>
          <a:p>
            <a:pPr marL="914400" lvl="1" indent="-457200">
              <a:buSzPct val="100000"/>
              <a:buChar char="•"/>
              <a:defRPr b="0">
                <a:latin typeface="Arial"/>
                <a:ea typeface="Arial"/>
                <a:cs typeface="Arial"/>
                <a:sym typeface="Arial"/>
              </a:defRPr>
            </a:pPr>
            <a:r>
              <a:t>Outer core which is a liquid</a:t>
            </a:r>
          </a:p>
          <a:p>
            <a:pPr marL="914400" lvl="1" indent="-457200">
              <a:buSzPct val="100000"/>
              <a:buChar char="•"/>
              <a:defRPr b="0">
                <a:latin typeface="Arial"/>
                <a:ea typeface="Arial"/>
                <a:cs typeface="Arial"/>
                <a:sym typeface="Arial"/>
              </a:defRPr>
            </a:pPr>
            <a:r>
              <a:t>Inner core which is a solid</a:t>
            </a:r>
          </a:p>
          <a:p>
            <a:pPr marL="914400" lvl="1" indent="-457200">
              <a:buSzPct val="100000"/>
              <a:buChar char="•"/>
              <a:defRPr b="0">
                <a:latin typeface="Arial"/>
                <a:ea typeface="Arial"/>
                <a:cs typeface="Arial"/>
                <a:sym typeface="Arial"/>
              </a:defRPr>
            </a:pPr>
            <a:r>
              <a:t>Hotter than the crust or mantle</a:t>
            </a:r>
          </a:p>
          <a:p>
            <a:pPr marL="914400" lvl="1" indent="-457200">
              <a:buSzPct val="100000"/>
              <a:buChar char="•"/>
              <a:defRPr b="0">
                <a:latin typeface="Arial"/>
                <a:ea typeface="Arial"/>
                <a:cs typeface="Arial"/>
                <a:sym typeface="Arial"/>
              </a:defRPr>
            </a:pPr>
            <a:r>
              <a:t>Thicker than the crust or mantle</a:t>
            </a:r>
          </a:p>
        </p:txBody>
      </p:sp>
      <p:sp>
        <p:nvSpPr>
          <p:cNvPr id="322" name="Shape 322"/>
          <p:cNvSpPr/>
          <p:nvPr/>
        </p:nvSpPr>
        <p:spPr>
          <a:xfrm>
            <a:off x="3520742" y="66222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grpSp>
        <p:nvGrpSpPr>
          <p:cNvPr id="325" name="Group 325"/>
          <p:cNvGrpSpPr/>
          <p:nvPr/>
        </p:nvGrpSpPr>
        <p:grpSpPr>
          <a:xfrm>
            <a:off x="5714997" y="1371599"/>
            <a:ext cx="1066803" cy="381001"/>
            <a:chOff x="0" y="0"/>
            <a:chExt cx="1066801" cy="381000"/>
          </a:xfrm>
        </p:grpSpPr>
        <p:sp>
          <p:nvSpPr>
            <p:cNvPr id="323" name="Shape 323"/>
            <p:cNvSpPr/>
            <p:nvPr/>
          </p:nvSpPr>
          <p:spPr>
            <a:xfrm>
              <a:off x="76200" y="0"/>
              <a:ext cx="990602" cy="313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900"/>
                </a:spcBef>
                <a:defRPr sz="1600">
                  <a:solidFill>
                    <a:srgbClr val="FFFFFF"/>
                  </a:solidFill>
                  <a:latin typeface="Arial"/>
                  <a:ea typeface="Arial"/>
                  <a:cs typeface="Arial"/>
                  <a:sym typeface="Arial"/>
                </a:defRPr>
              </a:lvl1pPr>
            </a:lstStyle>
            <a:p>
              <a:r>
                <a:t>Crust</a:t>
              </a:r>
            </a:p>
          </p:txBody>
        </p:sp>
        <p:sp>
          <p:nvSpPr>
            <p:cNvPr id="324" name="Shape 324"/>
            <p:cNvSpPr/>
            <p:nvPr/>
          </p:nvSpPr>
          <p:spPr>
            <a:xfrm flipH="1">
              <a:off x="-1" y="304800"/>
              <a:ext cx="152403" cy="76201"/>
            </a:xfrm>
            <a:prstGeom prst="line">
              <a:avLst/>
            </a:prstGeom>
            <a:noFill/>
            <a:ln w="9525" cap="flat">
              <a:solidFill>
                <a:srgbClr val="FFFFFF"/>
              </a:solidFill>
              <a:prstDash val="solid"/>
              <a:round/>
              <a:tailEnd type="triangle" w="med" len="med"/>
            </a:ln>
            <a:effectLst/>
          </p:spPr>
          <p:txBody>
            <a:bodyPr wrap="square" lIns="45718" tIns="45718" rIns="45718" bIns="45718" numCol="1" anchor="t">
              <a:noAutofit/>
            </a:bodyPr>
            <a:lstStyle/>
            <a:p>
              <a:endParaRPr/>
            </a:p>
          </p:txBody>
        </p:sp>
      </p:grpSp>
      <p:grpSp>
        <p:nvGrpSpPr>
          <p:cNvPr id="374" name="Group 374"/>
          <p:cNvGrpSpPr/>
          <p:nvPr/>
        </p:nvGrpSpPr>
        <p:grpSpPr>
          <a:xfrm>
            <a:off x="4495799" y="1904999"/>
            <a:ext cx="4495801" cy="3704708"/>
            <a:chOff x="0" y="0"/>
            <a:chExt cx="4495800" cy="3704706"/>
          </a:xfrm>
        </p:grpSpPr>
        <p:grpSp>
          <p:nvGrpSpPr>
            <p:cNvPr id="372" name="Group 372"/>
            <p:cNvGrpSpPr/>
            <p:nvPr/>
          </p:nvGrpSpPr>
          <p:grpSpPr>
            <a:xfrm>
              <a:off x="-1" y="-1"/>
              <a:ext cx="4495801" cy="3704708"/>
              <a:chOff x="0" y="0"/>
              <a:chExt cx="4495799" cy="3704706"/>
            </a:xfrm>
          </p:grpSpPr>
          <p:grpSp>
            <p:nvGrpSpPr>
              <p:cNvPr id="364" name="Group 364"/>
              <p:cNvGrpSpPr/>
              <p:nvPr/>
            </p:nvGrpSpPr>
            <p:grpSpPr>
              <a:xfrm>
                <a:off x="-1" y="-1"/>
                <a:ext cx="3581401" cy="3704708"/>
                <a:chOff x="0" y="0"/>
                <a:chExt cx="3581400" cy="3704706"/>
              </a:xfrm>
            </p:grpSpPr>
            <p:grpSp>
              <p:nvGrpSpPr>
                <p:cNvPr id="362" name="Group 362"/>
                <p:cNvGrpSpPr/>
                <p:nvPr/>
              </p:nvGrpSpPr>
              <p:grpSpPr>
                <a:xfrm>
                  <a:off x="0" y="-1"/>
                  <a:ext cx="3581400" cy="3704707"/>
                  <a:chOff x="0" y="0"/>
                  <a:chExt cx="3581400" cy="3704706"/>
                </a:xfrm>
              </p:grpSpPr>
              <p:grpSp>
                <p:nvGrpSpPr>
                  <p:cNvPr id="328" name="Group 328"/>
                  <p:cNvGrpSpPr/>
                  <p:nvPr/>
                </p:nvGrpSpPr>
                <p:grpSpPr>
                  <a:xfrm>
                    <a:off x="0" y="-1"/>
                    <a:ext cx="3581400" cy="3657605"/>
                    <a:chOff x="0" y="0"/>
                    <a:chExt cx="3581400" cy="3657603"/>
                  </a:xfrm>
                </p:grpSpPr>
                <p:sp>
                  <p:nvSpPr>
                    <p:cNvPr id="326" name="Shape 326"/>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27" name="Shape 327"/>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61" name="Group 361"/>
                  <p:cNvGrpSpPr/>
                  <p:nvPr/>
                </p:nvGrpSpPr>
                <p:grpSpPr>
                  <a:xfrm>
                    <a:off x="43853" y="44449"/>
                    <a:ext cx="3503490" cy="3660258"/>
                    <a:chOff x="-1" y="0"/>
                    <a:chExt cx="3503489" cy="3660256"/>
                  </a:xfrm>
                </p:grpSpPr>
                <p:grpSp>
                  <p:nvGrpSpPr>
                    <p:cNvPr id="335" name="Group 335"/>
                    <p:cNvGrpSpPr/>
                    <p:nvPr/>
                  </p:nvGrpSpPr>
                  <p:grpSpPr>
                    <a:xfrm>
                      <a:off x="-2" y="0"/>
                      <a:ext cx="1556350" cy="1765303"/>
                      <a:chOff x="0" y="0"/>
                      <a:chExt cx="1556349" cy="1765302"/>
                    </a:xfrm>
                  </p:grpSpPr>
                  <p:grpSp>
                    <p:nvGrpSpPr>
                      <p:cNvPr id="332" name="Group 332"/>
                      <p:cNvGrpSpPr/>
                      <p:nvPr/>
                    </p:nvGrpSpPr>
                    <p:grpSpPr>
                      <a:xfrm>
                        <a:off x="222844" y="0"/>
                        <a:ext cx="1333506" cy="1530353"/>
                        <a:chOff x="0" y="0"/>
                        <a:chExt cx="1333504" cy="1530352"/>
                      </a:xfrm>
                    </p:grpSpPr>
                    <p:sp>
                      <p:nvSpPr>
                        <p:cNvPr id="329" name="Shape 329"/>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30" name="Shape 330"/>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31" name="Shape 331"/>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33" name="Shape 333"/>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34" name="Shape 334"/>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344" name="Group 344"/>
                    <p:cNvGrpSpPr/>
                    <p:nvPr/>
                  </p:nvGrpSpPr>
                  <p:grpSpPr>
                    <a:xfrm>
                      <a:off x="190595" y="1181861"/>
                      <a:ext cx="1156204" cy="2020136"/>
                      <a:chOff x="0" y="-5"/>
                      <a:chExt cx="1156203" cy="2020135"/>
                    </a:xfrm>
                  </p:grpSpPr>
                  <p:sp>
                    <p:nvSpPr>
                      <p:cNvPr id="336" name="Shape 336"/>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343" name="Group 343"/>
                      <p:cNvGrpSpPr/>
                      <p:nvPr/>
                    </p:nvGrpSpPr>
                    <p:grpSpPr>
                      <a:xfrm>
                        <a:off x="336105" y="-6"/>
                        <a:ext cx="820099" cy="2020137"/>
                        <a:chOff x="0" y="-5"/>
                        <a:chExt cx="820097" cy="2020135"/>
                      </a:xfrm>
                    </p:grpSpPr>
                    <p:grpSp>
                      <p:nvGrpSpPr>
                        <p:cNvPr id="341" name="Group 341"/>
                        <p:cNvGrpSpPr/>
                        <p:nvPr/>
                      </p:nvGrpSpPr>
                      <p:grpSpPr>
                        <a:xfrm>
                          <a:off x="62856" y="-6"/>
                          <a:ext cx="757242" cy="2020137"/>
                          <a:chOff x="0" y="-5"/>
                          <a:chExt cx="757241" cy="2020135"/>
                        </a:xfrm>
                      </p:grpSpPr>
                      <p:sp>
                        <p:nvSpPr>
                          <p:cNvPr id="337" name="Shape 337"/>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38" name="Shape 338"/>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39" name="Shape 339"/>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40" name="Shape 340"/>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42" name="Shape 342"/>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360" name="Group 360"/>
                    <p:cNvGrpSpPr/>
                    <p:nvPr/>
                  </p:nvGrpSpPr>
                  <p:grpSpPr>
                    <a:xfrm>
                      <a:off x="1099142" y="6349"/>
                      <a:ext cx="2404346" cy="3653908"/>
                      <a:chOff x="-1" y="0"/>
                      <a:chExt cx="2404345" cy="3653907"/>
                    </a:xfrm>
                  </p:grpSpPr>
                  <p:grpSp>
                    <p:nvGrpSpPr>
                      <p:cNvPr id="347" name="Group 347"/>
                      <p:cNvGrpSpPr/>
                      <p:nvPr/>
                    </p:nvGrpSpPr>
                    <p:grpSpPr>
                      <a:xfrm>
                        <a:off x="547688" y="71437"/>
                        <a:ext cx="1814517" cy="3505210"/>
                        <a:chOff x="0" y="0"/>
                        <a:chExt cx="1814515" cy="3505208"/>
                      </a:xfrm>
                    </p:grpSpPr>
                    <p:sp>
                      <p:nvSpPr>
                        <p:cNvPr id="345" name="Shape 345"/>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46" name="Shape 346"/>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359" name="Group 359"/>
                      <p:cNvGrpSpPr/>
                      <p:nvPr/>
                    </p:nvGrpSpPr>
                    <p:grpSpPr>
                      <a:xfrm>
                        <a:off x="-2" y="-1"/>
                        <a:ext cx="2404346" cy="3653909"/>
                        <a:chOff x="0" y="0"/>
                        <a:chExt cx="2404345" cy="3653907"/>
                      </a:xfrm>
                    </p:grpSpPr>
                    <p:sp>
                      <p:nvSpPr>
                        <p:cNvPr id="348" name="Shape 348"/>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354" name="Group 354"/>
                        <p:cNvGrpSpPr/>
                        <p:nvPr/>
                      </p:nvGrpSpPr>
                      <p:grpSpPr>
                        <a:xfrm>
                          <a:off x="-1" y="17650"/>
                          <a:ext cx="912430" cy="3636257"/>
                          <a:chOff x="0" y="-2"/>
                          <a:chExt cx="912429" cy="3636256"/>
                        </a:xfrm>
                      </p:grpSpPr>
                      <p:grpSp>
                        <p:nvGrpSpPr>
                          <p:cNvPr id="352" name="Group 352"/>
                          <p:cNvGrpSpPr/>
                          <p:nvPr/>
                        </p:nvGrpSpPr>
                        <p:grpSpPr>
                          <a:xfrm>
                            <a:off x="0" y="-3"/>
                            <a:ext cx="912430" cy="3636257"/>
                            <a:chOff x="0" y="-2"/>
                            <a:chExt cx="912429" cy="3636256"/>
                          </a:xfrm>
                        </p:grpSpPr>
                        <p:sp>
                          <p:nvSpPr>
                            <p:cNvPr id="349" name="Shape 349"/>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50" name="Shape 350"/>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51" name="Shape 351"/>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53" name="Shape 353"/>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57" name="Group 357"/>
                        <p:cNvGrpSpPr/>
                        <p:nvPr/>
                      </p:nvGrpSpPr>
                      <p:grpSpPr>
                        <a:xfrm>
                          <a:off x="228600" y="909638"/>
                          <a:ext cx="838203" cy="1905009"/>
                          <a:chOff x="0" y="0"/>
                          <a:chExt cx="838202" cy="1905007"/>
                        </a:xfrm>
                      </p:grpSpPr>
                      <p:sp>
                        <p:nvSpPr>
                          <p:cNvPr id="355" name="Shape 355"/>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56" name="Shape 356"/>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58" name="Shape 358"/>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363" name="Shape 363"/>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371" name="Group 371"/>
              <p:cNvGrpSpPr/>
              <p:nvPr/>
            </p:nvGrpSpPr>
            <p:grpSpPr>
              <a:xfrm>
                <a:off x="1523999" y="761999"/>
                <a:ext cx="2971801" cy="1219203"/>
                <a:chOff x="0" y="0"/>
                <a:chExt cx="2971800" cy="1219201"/>
              </a:xfrm>
            </p:grpSpPr>
            <p:sp>
              <p:nvSpPr>
                <p:cNvPr id="365" name="Shape 365"/>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366" name="Shape 366"/>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367" name="Shape 367"/>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368" name="Shape 368"/>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369" name="Shape 369"/>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370" name="Shape 370"/>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373" name="Shape 373"/>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 name="Shape 2396"/>
          <p:cNvSpPr>
            <a:spLocks noGrp="1"/>
          </p:cNvSpPr>
          <p:nvPr>
            <p:ph type="body" sz="quarter" idx="1"/>
          </p:nvPr>
        </p:nvSpPr>
        <p:spPr>
          <a:xfrm>
            <a:off x="3824532" y="1166017"/>
            <a:ext cx="4252020" cy="1936890"/>
          </a:xfrm>
          <a:prstGeom prst="rect">
            <a:avLst/>
          </a:prstGeom>
        </p:spPr>
        <p:txBody>
          <a:bodyPr/>
          <a:lstStyle>
            <a:lvl1pPr marL="0" indent="0">
              <a:buSzTx/>
              <a:buNone/>
            </a:lvl1pPr>
          </a:lstStyle>
          <a:p>
            <a:r>
              <a:t>What information do you need to make a map?</a:t>
            </a:r>
          </a:p>
        </p:txBody>
      </p:sp>
      <p:sp>
        <p:nvSpPr>
          <p:cNvPr id="2397" name="Shape 2397"/>
          <p:cNvSpPr/>
          <p:nvPr/>
        </p:nvSpPr>
        <p:spPr>
          <a:xfrm>
            <a:off x="1066800" y="237066"/>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Check Understanding</a:t>
            </a:r>
          </a:p>
        </p:txBody>
      </p:sp>
      <p:pic>
        <p:nvPicPr>
          <p:cNvPr id="2398" name="image48.jpeg"/>
          <p:cNvPicPr>
            <a:picLocks noChangeAspect="1"/>
          </p:cNvPicPr>
          <p:nvPr/>
        </p:nvPicPr>
        <p:blipFill>
          <a:blip r:embed="rId3">
            <a:extLst/>
          </a:blip>
          <a:stretch>
            <a:fillRect/>
          </a:stretch>
        </p:blipFill>
        <p:spPr>
          <a:xfrm>
            <a:off x="186220" y="987986"/>
            <a:ext cx="3303137" cy="3757641"/>
          </a:xfrm>
          <a:prstGeom prst="rect">
            <a:avLst/>
          </a:prstGeom>
          <a:ln w="12700">
            <a:miter lim="400000"/>
          </a:ln>
        </p:spPr>
      </p:pic>
      <p:sp>
        <p:nvSpPr>
          <p:cNvPr id="2399" name="Shape 2399"/>
          <p:cNvSpPr/>
          <p:nvPr/>
        </p:nvSpPr>
        <p:spPr>
          <a:xfrm>
            <a:off x="402509" y="5000892"/>
            <a:ext cx="3943000" cy="157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700"/>
              </a:spcBef>
              <a:defRPr sz="3200" b="0">
                <a:latin typeface="+mn-lt"/>
                <a:ea typeface="+mn-ea"/>
                <a:cs typeface="+mn-cs"/>
                <a:sym typeface="Calibri"/>
              </a:defRPr>
            </a:lvl1pPr>
          </a:lstStyle>
          <a:p>
            <a:r>
              <a:t>What information do you need to make a model?</a:t>
            </a:r>
          </a:p>
        </p:txBody>
      </p:sp>
      <p:pic>
        <p:nvPicPr>
          <p:cNvPr id="2400" name="image55.jpeg"/>
          <p:cNvPicPr>
            <a:picLocks noChangeAspect="1"/>
          </p:cNvPicPr>
          <p:nvPr/>
        </p:nvPicPr>
        <p:blipFill>
          <a:blip r:embed="rId4">
            <a:extLst/>
          </a:blip>
          <a:stretch>
            <a:fillRect/>
          </a:stretch>
        </p:blipFill>
        <p:spPr>
          <a:xfrm>
            <a:off x="4025043" y="3341966"/>
            <a:ext cx="4793913" cy="3181416"/>
          </a:xfrm>
          <a:prstGeom prst="rect">
            <a:avLst/>
          </a:prstGeom>
          <a:ln w="12700">
            <a:miter lim="400000"/>
          </a:ln>
        </p:spPr>
      </p:pic>
      <p:sp>
        <p:nvSpPr>
          <p:cNvPr id="2401" name="Shape 2401"/>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5" name="Shape 2405"/>
          <p:cNvSpPr>
            <a:spLocks noGrp="1"/>
          </p:cNvSpPr>
          <p:nvPr>
            <p:ph type="body" sz="quarter" idx="1"/>
          </p:nvPr>
        </p:nvSpPr>
        <p:spPr>
          <a:xfrm>
            <a:off x="4857031" y="787631"/>
            <a:ext cx="3798949" cy="2133072"/>
          </a:xfrm>
          <a:prstGeom prst="rect">
            <a:avLst/>
          </a:prstGeom>
        </p:spPr>
        <p:txBody>
          <a:bodyPr/>
          <a:lstStyle/>
          <a:p>
            <a:pPr marL="192023" indent="-192023" defTabSz="512062">
              <a:lnSpc>
                <a:spcPct val="90000"/>
              </a:lnSpc>
              <a:spcBef>
                <a:spcPts val="400"/>
              </a:spcBef>
              <a:defRPr sz="1700"/>
            </a:pPr>
            <a:endParaRPr/>
          </a:p>
          <a:p>
            <a:pPr marL="0" indent="0" defTabSz="512062">
              <a:lnSpc>
                <a:spcPct val="90000"/>
              </a:lnSpc>
              <a:spcBef>
                <a:spcPts val="400"/>
              </a:spcBef>
              <a:buSzTx/>
              <a:buNone/>
              <a:defRPr sz="2000">
                <a:latin typeface="Arial"/>
                <a:ea typeface="Arial"/>
                <a:cs typeface="Arial"/>
                <a:sym typeface="Arial"/>
              </a:defRPr>
            </a:pPr>
            <a:r>
              <a:t>When would a map be </a:t>
            </a:r>
          </a:p>
          <a:p>
            <a:pPr marL="0" indent="0" defTabSz="512062">
              <a:lnSpc>
                <a:spcPct val="90000"/>
              </a:lnSpc>
              <a:spcBef>
                <a:spcPts val="400"/>
              </a:spcBef>
              <a:buSzTx/>
              <a:buNone/>
              <a:defRPr sz="2000">
                <a:latin typeface="Arial"/>
                <a:ea typeface="Arial"/>
                <a:cs typeface="Arial"/>
                <a:sym typeface="Arial"/>
              </a:defRPr>
            </a:pPr>
            <a:r>
              <a:t>more useful?</a:t>
            </a:r>
          </a:p>
          <a:p>
            <a:pPr marL="0" indent="0" defTabSz="512062">
              <a:lnSpc>
                <a:spcPct val="90000"/>
              </a:lnSpc>
              <a:spcBef>
                <a:spcPts val="400"/>
              </a:spcBef>
              <a:buSzTx/>
              <a:buNone/>
              <a:defRPr sz="2000">
                <a:latin typeface="Arial"/>
                <a:ea typeface="Arial"/>
                <a:cs typeface="Arial"/>
                <a:sym typeface="Arial"/>
              </a:defRPr>
            </a:pPr>
            <a:endParaRPr/>
          </a:p>
          <a:p>
            <a:pPr marL="0" indent="0" defTabSz="512062">
              <a:lnSpc>
                <a:spcPct val="90000"/>
              </a:lnSpc>
              <a:spcBef>
                <a:spcPts val="400"/>
              </a:spcBef>
              <a:buSzTx/>
              <a:buNone/>
              <a:defRPr sz="2000">
                <a:latin typeface="Arial"/>
                <a:ea typeface="Arial"/>
                <a:cs typeface="Arial"/>
                <a:sym typeface="Arial"/>
              </a:defRPr>
            </a:pPr>
            <a:r>
              <a:t>When would a model be </a:t>
            </a:r>
          </a:p>
          <a:p>
            <a:pPr marL="0" indent="0" defTabSz="512062">
              <a:lnSpc>
                <a:spcPct val="90000"/>
              </a:lnSpc>
              <a:spcBef>
                <a:spcPts val="400"/>
              </a:spcBef>
              <a:buSzTx/>
              <a:buNone/>
              <a:defRPr sz="2000">
                <a:latin typeface="Arial"/>
                <a:ea typeface="Arial"/>
                <a:cs typeface="Arial"/>
                <a:sym typeface="Arial"/>
              </a:defRPr>
            </a:pPr>
            <a:r>
              <a:t>more useful? </a:t>
            </a:r>
          </a:p>
        </p:txBody>
      </p:sp>
      <p:sp>
        <p:nvSpPr>
          <p:cNvPr id="2406" name="Shape 2406"/>
          <p:cNvSpPr/>
          <p:nvPr/>
        </p:nvSpPr>
        <p:spPr>
          <a:xfrm>
            <a:off x="1100666" y="270933"/>
            <a:ext cx="7315201"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Check Understanding</a:t>
            </a:r>
          </a:p>
        </p:txBody>
      </p:sp>
      <p:pic>
        <p:nvPicPr>
          <p:cNvPr id="2407" name="image48.jpeg"/>
          <p:cNvPicPr>
            <a:picLocks noChangeAspect="1"/>
          </p:cNvPicPr>
          <p:nvPr/>
        </p:nvPicPr>
        <p:blipFill>
          <a:blip r:embed="rId3">
            <a:extLst/>
          </a:blip>
          <a:stretch>
            <a:fillRect/>
          </a:stretch>
        </p:blipFill>
        <p:spPr>
          <a:xfrm>
            <a:off x="-71166" y="972052"/>
            <a:ext cx="4471716" cy="5087017"/>
          </a:xfrm>
          <a:prstGeom prst="rect">
            <a:avLst/>
          </a:prstGeom>
          <a:ln w="12700">
            <a:miter lim="400000"/>
          </a:ln>
        </p:spPr>
      </p:pic>
      <p:pic>
        <p:nvPicPr>
          <p:cNvPr id="2408" name="image55.jpeg"/>
          <p:cNvPicPr>
            <a:picLocks noChangeAspect="1"/>
          </p:cNvPicPr>
          <p:nvPr/>
        </p:nvPicPr>
        <p:blipFill>
          <a:blip r:embed="rId4">
            <a:extLst/>
          </a:blip>
          <a:stretch>
            <a:fillRect/>
          </a:stretch>
        </p:blipFill>
        <p:spPr>
          <a:xfrm>
            <a:off x="4114667" y="3130907"/>
            <a:ext cx="5094723" cy="3381044"/>
          </a:xfrm>
          <a:prstGeom prst="rect">
            <a:avLst/>
          </a:prstGeom>
          <a:ln w="12700">
            <a:miter lim="400000"/>
          </a:ln>
        </p:spPr>
      </p:pic>
      <p:sp>
        <p:nvSpPr>
          <p:cNvPr id="2409" name="Shape 240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3" name="Shape 2413"/>
          <p:cNvSpPr>
            <a:spLocks noGrp="1"/>
          </p:cNvSpPr>
          <p:nvPr>
            <p:ph type="body" idx="1"/>
          </p:nvPr>
        </p:nvSpPr>
        <p:spPr>
          <a:xfrm>
            <a:off x="202419" y="4293491"/>
            <a:ext cx="8514769" cy="4525963"/>
          </a:xfrm>
          <a:prstGeom prst="rect">
            <a:avLst/>
          </a:prstGeom>
        </p:spPr>
        <p:txBody>
          <a:bodyPr/>
          <a:lstStyle/>
          <a:p>
            <a:pPr marL="0" indent="0">
              <a:buSzTx/>
              <a:buNone/>
            </a:pPr>
            <a:endParaRPr/>
          </a:p>
          <a:p>
            <a:pPr marL="0" indent="0" algn="ctr">
              <a:buSzTx/>
              <a:buNone/>
            </a:pPr>
            <a:r>
              <a:t>If the Earth’s surface is always changing, would you ever need to change your map or model?  </a:t>
            </a:r>
          </a:p>
          <a:p>
            <a:pPr marL="0" indent="0" algn="ctr">
              <a:buSzTx/>
              <a:buNone/>
            </a:pPr>
            <a:r>
              <a:t>Why or why not?</a:t>
            </a:r>
          </a:p>
        </p:txBody>
      </p:sp>
      <p:sp>
        <p:nvSpPr>
          <p:cNvPr id="2414" name="Shape 2414"/>
          <p:cNvSpPr/>
          <p:nvPr/>
        </p:nvSpPr>
        <p:spPr>
          <a:xfrm>
            <a:off x="1066800" y="237066"/>
            <a:ext cx="73152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2100"/>
              </a:spcBef>
              <a:defRPr sz="3600" b="0">
                <a:latin typeface="Arial"/>
                <a:ea typeface="Arial"/>
                <a:cs typeface="Arial"/>
                <a:sym typeface="Arial"/>
              </a:defRPr>
            </a:lvl1pPr>
          </a:lstStyle>
          <a:p>
            <a:r>
              <a:t>Check Understanding</a:t>
            </a:r>
          </a:p>
        </p:txBody>
      </p:sp>
      <p:pic>
        <p:nvPicPr>
          <p:cNvPr id="2415" name="image48.jpeg"/>
          <p:cNvPicPr>
            <a:picLocks noChangeAspect="1"/>
          </p:cNvPicPr>
          <p:nvPr/>
        </p:nvPicPr>
        <p:blipFill>
          <a:blip r:embed="rId3">
            <a:extLst/>
          </a:blip>
          <a:stretch>
            <a:fillRect/>
          </a:stretch>
        </p:blipFill>
        <p:spPr>
          <a:xfrm>
            <a:off x="312441" y="987986"/>
            <a:ext cx="3303137" cy="3757641"/>
          </a:xfrm>
          <a:prstGeom prst="rect">
            <a:avLst/>
          </a:prstGeom>
          <a:ln w="12700">
            <a:miter lim="400000"/>
          </a:ln>
        </p:spPr>
      </p:pic>
      <p:pic>
        <p:nvPicPr>
          <p:cNvPr id="2416" name="image55.jpeg"/>
          <p:cNvPicPr>
            <a:picLocks noChangeAspect="1"/>
          </p:cNvPicPr>
          <p:nvPr/>
        </p:nvPicPr>
        <p:blipFill>
          <a:blip r:embed="rId4">
            <a:extLst/>
          </a:blip>
          <a:stretch>
            <a:fillRect/>
          </a:stretch>
        </p:blipFill>
        <p:spPr>
          <a:xfrm>
            <a:off x="4081140" y="1276099"/>
            <a:ext cx="4793914" cy="3181417"/>
          </a:xfrm>
          <a:prstGeom prst="rect">
            <a:avLst/>
          </a:prstGeom>
          <a:ln w="12700">
            <a:miter lim="400000"/>
          </a:ln>
        </p:spPr>
      </p:pic>
      <p:sp>
        <p:nvSpPr>
          <p:cNvPr id="2417" name="Shape 2417"/>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1" name="Shape 2421"/>
          <p:cNvSpPr>
            <a:spLocks noGrp="1"/>
          </p:cNvSpPr>
          <p:nvPr>
            <p:ph type="title"/>
          </p:nvPr>
        </p:nvSpPr>
        <p:spPr>
          <a:xfrm>
            <a:off x="1092596" y="680574"/>
            <a:ext cx="7128207" cy="897334"/>
          </a:xfrm>
          <a:prstGeom prst="rect">
            <a:avLst/>
          </a:prstGeom>
        </p:spPr>
        <p:txBody>
          <a:bodyPr/>
          <a:lstStyle>
            <a:lvl1pPr defTabSz="914400">
              <a:spcBef>
                <a:spcPts val="2100"/>
              </a:spcBef>
              <a:defRPr sz="3600">
                <a:latin typeface="Arial"/>
                <a:ea typeface="Arial"/>
                <a:cs typeface="Arial"/>
                <a:sym typeface="Arial"/>
              </a:defRPr>
            </a:lvl1pPr>
          </a:lstStyle>
          <a:p>
            <a:r>
              <a:t>Making and Applying Connections</a:t>
            </a:r>
          </a:p>
        </p:txBody>
      </p:sp>
      <p:sp>
        <p:nvSpPr>
          <p:cNvPr id="2422" name="Shape 2422"/>
          <p:cNvSpPr>
            <a:spLocks noGrp="1"/>
          </p:cNvSpPr>
          <p:nvPr>
            <p:ph type="body" idx="1"/>
          </p:nvPr>
        </p:nvSpPr>
        <p:spPr>
          <a:xfrm>
            <a:off x="865716" y="1911481"/>
            <a:ext cx="7889810" cy="3959425"/>
          </a:xfrm>
          <a:prstGeom prst="rect">
            <a:avLst/>
          </a:prstGeom>
        </p:spPr>
        <p:txBody>
          <a:bodyPr/>
          <a:lstStyle/>
          <a:p>
            <a:pPr marL="463550" indent="-463550" algn="l" defTabSz="373796">
              <a:defRPr sz="1600">
                <a:latin typeface="Arial"/>
                <a:ea typeface="Arial"/>
                <a:cs typeface="Arial"/>
                <a:sym typeface="Arial"/>
              </a:defRPr>
            </a:pPr>
            <a:r>
              <a:t>   </a:t>
            </a:r>
            <a:r>
              <a:rPr b="1"/>
              <a:t>1.  How is a model of land formations and bodies of water different from a map?</a:t>
            </a:r>
          </a:p>
          <a:p>
            <a:pPr lvl="1" indent="208025" algn="l" defTabSz="373796">
              <a:defRPr sz="1600">
                <a:latin typeface="Arial"/>
                <a:ea typeface="Arial"/>
                <a:cs typeface="Arial"/>
                <a:sym typeface="Arial"/>
              </a:defRPr>
            </a:pPr>
            <a:endParaRPr b="1"/>
          </a:p>
          <a:p>
            <a:pPr lvl="1" indent="208025" algn="l" defTabSz="373796">
              <a:defRPr sz="1600" b="1">
                <a:latin typeface="Arial"/>
                <a:ea typeface="Arial"/>
                <a:cs typeface="Arial"/>
                <a:sym typeface="Arial"/>
              </a:defRPr>
            </a:pPr>
            <a:r>
              <a:t>A.  A model only shows things that are flat.</a:t>
            </a:r>
          </a:p>
          <a:p>
            <a:pPr lvl="1" indent="208025" algn="l" defTabSz="373796">
              <a:defRPr sz="1600" b="1">
                <a:latin typeface="Arial"/>
                <a:ea typeface="Arial"/>
                <a:cs typeface="Arial"/>
                <a:sym typeface="Arial"/>
              </a:defRPr>
            </a:pPr>
            <a:r>
              <a:t>B.  A model can be carried in your pocket.</a:t>
            </a:r>
          </a:p>
          <a:p>
            <a:pPr lvl="1" indent="208025" algn="l" defTabSz="373796">
              <a:defRPr sz="1600" b="1">
                <a:latin typeface="Arial"/>
                <a:ea typeface="Arial"/>
                <a:cs typeface="Arial"/>
                <a:sym typeface="Arial"/>
              </a:defRPr>
            </a:pPr>
            <a:r>
              <a:t>C.  A model shows details in 3 dimensions.</a:t>
            </a:r>
          </a:p>
          <a:p>
            <a:pPr lvl="1" indent="208025" algn="l" defTabSz="373796">
              <a:defRPr sz="1600" b="1">
                <a:latin typeface="Arial"/>
                <a:ea typeface="Arial"/>
                <a:cs typeface="Arial"/>
                <a:sym typeface="Arial"/>
              </a:defRPr>
            </a:pPr>
            <a:r>
              <a:t>D.  A model can only be made by a scientist.</a:t>
            </a:r>
          </a:p>
          <a:p>
            <a:pPr lvl="2" indent="416051" algn="l" defTabSz="373796">
              <a:defRPr sz="1600">
                <a:latin typeface="Arial"/>
                <a:ea typeface="Arial"/>
                <a:cs typeface="Arial"/>
                <a:sym typeface="Arial"/>
              </a:defRPr>
            </a:pPr>
            <a:endParaRPr/>
          </a:p>
          <a:p>
            <a:pPr marL="296863" indent="-130176" algn="l" defTabSz="373796">
              <a:defRPr sz="1600" b="1">
                <a:latin typeface="Arial"/>
                <a:ea typeface="Arial"/>
                <a:cs typeface="Arial"/>
                <a:sym typeface="Arial"/>
              </a:defRPr>
            </a:pPr>
            <a:r>
              <a:t>2.  When will a mapmaker draw a new map?</a:t>
            </a:r>
          </a:p>
          <a:p>
            <a:pPr lvl="1" indent="208025" algn="l" defTabSz="373796">
              <a:defRPr sz="1600">
                <a:latin typeface="Arial"/>
                <a:ea typeface="Arial"/>
                <a:cs typeface="Arial"/>
                <a:sym typeface="Arial"/>
              </a:defRPr>
            </a:pPr>
            <a:endParaRPr/>
          </a:p>
          <a:p>
            <a:pPr lvl="1" indent="208025" algn="l" defTabSz="373796">
              <a:defRPr sz="1600" b="1">
                <a:latin typeface="Arial"/>
                <a:ea typeface="Arial"/>
                <a:cs typeface="Arial"/>
                <a:sym typeface="Arial"/>
              </a:defRPr>
            </a:pPr>
            <a:r>
              <a:t>A.  after a storm floods a stream</a:t>
            </a:r>
          </a:p>
          <a:p>
            <a:pPr lvl="1" indent="208025" algn="l" defTabSz="373796">
              <a:defRPr sz="1600" b="1">
                <a:latin typeface="Arial"/>
                <a:ea typeface="Arial"/>
                <a:cs typeface="Arial"/>
                <a:sym typeface="Arial"/>
              </a:defRPr>
            </a:pPr>
            <a:r>
              <a:t>B.  after a volcano creates an island</a:t>
            </a:r>
          </a:p>
          <a:p>
            <a:pPr lvl="1" indent="208025" algn="l" defTabSz="373796">
              <a:defRPr sz="1600" b="1">
                <a:latin typeface="Arial"/>
                <a:ea typeface="Arial"/>
                <a:cs typeface="Arial"/>
                <a:sym typeface="Arial"/>
              </a:defRPr>
            </a:pPr>
            <a:r>
              <a:t>C.  after a wildfire burns a forest</a:t>
            </a:r>
          </a:p>
          <a:p>
            <a:pPr lvl="1" indent="208025" algn="l" defTabSz="373796">
              <a:defRPr sz="1600" b="1">
                <a:latin typeface="Arial"/>
                <a:ea typeface="Arial"/>
                <a:cs typeface="Arial"/>
                <a:sym typeface="Arial"/>
              </a:defRPr>
            </a:pPr>
            <a:r>
              <a:t>D.  after a landslide on a mountain</a:t>
            </a:r>
          </a:p>
        </p:txBody>
      </p:sp>
      <p:sp>
        <p:nvSpPr>
          <p:cNvPr id="2423" name="Shape 2423"/>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 name="Shape 2427"/>
          <p:cNvSpPr>
            <a:spLocks noGrp="1"/>
          </p:cNvSpPr>
          <p:nvPr>
            <p:ph type="title"/>
          </p:nvPr>
        </p:nvSpPr>
        <p:spPr>
          <a:xfrm>
            <a:off x="1092596" y="680574"/>
            <a:ext cx="7128207" cy="897334"/>
          </a:xfrm>
          <a:prstGeom prst="rect">
            <a:avLst/>
          </a:prstGeom>
        </p:spPr>
        <p:txBody>
          <a:bodyPr/>
          <a:lstStyle>
            <a:lvl1pPr defTabSz="914400">
              <a:spcBef>
                <a:spcPts val="2100"/>
              </a:spcBef>
              <a:defRPr sz="3600">
                <a:latin typeface="Arial"/>
                <a:ea typeface="Arial"/>
                <a:cs typeface="Arial"/>
                <a:sym typeface="Arial"/>
              </a:defRPr>
            </a:lvl1pPr>
          </a:lstStyle>
          <a:p>
            <a:r>
              <a:t>Making and Applying Connections</a:t>
            </a:r>
          </a:p>
        </p:txBody>
      </p:sp>
      <p:sp>
        <p:nvSpPr>
          <p:cNvPr id="2428" name="Shape 2428"/>
          <p:cNvSpPr>
            <a:spLocks noGrp="1"/>
          </p:cNvSpPr>
          <p:nvPr>
            <p:ph type="body" idx="1"/>
          </p:nvPr>
        </p:nvSpPr>
        <p:spPr>
          <a:xfrm>
            <a:off x="865716" y="1911481"/>
            <a:ext cx="7889810" cy="3959425"/>
          </a:xfrm>
          <a:prstGeom prst="rect">
            <a:avLst/>
          </a:prstGeom>
        </p:spPr>
        <p:txBody>
          <a:bodyPr/>
          <a:lstStyle/>
          <a:p>
            <a:pPr algn="l" defTabSz="373796">
              <a:defRPr sz="1600">
                <a:latin typeface="Arial"/>
                <a:ea typeface="Arial"/>
                <a:cs typeface="Arial"/>
                <a:sym typeface="Arial"/>
              </a:defRPr>
            </a:pPr>
            <a:r>
              <a:t>   </a:t>
            </a:r>
            <a:r>
              <a:rPr b="1"/>
              <a:t>3.  Which map should a mountain climber use?</a:t>
            </a:r>
          </a:p>
        </p:txBody>
      </p:sp>
      <p:sp>
        <p:nvSpPr>
          <p:cNvPr id="2429" name="Shape 242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2430" name="image56.png"/>
          <p:cNvPicPr>
            <a:picLocks noChangeAspect="1"/>
          </p:cNvPicPr>
          <p:nvPr/>
        </p:nvPicPr>
        <p:blipFill>
          <a:blip r:embed="rId3">
            <a:extLst/>
          </a:blip>
          <a:stretch>
            <a:fillRect/>
          </a:stretch>
        </p:blipFill>
        <p:spPr>
          <a:xfrm>
            <a:off x="1279664" y="2736033"/>
            <a:ext cx="2023262" cy="2295451"/>
          </a:xfrm>
          <a:prstGeom prst="rect">
            <a:avLst/>
          </a:prstGeom>
          <a:ln w="12700">
            <a:miter lim="400000"/>
          </a:ln>
        </p:spPr>
      </p:pic>
      <p:pic>
        <p:nvPicPr>
          <p:cNvPr id="2431" name="image57.png"/>
          <p:cNvPicPr>
            <a:picLocks noChangeAspect="1"/>
          </p:cNvPicPr>
          <p:nvPr/>
        </p:nvPicPr>
        <p:blipFill>
          <a:blip r:embed="rId4">
            <a:extLst/>
          </a:blip>
          <a:stretch>
            <a:fillRect/>
          </a:stretch>
        </p:blipFill>
        <p:spPr>
          <a:xfrm>
            <a:off x="3768340" y="2736033"/>
            <a:ext cx="1791570" cy="2295451"/>
          </a:xfrm>
          <a:prstGeom prst="rect">
            <a:avLst/>
          </a:prstGeom>
          <a:ln w="12700">
            <a:miter lim="400000"/>
          </a:ln>
        </p:spPr>
      </p:pic>
      <p:sp>
        <p:nvSpPr>
          <p:cNvPr id="2432" name="Shape 2432"/>
          <p:cNvSpPr/>
          <p:nvPr/>
        </p:nvSpPr>
        <p:spPr>
          <a:xfrm>
            <a:off x="985203" y="5365055"/>
            <a:ext cx="7696201" cy="3752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Arial"/>
                <a:ea typeface="Arial"/>
                <a:cs typeface="Arial"/>
                <a:sym typeface="Arial"/>
              </a:defRPr>
            </a:pPr>
            <a:r>
              <a:t>                A		           B		            C</a:t>
            </a:r>
          </a:p>
        </p:txBody>
      </p:sp>
      <p:pic>
        <p:nvPicPr>
          <p:cNvPr id="2433" name="image58.png"/>
          <p:cNvPicPr>
            <a:picLocks noChangeAspect="1"/>
          </p:cNvPicPr>
          <p:nvPr/>
        </p:nvPicPr>
        <p:blipFill>
          <a:blip r:embed="rId5">
            <a:extLst/>
          </a:blip>
          <a:stretch>
            <a:fillRect/>
          </a:stretch>
        </p:blipFill>
        <p:spPr>
          <a:xfrm>
            <a:off x="6054318" y="2736032"/>
            <a:ext cx="2480082" cy="2295451"/>
          </a:xfrm>
          <a:prstGeom prst="rect">
            <a:avLst/>
          </a:prstGeom>
          <a:ln w="12700">
            <a:miter lim="400000"/>
          </a:ln>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 name="Shape 2437"/>
          <p:cNvSpPr>
            <a:spLocks noGrp="1"/>
          </p:cNvSpPr>
          <p:nvPr>
            <p:ph type="title"/>
          </p:nvPr>
        </p:nvSpPr>
        <p:spPr>
          <a:xfrm>
            <a:off x="1007896" y="66686"/>
            <a:ext cx="7128208" cy="897335"/>
          </a:xfrm>
          <a:prstGeom prst="rect">
            <a:avLst/>
          </a:prstGeom>
        </p:spPr>
        <p:txBody>
          <a:bodyPr/>
          <a:lstStyle>
            <a:lvl1pPr defTabSz="914400">
              <a:spcBef>
                <a:spcPts val="2100"/>
              </a:spcBef>
              <a:defRPr sz="3600">
                <a:latin typeface="Arial"/>
                <a:ea typeface="Arial"/>
                <a:cs typeface="Arial"/>
                <a:sym typeface="Arial"/>
              </a:defRPr>
            </a:lvl1pPr>
          </a:lstStyle>
          <a:p>
            <a:r>
              <a:t>Examples of 3-D Models</a:t>
            </a:r>
          </a:p>
        </p:txBody>
      </p:sp>
      <p:sp>
        <p:nvSpPr>
          <p:cNvPr id="2438" name="Shape 2438"/>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pic>
        <p:nvPicPr>
          <p:cNvPr id="2439" name="Backpack Model_1.png"/>
          <p:cNvPicPr>
            <a:picLocks noChangeAspect="1"/>
          </p:cNvPicPr>
          <p:nvPr/>
        </p:nvPicPr>
        <p:blipFill>
          <a:blip r:embed="rId2">
            <a:extLst/>
          </a:blip>
          <a:srcRect l="2799" t="9273" r="2797" b="5116"/>
          <a:stretch>
            <a:fillRect/>
          </a:stretch>
        </p:blipFill>
        <p:spPr>
          <a:xfrm>
            <a:off x="302268" y="1024414"/>
            <a:ext cx="4077891" cy="4930776"/>
          </a:xfrm>
          <a:custGeom>
            <a:avLst/>
            <a:gdLst/>
            <a:ahLst/>
            <a:cxnLst>
              <a:cxn ang="0">
                <a:pos x="wd2" y="hd2"/>
              </a:cxn>
              <a:cxn ang="5400000">
                <a:pos x="wd2" y="hd2"/>
              </a:cxn>
              <a:cxn ang="10800000">
                <a:pos x="wd2" y="hd2"/>
              </a:cxn>
              <a:cxn ang="16200000">
                <a:pos x="wd2" y="hd2"/>
              </a:cxn>
            </a:cxnLst>
            <a:rect l="0" t="0" r="r" b="b"/>
            <a:pathLst>
              <a:path w="21600" h="21600" extrusionOk="0">
                <a:moveTo>
                  <a:pt x="1125" y="0"/>
                </a:moveTo>
                <a:cubicBezTo>
                  <a:pt x="504" y="0"/>
                  <a:pt x="0" y="417"/>
                  <a:pt x="0" y="930"/>
                </a:cubicBezTo>
                <a:lnTo>
                  <a:pt x="0" y="20672"/>
                </a:lnTo>
                <a:cubicBezTo>
                  <a:pt x="0" y="21185"/>
                  <a:pt x="504" y="21600"/>
                  <a:pt x="1125" y="21600"/>
                </a:cubicBezTo>
                <a:lnTo>
                  <a:pt x="20475" y="21600"/>
                </a:lnTo>
                <a:cubicBezTo>
                  <a:pt x="21096" y="21600"/>
                  <a:pt x="21600" y="21185"/>
                  <a:pt x="21600" y="20672"/>
                </a:cubicBezTo>
                <a:lnTo>
                  <a:pt x="21600" y="930"/>
                </a:lnTo>
                <a:cubicBezTo>
                  <a:pt x="21600" y="417"/>
                  <a:pt x="21096" y="0"/>
                  <a:pt x="20475" y="0"/>
                </a:cubicBezTo>
                <a:lnTo>
                  <a:pt x="1125" y="0"/>
                </a:lnTo>
                <a:close/>
              </a:path>
            </a:pathLst>
          </a:custGeom>
          <a:ln w="12700">
            <a:miter lim="400000"/>
          </a:ln>
        </p:spPr>
      </p:pic>
      <p:pic>
        <p:nvPicPr>
          <p:cNvPr id="2440" name="Backpack model_4.jpeg"/>
          <p:cNvPicPr>
            <a:picLocks noChangeAspect="1"/>
          </p:cNvPicPr>
          <p:nvPr/>
        </p:nvPicPr>
        <p:blipFill>
          <a:blip r:embed="rId3">
            <a:extLst/>
          </a:blip>
          <a:srcRect l="1991" t="5182" r="7592" b="5185"/>
          <a:stretch>
            <a:fillRect/>
          </a:stretch>
        </p:blipFill>
        <p:spPr>
          <a:xfrm>
            <a:off x="4504309" y="2127262"/>
            <a:ext cx="4378723" cy="3255567"/>
          </a:xfrm>
          <a:custGeom>
            <a:avLst/>
            <a:gdLst/>
            <a:ahLst/>
            <a:cxnLst>
              <a:cxn ang="0">
                <a:pos x="wd2" y="hd2"/>
              </a:cxn>
              <a:cxn ang="5400000">
                <a:pos x="wd2" y="hd2"/>
              </a:cxn>
              <a:cxn ang="10800000">
                <a:pos x="wd2" y="hd2"/>
              </a:cxn>
              <a:cxn ang="16200000">
                <a:pos x="wd2" y="hd2"/>
              </a:cxn>
            </a:cxnLst>
            <a:rect l="0" t="0" r="r" b="b"/>
            <a:pathLst>
              <a:path w="21600" h="21600" extrusionOk="0">
                <a:moveTo>
                  <a:pt x="1008" y="0"/>
                </a:moveTo>
                <a:cubicBezTo>
                  <a:pt x="451" y="0"/>
                  <a:pt x="0" y="607"/>
                  <a:pt x="0" y="1356"/>
                </a:cubicBezTo>
                <a:lnTo>
                  <a:pt x="0" y="20244"/>
                </a:lnTo>
                <a:cubicBezTo>
                  <a:pt x="0" y="20993"/>
                  <a:pt x="451" y="21600"/>
                  <a:pt x="1008" y="21600"/>
                </a:cubicBezTo>
                <a:lnTo>
                  <a:pt x="20592" y="21600"/>
                </a:lnTo>
                <a:cubicBezTo>
                  <a:pt x="21149" y="21600"/>
                  <a:pt x="21600" y="20993"/>
                  <a:pt x="21600" y="20244"/>
                </a:cubicBezTo>
                <a:lnTo>
                  <a:pt x="21600" y="1356"/>
                </a:lnTo>
                <a:cubicBezTo>
                  <a:pt x="21600" y="607"/>
                  <a:pt x="21149" y="0"/>
                  <a:pt x="20592" y="0"/>
                </a:cubicBezTo>
                <a:lnTo>
                  <a:pt x="1008" y="0"/>
                </a:lnTo>
                <a:close/>
              </a:path>
            </a:pathLst>
          </a:cu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p:nvPr/>
        </p:nvSpPr>
        <p:spPr>
          <a:xfrm>
            <a:off x="2286000" y="228599"/>
            <a:ext cx="5105400" cy="6098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2100"/>
              </a:spcBef>
              <a:defRPr sz="3600" b="0">
                <a:latin typeface="Arial"/>
                <a:ea typeface="Arial"/>
                <a:cs typeface="Arial"/>
                <a:sym typeface="Arial"/>
              </a:defRPr>
            </a:lvl1pPr>
          </a:lstStyle>
          <a:p>
            <a:r>
              <a:t>Check Understanding</a:t>
            </a:r>
          </a:p>
        </p:txBody>
      </p:sp>
      <p:sp>
        <p:nvSpPr>
          <p:cNvPr id="379" name="Shape 379"/>
          <p:cNvSpPr/>
          <p:nvPr/>
        </p:nvSpPr>
        <p:spPr>
          <a:xfrm>
            <a:off x="3520742" y="6546070"/>
            <a:ext cx="2407316" cy="2269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algn="ctr">
              <a:defRPr sz="1000" b="0">
                <a:latin typeface="Arial"/>
                <a:ea typeface="Arial"/>
                <a:cs typeface="Arial"/>
                <a:sym typeface="Arial"/>
              </a:defRPr>
            </a:pPr>
            <a:r>
              <a:t>Cognitive Learning Systems, Inc. © 2016</a:t>
            </a:r>
          </a:p>
        </p:txBody>
      </p:sp>
      <p:sp>
        <p:nvSpPr>
          <p:cNvPr id="380" name="Shape 380"/>
          <p:cNvSpPr/>
          <p:nvPr/>
        </p:nvSpPr>
        <p:spPr>
          <a:xfrm>
            <a:off x="304800" y="990600"/>
            <a:ext cx="8534400" cy="6673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0">
                <a:latin typeface="Arial"/>
                <a:ea typeface="Arial"/>
                <a:cs typeface="Arial"/>
                <a:sym typeface="Arial"/>
              </a:defRPr>
            </a:lvl1pPr>
          </a:lstStyle>
          <a:p>
            <a:r>
              <a:t>Listen to the beginning of the story.  Use what you know about the layers of the Earth to help complete it. </a:t>
            </a:r>
          </a:p>
        </p:txBody>
      </p:sp>
      <p:sp>
        <p:nvSpPr>
          <p:cNvPr id="381" name="Shape 381"/>
          <p:cNvSpPr/>
          <p:nvPr/>
        </p:nvSpPr>
        <p:spPr>
          <a:xfrm>
            <a:off x="228600" y="2514600"/>
            <a:ext cx="2895600" cy="21278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0">
                <a:latin typeface="Arial"/>
                <a:ea typeface="Arial"/>
                <a:cs typeface="Arial"/>
                <a:sym typeface="Arial"/>
              </a:defRPr>
            </a:lvl1pPr>
          </a:lstStyle>
          <a:p>
            <a:r>
              <a:t>There I was.  Ready to enter the Earth Probe.  I was so excited.  No one had ever made this trip before.  My friends and I were going to travel to the center of the Earth. </a:t>
            </a:r>
          </a:p>
        </p:txBody>
      </p:sp>
      <p:grpSp>
        <p:nvGrpSpPr>
          <p:cNvPr id="430" name="Group 430"/>
          <p:cNvGrpSpPr/>
          <p:nvPr/>
        </p:nvGrpSpPr>
        <p:grpSpPr>
          <a:xfrm>
            <a:off x="4343399" y="2285999"/>
            <a:ext cx="4495801" cy="3704708"/>
            <a:chOff x="0" y="0"/>
            <a:chExt cx="4495800" cy="3704706"/>
          </a:xfrm>
        </p:grpSpPr>
        <p:grpSp>
          <p:nvGrpSpPr>
            <p:cNvPr id="428" name="Group 428"/>
            <p:cNvGrpSpPr/>
            <p:nvPr/>
          </p:nvGrpSpPr>
          <p:grpSpPr>
            <a:xfrm>
              <a:off x="-1" y="-1"/>
              <a:ext cx="4495801" cy="3704708"/>
              <a:chOff x="0" y="0"/>
              <a:chExt cx="4495799" cy="3704706"/>
            </a:xfrm>
          </p:grpSpPr>
          <p:grpSp>
            <p:nvGrpSpPr>
              <p:cNvPr id="420" name="Group 420"/>
              <p:cNvGrpSpPr/>
              <p:nvPr/>
            </p:nvGrpSpPr>
            <p:grpSpPr>
              <a:xfrm>
                <a:off x="-1" y="-1"/>
                <a:ext cx="3581401" cy="3704708"/>
                <a:chOff x="0" y="0"/>
                <a:chExt cx="3581400" cy="3704706"/>
              </a:xfrm>
            </p:grpSpPr>
            <p:grpSp>
              <p:nvGrpSpPr>
                <p:cNvPr id="418" name="Group 418"/>
                <p:cNvGrpSpPr/>
                <p:nvPr/>
              </p:nvGrpSpPr>
              <p:grpSpPr>
                <a:xfrm>
                  <a:off x="0" y="-1"/>
                  <a:ext cx="3581400" cy="3704707"/>
                  <a:chOff x="0" y="0"/>
                  <a:chExt cx="3581400" cy="3704706"/>
                </a:xfrm>
              </p:grpSpPr>
              <p:grpSp>
                <p:nvGrpSpPr>
                  <p:cNvPr id="384" name="Group 384"/>
                  <p:cNvGrpSpPr/>
                  <p:nvPr/>
                </p:nvGrpSpPr>
                <p:grpSpPr>
                  <a:xfrm>
                    <a:off x="0" y="-1"/>
                    <a:ext cx="3581400" cy="3657605"/>
                    <a:chOff x="0" y="0"/>
                    <a:chExt cx="3581400" cy="3657603"/>
                  </a:xfrm>
                </p:grpSpPr>
                <p:sp>
                  <p:nvSpPr>
                    <p:cNvPr id="382" name="Shape 382"/>
                    <p:cNvSpPr/>
                    <p:nvPr/>
                  </p:nvSpPr>
                  <p:spPr>
                    <a:xfrm>
                      <a:off x="0" y="-1"/>
                      <a:ext cx="3581400" cy="3657605"/>
                    </a:xfrm>
                    <a:prstGeom prst="ellipse">
                      <a:avLst/>
                    </a:prstGeom>
                    <a:solidFill>
                      <a:srgbClr val="0B4D72"/>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83" name="Shape 383"/>
                    <p:cNvSpPr/>
                    <p:nvPr/>
                  </p:nvSpPr>
                  <p:spPr>
                    <a:xfrm>
                      <a:off x="1524000" y="1295401"/>
                      <a:ext cx="838200" cy="1066803"/>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17" name="Group 417"/>
                  <p:cNvGrpSpPr/>
                  <p:nvPr/>
                </p:nvGrpSpPr>
                <p:grpSpPr>
                  <a:xfrm>
                    <a:off x="43853" y="44449"/>
                    <a:ext cx="3503490" cy="3660258"/>
                    <a:chOff x="-1" y="0"/>
                    <a:chExt cx="3503489" cy="3660256"/>
                  </a:xfrm>
                </p:grpSpPr>
                <p:grpSp>
                  <p:nvGrpSpPr>
                    <p:cNvPr id="391" name="Group 391"/>
                    <p:cNvGrpSpPr/>
                    <p:nvPr/>
                  </p:nvGrpSpPr>
                  <p:grpSpPr>
                    <a:xfrm>
                      <a:off x="-2" y="0"/>
                      <a:ext cx="1556350" cy="1765303"/>
                      <a:chOff x="0" y="0"/>
                      <a:chExt cx="1556349" cy="1765302"/>
                    </a:xfrm>
                  </p:grpSpPr>
                  <p:grpSp>
                    <p:nvGrpSpPr>
                      <p:cNvPr id="388" name="Group 388"/>
                      <p:cNvGrpSpPr/>
                      <p:nvPr/>
                    </p:nvGrpSpPr>
                    <p:grpSpPr>
                      <a:xfrm>
                        <a:off x="222844" y="0"/>
                        <a:ext cx="1333506" cy="1530353"/>
                        <a:chOff x="0" y="0"/>
                        <a:chExt cx="1333504" cy="1530352"/>
                      </a:xfrm>
                    </p:grpSpPr>
                    <p:sp>
                      <p:nvSpPr>
                        <p:cNvPr id="385" name="Shape 385"/>
                        <p:cNvSpPr/>
                        <p:nvPr/>
                      </p:nvSpPr>
                      <p:spPr>
                        <a:xfrm>
                          <a:off x="355600" y="1035455"/>
                          <a:ext cx="241063" cy="102360"/>
                        </a:xfrm>
                        <a:custGeom>
                          <a:avLst/>
                          <a:gdLst/>
                          <a:ahLst/>
                          <a:cxnLst>
                            <a:cxn ang="0">
                              <a:pos x="wd2" y="hd2"/>
                            </a:cxn>
                            <a:cxn ang="5400000">
                              <a:pos x="wd2" y="hd2"/>
                            </a:cxn>
                            <a:cxn ang="10800000">
                              <a:pos x="wd2" y="hd2"/>
                            </a:cxn>
                            <a:cxn ang="16200000">
                              <a:pos x="wd2" y="hd2"/>
                            </a:cxn>
                          </a:cxnLst>
                          <a:rect l="0" t="0" r="r" b="b"/>
                          <a:pathLst>
                            <a:path w="20629" h="21101" extrusionOk="0">
                              <a:moveTo>
                                <a:pt x="5429" y="6526"/>
                              </a:moveTo>
                              <a:cubicBezTo>
                                <a:pt x="5971" y="6743"/>
                                <a:pt x="4446" y="4146"/>
                                <a:pt x="3800" y="3925"/>
                              </a:cubicBezTo>
                              <a:cubicBezTo>
                                <a:pt x="3061" y="3673"/>
                                <a:pt x="2375" y="5226"/>
                                <a:pt x="1629" y="5226"/>
                              </a:cubicBezTo>
                              <a:cubicBezTo>
                                <a:pt x="1056" y="5226"/>
                                <a:pt x="543" y="4359"/>
                                <a:pt x="0" y="3925"/>
                              </a:cubicBezTo>
                              <a:cubicBezTo>
                                <a:pt x="362" y="2625"/>
                                <a:pt x="440" y="245"/>
                                <a:pt x="1086" y="24"/>
                              </a:cubicBezTo>
                              <a:cubicBezTo>
                                <a:pt x="1398" y="-83"/>
                                <a:pt x="7311" y="73"/>
                                <a:pt x="9229" y="2625"/>
                              </a:cubicBezTo>
                              <a:cubicBezTo>
                                <a:pt x="14828" y="10078"/>
                                <a:pt x="10429" y="6185"/>
                                <a:pt x="14114" y="9127"/>
                              </a:cubicBezTo>
                              <a:cubicBezTo>
                                <a:pt x="14476" y="10428"/>
                                <a:pt x="14691" y="12052"/>
                                <a:pt x="15200" y="13029"/>
                              </a:cubicBezTo>
                              <a:cubicBezTo>
                                <a:pt x="15647" y="13885"/>
                                <a:pt x="16278" y="13953"/>
                                <a:pt x="16829" y="14329"/>
                              </a:cubicBezTo>
                              <a:cubicBezTo>
                                <a:pt x="21600" y="17595"/>
                                <a:pt x="16724" y="13812"/>
                                <a:pt x="20629" y="16930"/>
                              </a:cubicBezTo>
                              <a:cubicBezTo>
                                <a:pt x="20267" y="18231"/>
                                <a:pt x="20183" y="20525"/>
                                <a:pt x="19543" y="20832"/>
                              </a:cubicBezTo>
                              <a:cubicBezTo>
                                <a:pt x="18112" y="21517"/>
                                <a:pt x="16555" y="20829"/>
                                <a:pt x="15200" y="19531"/>
                              </a:cubicBezTo>
                              <a:cubicBezTo>
                                <a:pt x="14594" y="18951"/>
                                <a:pt x="14532" y="16830"/>
                                <a:pt x="14114" y="15630"/>
                              </a:cubicBezTo>
                              <a:cubicBezTo>
                                <a:pt x="13623" y="14217"/>
                                <a:pt x="13157" y="12621"/>
                                <a:pt x="12486" y="11728"/>
                              </a:cubicBezTo>
                              <a:cubicBezTo>
                                <a:pt x="11485" y="10397"/>
                                <a:pt x="10181" y="10648"/>
                                <a:pt x="9229" y="9127"/>
                              </a:cubicBezTo>
                              <a:cubicBezTo>
                                <a:pt x="7124" y="5766"/>
                                <a:pt x="8219" y="7020"/>
                                <a:pt x="5971" y="5226"/>
                              </a:cubicBezTo>
                              <a:cubicBezTo>
                                <a:pt x="5248" y="5659"/>
                                <a:pt x="4517" y="6035"/>
                                <a:pt x="3800" y="6526"/>
                              </a:cubicBezTo>
                              <a:cubicBezTo>
                                <a:pt x="3250" y="6903"/>
                                <a:pt x="2744" y="7827"/>
                                <a:pt x="2171" y="7827"/>
                              </a:cubicBezTo>
                              <a:cubicBezTo>
                                <a:pt x="1425" y="7827"/>
                                <a:pt x="724" y="6960"/>
                                <a:pt x="0" y="6526"/>
                              </a:cubicBezTo>
                              <a:cubicBezTo>
                                <a:pt x="181" y="5226"/>
                                <a:pt x="138" y="3594"/>
                                <a:pt x="543" y="2625"/>
                              </a:cubicBezTo>
                              <a:cubicBezTo>
                                <a:pt x="947" y="1656"/>
                                <a:pt x="4886" y="6310"/>
                                <a:pt x="5429" y="6526"/>
                              </a:cubicBezTo>
                              <a:close/>
                            </a:path>
                          </a:pathLst>
                        </a:custGeom>
                        <a:solidFill>
                          <a:srgbClr val="697F31"/>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86" name="Shape 386"/>
                        <p:cNvSpPr/>
                        <p:nvPr/>
                      </p:nvSpPr>
                      <p:spPr>
                        <a:xfrm>
                          <a:off x="-1" y="0"/>
                          <a:ext cx="1333506" cy="153035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66" y="90"/>
                                <a:pt x="21585" y="214"/>
                                <a:pt x="21497" y="269"/>
                              </a:cubicBezTo>
                              <a:cubicBezTo>
                                <a:pt x="21321" y="379"/>
                                <a:pt x="20880" y="448"/>
                                <a:pt x="20880" y="448"/>
                              </a:cubicBezTo>
                              <a:cubicBezTo>
                                <a:pt x="20331" y="1165"/>
                                <a:pt x="21051" y="299"/>
                                <a:pt x="20366" y="896"/>
                              </a:cubicBezTo>
                              <a:cubicBezTo>
                                <a:pt x="20278" y="972"/>
                                <a:pt x="20253" y="1094"/>
                                <a:pt x="20160" y="1165"/>
                              </a:cubicBezTo>
                              <a:cubicBezTo>
                                <a:pt x="20016" y="1275"/>
                                <a:pt x="19530" y="1587"/>
                                <a:pt x="19234" y="1613"/>
                              </a:cubicBezTo>
                              <a:cubicBezTo>
                                <a:pt x="18653" y="1664"/>
                                <a:pt x="18069" y="1673"/>
                                <a:pt x="17486" y="1703"/>
                              </a:cubicBezTo>
                              <a:cubicBezTo>
                                <a:pt x="17492" y="1726"/>
                                <a:pt x="17638" y="2272"/>
                                <a:pt x="17691" y="2330"/>
                              </a:cubicBezTo>
                              <a:cubicBezTo>
                                <a:pt x="17769" y="2414"/>
                                <a:pt x="17883" y="2475"/>
                                <a:pt x="18000" y="2510"/>
                              </a:cubicBezTo>
                              <a:cubicBezTo>
                                <a:pt x="18198" y="2567"/>
                                <a:pt x="18411" y="2569"/>
                                <a:pt x="18617" y="2599"/>
                              </a:cubicBezTo>
                              <a:lnTo>
                                <a:pt x="18206" y="3675"/>
                              </a:lnTo>
                              <a:cubicBezTo>
                                <a:pt x="18171" y="3764"/>
                                <a:pt x="18193" y="3891"/>
                                <a:pt x="18103" y="3944"/>
                              </a:cubicBezTo>
                              <a:lnTo>
                                <a:pt x="17486" y="4302"/>
                              </a:lnTo>
                              <a:cubicBezTo>
                                <a:pt x="17383" y="4362"/>
                                <a:pt x="17294" y="4447"/>
                                <a:pt x="17177" y="4481"/>
                              </a:cubicBezTo>
                              <a:cubicBezTo>
                                <a:pt x="17074" y="4511"/>
                                <a:pt x="16974" y="4548"/>
                                <a:pt x="16869" y="4571"/>
                              </a:cubicBezTo>
                              <a:cubicBezTo>
                                <a:pt x="16703" y="4607"/>
                                <a:pt x="16238" y="4657"/>
                                <a:pt x="16046" y="4750"/>
                              </a:cubicBezTo>
                              <a:cubicBezTo>
                                <a:pt x="15830" y="4855"/>
                                <a:pt x="15634" y="4989"/>
                                <a:pt x="15429" y="5109"/>
                              </a:cubicBezTo>
                              <a:cubicBezTo>
                                <a:pt x="14544" y="5622"/>
                                <a:pt x="15663" y="5007"/>
                                <a:pt x="14811" y="5378"/>
                              </a:cubicBezTo>
                              <a:cubicBezTo>
                                <a:pt x="14069" y="5701"/>
                                <a:pt x="14993" y="5422"/>
                                <a:pt x="14091" y="5736"/>
                              </a:cubicBezTo>
                              <a:cubicBezTo>
                                <a:pt x="13890" y="5806"/>
                                <a:pt x="13474" y="5915"/>
                                <a:pt x="13474" y="5915"/>
                              </a:cubicBezTo>
                              <a:cubicBezTo>
                                <a:pt x="13406" y="6035"/>
                                <a:pt x="13377" y="6179"/>
                                <a:pt x="13269" y="6274"/>
                              </a:cubicBezTo>
                              <a:cubicBezTo>
                                <a:pt x="13192" y="6341"/>
                                <a:pt x="13045" y="6304"/>
                                <a:pt x="12960" y="6363"/>
                              </a:cubicBezTo>
                              <a:cubicBezTo>
                                <a:pt x="12863" y="6431"/>
                                <a:pt x="12823" y="6543"/>
                                <a:pt x="12754" y="6632"/>
                              </a:cubicBezTo>
                              <a:cubicBezTo>
                                <a:pt x="13231" y="6715"/>
                                <a:pt x="13306" y="6788"/>
                                <a:pt x="13783" y="6632"/>
                              </a:cubicBezTo>
                              <a:cubicBezTo>
                                <a:pt x="13899" y="6595"/>
                                <a:pt x="13989" y="6513"/>
                                <a:pt x="14091" y="6453"/>
                              </a:cubicBezTo>
                              <a:cubicBezTo>
                                <a:pt x="14126" y="6363"/>
                                <a:pt x="14127" y="6258"/>
                                <a:pt x="14194" y="6184"/>
                              </a:cubicBezTo>
                              <a:cubicBezTo>
                                <a:pt x="14372" y="5991"/>
                                <a:pt x="14931" y="5881"/>
                                <a:pt x="15120" y="5826"/>
                              </a:cubicBezTo>
                              <a:cubicBezTo>
                                <a:pt x="15223" y="5796"/>
                                <a:pt x="15323" y="5759"/>
                                <a:pt x="15429" y="5736"/>
                              </a:cubicBezTo>
                              <a:cubicBezTo>
                                <a:pt x="15560" y="5707"/>
                                <a:pt x="16001" y="5621"/>
                                <a:pt x="16149" y="5557"/>
                              </a:cubicBezTo>
                              <a:cubicBezTo>
                                <a:pt x="16259" y="5509"/>
                                <a:pt x="16354" y="5437"/>
                                <a:pt x="16457" y="5378"/>
                              </a:cubicBezTo>
                              <a:cubicBezTo>
                                <a:pt x="16526" y="5467"/>
                                <a:pt x="16643" y="5540"/>
                                <a:pt x="16663" y="5646"/>
                              </a:cubicBezTo>
                              <a:cubicBezTo>
                                <a:pt x="16717" y="5928"/>
                                <a:pt x="16472" y="5962"/>
                                <a:pt x="16251" y="6005"/>
                              </a:cubicBezTo>
                              <a:cubicBezTo>
                                <a:pt x="16048" y="6044"/>
                                <a:pt x="15840" y="6065"/>
                                <a:pt x="15634" y="6095"/>
                              </a:cubicBezTo>
                              <a:cubicBezTo>
                                <a:pt x="15531" y="6154"/>
                                <a:pt x="15436" y="6226"/>
                                <a:pt x="15326" y="6274"/>
                              </a:cubicBezTo>
                              <a:cubicBezTo>
                                <a:pt x="15229" y="6316"/>
                                <a:pt x="15103" y="6305"/>
                                <a:pt x="15017" y="6363"/>
                              </a:cubicBezTo>
                              <a:cubicBezTo>
                                <a:pt x="13711" y="7249"/>
                                <a:pt x="14966" y="6655"/>
                                <a:pt x="13989" y="7080"/>
                              </a:cubicBezTo>
                              <a:cubicBezTo>
                                <a:pt x="13954" y="7170"/>
                                <a:pt x="13962" y="7283"/>
                                <a:pt x="13886" y="7349"/>
                              </a:cubicBezTo>
                              <a:cubicBezTo>
                                <a:pt x="13809" y="7416"/>
                                <a:pt x="13672" y="7393"/>
                                <a:pt x="13577" y="7439"/>
                              </a:cubicBezTo>
                              <a:cubicBezTo>
                                <a:pt x="13361" y="7544"/>
                                <a:pt x="13166" y="7678"/>
                                <a:pt x="12960" y="7798"/>
                              </a:cubicBezTo>
                              <a:lnTo>
                                <a:pt x="12034" y="8335"/>
                              </a:lnTo>
                              <a:cubicBezTo>
                                <a:pt x="11931" y="8395"/>
                                <a:pt x="11813" y="8438"/>
                                <a:pt x="11726" y="8515"/>
                              </a:cubicBezTo>
                              <a:cubicBezTo>
                                <a:pt x="11330" y="8860"/>
                                <a:pt x="11538" y="8713"/>
                                <a:pt x="11109" y="8963"/>
                              </a:cubicBezTo>
                              <a:cubicBezTo>
                                <a:pt x="10850" y="9638"/>
                                <a:pt x="11229" y="8832"/>
                                <a:pt x="10697" y="9411"/>
                              </a:cubicBezTo>
                              <a:cubicBezTo>
                                <a:pt x="10629" y="9485"/>
                                <a:pt x="10643" y="9595"/>
                                <a:pt x="10594" y="9680"/>
                              </a:cubicBezTo>
                              <a:cubicBezTo>
                                <a:pt x="10423" y="9978"/>
                                <a:pt x="10389" y="9949"/>
                                <a:pt x="10080" y="10128"/>
                              </a:cubicBezTo>
                              <a:cubicBezTo>
                                <a:pt x="10011" y="10217"/>
                                <a:pt x="9979" y="10340"/>
                                <a:pt x="9874" y="10397"/>
                              </a:cubicBezTo>
                              <a:cubicBezTo>
                                <a:pt x="9690" y="10497"/>
                                <a:pt x="9438" y="10471"/>
                                <a:pt x="9257" y="10576"/>
                              </a:cubicBezTo>
                              <a:lnTo>
                                <a:pt x="8949" y="10755"/>
                              </a:lnTo>
                              <a:cubicBezTo>
                                <a:pt x="8914" y="10845"/>
                                <a:pt x="8913" y="10950"/>
                                <a:pt x="8846" y="11024"/>
                              </a:cubicBezTo>
                              <a:cubicBezTo>
                                <a:pt x="8297" y="11622"/>
                                <a:pt x="8743" y="10755"/>
                                <a:pt x="8331" y="11472"/>
                              </a:cubicBezTo>
                              <a:cubicBezTo>
                                <a:pt x="8283" y="11557"/>
                                <a:pt x="8255" y="11649"/>
                                <a:pt x="8229" y="11741"/>
                              </a:cubicBezTo>
                              <a:cubicBezTo>
                                <a:pt x="8186" y="11889"/>
                                <a:pt x="8157" y="12039"/>
                                <a:pt x="8126" y="12189"/>
                              </a:cubicBezTo>
                              <a:cubicBezTo>
                                <a:pt x="8088" y="12368"/>
                                <a:pt x="8073" y="12551"/>
                                <a:pt x="8023" y="12727"/>
                              </a:cubicBezTo>
                              <a:cubicBezTo>
                                <a:pt x="7970" y="12910"/>
                                <a:pt x="7886" y="13085"/>
                                <a:pt x="7817" y="13265"/>
                              </a:cubicBezTo>
                              <a:lnTo>
                                <a:pt x="7611" y="13802"/>
                              </a:lnTo>
                              <a:cubicBezTo>
                                <a:pt x="7509" y="13773"/>
                                <a:pt x="7388" y="13772"/>
                                <a:pt x="7303" y="13713"/>
                              </a:cubicBezTo>
                              <a:cubicBezTo>
                                <a:pt x="6960" y="13474"/>
                                <a:pt x="7114" y="13245"/>
                                <a:pt x="7200" y="12906"/>
                              </a:cubicBezTo>
                              <a:cubicBezTo>
                                <a:pt x="7224" y="12814"/>
                                <a:pt x="7269" y="12727"/>
                                <a:pt x="7303" y="12637"/>
                              </a:cubicBezTo>
                              <a:cubicBezTo>
                                <a:pt x="7269" y="12488"/>
                                <a:pt x="7261" y="12332"/>
                                <a:pt x="7200" y="12189"/>
                              </a:cubicBezTo>
                              <a:cubicBezTo>
                                <a:pt x="7157" y="12088"/>
                                <a:pt x="7091" y="11988"/>
                                <a:pt x="6994" y="11920"/>
                              </a:cubicBezTo>
                              <a:cubicBezTo>
                                <a:pt x="6861" y="11827"/>
                                <a:pt x="6075" y="11742"/>
                                <a:pt x="6069" y="11741"/>
                              </a:cubicBezTo>
                              <a:cubicBezTo>
                                <a:pt x="4565" y="11959"/>
                                <a:pt x="5923" y="11599"/>
                                <a:pt x="5349" y="12100"/>
                              </a:cubicBezTo>
                              <a:cubicBezTo>
                                <a:pt x="5272" y="12166"/>
                                <a:pt x="5145" y="12165"/>
                                <a:pt x="5040" y="12189"/>
                              </a:cubicBezTo>
                              <a:cubicBezTo>
                                <a:pt x="3366" y="12578"/>
                                <a:pt x="4294" y="12316"/>
                                <a:pt x="3497" y="12548"/>
                              </a:cubicBezTo>
                              <a:cubicBezTo>
                                <a:pt x="3429" y="12637"/>
                                <a:pt x="3379" y="12740"/>
                                <a:pt x="3291" y="12817"/>
                              </a:cubicBezTo>
                              <a:cubicBezTo>
                                <a:pt x="3204" y="12893"/>
                                <a:pt x="3048" y="12905"/>
                                <a:pt x="2983" y="12996"/>
                              </a:cubicBezTo>
                              <a:cubicBezTo>
                                <a:pt x="2868" y="13156"/>
                                <a:pt x="2846" y="13354"/>
                                <a:pt x="2777" y="13534"/>
                              </a:cubicBezTo>
                              <a:cubicBezTo>
                                <a:pt x="2743" y="13623"/>
                                <a:pt x="2764" y="13750"/>
                                <a:pt x="2674" y="13802"/>
                              </a:cubicBezTo>
                              <a:lnTo>
                                <a:pt x="2366" y="13982"/>
                              </a:lnTo>
                              <a:cubicBezTo>
                                <a:pt x="2331" y="14071"/>
                                <a:pt x="2311" y="14166"/>
                                <a:pt x="2263" y="14251"/>
                              </a:cubicBezTo>
                              <a:cubicBezTo>
                                <a:pt x="2208" y="14347"/>
                                <a:pt x="2107" y="14421"/>
                                <a:pt x="2057" y="14520"/>
                              </a:cubicBezTo>
                              <a:cubicBezTo>
                                <a:pt x="1969" y="14692"/>
                                <a:pt x="1851" y="15057"/>
                                <a:pt x="1851" y="15057"/>
                              </a:cubicBezTo>
                              <a:cubicBezTo>
                                <a:pt x="1760" y="15698"/>
                                <a:pt x="1662" y="15922"/>
                                <a:pt x="1851" y="16581"/>
                              </a:cubicBezTo>
                              <a:cubicBezTo>
                                <a:pt x="1881" y="16685"/>
                                <a:pt x="1947" y="16802"/>
                                <a:pt x="2057" y="16850"/>
                              </a:cubicBezTo>
                              <a:cubicBezTo>
                                <a:pt x="2244" y="16931"/>
                                <a:pt x="2469" y="16910"/>
                                <a:pt x="2674" y="16939"/>
                              </a:cubicBezTo>
                              <a:cubicBezTo>
                                <a:pt x="2880" y="16910"/>
                                <a:pt x="3134" y="16969"/>
                                <a:pt x="3291" y="16850"/>
                              </a:cubicBezTo>
                              <a:cubicBezTo>
                                <a:pt x="3455" y="16725"/>
                                <a:pt x="3429" y="16491"/>
                                <a:pt x="3497" y="16312"/>
                              </a:cubicBezTo>
                              <a:cubicBezTo>
                                <a:pt x="3531" y="16222"/>
                                <a:pt x="3510" y="16096"/>
                                <a:pt x="3600" y="16043"/>
                              </a:cubicBezTo>
                              <a:cubicBezTo>
                                <a:pt x="4307" y="15632"/>
                                <a:pt x="3983" y="15753"/>
                                <a:pt x="4526" y="15595"/>
                              </a:cubicBezTo>
                              <a:cubicBezTo>
                                <a:pt x="4629" y="15655"/>
                                <a:pt x="4800" y="15671"/>
                                <a:pt x="4834" y="15774"/>
                              </a:cubicBezTo>
                              <a:cubicBezTo>
                                <a:pt x="4882" y="15921"/>
                                <a:pt x="4793" y="16080"/>
                                <a:pt x="4731" y="16222"/>
                              </a:cubicBezTo>
                              <a:cubicBezTo>
                                <a:pt x="4646" y="16422"/>
                                <a:pt x="4377" y="16621"/>
                                <a:pt x="4217" y="16760"/>
                              </a:cubicBezTo>
                              <a:cubicBezTo>
                                <a:pt x="4183" y="16850"/>
                                <a:pt x="4163" y="16945"/>
                                <a:pt x="4114" y="17029"/>
                              </a:cubicBezTo>
                              <a:cubicBezTo>
                                <a:pt x="3716" y="17724"/>
                                <a:pt x="4064" y="16891"/>
                                <a:pt x="3806" y="17567"/>
                              </a:cubicBezTo>
                              <a:lnTo>
                                <a:pt x="5349" y="18015"/>
                              </a:lnTo>
                              <a:cubicBezTo>
                                <a:pt x="5288" y="18278"/>
                                <a:pt x="5261" y="18491"/>
                                <a:pt x="5143" y="18732"/>
                              </a:cubicBezTo>
                              <a:cubicBezTo>
                                <a:pt x="5082" y="18855"/>
                                <a:pt x="5006" y="18971"/>
                                <a:pt x="4937" y="19090"/>
                              </a:cubicBezTo>
                              <a:cubicBezTo>
                                <a:pt x="4971" y="19449"/>
                                <a:pt x="4985" y="19809"/>
                                <a:pt x="5040" y="20166"/>
                              </a:cubicBezTo>
                              <a:cubicBezTo>
                                <a:pt x="5056" y="20270"/>
                                <a:pt x="5226" y="20661"/>
                                <a:pt x="5349" y="20704"/>
                              </a:cubicBezTo>
                              <a:cubicBezTo>
                                <a:pt x="5605" y="20793"/>
                                <a:pt x="5900" y="20749"/>
                                <a:pt x="6171" y="20793"/>
                              </a:cubicBezTo>
                              <a:cubicBezTo>
                                <a:pt x="6449" y="20839"/>
                                <a:pt x="6994" y="20973"/>
                                <a:pt x="6994" y="20973"/>
                              </a:cubicBezTo>
                              <a:cubicBezTo>
                                <a:pt x="7029" y="21018"/>
                                <a:pt x="7364" y="21404"/>
                                <a:pt x="7303" y="21510"/>
                              </a:cubicBezTo>
                              <a:cubicBezTo>
                                <a:pt x="7254" y="21595"/>
                                <a:pt x="7097" y="21570"/>
                                <a:pt x="6994" y="21600"/>
                              </a:cubicBezTo>
                              <a:cubicBezTo>
                                <a:pt x="6617" y="21570"/>
                                <a:pt x="6233" y="21580"/>
                                <a:pt x="5863" y="21510"/>
                              </a:cubicBezTo>
                              <a:cubicBezTo>
                                <a:pt x="5514" y="21445"/>
                                <a:pt x="5561" y="21247"/>
                                <a:pt x="5349" y="21062"/>
                              </a:cubicBezTo>
                              <a:cubicBezTo>
                                <a:pt x="5221" y="20951"/>
                                <a:pt x="4804" y="20716"/>
                                <a:pt x="4629" y="20614"/>
                              </a:cubicBezTo>
                              <a:cubicBezTo>
                                <a:pt x="4039" y="19844"/>
                                <a:pt x="4746" y="20818"/>
                                <a:pt x="4320" y="20076"/>
                              </a:cubicBezTo>
                              <a:cubicBezTo>
                                <a:pt x="4265" y="19980"/>
                                <a:pt x="4164" y="19906"/>
                                <a:pt x="4114" y="19807"/>
                              </a:cubicBezTo>
                              <a:cubicBezTo>
                                <a:pt x="3951" y="19488"/>
                                <a:pt x="3982" y="19244"/>
                                <a:pt x="3703" y="19001"/>
                              </a:cubicBezTo>
                              <a:cubicBezTo>
                                <a:pt x="3615" y="18925"/>
                                <a:pt x="3512" y="18856"/>
                                <a:pt x="3394" y="18822"/>
                              </a:cubicBezTo>
                              <a:cubicBezTo>
                                <a:pt x="3196" y="18764"/>
                                <a:pt x="2981" y="18771"/>
                                <a:pt x="2777" y="18732"/>
                              </a:cubicBezTo>
                              <a:cubicBezTo>
                                <a:pt x="2671" y="18711"/>
                                <a:pt x="2571" y="18672"/>
                                <a:pt x="2469" y="18642"/>
                              </a:cubicBezTo>
                              <a:cubicBezTo>
                                <a:pt x="2410" y="18489"/>
                                <a:pt x="2331" y="18204"/>
                                <a:pt x="2160" y="18105"/>
                              </a:cubicBezTo>
                              <a:cubicBezTo>
                                <a:pt x="2042" y="18036"/>
                                <a:pt x="1884" y="18050"/>
                                <a:pt x="1749" y="18015"/>
                              </a:cubicBezTo>
                              <a:cubicBezTo>
                                <a:pt x="1541" y="17961"/>
                                <a:pt x="1337" y="17895"/>
                                <a:pt x="1131" y="17836"/>
                              </a:cubicBezTo>
                              <a:cubicBezTo>
                                <a:pt x="1029" y="17806"/>
                                <a:pt x="913" y="17798"/>
                                <a:pt x="823" y="17746"/>
                              </a:cubicBezTo>
                              <a:lnTo>
                                <a:pt x="514" y="17567"/>
                              </a:lnTo>
                              <a:cubicBezTo>
                                <a:pt x="85" y="17006"/>
                                <a:pt x="361" y="17458"/>
                                <a:pt x="206" y="16312"/>
                              </a:cubicBezTo>
                              <a:cubicBezTo>
                                <a:pt x="140" y="15824"/>
                                <a:pt x="140" y="15872"/>
                                <a:pt x="0" y="15505"/>
                              </a:cubicBezTo>
                              <a:cubicBezTo>
                                <a:pt x="103" y="15446"/>
                                <a:pt x="221" y="15402"/>
                                <a:pt x="309" y="15326"/>
                              </a:cubicBezTo>
                              <a:cubicBezTo>
                                <a:pt x="467" y="15188"/>
                                <a:pt x="569" y="14976"/>
                                <a:pt x="617" y="14788"/>
                              </a:cubicBezTo>
                              <a:cubicBezTo>
                                <a:pt x="662" y="14611"/>
                                <a:pt x="679" y="14429"/>
                                <a:pt x="720" y="14251"/>
                              </a:cubicBezTo>
                              <a:cubicBezTo>
                                <a:pt x="748" y="14130"/>
                                <a:pt x="792" y="14012"/>
                                <a:pt x="823" y="13892"/>
                              </a:cubicBezTo>
                              <a:cubicBezTo>
                                <a:pt x="861" y="13743"/>
                                <a:pt x="883" y="13592"/>
                                <a:pt x="926" y="13444"/>
                              </a:cubicBezTo>
                              <a:cubicBezTo>
                                <a:pt x="952" y="13352"/>
                                <a:pt x="952" y="13242"/>
                                <a:pt x="1029" y="13175"/>
                              </a:cubicBezTo>
                              <a:cubicBezTo>
                                <a:pt x="1105" y="13108"/>
                                <a:pt x="1234" y="13115"/>
                                <a:pt x="1337" y="13085"/>
                              </a:cubicBezTo>
                              <a:cubicBezTo>
                                <a:pt x="1303" y="12428"/>
                                <a:pt x="1292" y="11770"/>
                                <a:pt x="1234" y="11114"/>
                              </a:cubicBezTo>
                              <a:cubicBezTo>
                                <a:pt x="1223" y="10991"/>
                                <a:pt x="1131" y="10878"/>
                                <a:pt x="1131" y="10755"/>
                              </a:cubicBezTo>
                              <a:cubicBezTo>
                                <a:pt x="1131" y="10445"/>
                                <a:pt x="1351" y="9940"/>
                                <a:pt x="1646" y="9769"/>
                              </a:cubicBezTo>
                              <a:lnTo>
                                <a:pt x="1954" y="9590"/>
                              </a:lnTo>
                              <a:cubicBezTo>
                                <a:pt x="2010" y="9444"/>
                                <a:pt x="2095" y="9144"/>
                                <a:pt x="2263" y="9052"/>
                              </a:cubicBezTo>
                              <a:cubicBezTo>
                                <a:pt x="2447" y="8952"/>
                                <a:pt x="2700" y="8978"/>
                                <a:pt x="2880" y="8873"/>
                              </a:cubicBezTo>
                              <a:lnTo>
                                <a:pt x="3497" y="8515"/>
                              </a:lnTo>
                              <a:cubicBezTo>
                                <a:pt x="3722" y="7928"/>
                                <a:pt x="3410" y="8504"/>
                                <a:pt x="3909" y="8156"/>
                              </a:cubicBezTo>
                              <a:cubicBezTo>
                                <a:pt x="4005" y="8089"/>
                                <a:pt x="4027" y="7963"/>
                                <a:pt x="4114" y="7887"/>
                              </a:cubicBezTo>
                              <a:cubicBezTo>
                                <a:pt x="4202" y="7811"/>
                                <a:pt x="4320" y="7768"/>
                                <a:pt x="4423" y="7708"/>
                              </a:cubicBezTo>
                              <a:cubicBezTo>
                                <a:pt x="4491" y="7618"/>
                                <a:pt x="4536" y="7510"/>
                                <a:pt x="4629" y="7439"/>
                              </a:cubicBezTo>
                              <a:cubicBezTo>
                                <a:pt x="4815" y="7297"/>
                                <a:pt x="5246" y="7080"/>
                                <a:pt x="5246" y="7080"/>
                              </a:cubicBezTo>
                              <a:cubicBezTo>
                                <a:pt x="5485" y="6768"/>
                                <a:pt x="5631" y="6501"/>
                                <a:pt x="5966" y="6274"/>
                              </a:cubicBezTo>
                              <a:cubicBezTo>
                                <a:pt x="6161" y="6142"/>
                                <a:pt x="6377" y="6035"/>
                                <a:pt x="6583" y="5915"/>
                              </a:cubicBezTo>
                              <a:lnTo>
                                <a:pt x="7200" y="5557"/>
                              </a:lnTo>
                              <a:cubicBezTo>
                                <a:pt x="7303" y="5497"/>
                                <a:pt x="7391" y="5412"/>
                                <a:pt x="7509" y="5378"/>
                              </a:cubicBezTo>
                              <a:cubicBezTo>
                                <a:pt x="7611" y="5348"/>
                                <a:pt x="7722" y="5334"/>
                                <a:pt x="7817" y="5288"/>
                              </a:cubicBezTo>
                              <a:cubicBezTo>
                                <a:pt x="8033" y="5183"/>
                                <a:pt x="8229" y="5049"/>
                                <a:pt x="8434" y="4929"/>
                              </a:cubicBezTo>
                              <a:lnTo>
                                <a:pt x="9051" y="4571"/>
                              </a:lnTo>
                              <a:cubicBezTo>
                                <a:pt x="9232" y="4098"/>
                                <a:pt x="9064" y="4354"/>
                                <a:pt x="9771" y="3944"/>
                              </a:cubicBezTo>
                              <a:lnTo>
                                <a:pt x="10080" y="3764"/>
                              </a:lnTo>
                              <a:cubicBezTo>
                                <a:pt x="10460" y="3268"/>
                                <a:pt x="10068" y="3660"/>
                                <a:pt x="10594" y="3406"/>
                              </a:cubicBezTo>
                              <a:cubicBezTo>
                                <a:pt x="10810" y="3301"/>
                                <a:pt x="10977" y="3115"/>
                                <a:pt x="11211" y="3047"/>
                              </a:cubicBezTo>
                              <a:cubicBezTo>
                                <a:pt x="11314" y="3017"/>
                                <a:pt x="11423" y="3000"/>
                                <a:pt x="11520" y="2958"/>
                              </a:cubicBezTo>
                              <a:cubicBezTo>
                                <a:pt x="11631" y="2910"/>
                                <a:pt x="11716" y="2822"/>
                                <a:pt x="11829" y="2778"/>
                              </a:cubicBezTo>
                              <a:cubicBezTo>
                                <a:pt x="12027" y="2702"/>
                                <a:pt x="12240" y="2659"/>
                                <a:pt x="12446" y="2599"/>
                              </a:cubicBezTo>
                              <a:cubicBezTo>
                                <a:pt x="12549" y="2569"/>
                                <a:pt x="12664" y="2562"/>
                                <a:pt x="12754" y="2510"/>
                              </a:cubicBezTo>
                              <a:cubicBezTo>
                                <a:pt x="12960" y="2390"/>
                                <a:pt x="13137" y="2219"/>
                                <a:pt x="13371" y="2151"/>
                              </a:cubicBezTo>
                              <a:cubicBezTo>
                                <a:pt x="13474" y="2121"/>
                                <a:pt x="13583" y="2104"/>
                                <a:pt x="13680" y="2061"/>
                              </a:cubicBezTo>
                              <a:cubicBezTo>
                                <a:pt x="13791" y="2013"/>
                                <a:pt x="13876" y="1926"/>
                                <a:pt x="13989" y="1882"/>
                              </a:cubicBezTo>
                              <a:lnTo>
                                <a:pt x="15531" y="1434"/>
                              </a:lnTo>
                              <a:cubicBezTo>
                                <a:pt x="15634" y="1404"/>
                                <a:pt x="15732" y="1356"/>
                                <a:pt x="15840" y="1344"/>
                              </a:cubicBezTo>
                              <a:lnTo>
                                <a:pt x="16663" y="1255"/>
                              </a:lnTo>
                              <a:lnTo>
                                <a:pt x="17280" y="1076"/>
                              </a:lnTo>
                              <a:cubicBezTo>
                                <a:pt x="17383" y="1046"/>
                                <a:pt x="17498" y="1038"/>
                                <a:pt x="17589" y="986"/>
                              </a:cubicBezTo>
                              <a:cubicBezTo>
                                <a:pt x="17938" y="783"/>
                                <a:pt x="18025" y="698"/>
                                <a:pt x="18514" y="627"/>
                              </a:cubicBezTo>
                              <a:cubicBezTo>
                                <a:pt x="19471" y="488"/>
                                <a:pt x="18924" y="556"/>
                                <a:pt x="20160" y="448"/>
                              </a:cubicBezTo>
                              <a:lnTo>
                                <a:pt x="20777" y="269"/>
                              </a:lnTo>
                              <a:cubicBezTo>
                                <a:pt x="20880" y="239"/>
                                <a:pt x="20989" y="221"/>
                                <a:pt x="21086" y="179"/>
                              </a:cubicBezTo>
                              <a:lnTo>
                                <a:pt x="21600" y="0"/>
                              </a:lnTo>
                              <a:close/>
                            </a:path>
                          </a:pathLst>
                        </a:custGeom>
                        <a:solidFill>
                          <a:srgbClr val="7C9339"/>
                        </a:solidFill>
                        <a:ln w="9525"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87" name="Shape 387"/>
                        <p:cNvSpPr/>
                        <p:nvPr/>
                      </p:nvSpPr>
                      <p:spPr>
                        <a:xfrm>
                          <a:off x="254000" y="183874"/>
                          <a:ext cx="653889" cy="453716"/>
                        </a:xfrm>
                        <a:custGeom>
                          <a:avLst/>
                          <a:gdLst/>
                          <a:ahLst/>
                          <a:cxnLst>
                            <a:cxn ang="0">
                              <a:pos x="wd2" y="hd2"/>
                            </a:cxn>
                            <a:cxn ang="5400000">
                              <a:pos x="wd2" y="hd2"/>
                            </a:cxn>
                            <a:cxn ang="10800000">
                              <a:pos x="wd2" y="hd2"/>
                            </a:cxn>
                            <a:cxn ang="16200000">
                              <a:pos x="wd2" y="hd2"/>
                            </a:cxn>
                          </a:cxnLst>
                          <a:rect l="0" t="0" r="r" b="b"/>
                          <a:pathLst>
                            <a:path w="21542" h="21287" extrusionOk="0">
                              <a:moveTo>
                                <a:pt x="8366" y="9269"/>
                              </a:moveTo>
                              <a:cubicBezTo>
                                <a:pt x="7856" y="9511"/>
                                <a:pt x="7516" y="9585"/>
                                <a:pt x="7111" y="10163"/>
                              </a:cubicBezTo>
                              <a:cubicBezTo>
                                <a:pt x="5717" y="12150"/>
                                <a:pt x="7738" y="10064"/>
                                <a:pt x="6065" y="11653"/>
                              </a:cubicBezTo>
                              <a:cubicBezTo>
                                <a:pt x="4867" y="14216"/>
                                <a:pt x="6463" y="11200"/>
                                <a:pt x="5020" y="12846"/>
                              </a:cubicBezTo>
                              <a:cubicBezTo>
                                <a:pt x="4823" y="13069"/>
                                <a:pt x="4798" y="13516"/>
                                <a:pt x="4601" y="13740"/>
                              </a:cubicBezTo>
                              <a:cubicBezTo>
                                <a:pt x="4429" y="13936"/>
                                <a:pt x="4167" y="13885"/>
                                <a:pt x="3974" y="14038"/>
                              </a:cubicBezTo>
                              <a:cubicBezTo>
                                <a:pt x="3534" y="14386"/>
                                <a:pt x="2719" y="15230"/>
                                <a:pt x="2719" y="15230"/>
                              </a:cubicBezTo>
                              <a:cubicBezTo>
                                <a:pt x="2649" y="15528"/>
                                <a:pt x="2632" y="15863"/>
                                <a:pt x="2510" y="16124"/>
                              </a:cubicBezTo>
                              <a:cubicBezTo>
                                <a:pt x="2188" y="16813"/>
                                <a:pt x="1718" y="17175"/>
                                <a:pt x="1255" y="17614"/>
                              </a:cubicBezTo>
                              <a:lnTo>
                                <a:pt x="0" y="20297"/>
                              </a:lnTo>
                              <a:cubicBezTo>
                                <a:pt x="664" y="20612"/>
                                <a:pt x="1114" y="20981"/>
                                <a:pt x="1882" y="20297"/>
                              </a:cubicBezTo>
                              <a:cubicBezTo>
                                <a:pt x="2147" y="20062"/>
                                <a:pt x="2080" y="19419"/>
                                <a:pt x="2301" y="19105"/>
                              </a:cubicBezTo>
                              <a:cubicBezTo>
                                <a:pt x="2457" y="18883"/>
                                <a:pt x="2719" y="18906"/>
                                <a:pt x="2928" y="18807"/>
                              </a:cubicBezTo>
                              <a:cubicBezTo>
                                <a:pt x="2998" y="19105"/>
                                <a:pt x="3000" y="19456"/>
                                <a:pt x="3137" y="19701"/>
                              </a:cubicBezTo>
                              <a:cubicBezTo>
                                <a:pt x="3768" y="20824"/>
                                <a:pt x="4554" y="20156"/>
                                <a:pt x="5438" y="19999"/>
                              </a:cubicBezTo>
                              <a:cubicBezTo>
                                <a:pt x="5647" y="19900"/>
                                <a:pt x="5909" y="19923"/>
                                <a:pt x="6065" y="19701"/>
                              </a:cubicBezTo>
                              <a:cubicBezTo>
                                <a:pt x="8188" y="16676"/>
                                <a:pt x="4941" y="19975"/>
                                <a:pt x="7111" y="17913"/>
                              </a:cubicBezTo>
                              <a:cubicBezTo>
                                <a:pt x="7250" y="17614"/>
                                <a:pt x="7320" y="17217"/>
                                <a:pt x="7529" y="17018"/>
                              </a:cubicBezTo>
                              <a:cubicBezTo>
                                <a:pt x="7769" y="16791"/>
                                <a:pt x="8091" y="16838"/>
                                <a:pt x="8366" y="16720"/>
                              </a:cubicBezTo>
                              <a:cubicBezTo>
                                <a:pt x="8788" y="16540"/>
                                <a:pt x="9254" y="16473"/>
                                <a:pt x="9621" y="16124"/>
                              </a:cubicBezTo>
                              <a:lnTo>
                                <a:pt x="10876" y="14932"/>
                              </a:lnTo>
                              <a:cubicBezTo>
                                <a:pt x="10945" y="14634"/>
                                <a:pt x="10963" y="14299"/>
                                <a:pt x="11085" y="14038"/>
                              </a:cubicBezTo>
                              <a:cubicBezTo>
                                <a:pt x="11249" y="13687"/>
                                <a:pt x="11523" y="13467"/>
                                <a:pt x="11712" y="13144"/>
                              </a:cubicBezTo>
                              <a:cubicBezTo>
                                <a:pt x="11873" y="12868"/>
                                <a:pt x="12006" y="12560"/>
                                <a:pt x="12131" y="12249"/>
                              </a:cubicBezTo>
                              <a:cubicBezTo>
                                <a:pt x="12285" y="11864"/>
                                <a:pt x="12328" y="11371"/>
                                <a:pt x="12549" y="11057"/>
                              </a:cubicBezTo>
                              <a:cubicBezTo>
                                <a:pt x="12705" y="10835"/>
                                <a:pt x="12967" y="10859"/>
                                <a:pt x="13176" y="10759"/>
                              </a:cubicBezTo>
                              <a:cubicBezTo>
                                <a:pt x="13316" y="10461"/>
                                <a:pt x="13398" y="10089"/>
                                <a:pt x="13595" y="9865"/>
                              </a:cubicBezTo>
                              <a:cubicBezTo>
                                <a:pt x="13767" y="9669"/>
                                <a:pt x="14039" y="9741"/>
                                <a:pt x="14222" y="9567"/>
                              </a:cubicBezTo>
                              <a:cubicBezTo>
                                <a:pt x="14468" y="9333"/>
                                <a:pt x="14640" y="8971"/>
                                <a:pt x="14850" y="8673"/>
                              </a:cubicBezTo>
                              <a:cubicBezTo>
                                <a:pt x="14542" y="10866"/>
                                <a:pt x="14838" y="9742"/>
                                <a:pt x="13804" y="11951"/>
                              </a:cubicBezTo>
                              <a:cubicBezTo>
                                <a:pt x="13734" y="12249"/>
                                <a:pt x="13751" y="12623"/>
                                <a:pt x="13595" y="12846"/>
                              </a:cubicBezTo>
                              <a:cubicBezTo>
                                <a:pt x="13439" y="13068"/>
                                <a:pt x="13176" y="13044"/>
                                <a:pt x="12967" y="13144"/>
                              </a:cubicBezTo>
                              <a:cubicBezTo>
                                <a:pt x="12897" y="13442"/>
                                <a:pt x="12857" y="13757"/>
                                <a:pt x="12758" y="14038"/>
                              </a:cubicBezTo>
                              <a:cubicBezTo>
                                <a:pt x="12605" y="14474"/>
                                <a:pt x="11854" y="15854"/>
                                <a:pt x="11712" y="16124"/>
                              </a:cubicBezTo>
                              <a:cubicBezTo>
                                <a:pt x="11215" y="18250"/>
                                <a:pt x="11920" y="15680"/>
                                <a:pt x="10876" y="17913"/>
                              </a:cubicBezTo>
                              <a:cubicBezTo>
                                <a:pt x="10753" y="18174"/>
                                <a:pt x="10736" y="18509"/>
                                <a:pt x="10667" y="18807"/>
                              </a:cubicBezTo>
                              <a:cubicBezTo>
                                <a:pt x="10736" y="19602"/>
                                <a:pt x="10597" y="20496"/>
                                <a:pt x="10876" y="21191"/>
                              </a:cubicBezTo>
                              <a:cubicBezTo>
                                <a:pt x="10985" y="21464"/>
                                <a:pt x="11331" y="21089"/>
                                <a:pt x="11503" y="20893"/>
                              </a:cubicBezTo>
                              <a:cubicBezTo>
                                <a:pt x="11699" y="20669"/>
                                <a:pt x="11797" y="20310"/>
                                <a:pt x="11921" y="19999"/>
                              </a:cubicBezTo>
                              <a:cubicBezTo>
                                <a:pt x="12335" y="18968"/>
                                <a:pt x="12314" y="18916"/>
                                <a:pt x="12549" y="17913"/>
                              </a:cubicBezTo>
                              <a:cubicBezTo>
                                <a:pt x="12619" y="18409"/>
                                <a:pt x="12480" y="19086"/>
                                <a:pt x="12758" y="19403"/>
                              </a:cubicBezTo>
                              <a:cubicBezTo>
                                <a:pt x="12835" y="19491"/>
                                <a:pt x="14068" y="18880"/>
                                <a:pt x="14222" y="18807"/>
                              </a:cubicBezTo>
                              <a:cubicBezTo>
                                <a:pt x="14361" y="18509"/>
                                <a:pt x="14541" y="18242"/>
                                <a:pt x="14640" y="17913"/>
                              </a:cubicBezTo>
                              <a:cubicBezTo>
                                <a:pt x="15096" y="16398"/>
                                <a:pt x="14635" y="15553"/>
                                <a:pt x="15059" y="13740"/>
                              </a:cubicBezTo>
                              <a:cubicBezTo>
                                <a:pt x="15138" y="13400"/>
                                <a:pt x="15477" y="13342"/>
                                <a:pt x="15686" y="13144"/>
                              </a:cubicBezTo>
                              <a:lnTo>
                                <a:pt x="16104" y="11355"/>
                              </a:lnTo>
                              <a:cubicBezTo>
                                <a:pt x="16174" y="11057"/>
                                <a:pt x="16104" y="10560"/>
                                <a:pt x="16314" y="10461"/>
                              </a:cubicBezTo>
                              <a:lnTo>
                                <a:pt x="16941" y="10163"/>
                              </a:lnTo>
                              <a:cubicBezTo>
                                <a:pt x="17080" y="10461"/>
                                <a:pt x="17121" y="10944"/>
                                <a:pt x="17359" y="11057"/>
                              </a:cubicBezTo>
                              <a:cubicBezTo>
                                <a:pt x="17632" y="11187"/>
                                <a:pt x="17980" y="11029"/>
                                <a:pt x="18196" y="10759"/>
                              </a:cubicBezTo>
                              <a:cubicBezTo>
                                <a:pt x="19669" y="8922"/>
                                <a:pt x="18648" y="9557"/>
                                <a:pt x="19242" y="8077"/>
                              </a:cubicBezTo>
                              <a:cubicBezTo>
                                <a:pt x="19415" y="7645"/>
                                <a:pt x="19660" y="7282"/>
                                <a:pt x="19869" y="6884"/>
                              </a:cubicBezTo>
                              <a:lnTo>
                                <a:pt x="20497" y="4202"/>
                              </a:lnTo>
                              <a:cubicBezTo>
                                <a:pt x="20566" y="3904"/>
                                <a:pt x="20583" y="3569"/>
                                <a:pt x="20706" y="3308"/>
                              </a:cubicBezTo>
                              <a:cubicBezTo>
                                <a:pt x="21297" y="2044"/>
                                <a:pt x="21012" y="2734"/>
                                <a:pt x="21542" y="1221"/>
                              </a:cubicBezTo>
                              <a:cubicBezTo>
                                <a:pt x="21473" y="824"/>
                                <a:pt x="21600" y="181"/>
                                <a:pt x="21333" y="29"/>
                              </a:cubicBezTo>
                              <a:cubicBezTo>
                                <a:pt x="21044" y="-136"/>
                                <a:pt x="20783" y="450"/>
                                <a:pt x="20497" y="625"/>
                              </a:cubicBezTo>
                              <a:cubicBezTo>
                                <a:pt x="20294" y="749"/>
                                <a:pt x="20066" y="783"/>
                                <a:pt x="19869" y="923"/>
                              </a:cubicBezTo>
                              <a:cubicBezTo>
                                <a:pt x="19644" y="1083"/>
                                <a:pt x="19446" y="1311"/>
                                <a:pt x="19242" y="1519"/>
                              </a:cubicBezTo>
                              <a:cubicBezTo>
                                <a:pt x="17426" y="3368"/>
                                <a:pt x="19256" y="1605"/>
                                <a:pt x="17778" y="3010"/>
                              </a:cubicBezTo>
                              <a:cubicBezTo>
                                <a:pt x="17638" y="3308"/>
                                <a:pt x="17472" y="3583"/>
                                <a:pt x="17359" y="3904"/>
                              </a:cubicBezTo>
                              <a:cubicBezTo>
                                <a:pt x="17261" y="4185"/>
                                <a:pt x="17306" y="4576"/>
                                <a:pt x="17150" y="4798"/>
                              </a:cubicBezTo>
                              <a:cubicBezTo>
                                <a:pt x="16795" y="5305"/>
                                <a:pt x="15895" y="5990"/>
                                <a:pt x="15895" y="5990"/>
                              </a:cubicBezTo>
                              <a:cubicBezTo>
                                <a:pt x="14845" y="8235"/>
                                <a:pt x="16261" y="5643"/>
                                <a:pt x="14640" y="7182"/>
                              </a:cubicBezTo>
                              <a:cubicBezTo>
                                <a:pt x="14431" y="7381"/>
                                <a:pt x="14435" y="7887"/>
                                <a:pt x="14222" y="8077"/>
                              </a:cubicBezTo>
                              <a:cubicBezTo>
                                <a:pt x="13848" y="8410"/>
                                <a:pt x="12967" y="8673"/>
                                <a:pt x="12967" y="8673"/>
                              </a:cubicBezTo>
                              <a:cubicBezTo>
                                <a:pt x="12828" y="8971"/>
                                <a:pt x="12755" y="9361"/>
                                <a:pt x="12549" y="9567"/>
                              </a:cubicBezTo>
                              <a:cubicBezTo>
                                <a:pt x="12038" y="10077"/>
                                <a:pt x="11467" y="10478"/>
                                <a:pt x="10876" y="10759"/>
                              </a:cubicBezTo>
                              <a:lnTo>
                                <a:pt x="9621" y="11355"/>
                              </a:lnTo>
                              <a:cubicBezTo>
                                <a:pt x="9412" y="11455"/>
                                <a:pt x="9210" y="11592"/>
                                <a:pt x="8993" y="11653"/>
                              </a:cubicBezTo>
                              <a:lnTo>
                                <a:pt x="7948" y="11951"/>
                              </a:lnTo>
                              <a:cubicBezTo>
                                <a:pt x="7709" y="8551"/>
                                <a:pt x="8234" y="8265"/>
                                <a:pt x="7111" y="9865"/>
                              </a:cubicBezTo>
                              <a:lnTo>
                                <a:pt x="8366" y="9269"/>
                              </a:ln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89" name="Shape 389"/>
                      <p:cNvSpPr/>
                      <p:nvPr/>
                    </p:nvSpPr>
                    <p:spPr>
                      <a:xfrm>
                        <a:off x="57246" y="1524002"/>
                        <a:ext cx="57650" cy="146051"/>
                      </a:xfrm>
                      <a:custGeom>
                        <a:avLst/>
                        <a:gdLst/>
                        <a:ahLst/>
                        <a:cxnLst>
                          <a:cxn ang="0">
                            <a:pos x="wd2" y="hd2"/>
                          </a:cxn>
                          <a:cxn ang="5400000">
                            <a:pos x="wd2" y="hd2"/>
                          </a:cxn>
                          <a:cxn ang="10800000">
                            <a:pos x="wd2" y="hd2"/>
                          </a:cxn>
                          <a:cxn ang="16200000">
                            <a:pos x="wd2" y="hd2"/>
                          </a:cxn>
                        </a:cxnLst>
                        <a:rect l="0" t="0" r="r" b="b"/>
                        <a:pathLst>
                          <a:path w="21199" h="21600" extrusionOk="0">
                            <a:moveTo>
                              <a:pt x="9434" y="0"/>
                            </a:moveTo>
                            <a:cubicBezTo>
                              <a:pt x="11787" y="626"/>
                              <a:pt x="14925" y="939"/>
                              <a:pt x="16493" y="1878"/>
                            </a:cubicBezTo>
                            <a:cubicBezTo>
                              <a:pt x="18287" y="2952"/>
                              <a:pt x="17957" y="4394"/>
                              <a:pt x="18846" y="5635"/>
                            </a:cubicBezTo>
                            <a:cubicBezTo>
                              <a:pt x="19527" y="6587"/>
                              <a:pt x="20415" y="7513"/>
                              <a:pt x="21199" y="8452"/>
                            </a:cubicBezTo>
                            <a:cubicBezTo>
                              <a:pt x="20645" y="9778"/>
                              <a:pt x="17636" y="18792"/>
                              <a:pt x="14140" y="19722"/>
                            </a:cubicBezTo>
                            <a:lnTo>
                              <a:pt x="7081" y="21600"/>
                            </a:lnTo>
                            <a:cubicBezTo>
                              <a:pt x="5185" y="20465"/>
                              <a:pt x="-401" y="17656"/>
                              <a:pt x="23" y="15965"/>
                            </a:cubicBezTo>
                            <a:cubicBezTo>
                              <a:pt x="591" y="13698"/>
                              <a:pt x="3160" y="11583"/>
                              <a:pt x="4728" y="9391"/>
                            </a:cubicBezTo>
                            <a:cubicBezTo>
                              <a:pt x="5513" y="6574"/>
                              <a:pt x="3905" y="3475"/>
                              <a:pt x="7081" y="939"/>
                            </a:cubicBezTo>
                            <a:cubicBezTo>
                              <a:pt x="8190" y="54"/>
                              <a:pt x="12386" y="1178"/>
                              <a:pt x="14140" y="1878"/>
                            </a:cubicBezTo>
                            <a:lnTo>
                              <a:pt x="9434" y="0"/>
                            </a:ln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90" name="Shape 390"/>
                      <p:cNvSpPr/>
                      <p:nvPr/>
                    </p:nvSpPr>
                    <p:spPr>
                      <a:xfrm>
                        <a:off x="-1" y="1568452"/>
                        <a:ext cx="57747" cy="196851"/>
                      </a:xfrm>
                      <a:custGeom>
                        <a:avLst/>
                        <a:gdLst/>
                        <a:ahLst/>
                        <a:cxnLst>
                          <a:cxn ang="0">
                            <a:pos x="wd2" y="hd2"/>
                          </a:cxn>
                          <a:cxn ang="5400000">
                            <a:pos x="wd2" y="hd2"/>
                          </a:cxn>
                          <a:cxn ang="10800000">
                            <a:pos x="wd2" y="hd2"/>
                          </a:cxn>
                          <a:cxn ang="16200000">
                            <a:pos x="wd2" y="hd2"/>
                          </a:cxn>
                        </a:cxnLst>
                        <a:rect l="0" t="0" r="r" b="b"/>
                        <a:pathLst>
                          <a:path w="18272" h="21600" extrusionOk="0">
                            <a:moveTo>
                              <a:pt x="6099" y="2090"/>
                            </a:moveTo>
                            <a:cubicBezTo>
                              <a:pt x="5423" y="3484"/>
                              <a:pt x="4877" y="4886"/>
                              <a:pt x="4070" y="6271"/>
                            </a:cubicBezTo>
                            <a:cubicBezTo>
                              <a:pt x="3523" y="7210"/>
                              <a:pt x="2500" y="8114"/>
                              <a:pt x="2041" y="9058"/>
                            </a:cubicBezTo>
                            <a:cubicBezTo>
                              <a:pt x="1145" y="10905"/>
                              <a:pt x="689" y="12774"/>
                              <a:pt x="12" y="14632"/>
                            </a:cubicBezTo>
                            <a:cubicBezTo>
                              <a:pt x="1016" y="17733"/>
                              <a:pt x="-3328" y="21600"/>
                              <a:pt x="8128" y="21600"/>
                            </a:cubicBezTo>
                            <a:cubicBezTo>
                              <a:pt x="10266" y="21600"/>
                              <a:pt x="12185" y="21136"/>
                              <a:pt x="14214" y="20903"/>
                            </a:cubicBezTo>
                            <a:cubicBezTo>
                              <a:pt x="14891" y="17187"/>
                              <a:pt x="15108" y="13458"/>
                              <a:pt x="16243" y="9755"/>
                            </a:cubicBezTo>
                            <a:cubicBezTo>
                              <a:pt x="16467" y="9024"/>
                              <a:pt x="18272" y="8399"/>
                              <a:pt x="18272" y="7665"/>
                            </a:cubicBezTo>
                            <a:cubicBezTo>
                              <a:pt x="18272" y="5168"/>
                              <a:pt x="15990" y="2439"/>
                              <a:pt x="14214" y="0"/>
                            </a:cubicBezTo>
                            <a:cubicBezTo>
                              <a:pt x="10833" y="464"/>
                              <a:pt x="6868" y="593"/>
                              <a:pt x="4070" y="1394"/>
                            </a:cubicBezTo>
                            <a:cubicBezTo>
                              <a:pt x="2427" y="1864"/>
                              <a:pt x="2227" y="2752"/>
                              <a:pt x="2041" y="3484"/>
                            </a:cubicBezTo>
                            <a:cubicBezTo>
                              <a:pt x="-123" y="12030"/>
                              <a:pt x="12" y="14030"/>
                              <a:pt x="12" y="20206"/>
                            </a:cubicBez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400" name="Group 400"/>
                    <p:cNvGrpSpPr/>
                    <p:nvPr/>
                  </p:nvGrpSpPr>
                  <p:grpSpPr>
                    <a:xfrm>
                      <a:off x="190595" y="1181861"/>
                      <a:ext cx="1156204" cy="2020136"/>
                      <a:chOff x="0" y="-5"/>
                      <a:chExt cx="1156203" cy="2020135"/>
                    </a:xfrm>
                  </p:grpSpPr>
                  <p:sp>
                    <p:nvSpPr>
                      <p:cNvPr id="392" name="Shape 392"/>
                      <p:cNvSpPr/>
                      <p:nvPr/>
                    </p:nvSpPr>
                    <p:spPr>
                      <a:xfrm>
                        <a:off x="-1" y="1333487"/>
                        <a:ext cx="230292" cy="323103"/>
                      </a:xfrm>
                      <a:custGeom>
                        <a:avLst/>
                        <a:gdLst/>
                        <a:ahLst/>
                        <a:cxnLst>
                          <a:cxn ang="0">
                            <a:pos x="wd2" y="hd2"/>
                          </a:cxn>
                          <a:cxn ang="5400000">
                            <a:pos x="wd2" y="hd2"/>
                          </a:cxn>
                          <a:cxn ang="10800000">
                            <a:pos x="wd2" y="hd2"/>
                          </a:cxn>
                          <a:cxn ang="16200000">
                            <a:pos x="wd2" y="hd2"/>
                          </a:cxn>
                        </a:cxnLst>
                        <a:rect l="0" t="0" r="r" b="b"/>
                        <a:pathLst>
                          <a:path w="19584" h="19452" extrusionOk="0">
                            <a:moveTo>
                              <a:pt x="540" y="0"/>
                            </a:moveTo>
                            <a:cubicBezTo>
                              <a:pt x="2513" y="4173"/>
                              <a:pt x="-633" y="-2148"/>
                              <a:pt x="2163" y="2288"/>
                            </a:cubicBezTo>
                            <a:cubicBezTo>
                              <a:pt x="2626" y="3023"/>
                              <a:pt x="2884" y="3814"/>
                              <a:pt x="3245" y="4577"/>
                            </a:cubicBezTo>
                            <a:cubicBezTo>
                              <a:pt x="3450" y="5012"/>
                              <a:pt x="4036" y="5311"/>
                              <a:pt x="4327" y="5721"/>
                            </a:cubicBezTo>
                            <a:cubicBezTo>
                              <a:pt x="4582" y="6081"/>
                              <a:pt x="4464" y="6581"/>
                              <a:pt x="4867" y="6865"/>
                            </a:cubicBezTo>
                            <a:cubicBezTo>
                              <a:pt x="5126" y="7048"/>
                              <a:pt x="8635" y="7625"/>
                              <a:pt x="8654" y="7628"/>
                            </a:cubicBezTo>
                            <a:cubicBezTo>
                              <a:pt x="9014" y="8010"/>
                              <a:pt x="9530" y="8337"/>
                              <a:pt x="9735" y="8772"/>
                            </a:cubicBezTo>
                            <a:cubicBezTo>
                              <a:pt x="9750" y="8804"/>
                              <a:pt x="10252" y="11707"/>
                              <a:pt x="10817" y="12205"/>
                            </a:cubicBezTo>
                            <a:cubicBezTo>
                              <a:pt x="11223" y="12563"/>
                              <a:pt x="11899" y="12714"/>
                              <a:pt x="12440" y="12968"/>
                            </a:cubicBezTo>
                            <a:cubicBezTo>
                              <a:pt x="12800" y="13477"/>
                              <a:pt x="13005" y="14057"/>
                              <a:pt x="13522" y="14494"/>
                            </a:cubicBezTo>
                            <a:cubicBezTo>
                              <a:pt x="13938" y="14846"/>
                              <a:pt x="14738" y="14899"/>
                              <a:pt x="15144" y="15256"/>
                            </a:cubicBezTo>
                            <a:cubicBezTo>
                              <a:pt x="18130" y="17888"/>
                              <a:pt x="12657" y="14977"/>
                              <a:pt x="17308" y="17164"/>
                            </a:cubicBezTo>
                            <a:cubicBezTo>
                              <a:pt x="17488" y="17545"/>
                              <a:pt x="17446" y="18023"/>
                              <a:pt x="17849" y="18308"/>
                            </a:cubicBezTo>
                            <a:cubicBezTo>
                              <a:pt x="19192" y="19255"/>
                              <a:pt x="20967" y="17986"/>
                              <a:pt x="17849" y="19452"/>
                            </a:cubicBezTo>
                            <a:cubicBezTo>
                              <a:pt x="16947" y="19198"/>
                              <a:pt x="15968" y="19052"/>
                              <a:pt x="15144" y="18689"/>
                            </a:cubicBezTo>
                            <a:cubicBezTo>
                              <a:pt x="12738" y="17629"/>
                              <a:pt x="13958" y="17626"/>
                              <a:pt x="12981" y="16019"/>
                            </a:cubicBezTo>
                            <a:cubicBezTo>
                              <a:pt x="12725" y="15598"/>
                              <a:pt x="12190" y="15285"/>
                              <a:pt x="11899" y="14875"/>
                            </a:cubicBezTo>
                            <a:cubicBezTo>
                              <a:pt x="11644" y="14515"/>
                              <a:pt x="11635" y="14082"/>
                              <a:pt x="11358" y="13731"/>
                            </a:cubicBezTo>
                            <a:cubicBezTo>
                              <a:pt x="10727" y="12929"/>
                              <a:pt x="9916" y="12205"/>
                              <a:pt x="9195" y="11442"/>
                            </a:cubicBezTo>
                            <a:cubicBezTo>
                              <a:pt x="8834" y="11061"/>
                              <a:pt x="8729" y="10443"/>
                              <a:pt x="8113" y="10298"/>
                            </a:cubicBezTo>
                            <a:cubicBezTo>
                              <a:pt x="5873" y="9772"/>
                              <a:pt x="6965" y="10140"/>
                              <a:pt x="4867" y="9154"/>
                            </a:cubicBezTo>
                            <a:lnTo>
                              <a:pt x="3786" y="6865"/>
                            </a:lnTo>
                            <a:cubicBezTo>
                              <a:pt x="3605" y="6484"/>
                              <a:pt x="3648" y="6005"/>
                              <a:pt x="3245" y="5721"/>
                            </a:cubicBezTo>
                            <a:cubicBezTo>
                              <a:pt x="2704" y="5340"/>
                              <a:pt x="2067" y="5016"/>
                              <a:pt x="1622" y="4577"/>
                            </a:cubicBezTo>
                            <a:cubicBezTo>
                              <a:pt x="787" y="3752"/>
                              <a:pt x="441" y="2841"/>
                              <a:pt x="0" y="1907"/>
                            </a:cubicBezTo>
                            <a:cubicBezTo>
                              <a:pt x="540" y="1653"/>
                              <a:pt x="1019" y="974"/>
                              <a:pt x="1622" y="1144"/>
                            </a:cubicBezTo>
                            <a:cubicBezTo>
                              <a:pt x="2371" y="1355"/>
                              <a:pt x="2449" y="2130"/>
                              <a:pt x="2704" y="2670"/>
                            </a:cubicBezTo>
                            <a:cubicBezTo>
                              <a:pt x="4512" y="6495"/>
                              <a:pt x="2528" y="4834"/>
                              <a:pt x="4867" y="6484"/>
                            </a:cubicBezTo>
                            <a:lnTo>
                              <a:pt x="8113" y="6484"/>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399" name="Group 399"/>
                      <p:cNvGrpSpPr/>
                      <p:nvPr/>
                    </p:nvGrpSpPr>
                    <p:grpSpPr>
                      <a:xfrm>
                        <a:off x="336105" y="-6"/>
                        <a:ext cx="820099" cy="2020137"/>
                        <a:chOff x="0" y="-5"/>
                        <a:chExt cx="820097" cy="2020135"/>
                      </a:xfrm>
                    </p:grpSpPr>
                    <p:grpSp>
                      <p:nvGrpSpPr>
                        <p:cNvPr id="397" name="Group 397"/>
                        <p:cNvGrpSpPr/>
                        <p:nvPr/>
                      </p:nvGrpSpPr>
                      <p:grpSpPr>
                        <a:xfrm>
                          <a:off x="62856" y="-6"/>
                          <a:ext cx="757242" cy="2020137"/>
                          <a:chOff x="0" y="-5"/>
                          <a:chExt cx="757241" cy="2020135"/>
                        </a:xfrm>
                      </p:grpSpPr>
                      <p:sp>
                        <p:nvSpPr>
                          <p:cNvPr id="393" name="Shape 393"/>
                          <p:cNvSpPr/>
                          <p:nvPr/>
                        </p:nvSpPr>
                        <p:spPr>
                          <a:xfrm>
                            <a:off x="6350" y="-6"/>
                            <a:ext cx="750892" cy="2020137"/>
                          </a:xfrm>
                          <a:custGeom>
                            <a:avLst/>
                            <a:gdLst/>
                            <a:ahLst/>
                            <a:cxnLst>
                              <a:cxn ang="0">
                                <a:pos x="wd2" y="hd2"/>
                              </a:cxn>
                              <a:cxn ang="5400000">
                                <a:pos x="wd2" y="hd2"/>
                              </a:cxn>
                              <a:cxn ang="10800000">
                                <a:pos x="wd2" y="hd2"/>
                              </a:cxn>
                              <a:cxn ang="16200000">
                                <a:pos x="wd2" y="hd2"/>
                              </a:cxn>
                            </a:cxnLst>
                            <a:rect l="0" t="0" r="r" b="b"/>
                            <a:pathLst>
                              <a:path w="21600" h="21524" extrusionOk="0">
                                <a:moveTo>
                                  <a:pt x="14585" y="137"/>
                                </a:moveTo>
                                <a:cubicBezTo>
                                  <a:pt x="13498" y="336"/>
                                  <a:pt x="14107" y="241"/>
                                  <a:pt x="12738" y="408"/>
                                </a:cubicBezTo>
                                <a:lnTo>
                                  <a:pt x="12185" y="476"/>
                                </a:lnTo>
                                <a:cubicBezTo>
                                  <a:pt x="12062" y="543"/>
                                  <a:pt x="11957" y="616"/>
                                  <a:pt x="11815" y="679"/>
                                </a:cubicBezTo>
                                <a:cubicBezTo>
                                  <a:pt x="11524" y="807"/>
                                  <a:pt x="11123" y="941"/>
                                  <a:pt x="10708" y="1017"/>
                                </a:cubicBezTo>
                                <a:cubicBezTo>
                                  <a:pt x="10534" y="1049"/>
                                  <a:pt x="10324" y="1050"/>
                                  <a:pt x="10154" y="1085"/>
                                </a:cubicBezTo>
                                <a:cubicBezTo>
                                  <a:pt x="9766" y="1164"/>
                                  <a:pt x="9046" y="1356"/>
                                  <a:pt x="9046" y="1356"/>
                                </a:cubicBezTo>
                                <a:cubicBezTo>
                                  <a:pt x="8985" y="1423"/>
                                  <a:pt x="8999" y="1508"/>
                                  <a:pt x="8862" y="1559"/>
                                </a:cubicBezTo>
                                <a:cubicBezTo>
                                  <a:pt x="8667" y="1630"/>
                                  <a:pt x="8359" y="1642"/>
                                  <a:pt x="8123" y="1694"/>
                                </a:cubicBezTo>
                                <a:cubicBezTo>
                                  <a:pt x="7743" y="1778"/>
                                  <a:pt x="7436" y="1913"/>
                                  <a:pt x="7015" y="1965"/>
                                </a:cubicBezTo>
                                <a:cubicBezTo>
                                  <a:pt x="6831" y="1987"/>
                                  <a:pt x="6632" y="1998"/>
                                  <a:pt x="6462" y="2032"/>
                                </a:cubicBezTo>
                                <a:cubicBezTo>
                                  <a:pt x="6074" y="2111"/>
                                  <a:pt x="5723" y="2213"/>
                                  <a:pt x="5354" y="2303"/>
                                </a:cubicBezTo>
                                <a:lnTo>
                                  <a:pt x="4800" y="2438"/>
                                </a:lnTo>
                                <a:cubicBezTo>
                                  <a:pt x="4554" y="2574"/>
                                  <a:pt x="4202" y="2690"/>
                                  <a:pt x="4062" y="2844"/>
                                </a:cubicBezTo>
                                <a:cubicBezTo>
                                  <a:pt x="3723" y="3217"/>
                                  <a:pt x="4080" y="2883"/>
                                  <a:pt x="3508" y="3251"/>
                                </a:cubicBezTo>
                                <a:cubicBezTo>
                                  <a:pt x="3315" y="3374"/>
                                  <a:pt x="3069" y="3614"/>
                                  <a:pt x="2769" y="3724"/>
                                </a:cubicBezTo>
                                <a:cubicBezTo>
                                  <a:pt x="2612" y="3782"/>
                                  <a:pt x="2400" y="3815"/>
                                  <a:pt x="2215" y="3860"/>
                                </a:cubicBezTo>
                                <a:cubicBezTo>
                                  <a:pt x="2092" y="3927"/>
                                  <a:pt x="1945" y="3990"/>
                                  <a:pt x="1846" y="4063"/>
                                </a:cubicBezTo>
                                <a:cubicBezTo>
                                  <a:pt x="1759" y="4127"/>
                                  <a:pt x="1783" y="4210"/>
                                  <a:pt x="1662" y="4266"/>
                                </a:cubicBezTo>
                                <a:cubicBezTo>
                                  <a:pt x="1523" y="4329"/>
                                  <a:pt x="1292" y="4356"/>
                                  <a:pt x="1108" y="4401"/>
                                </a:cubicBezTo>
                                <a:cubicBezTo>
                                  <a:pt x="981" y="4540"/>
                                  <a:pt x="790" y="4733"/>
                                  <a:pt x="738" y="4875"/>
                                </a:cubicBezTo>
                                <a:cubicBezTo>
                                  <a:pt x="649" y="5122"/>
                                  <a:pt x="638" y="5372"/>
                                  <a:pt x="554" y="5619"/>
                                </a:cubicBezTo>
                                <a:cubicBezTo>
                                  <a:pt x="429" y="5986"/>
                                  <a:pt x="408" y="5874"/>
                                  <a:pt x="185" y="6161"/>
                                </a:cubicBezTo>
                                <a:cubicBezTo>
                                  <a:pt x="115" y="6250"/>
                                  <a:pt x="62" y="6341"/>
                                  <a:pt x="0" y="6432"/>
                                </a:cubicBezTo>
                                <a:cubicBezTo>
                                  <a:pt x="62" y="6860"/>
                                  <a:pt x="83" y="7290"/>
                                  <a:pt x="185" y="7717"/>
                                </a:cubicBezTo>
                                <a:cubicBezTo>
                                  <a:pt x="255" y="8015"/>
                                  <a:pt x="413" y="7932"/>
                                  <a:pt x="554" y="8191"/>
                                </a:cubicBezTo>
                                <a:cubicBezTo>
                                  <a:pt x="701" y="8460"/>
                                  <a:pt x="686" y="8743"/>
                                  <a:pt x="923" y="9003"/>
                                </a:cubicBezTo>
                                <a:cubicBezTo>
                                  <a:pt x="985" y="9071"/>
                                  <a:pt x="1013" y="9144"/>
                                  <a:pt x="1108" y="9206"/>
                                </a:cubicBezTo>
                                <a:cubicBezTo>
                                  <a:pt x="1323" y="9349"/>
                                  <a:pt x="1706" y="9458"/>
                                  <a:pt x="1846" y="9612"/>
                                </a:cubicBezTo>
                                <a:cubicBezTo>
                                  <a:pt x="1908" y="9680"/>
                                  <a:pt x="1977" y="9747"/>
                                  <a:pt x="2031" y="9815"/>
                                </a:cubicBezTo>
                                <a:cubicBezTo>
                                  <a:pt x="2110" y="9917"/>
                                  <a:pt x="2252" y="10181"/>
                                  <a:pt x="2400" y="10289"/>
                                </a:cubicBezTo>
                                <a:cubicBezTo>
                                  <a:pt x="2499" y="10362"/>
                                  <a:pt x="2670" y="10420"/>
                                  <a:pt x="2769" y="10492"/>
                                </a:cubicBezTo>
                                <a:cubicBezTo>
                                  <a:pt x="2856" y="10556"/>
                                  <a:pt x="2816" y="10645"/>
                                  <a:pt x="2954" y="10695"/>
                                </a:cubicBezTo>
                                <a:cubicBezTo>
                                  <a:pt x="3091" y="10746"/>
                                  <a:pt x="3323" y="10740"/>
                                  <a:pt x="3508" y="10763"/>
                                </a:cubicBezTo>
                                <a:lnTo>
                                  <a:pt x="4246" y="11169"/>
                                </a:lnTo>
                                <a:cubicBezTo>
                                  <a:pt x="4519" y="11319"/>
                                  <a:pt x="4743" y="11471"/>
                                  <a:pt x="5169" y="11575"/>
                                </a:cubicBezTo>
                                <a:cubicBezTo>
                                  <a:pt x="5331" y="11615"/>
                                  <a:pt x="5553" y="11608"/>
                                  <a:pt x="5723" y="11643"/>
                                </a:cubicBezTo>
                                <a:cubicBezTo>
                                  <a:pt x="6111" y="11722"/>
                                  <a:pt x="6462" y="11823"/>
                                  <a:pt x="6831" y="11914"/>
                                </a:cubicBezTo>
                                <a:cubicBezTo>
                                  <a:pt x="7015" y="11981"/>
                                  <a:pt x="7224" y="12041"/>
                                  <a:pt x="7385" y="12117"/>
                                </a:cubicBezTo>
                                <a:cubicBezTo>
                                  <a:pt x="7657" y="12245"/>
                                  <a:pt x="7702" y="12471"/>
                                  <a:pt x="8123" y="12523"/>
                                </a:cubicBezTo>
                                <a:lnTo>
                                  <a:pt x="8677" y="12590"/>
                                </a:lnTo>
                                <a:cubicBezTo>
                                  <a:pt x="8738" y="12658"/>
                                  <a:pt x="8754" y="12734"/>
                                  <a:pt x="8862" y="12793"/>
                                </a:cubicBezTo>
                                <a:cubicBezTo>
                                  <a:pt x="9441" y="13112"/>
                                  <a:pt x="9382" y="12867"/>
                                  <a:pt x="9785" y="13199"/>
                                </a:cubicBezTo>
                                <a:cubicBezTo>
                                  <a:pt x="10663" y="13924"/>
                                  <a:pt x="9687" y="13349"/>
                                  <a:pt x="10523" y="13809"/>
                                </a:cubicBezTo>
                                <a:cubicBezTo>
                                  <a:pt x="10585" y="13989"/>
                                  <a:pt x="10653" y="14169"/>
                                  <a:pt x="10708" y="14350"/>
                                </a:cubicBezTo>
                                <a:cubicBezTo>
                                  <a:pt x="10780" y="14588"/>
                                  <a:pt x="10914" y="15222"/>
                                  <a:pt x="11077" y="15501"/>
                                </a:cubicBezTo>
                                <a:cubicBezTo>
                                  <a:pt x="11171" y="15661"/>
                                  <a:pt x="11323" y="15816"/>
                                  <a:pt x="11446" y="15974"/>
                                </a:cubicBezTo>
                                <a:cubicBezTo>
                                  <a:pt x="11508" y="16155"/>
                                  <a:pt x="11555" y="16336"/>
                                  <a:pt x="11631" y="16516"/>
                                </a:cubicBezTo>
                                <a:cubicBezTo>
                                  <a:pt x="11846" y="17028"/>
                                  <a:pt x="11755" y="16676"/>
                                  <a:pt x="12000" y="17125"/>
                                </a:cubicBezTo>
                                <a:cubicBezTo>
                                  <a:pt x="12073" y="17259"/>
                                  <a:pt x="12066" y="17401"/>
                                  <a:pt x="12185" y="17531"/>
                                </a:cubicBezTo>
                                <a:cubicBezTo>
                                  <a:pt x="12255" y="17608"/>
                                  <a:pt x="12455" y="17661"/>
                                  <a:pt x="12554" y="17734"/>
                                </a:cubicBezTo>
                                <a:cubicBezTo>
                                  <a:pt x="12641" y="17798"/>
                                  <a:pt x="12687" y="17868"/>
                                  <a:pt x="12738" y="17937"/>
                                </a:cubicBezTo>
                                <a:cubicBezTo>
                                  <a:pt x="12872" y="18116"/>
                                  <a:pt x="13045" y="18294"/>
                                  <a:pt x="13108" y="18478"/>
                                </a:cubicBezTo>
                                <a:cubicBezTo>
                                  <a:pt x="13169" y="18659"/>
                                  <a:pt x="13201" y="18841"/>
                                  <a:pt x="13292" y="19020"/>
                                </a:cubicBezTo>
                                <a:cubicBezTo>
                                  <a:pt x="13491" y="19408"/>
                                  <a:pt x="13704" y="19608"/>
                                  <a:pt x="14031" y="19967"/>
                                </a:cubicBezTo>
                                <a:lnTo>
                                  <a:pt x="14215" y="20170"/>
                                </a:lnTo>
                                <a:cubicBezTo>
                                  <a:pt x="14277" y="20238"/>
                                  <a:pt x="14292" y="20314"/>
                                  <a:pt x="14400" y="20373"/>
                                </a:cubicBezTo>
                                <a:cubicBezTo>
                                  <a:pt x="14523" y="20441"/>
                                  <a:pt x="14670" y="20504"/>
                                  <a:pt x="14769" y="20576"/>
                                </a:cubicBezTo>
                                <a:cubicBezTo>
                                  <a:pt x="14856" y="20640"/>
                                  <a:pt x="14846" y="20720"/>
                                  <a:pt x="14954" y="20780"/>
                                </a:cubicBezTo>
                                <a:cubicBezTo>
                                  <a:pt x="15099" y="20859"/>
                                  <a:pt x="15323" y="20915"/>
                                  <a:pt x="15508" y="20983"/>
                                </a:cubicBezTo>
                                <a:cubicBezTo>
                                  <a:pt x="15947" y="21466"/>
                                  <a:pt x="15553" y="21309"/>
                                  <a:pt x="16431" y="21524"/>
                                </a:cubicBezTo>
                                <a:cubicBezTo>
                                  <a:pt x="17108" y="21501"/>
                                  <a:pt x="17789" y="21492"/>
                                  <a:pt x="18462" y="21456"/>
                                </a:cubicBezTo>
                                <a:cubicBezTo>
                                  <a:pt x="18654" y="21446"/>
                                  <a:pt x="18821" y="21389"/>
                                  <a:pt x="19015" y="21389"/>
                                </a:cubicBezTo>
                                <a:cubicBezTo>
                                  <a:pt x="19269" y="21389"/>
                                  <a:pt x="19508" y="21434"/>
                                  <a:pt x="19754" y="21456"/>
                                </a:cubicBezTo>
                                <a:cubicBezTo>
                                  <a:pt x="20558" y="21309"/>
                                  <a:pt x="20874" y="21307"/>
                                  <a:pt x="21231" y="20915"/>
                                </a:cubicBezTo>
                                <a:lnTo>
                                  <a:pt x="21600" y="20509"/>
                                </a:lnTo>
                                <a:cubicBezTo>
                                  <a:pt x="21477" y="20261"/>
                                  <a:pt x="21375" y="20011"/>
                                  <a:pt x="21231" y="19764"/>
                                </a:cubicBezTo>
                                <a:cubicBezTo>
                                  <a:pt x="21190" y="19695"/>
                                  <a:pt x="21184" y="19612"/>
                                  <a:pt x="21046" y="19561"/>
                                </a:cubicBezTo>
                                <a:cubicBezTo>
                                  <a:pt x="20909" y="19511"/>
                                  <a:pt x="20677" y="19516"/>
                                  <a:pt x="20492" y="19494"/>
                                </a:cubicBezTo>
                                <a:cubicBezTo>
                                  <a:pt x="20369" y="19426"/>
                                  <a:pt x="20280" y="19348"/>
                                  <a:pt x="20123" y="19291"/>
                                </a:cubicBezTo>
                                <a:cubicBezTo>
                                  <a:pt x="19966" y="19233"/>
                                  <a:pt x="19708" y="19219"/>
                                  <a:pt x="19569" y="19155"/>
                                </a:cubicBezTo>
                                <a:cubicBezTo>
                                  <a:pt x="19448" y="19100"/>
                                  <a:pt x="19472" y="19016"/>
                                  <a:pt x="19385" y="18952"/>
                                </a:cubicBezTo>
                                <a:cubicBezTo>
                                  <a:pt x="19285" y="18879"/>
                                  <a:pt x="19106" y="18823"/>
                                  <a:pt x="19015" y="18749"/>
                                </a:cubicBezTo>
                                <a:cubicBezTo>
                                  <a:pt x="18857" y="18619"/>
                                  <a:pt x="18646" y="18343"/>
                                  <a:pt x="18646" y="18343"/>
                                </a:cubicBezTo>
                                <a:cubicBezTo>
                                  <a:pt x="18585" y="18050"/>
                                  <a:pt x="18587" y="17754"/>
                                  <a:pt x="18462" y="17463"/>
                                </a:cubicBezTo>
                                <a:cubicBezTo>
                                  <a:pt x="18401" y="17322"/>
                                  <a:pt x="18215" y="17193"/>
                                  <a:pt x="18092" y="17057"/>
                                </a:cubicBezTo>
                                <a:lnTo>
                                  <a:pt x="17354" y="16245"/>
                                </a:lnTo>
                                <a:cubicBezTo>
                                  <a:pt x="17208" y="16084"/>
                                  <a:pt x="17062" y="15941"/>
                                  <a:pt x="16985" y="15771"/>
                                </a:cubicBezTo>
                                <a:cubicBezTo>
                                  <a:pt x="16199" y="14043"/>
                                  <a:pt x="16832" y="14933"/>
                                  <a:pt x="16062" y="13944"/>
                                </a:cubicBezTo>
                                <a:cubicBezTo>
                                  <a:pt x="16000" y="13696"/>
                                  <a:pt x="15927" y="13448"/>
                                  <a:pt x="15877" y="13199"/>
                                </a:cubicBezTo>
                                <a:cubicBezTo>
                                  <a:pt x="15804" y="12839"/>
                                  <a:pt x="15826" y="12475"/>
                                  <a:pt x="15692" y="12117"/>
                                </a:cubicBezTo>
                                <a:cubicBezTo>
                                  <a:pt x="15640" y="11975"/>
                                  <a:pt x="15446" y="11846"/>
                                  <a:pt x="15323" y="11710"/>
                                </a:cubicBezTo>
                                <a:cubicBezTo>
                                  <a:pt x="15262" y="11530"/>
                                  <a:pt x="15214" y="11349"/>
                                  <a:pt x="15138" y="11169"/>
                                </a:cubicBezTo>
                                <a:cubicBezTo>
                                  <a:pt x="15045" y="10946"/>
                                  <a:pt x="14916" y="10776"/>
                                  <a:pt x="14769" y="10560"/>
                                </a:cubicBezTo>
                                <a:cubicBezTo>
                                  <a:pt x="14708" y="9861"/>
                                  <a:pt x="14685" y="9161"/>
                                  <a:pt x="14585" y="8462"/>
                                </a:cubicBezTo>
                                <a:cubicBezTo>
                                  <a:pt x="14562" y="8303"/>
                                  <a:pt x="14427" y="8147"/>
                                  <a:pt x="14400" y="7988"/>
                                </a:cubicBezTo>
                                <a:cubicBezTo>
                                  <a:pt x="14242" y="7041"/>
                                  <a:pt x="14031" y="5146"/>
                                  <a:pt x="14031" y="5146"/>
                                </a:cubicBezTo>
                                <a:cubicBezTo>
                                  <a:pt x="14092" y="4018"/>
                                  <a:pt x="14104" y="2889"/>
                                  <a:pt x="14215" y="1762"/>
                                </a:cubicBezTo>
                                <a:cubicBezTo>
                                  <a:pt x="14244" y="1470"/>
                                  <a:pt x="14421" y="1460"/>
                                  <a:pt x="14585" y="1220"/>
                                </a:cubicBezTo>
                                <a:cubicBezTo>
                                  <a:pt x="14661" y="1109"/>
                                  <a:pt x="14701" y="994"/>
                                  <a:pt x="14769" y="882"/>
                                </a:cubicBezTo>
                                <a:cubicBezTo>
                                  <a:pt x="14924" y="627"/>
                                  <a:pt x="14933" y="634"/>
                                  <a:pt x="15138" y="408"/>
                                </a:cubicBezTo>
                                <a:cubicBezTo>
                                  <a:pt x="15077" y="295"/>
                                  <a:pt x="15128" y="165"/>
                                  <a:pt x="14954" y="70"/>
                                </a:cubicBezTo>
                                <a:cubicBezTo>
                                  <a:pt x="14689" y="-76"/>
                                  <a:pt x="13898" y="48"/>
                                  <a:pt x="13662" y="70"/>
                                </a:cubicBezTo>
                                <a:cubicBezTo>
                                  <a:pt x="13477" y="115"/>
                                  <a:pt x="13278" y="153"/>
                                  <a:pt x="13108" y="205"/>
                                </a:cubicBezTo>
                                <a:lnTo>
                                  <a:pt x="12185" y="543"/>
                                </a:lnTo>
                                <a:lnTo>
                                  <a:pt x="11262" y="746"/>
                                </a:lnTo>
                              </a:path>
                            </a:pathLst>
                          </a:custGeom>
                          <a:solidFill>
                            <a:srgbClr val="697F31"/>
                          </a:solidFill>
                          <a:ln w="12700" cap="flat">
                            <a:solidFill>
                              <a:srgbClr val="000000"/>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sp>
                        <p:nvSpPr>
                          <p:cNvPr id="394" name="Shape 394"/>
                          <p:cNvSpPr/>
                          <p:nvPr/>
                        </p:nvSpPr>
                        <p:spPr>
                          <a:xfrm>
                            <a:off x="0" y="88590"/>
                            <a:ext cx="413731" cy="717098"/>
                          </a:xfrm>
                          <a:custGeom>
                            <a:avLst/>
                            <a:gdLst/>
                            <a:ahLst/>
                            <a:cxnLst>
                              <a:cxn ang="0">
                                <a:pos x="wd2" y="hd2"/>
                              </a:cxn>
                              <a:cxn ang="5400000">
                                <a:pos x="wd2" y="hd2"/>
                              </a:cxn>
                              <a:cxn ang="10800000">
                                <a:pos x="wd2" y="hd2"/>
                              </a:cxn>
                              <a:cxn ang="16200000">
                                <a:pos x="wd2" y="hd2"/>
                              </a:cxn>
                            </a:cxnLst>
                            <a:rect l="0" t="0" r="r" b="b"/>
                            <a:pathLst>
                              <a:path w="21404" h="21539" extrusionOk="0">
                                <a:moveTo>
                                  <a:pt x="21377" y="2"/>
                                </a:moveTo>
                                <a:cubicBezTo>
                                  <a:pt x="21155" y="-30"/>
                                  <a:pt x="20177" y="404"/>
                                  <a:pt x="19373" y="955"/>
                                </a:cubicBezTo>
                                <a:cubicBezTo>
                                  <a:pt x="18419" y="1608"/>
                                  <a:pt x="19103" y="1508"/>
                                  <a:pt x="17703" y="1908"/>
                                </a:cubicBezTo>
                                <a:cubicBezTo>
                                  <a:pt x="17388" y="1997"/>
                                  <a:pt x="17016" y="2008"/>
                                  <a:pt x="16701" y="2098"/>
                                </a:cubicBezTo>
                                <a:cubicBezTo>
                                  <a:pt x="16342" y="2201"/>
                                  <a:pt x="16066" y="2386"/>
                                  <a:pt x="15699" y="2479"/>
                                </a:cubicBezTo>
                                <a:cubicBezTo>
                                  <a:pt x="12122" y="3387"/>
                                  <a:pt x="14961" y="2379"/>
                                  <a:pt x="12693" y="3242"/>
                                </a:cubicBezTo>
                                <a:cubicBezTo>
                                  <a:pt x="11065" y="4635"/>
                                  <a:pt x="13052" y="2883"/>
                                  <a:pt x="11357" y="4576"/>
                                </a:cubicBezTo>
                                <a:cubicBezTo>
                                  <a:pt x="11158" y="4775"/>
                                  <a:pt x="11002" y="5005"/>
                                  <a:pt x="10689" y="5148"/>
                                </a:cubicBezTo>
                                <a:cubicBezTo>
                                  <a:pt x="10414" y="5273"/>
                                  <a:pt x="10002" y="5249"/>
                                  <a:pt x="9687" y="5338"/>
                                </a:cubicBezTo>
                                <a:cubicBezTo>
                                  <a:pt x="9328" y="5441"/>
                                  <a:pt x="9019" y="5592"/>
                                  <a:pt x="8685" y="5720"/>
                                </a:cubicBezTo>
                                <a:cubicBezTo>
                                  <a:pt x="8503" y="6031"/>
                                  <a:pt x="8228" y="6669"/>
                                  <a:pt x="7682" y="6863"/>
                                </a:cubicBezTo>
                                <a:cubicBezTo>
                                  <a:pt x="7085" y="7076"/>
                                  <a:pt x="5678" y="7244"/>
                                  <a:pt x="5678" y="7244"/>
                                </a:cubicBezTo>
                                <a:cubicBezTo>
                                  <a:pt x="5456" y="7435"/>
                                  <a:pt x="5267" y="7640"/>
                                  <a:pt x="5010" y="7816"/>
                                </a:cubicBezTo>
                                <a:cubicBezTo>
                                  <a:pt x="2867" y="9284"/>
                                  <a:pt x="4999" y="7540"/>
                                  <a:pt x="3340" y="8960"/>
                                </a:cubicBezTo>
                                <a:cubicBezTo>
                                  <a:pt x="3657" y="10044"/>
                                  <a:pt x="4074" y="10857"/>
                                  <a:pt x="3340" y="12009"/>
                                </a:cubicBezTo>
                                <a:cubicBezTo>
                                  <a:pt x="3220" y="12198"/>
                                  <a:pt x="2672" y="12136"/>
                                  <a:pt x="2338" y="12200"/>
                                </a:cubicBezTo>
                                <a:cubicBezTo>
                                  <a:pt x="2004" y="12390"/>
                                  <a:pt x="1598" y="12547"/>
                                  <a:pt x="1336" y="12772"/>
                                </a:cubicBezTo>
                                <a:cubicBezTo>
                                  <a:pt x="1141" y="12939"/>
                                  <a:pt x="1222" y="13186"/>
                                  <a:pt x="1002" y="13343"/>
                                </a:cubicBezTo>
                                <a:cubicBezTo>
                                  <a:pt x="751" y="13522"/>
                                  <a:pt x="334" y="13598"/>
                                  <a:pt x="0" y="13725"/>
                                </a:cubicBezTo>
                                <a:cubicBezTo>
                                  <a:pt x="8" y="13789"/>
                                  <a:pt x="333" y="17408"/>
                                  <a:pt x="668" y="18108"/>
                                </a:cubicBezTo>
                                <a:cubicBezTo>
                                  <a:pt x="774" y="18329"/>
                                  <a:pt x="984" y="18570"/>
                                  <a:pt x="1336" y="18680"/>
                                </a:cubicBezTo>
                                <a:cubicBezTo>
                                  <a:pt x="2263" y="18969"/>
                                  <a:pt x="3340" y="19061"/>
                                  <a:pt x="4342" y="19252"/>
                                </a:cubicBezTo>
                                <a:cubicBezTo>
                                  <a:pt x="4676" y="19315"/>
                                  <a:pt x="5051" y="19331"/>
                                  <a:pt x="5344" y="19442"/>
                                </a:cubicBezTo>
                                <a:cubicBezTo>
                                  <a:pt x="5678" y="19569"/>
                                  <a:pt x="5976" y="19736"/>
                                  <a:pt x="6346" y="19824"/>
                                </a:cubicBezTo>
                                <a:cubicBezTo>
                                  <a:pt x="7321" y="20055"/>
                                  <a:pt x="8351" y="20205"/>
                                  <a:pt x="9353" y="20395"/>
                                </a:cubicBezTo>
                                <a:lnTo>
                                  <a:pt x="10355" y="20586"/>
                                </a:lnTo>
                                <a:cubicBezTo>
                                  <a:pt x="10577" y="20777"/>
                                  <a:pt x="10682" y="21036"/>
                                  <a:pt x="11023" y="21158"/>
                                </a:cubicBezTo>
                                <a:cubicBezTo>
                                  <a:pt x="11620" y="21371"/>
                                  <a:pt x="13027" y="21539"/>
                                  <a:pt x="13027" y="21539"/>
                                </a:cubicBezTo>
                                <a:cubicBezTo>
                                  <a:pt x="13138" y="21348"/>
                                  <a:pt x="13361" y="21168"/>
                                  <a:pt x="13361" y="20967"/>
                                </a:cubicBezTo>
                                <a:cubicBezTo>
                                  <a:pt x="13361" y="20705"/>
                                  <a:pt x="13159" y="20456"/>
                                  <a:pt x="13027" y="20205"/>
                                </a:cubicBezTo>
                                <a:cubicBezTo>
                                  <a:pt x="12930" y="20020"/>
                                  <a:pt x="12352" y="18725"/>
                                  <a:pt x="11691" y="18489"/>
                                </a:cubicBezTo>
                                <a:cubicBezTo>
                                  <a:pt x="11094" y="18277"/>
                                  <a:pt x="9687" y="18108"/>
                                  <a:pt x="9687" y="18108"/>
                                </a:cubicBezTo>
                                <a:cubicBezTo>
                                  <a:pt x="9575" y="17918"/>
                                  <a:pt x="9314" y="17736"/>
                                  <a:pt x="9353" y="17536"/>
                                </a:cubicBezTo>
                                <a:cubicBezTo>
                                  <a:pt x="9424" y="17170"/>
                                  <a:pt x="10675" y="16114"/>
                                  <a:pt x="9687" y="15631"/>
                                </a:cubicBezTo>
                                <a:cubicBezTo>
                                  <a:pt x="9152" y="15369"/>
                                  <a:pt x="7682" y="15249"/>
                                  <a:pt x="7682" y="15249"/>
                                </a:cubicBezTo>
                                <a:cubicBezTo>
                                  <a:pt x="7014" y="15376"/>
                                  <a:pt x="6322" y="15467"/>
                                  <a:pt x="5678" y="15631"/>
                                </a:cubicBezTo>
                                <a:cubicBezTo>
                                  <a:pt x="5312" y="15724"/>
                                  <a:pt x="5074" y="15979"/>
                                  <a:pt x="4676" y="16012"/>
                                </a:cubicBezTo>
                                <a:cubicBezTo>
                                  <a:pt x="4222" y="16049"/>
                                  <a:pt x="3786" y="15885"/>
                                  <a:pt x="3340" y="15821"/>
                                </a:cubicBezTo>
                                <a:cubicBezTo>
                                  <a:pt x="3563" y="15186"/>
                                  <a:pt x="3365" y="14449"/>
                                  <a:pt x="4008" y="13915"/>
                                </a:cubicBezTo>
                                <a:cubicBezTo>
                                  <a:pt x="4691" y="13349"/>
                                  <a:pt x="7014" y="12772"/>
                                  <a:pt x="7014" y="12772"/>
                                </a:cubicBezTo>
                                <a:cubicBezTo>
                                  <a:pt x="7668" y="12213"/>
                                  <a:pt x="7740" y="12259"/>
                                  <a:pt x="8017" y="11628"/>
                                </a:cubicBezTo>
                                <a:cubicBezTo>
                                  <a:pt x="8154" y="11314"/>
                                  <a:pt x="8002" y="10931"/>
                                  <a:pt x="8351" y="10675"/>
                                </a:cubicBezTo>
                                <a:cubicBezTo>
                                  <a:pt x="8843" y="10313"/>
                                  <a:pt x="9687" y="10167"/>
                                  <a:pt x="10355" y="9913"/>
                                </a:cubicBezTo>
                                <a:lnTo>
                                  <a:pt x="11357" y="9531"/>
                                </a:lnTo>
                                <a:cubicBezTo>
                                  <a:pt x="12851" y="8253"/>
                                  <a:pt x="11091" y="9506"/>
                                  <a:pt x="13027" y="8769"/>
                                </a:cubicBezTo>
                                <a:cubicBezTo>
                                  <a:pt x="14125" y="8351"/>
                                  <a:pt x="13927" y="8153"/>
                                  <a:pt x="14697" y="7626"/>
                                </a:cubicBezTo>
                                <a:cubicBezTo>
                                  <a:pt x="15501" y="7075"/>
                                  <a:pt x="15716" y="7047"/>
                                  <a:pt x="16701" y="6673"/>
                                </a:cubicBezTo>
                                <a:cubicBezTo>
                                  <a:pt x="18232" y="5362"/>
                                  <a:pt x="18291" y="5964"/>
                                  <a:pt x="17703" y="4957"/>
                                </a:cubicBezTo>
                                <a:cubicBezTo>
                                  <a:pt x="17926" y="4512"/>
                                  <a:pt x="18070" y="4052"/>
                                  <a:pt x="18371" y="3623"/>
                                </a:cubicBezTo>
                                <a:cubicBezTo>
                                  <a:pt x="18520" y="3410"/>
                                  <a:pt x="18902" y="3266"/>
                                  <a:pt x="19039" y="3051"/>
                                </a:cubicBezTo>
                                <a:cubicBezTo>
                                  <a:pt x="20264" y="1130"/>
                                  <a:pt x="18743" y="1893"/>
                                  <a:pt x="20709" y="1145"/>
                                </a:cubicBezTo>
                                <a:cubicBezTo>
                                  <a:pt x="20357" y="-61"/>
                                  <a:pt x="21600" y="33"/>
                                  <a:pt x="21377" y="2"/>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95" name="Shape 395"/>
                          <p:cNvSpPr/>
                          <p:nvPr/>
                        </p:nvSpPr>
                        <p:spPr>
                          <a:xfrm>
                            <a:off x="25399" y="773936"/>
                            <a:ext cx="484192" cy="883867"/>
                          </a:xfrm>
                          <a:custGeom>
                            <a:avLst/>
                            <a:gdLst/>
                            <a:ahLst/>
                            <a:cxnLst>
                              <a:cxn ang="0">
                                <a:pos x="wd2" y="hd2"/>
                              </a:cxn>
                              <a:cxn ang="5400000">
                                <a:pos x="wd2" y="hd2"/>
                              </a:cxn>
                              <a:cxn ang="10800000">
                                <a:pos x="wd2" y="hd2"/>
                              </a:cxn>
                              <a:cxn ang="16200000">
                                <a:pos x="wd2" y="hd2"/>
                              </a:cxn>
                            </a:cxnLst>
                            <a:rect l="0" t="0" r="r" b="b"/>
                            <a:pathLst>
                              <a:path w="21600" h="21513" extrusionOk="0">
                                <a:moveTo>
                                  <a:pt x="3168" y="464"/>
                                </a:moveTo>
                                <a:cubicBezTo>
                                  <a:pt x="3456" y="722"/>
                                  <a:pt x="3407" y="1121"/>
                                  <a:pt x="4320" y="1856"/>
                                </a:cubicBezTo>
                                <a:cubicBezTo>
                                  <a:pt x="4337" y="1903"/>
                                  <a:pt x="4771" y="3130"/>
                                  <a:pt x="4896" y="3248"/>
                                </a:cubicBezTo>
                                <a:cubicBezTo>
                                  <a:pt x="5098" y="3438"/>
                                  <a:pt x="5472" y="3557"/>
                                  <a:pt x="5760" y="3712"/>
                                </a:cubicBezTo>
                                <a:cubicBezTo>
                                  <a:pt x="6484" y="4878"/>
                                  <a:pt x="5423" y="3486"/>
                                  <a:pt x="6912" y="4485"/>
                                </a:cubicBezTo>
                                <a:cubicBezTo>
                                  <a:pt x="8029" y="5235"/>
                                  <a:pt x="6179" y="4766"/>
                                  <a:pt x="8064" y="5104"/>
                                </a:cubicBezTo>
                                <a:cubicBezTo>
                                  <a:pt x="8651" y="6364"/>
                                  <a:pt x="7794" y="5113"/>
                                  <a:pt x="10080" y="6341"/>
                                </a:cubicBezTo>
                                <a:cubicBezTo>
                                  <a:pt x="10368" y="6495"/>
                                  <a:pt x="10572" y="6716"/>
                                  <a:pt x="10944" y="6805"/>
                                </a:cubicBezTo>
                                <a:cubicBezTo>
                                  <a:pt x="11478" y="6932"/>
                                  <a:pt x="12097" y="6903"/>
                                  <a:pt x="12672" y="6959"/>
                                </a:cubicBezTo>
                                <a:cubicBezTo>
                                  <a:pt x="13154" y="7006"/>
                                  <a:pt x="13632" y="7063"/>
                                  <a:pt x="14112" y="7114"/>
                                </a:cubicBezTo>
                                <a:lnTo>
                                  <a:pt x="17568" y="8351"/>
                                </a:lnTo>
                                <a:cubicBezTo>
                                  <a:pt x="17952" y="8661"/>
                                  <a:pt x="18501" y="8927"/>
                                  <a:pt x="18720" y="9279"/>
                                </a:cubicBezTo>
                                <a:cubicBezTo>
                                  <a:pt x="18816" y="9434"/>
                                  <a:pt x="18861" y="9601"/>
                                  <a:pt x="19008" y="9743"/>
                                </a:cubicBezTo>
                                <a:cubicBezTo>
                                  <a:pt x="19344" y="10068"/>
                                  <a:pt x="20160" y="10671"/>
                                  <a:pt x="20160" y="10671"/>
                                </a:cubicBezTo>
                                <a:cubicBezTo>
                                  <a:pt x="20352" y="11187"/>
                                  <a:pt x="20448" y="11715"/>
                                  <a:pt x="20736" y="12218"/>
                                </a:cubicBezTo>
                                <a:cubicBezTo>
                                  <a:pt x="20838" y="12395"/>
                                  <a:pt x="21157" y="12515"/>
                                  <a:pt x="21312" y="12682"/>
                                </a:cubicBezTo>
                                <a:cubicBezTo>
                                  <a:pt x="21448" y="12827"/>
                                  <a:pt x="21504" y="12991"/>
                                  <a:pt x="21600" y="13146"/>
                                </a:cubicBezTo>
                                <a:cubicBezTo>
                                  <a:pt x="21408" y="13661"/>
                                  <a:pt x="21244" y="14180"/>
                                  <a:pt x="21024" y="14692"/>
                                </a:cubicBezTo>
                                <a:cubicBezTo>
                                  <a:pt x="20956" y="14851"/>
                                  <a:pt x="20819" y="14999"/>
                                  <a:pt x="20736" y="15156"/>
                                </a:cubicBezTo>
                                <a:cubicBezTo>
                                  <a:pt x="20627" y="15360"/>
                                  <a:pt x="20557" y="15570"/>
                                  <a:pt x="20448" y="15775"/>
                                </a:cubicBezTo>
                                <a:cubicBezTo>
                                  <a:pt x="20365" y="15931"/>
                                  <a:pt x="20226" y="16080"/>
                                  <a:pt x="20160" y="16239"/>
                                </a:cubicBezTo>
                                <a:cubicBezTo>
                                  <a:pt x="20033" y="16545"/>
                                  <a:pt x="20014" y="16862"/>
                                  <a:pt x="19872" y="17167"/>
                                </a:cubicBezTo>
                                <a:cubicBezTo>
                                  <a:pt x="19725" y="17483"/>
                                  <a:pt x="19488" y="17785"/>
                                  <a:pt x="19296" y="18095"/>
                                </a:cubicBezTo>
                                <a:lnTo>
                                  <a:pt x="19008" y="18558"/>
                                </a:lnTo>
                                <a:cubicBezTo>
                                  <a:pt x="19104" y="19280"/>
                                  <a:pt x="19296" y="20000"/>
                                  <a:pt x="19296" y="20724"/>
                                </a:cubicBezTo>
                                <a:cubicBezTo>
                                  <a:pt x="19296" y="20986"/>
                                  <a:pt x="19415" y="21351"/>
                                  <a:pt x="19008" y="21497"/>
                                </a:cubicBezTo>
                                <a:cubicBezTo>
                                  <a:pt x="18720" y="21600"/>
                                  <a:pt x="18624" y="21188"/>
                                  <a:pt x="18432" y="21033"/>
                                </a:cubicBezTo>
                                <a:cubicBezTo>
                                  <a:pt x="18336" y="20260"/>
                                  <a:pt x="18303" y="19483"/>
                                  <a:pt x="18144" y="18713"/>
                                </a:cubicBezTo>
                                <a:cubicBezTo>
                                  <a:pt x="18110" y="18551"/>
                                  <a:pt x="17939" y="18406"/>
                                  <a:pt x="17856" y="18249"/>
                                </a:cubicBezTo>
                                <a:cubicBezTo>
                                  <a:pt x="17747" y="18045"/>
                                  <a:pt x="17724" y="17826"/>
                                  <a:pt x="17568" y="17631"/>
                                </a:cubicBezTo>
                                <a:cubicBezTo>
                                  <a:pt x="16851" y="16732"/>
                                  <a:pt x="17077" y="17605"/>
                                  <a:pt x="16704" y="16703"/>
                                </a:cubicBezTo>
                                <a:cubicBezTo>
                                  <a:pt x="16307" y="15744"/>
                                  <a:pt x="15953" y="13435"/>
                                  <a:pt x="15840" y="12991"/>
                                </a:cubicBezTo>
                                <a:cubicBezTo>
                                  <a:pt x="15787" y="12780"/>
                                  <a:pt x="15666" y="12576"/>
                                  <a:pt x="15552" y="12372"/>
                                </a:cubicBezTo>
                                <a:lnTo>
                                  <a:pt x="14688" y="10980"/>
                                </a:lnTo>
                                <a:cubicBezTo>
                                  <a:pt x="14592" y="10826"/>
                                  <a:pt x="14688" y="10568"/>
                                  <a:pt x="14400" y="10516"/>
                                </a:cubicBezTo>
                                <a:lnTo>
                                  <a:pt x="13536" y="10362"/>
                                </a:lnTo>
                                <a:cubicBezTo>
                                  <a:pt x="13440" y="10207"/>
                                  <a:pt x="13438" y="10025"/>
                                  <a:pt x="13248" y="9898"/>
                                </a:cubicBezTo>
                                <a:cubicBezTo>
                                  <a:pt x="12977" y="9716"/>
                                  <a:pt x="11515" y="9355"/>
                                  <a:pt x="11232" y="9279"/>
                                </a:cubicBezTo>
                                <a:cubicBezTo>
                                  <a:pt x="11040" y="9125"/>
                                  <a:pt x="10901" y="8947"/>
                                  <a:pt x="10656" y="8815"/>
                                </a:cubicBezTo>
                                <a:cubicBezTo>
                                  <a:pt x="10411" y="8684"/>
                                  <a:pt x="9975" y="8664"/>
                                  <a:pt x="9792" y="8506"/>
                                </a:cubicBezTo>
                                <a:cubicBezTo>
                                  <a:pt x="7443" y="6487"/>
                                  <a:pt x="10749" y="8401"/>
                                  <a:pt x="8352" y="7114"/>
                                </a:cubicBezTo>
                                <a:cubicBezTo>
                                  <a:pt x="8147" y="6783"/>
                                  <a:pt x="8013" y="6433"/>
                                  <a:pt x="7488" y="6186"/>
                                </a:cubicBezTo>
                                <a:cubicBezTo>
                                  <a:pt x="6269" y="5613"/>
                                  <a:pt x="6083" y="5625"/>
                                  <a:pt x="4896" y="5413"/>
                                </a:cubicBezTo>
                                <a:cubicBezTo>
                                  <a:pt x="4704" y="5207"/>
                                  <a:pt x="4533" y="4994"/>
                                  <a:pt x="4320" y="4794"/>
                                </a:cubicBezTo>
                                <a:cubicBezTo>
                                  <a:pt x="4148" y="4633"/>
                                  <a:pt x="3899" y="4497"/>
                                  <a:pt x="3744" y="4330"/>
                                </a:cubicBezTo>
                                <a:cubicBezTo>
                                  <a:pt x="3608" y="4184"/>
                                  <a:pt x="3646" y="3994"/>
                                  <a:pt x="3456" y="3866"/>
                                </a:cubicBezTo>
                                <a:cubicBezTo>
                                  <a:pt x="3240" y="3721"/>
                                  <a:pt x="2858" y="3676"/>
                                  <a:pt x="2592" y="3557"/>
                                </a:cubicBezTo>
                                <a:cubicBezTo>
                                  <a:pt x="2279" y="3417"/>
                                  <a:pt x="2016" y="3248"/>
                                  <a:pt x="1728" y="3093"/>
                                </a:cubicBezTo>
                                <a:cubicBezTo>
                                  <a:pt x="1632" y="2938"/>
                                  <a:pt x="1655" y="2744"/>
                                  <a:pt x="1440" y="2629"/>
                                </a:cubicBezTo>
                                <a:cubicBezTo>
                                  <a:pt x="1225" y="2514"/>
                                  <a:pt x="752" y="2607"/>
                                  <a:pt x="576" y="2474"/>
                                </a:cubicBezTo>
                                <a:cubicBezTo>
                                  <a:pt x="223" y="2209"/>
                                  <a:pt x="0" y="1547"/>
                                  <a:pt x="0" y="1547"/>
                                </a:cubicBezTo>
                                <a:cubicBezTo>
                                  <a:pt x="141" y="1094"/>
                                  <a:pt x="85" y="489"/>
                                  <a:pt x="864" y="155"/>
                                </a:cubicBezTo>
                                <a:cubicBezTo>
                                  <a:pt x="1101" y="53"/>
                                  <a:pt x="1440" y="52"/>
                                  <a:pt x="1728" y="0"/>
                                </a:cubicBezTo>
                                <a:cubicBezTo>
                                  <a:pt x="2016" y="103"/>
                                  <a:pt x="2376" y="164"/>
                                  <a:pt x="2592" y="309"/>
                                </a:cubicBezTo>
                                <a:cubicBezTo>
                                  <a:pt x="2782" y="437"/>
                                  <a:pt x="2880" y="206"/>
                                  <a:pt x="3168" y="464"/>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396" name="Shape 396"/>
                          <p:cNvSpPr/>
                          <p:nvPr/>
                        </p:nvSpPr>
                        <p:spPr>
                          <a:xfrm>
                            <a:off x="210144" y="259584"/>
                            <a:ext cx="228544" cy="279403"/>
                          </a:xfrm>
                          <a:custGeom>
                            <a:avLst/>
                            <a:gdLst/>
                            <a:ahLst/>
                            <a:cxnLst>
                              <a:cxn ang="0">
                                <a:pos x="wd2" y="hd2"/>
                              </a:cxn>
                              <a:cxn ang="5400000">
                                <a:pos x="wd2" y="hd2"/>
                              </a:cxn>
                              <a:cxn ang="10800000">
                                <a:pos x="wd2" y="hd2"/>
                              </a:cxn>
                              <a:cxn ang="16200000">
                                <a:pos x="wd2" y="hd2"/>
                              </a:cxn>
                            </a:cxnLst>
                            <a:rect l="0" t="0" r="r" b="b"/>
                            <a:pathLst>
                              <a:path w="20731" h="21600" extrusionOk="0">
                                <a:moveTo>
                                  <a:pt x="13030" y="8345"/>
                                </a:moveTo>
                                <a:cubicBezTo>
                                  <a:pt x="12734" y="9573"/>
                                  <a:pt x="12982" y="11033"/>
                                  <a:pt x="12438" y="12273"/>
                                </a:cubicBezTo>
                                <a:cubicBezTo>
                                  <a:pt x="12151" y="12925"/>
                                  <a:pt x="11197" y="13212"/>
                                  <a:pt x="10661" y="13745"/>
                                </a:cubicBezTo>
                                <a:cubicBezTo>
                                  <a:pt x="10205" y="14199"/>
                                  <a:pt x="10080" y="14905"/>
                                  <a:pt x="9476" y="15218"/>
                                </a:cubicBezTo>
                                <a:cubicBezTo>
                                  <a:pt x="7770" y="16102"/>
                                  <a:pt x="4282" y="16427"/>
                                  <a:pt x="2369" y="16691"/>
                                </a:cubicBezTo>
                                <a:cubicBezTo>
                                  <a:pt x="1776" y="17018"/>
                                  <a:pt x="1036" y="17212"/>
                                  <a:pt x="592" y="17673"/>
                                </a:cubicBezTo>
                                <a:cubicBezTo>
                                  <a:pt x="-198" y="18491"/>
                                  <a:pt x="-198" y="19800"/>
                                  <a:pt x="592" y="20618"/>
                                </a:cubicBezTo>
                                <a:cubicBezTo>
                                  <a:pt x="1036" y="21079"/>
                                  <a:pt x="1776" y="21273"/>
                                  <a:pt x="2369" y="21600"/>
                                </a:cubicBezTo>
                                <a:cubicBezTo>
                                  <a:pt x="3382" y="21320"/>
                                  <a:pt x="5266" y="20943"/>
                                  <a:pt x="5922" y="20127"/>
                                </a:cubicBezTo>
                                <a:cubicBezTo>
                                  <a:pt x="6374" y="19566"/>
                                  <a:pt x="6063" y="18725"/>
                                  <a:pt x="6515" y="18164"/>
                                </a:cubicBezTo>
                                <a:cubicBezTo>
                                  <a:pt x="7171" y="17348"/>
                                  <a:pt x="9055" y="16971"/>
                                  <a:pt x="10068" y="16691"/>
                                </a:cubicBezTo>
                                <a:cubicBezTo>
                                  <a:pt x="11514" y="17090"/>
                                  <a:pt x="12474" y="17212"/>
                                  <a:pt x="13622" y="18164"/>
                                </a:cubicBezTo>
                                <a:cubicBezTo>
                                  <a:pt x="14125" y="18581"/>
                                  <a:pt x="14412" y="19145"/>
                                  <a:pt x="14807" y="19636"/>
                                </a:cubicBezTo>
                                <a:cubicBezTo>
                                  <a:pt x="15794" y="19473"/>
                                  <a:pt x="17056" y="19735"/>
                                  <a:pt x="17768" y="19145"/>
                                </a:cubicBezTo>
                                <a:cubicBezTo>
                                  <a:pt x="18651" y="18414"/>
                                  <a:pt x="18558" y="17182"/>
                                  <a:pt x="18953" y="16200"/>
                                </a:cubicBezTo>
                                <a:lnTo>
                                  <a:pt x="19545" y="14727"/>
                                </a:lnTo>
                                <a:cubicBezTo>
                                  <a:pt x="19743" y="12109"/>
                                  <a:pt x="19875" y="9487"/>
                                  <a:pt x="20137" y="6873"/>
                                </a:cubicBezTo>
                                <a:cubicBezTo>
                                  <a:pt x="20271" y="5544"/>
                                  <a:pt x="21402" y="2554"/>
                                  <a:pt x="20137" y="982"/>
                                </a:cubicBezTo>
                                <a:cubicBezTo>
                                  <a:pt x="19743" y="491"/>
                                  <a:pt x="18953" y="327"/>
                                  <a:pt x="18361" y="0"/>
                                </a:cubicBezTo>
                                <a:cubicBezTo>
                                  <a:pt x="17768" y="164"/>
                                  <a:pt x="16947" y="70"/>
                                  <a:pt x="16584" y="491"/>
                                </a:cubicBezTo>
                                <a:cubicBezTo>
                                  <a:pt x="15858" y="1333"/>
                                  <a:pt x="16092" y="2575"/>
                                  <a:pt x="15399" y="3436"/>
                                </a:cubicBezTo>
                                <a:cubicBezTo>
                                  <a:pt x="15004" y="3927"/>
                                  <a:pt x="14369" y="4333"/>
                                  <a:pt x="14214" y="4909"/>
                                </a:cubicBezTo>
                                <a:cubicBezTo>
                                  <a:pt x="13957" y="5868"/>
                                  <a:pt x="13326" y="7118"/>
                                  <a:pt x="13030" y="8345"/>
                                </a:cubicBezTo>
                                <a:close/>
                              </a:path>
                            </a:pathLst>
                          </a:custGeom>
                          <a:solidFill>
                            <a:srgbClr val="FDFEFE"/>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398" name="Shape 398"/>
                        <p:cNvSpPr/>
                        <p:nvPr/>
                      </p:nvSpPr>
                      <p:spPr>
                        <a:xfrm>
                          <a:off x="0" y="1650238"/>
                          <a:ext cx="413696" cy="230387"/>
                        </a:xfrm>
                        <a:custGeom>
                          <a:avLst/>
                          <a:gdLst/>
                          <a:ahLst/>
                          <a:cxnLst>
                            <a:cxn ang="0">
                              <a:pos x="wd2" y="hd2"/>
                            </a:cxn>
                            <a:cxn ang="5400000">
                              <a:pos x="wd2" y="hd2"/>
                            </a:cxn>
                            <a:cxn ang="10800000">
                              <a:pos x="wd2" y="hd2"/>
                            </a:cxn>
                            <a:cxn ang="16200000">
                              <a:pos x="wd2" y="hd2"/>
                            </a:cxn>
                          </a:cxnLst>
                          <a:rect l="0" t="0" r="r" b="b"/>
                          <a:pathLst>
                            <a:path w="21566" h="20488" extrusionOk="0">
                              <a:moveTo>
                                <a:pt x="2021" y="2257"/>
                              </a:moveTo>
                              <a:cubicBezTo>
                                <a:pt x="3785" y="9641"/>
                                <a:pt x="1548" y="1351"/>
                                <a:pt x="3706" y="6771"/>
                              </a:cubicBezTo>
                              <a:cubicBezTo>
                                <a:pt x="4733" y="9350"/>
                                <a:pt x="3129" y="7953"/>
                                <a:pt x="5054" y="9028"/>
                              </a:cubicBezTo>
                              <a:cubicBezTo>
                                <a:pt x="5391" y="9592"/>
                                <a:pt x="5699" y="10210"/>
                                <a:pt x="6065" y="10720"/>
                              </a:cubicBezTo>
                              <a:cubicBezTo>
                                <a:pt x="6376" y="11155"/>
                                <a:pt x="6823" y="11319"/>
                                <a:pt x="7076" y="11849"/>
                              </a:cubicBezTo>
                              <a:cubicBezTo>
                                <a:pt x="7298" y="12313"/>
                                <a:pt x="7191" y="13077"/>
                                <a:pt x="7413" y="13542"/>
                              </a:cubicBezTo>
                              <a:cubicBezTo>
                                <a:pt x="8057" y="14889"/>
                                <a:pt x="8621" y="14553"/>
                                <a:pt x="9435" y="15234"/>
                              </a:cubicBezTo>
                              <a:cubicBezTo>
                                <a:pt x="9797" y="15538"/>
                                <a:pt x="10076" y="16087"/>
                                <a:pt x="10446" y="16363"/>
                              </a:cubicBezTo>
                              <a:cubicBezTo>
                                <a:pt x="12734" y="18066"/>
                                <a:pt x="13696" y="17663"/>
                                <a:pt x="16511" y="18055"/>
                              </a:cubicBezTo>
                              <a:cubicBezTo>
                                <a:pt x="17410" y="17867"/>
                                <a:pt x="18316" y="17763"/>
                                <a:pt x="19207" y="17491"/>
                              </a:cubicBezTo>
                              <a:cubicBezTo>
                                <a:pt x="19557" y="17385"/>
                                <a:pt x="19863" y="16927"/>
                                <a:pt x="20218" y="16927"/>
                              </a:cubicBezTo>
                              <a:cubicBezTo>
                                <a:pt x="20681" y="16927"/>
                                <a:pt x="21117" y="17303"/>
                                <a:pt x="21566" y="17491"/>
                              </a:cubicBezTo>
                              <a:cubicBezTo>
                                <a:pt x="21454" y="18055"/>
                                <a:pt x="21451" y="18719"/>
                                <a:pt x="21229" y="19184"/>
                              </a:cubicBezTo>
                              <a:cubicBezTo>
                                <a:pt x="20075" y="21600"/>
                                <a:pt x="17898" y="19959"/>
                                <a:pt x="16511" y="19748"/>
                              </a:cubicBezTo>
                              <a:cubicBezTo>
                                <a:pt x="15428" y="17028"/>
                                <a:pt x="15850" y="17151"/>
                                <a:pt x="12805" y="17491"/>
                              </a:cubicBezTo>
                              <a:cubicBezTo>
                                <a:pt x="12096" y="17570"/>
                                <a:pt x="11457" y="18244"/>
                                <a:pt x="10783" y="18620"/>
                              </a:cubicBezTo>
                              <a:lnTo>
                                <a:pt x="9772" y="19184"/>
                              </a:lnTo>
                              <a:cubicBezTo>
                                <a:pt x="9098" y="18808"/>
                                <a:pt x="8430" y="18397"/>
                                <a:pt x="7750" y="18055"/>
                              </a:cubicBezTo>
                              <a:cubicBezTo>
                                <a:pt x="7306" y="17833"/>
                                <a:pt x="6836" y="17763"/>
                                <a:pt x="6402" y="17491"/>
                              </a:cubicBezTo>
                              <a:cubicBezTo>
                                <a:pt x="5932" y="17196"/>
                                <a:pt x="5516" y="16694"/>
                                <a:pt x="5054" y="16363"/>
                              </a:cubicBezTo>
                              <a:cubicBezTo>
                                <a:pt x="4728" y="16128"/>
                                <a:pt x="4380" y="15987"/>
                                <a:pt x="4043" y="15799"/>
                              </a:cubicBezTo>
                              <a:cubicBezTo>
                                <a:pt x="3819" y="15234"/>
                                <a:pt x="3550" y="14712"/>
                                <a:pt x="3369" y="14106"/>
                              </a:cubicBezTo>
                              <a:cubicBezTo>
                                <a:pt x="3210" y="13574"/>
                                <a:pt x="3205" y="12933"/>
                                <a:pt x="3032" y="12413"/>
                              </a:cubicBezTo>
                              <a:cubicBezTo>
                                <a:pt x="2639" y="11228"/>
                                <a:pt x="1941" y="10314"/>
                                <a:pt x="1684" y="9028"/>
                              </a:cubicBezTo>
                              <a:cubicBezTo>
                                <a:pt x="882" y="4999"/>
                                <a:pt x="1602" y="6302"/>
                                <a:pt x="0" y="4514"/>
                              </a:cubicBezTo>
                              <a:cubicBezTo>
                                <a:pt x="112" y="3762"/>
                                <a:pt x="-34" y="2722"/>
                                <a:pt x="337" y="2257"/>
                              </a:cubicBezTo>
                              <a:cubicBezTo>
                                <a:pt x="621" y="1900"/>
                                <a:pt x="1096" y="2401"/>
                                <a:pt x="1347" y="2821"/>
                              </a:cubicBezTo>
                              <a:cubicBezTo>
                                <a:pt x="2049" y="3995"/>
                                <a:pt x="1956" y="5422"/>
                                <a:pt x="2358" y="6771"/>
                              </a:cubicBezTo>
                              <a:cubicBezTo>
                                <a:pt x="2429" y="7009"/>
                                <a:pt x="2583" y="7147"/>
                                <a:pt x="2695" y="7335"/>
                              </a:cubicBezTo>
                              <a:cubicBezTo>
                                <a:pt x="4094" y="312"/>
                                <a:pt x="3039" y="2246"/>
                                <a:pt x="4380" y="0"/>
                              </a:cubicBezTo>
                              <a:lnTo>
                                <a:pt x="8424" y="7899"/>
                              </a:lnTo>
                            </a:path>
                          </a:pathLst>
                        </a:custGeom>
                        <a:solidFill>
                          <a:srgbClr val="FDFEFE"/>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nvGrpSpPr>
                    <p:cNvPr id="416" name="Group 416"/>
                    <p:cNvGrpSpPr/>
                    <p:nvPr/>
                  </p:nvGrpSpPr>
                  <p:grpSpPr>
                    <a:xfrm>
                      <a:off x="1099142" y="6349"/>
                      <a:ext cx="2404346" cy="3653908"/>
                      <a:chOff x="-1" y="0"/>
                      <a:chExt cx="2404345" cy="3653907"/>
                    </a:xfrm>
                  </p:grpSpPr>
                  <p:grpSp>
                    <p:nvGrpSpPr>
                      <p:cNvPr id="403" name="Group 403"/>
                      <p:cNvGrpSpPr/>
                      <p:nvPr/>
                    </p:nvGrpSpPr>
                    <p:grpSpPr>
                      <a:xfrm>
                        <a:off x="547688" y="71437"/>
                        <a:ext cx="1814517" cy="3505210"/>
                        <a:chOff x="0" y="0"/>
                        <a:chExt cx="1814515" cy="3505208"/>
                      </a:xfrm>
                    </p:grpSpPr>
                    <p:sp>
                      <p:nvSpPr>
                        <p:cNvPr id="401" name="Shape 401"/>
                        <p:cNvSpPr/>
                        <p:nvPr/>
                      </p:nvSpPr>
                      <p:spPr>
                        <a:xfrm>
                          <a:off x="-1" y="539751"/>
                          <a:ext cx="152401" cy="3048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02" name="Shape 402"/>
                        <p:cNvSpPr/>
                        <p:nvPr/>
                      </p:nvSpPr>
                      <p:spPr>
                        <a:xfrm rot="5400000">
                          <a:off x="-776291" y="914402"/>
                          <a:ext cx="3505210" cy="1676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5" y="21600"/>
                              </a:lnTo>
                              <a:cubicBezTo>
                                <a:pt x="16435" y="15635"/>
                                <a:pt x="13912" y="10800"/>
                                <a:pt x="10800" y="10800"/>
                              </a:cubicBezTo>
                              <a:cubicBezTo>
                                <a:pt x="7688" y="10800"/>
                                <a:pt x="5165" y="15635"/>
                                <a:pt x="5165" y="21600"/>
                              </a:cubicBezTo>
                              <a:close/>
                            </a:path>
                          </a:pathLst>
                        </a:custGeom>
                        <a:solidFill>
                          <a:srgbClr val="FD3332"/>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nvGrpSpPr>
                      <p:cNvPr id="415" name="Group 415"/>
                      <p:cNvGrpSpPr/>
                      <p:nvPr/>
                    </p:nvGrpSpPr>
                    <p:grpSpPr>
                      <a:xfrm>
                        <a:off x="-2" y="-1"/>
                        <a:ext cx="2404346" cy="3653909"/>
                        <a:chOff x="0" y="0"/>
                        <a:chExt cx="2404345" cy="3653907"/>
                      </a:xfrm>
                    </p:grpSpPr>
                    <p:sp>
                      <p:nvSpPr>
                        <p:cNvPr id="404" name="Shape 404"/>
                        <p:cNvSpPr/>
                        <p:nvPr/>
                      </p:nvSpPr>
                      <p:spPr>
                        <a:xfrm rot="5400000">
                          <a:off x="187325" y="1401764"/>
                          <a:ext cx="1911356" cy="9144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16433" y="21600"/>
                              </a:lnTo>
                              <a:cubicBezTo>
                                <a:pt x="16433" y="15635"/>
                                <a:pt x="13911" y="10800"/>
                                <a:pt x="10800" y="10800"/>
                              </a:cubicBezTo>
                              <a:cubicBezTo>
                                <a:pt x="7689" y="10800"/>
                                <a:pt x="5167" y="15635"/>
                                <a:pt x="5167" y="21600"/>
                              </a:cubicBezTo>
                              <a:close/>
                            </a:path>
                          </a:pathLst>
                        </a:custGeom>
                        <a:solidFill>
                          <a:srgbClr val="FDB80D"/>
                        </a:solidFill>
                        <a:ln w="12700" cap="flat">
                          <a:noFill/>
                          <a:miter lim="400000"/>
                        </a:ln>
                        <a:effectLst/>
                      </p:spPr>
                      <p:txBody>
                        <a:bodyPr wrap="square" lIns="45718" tIns="45718" rIns="45718" bIns="45718" numCol="1" anchor="ctr">
                          <a:noAutofit/>
                        </a:bodyPr>
                        <a:lstStyle/>
                        <a:p>
                          <a:pPr algn="ctr">
                            <a:defRPr>
                              <a:latin typeface="+mn-lt"/>
                              <a:ea typeface="+mn-ea"/>
                              <a:cs typeface="+mn-cs"/>
                              <a:sym typeface="Calibri"/>
                            </a:defRPr>
                          </a:pPr>
                          <a:endParaRPr/>
                        </a:p>
                      </p:txBody>
                    </p:sp>
                    <p:grpSp>
                      <p:nvGrpSpPr>
                        <p:cNvPr id="410" name="Group 410"/>
                        <p:cNvGrpSpPr/>
                        <p:nvPr/>
                      </p:nvGrpSpPr>
                      <p:grpSpPr>
                        <a:xfrm>
                          <a:off x="-1" y="17650"/>
                          <a:ext cx="912430" cy="3636257"/>
                          <a:chOff x="0" y="-2"/>
                          <a:chExt cx="912429" cy="3636256"/>
                        </a:xfrm>
                      </p:grpSpPr>
                      <p:grpSp>
                        <p:nvGrpSpPr>
                          <p:cNvPr id="408" name="Group 408"/>
                          <p:cNvGrpSpPr/>
                          <p:nvPr/>
                        </p:nvGrpSpPr>
                        <p:grpSpPr>
                          <a:xfrm>
                            <a:off x="0" y="-3"/>
                            <a:ext cx="912430" cy="3636257"/>
                            <a:chOff x="0" y="-2"/>
                            <a:chExt cx="912429" cy="3636256"/>
                          </a:xfrm>
                        </p:grpSpPr>
                        <p:sp>
                          <p:nvSpPr>
                            <p:cNvPr id="405" name="Shape 405"/>
                            <p:cNvSpPr/>
                            <p:nvPr/>
                          </p:nvSpPr>
                          <p:spPr>
                            <a:xfrm>
                              <a:off x="0" y="53784"/>
                              <a:ext cx="685804" cy="3505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790"/>
                                    <a:pt x="6145" y="11698"/>
                                    <a:pt x="13725" y="17663"/>
                                  </a:cubicBezTo>
                                  <a:cubicBezTo>
                                    <a:pt x="15740" y="19248"/>
                                    <a:pt x="18429" y="20592"/>
                                    <a:pt x="21600" y="21600"/>
                                  </a:cubicBezTo>
                                  <a:close/>
                                </a:path>
                              </a:pathLst>
                            </a:custGeom>
                            <a:solidFill>
                              <a:srgbClr val="AC0008"/>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06" name="Shape 406"/>
                            <p:cNvSpPr/>
                            <p:nvPr/>
                          </p:nvSpPr>
                          <p:spPr>
                            <a:xfrm rot="1158056">
                              <a:off x="319488" y="47726"/>
                              <a:ext cx="449446" cy="944704"/>
                            </a:xfrm>
                            <a:custGeom>
                              <a:avLst/>
                              <a:gdLst/>
                              <a:ahLst/>
                              <a:cxnLst>
                                <a:cxn ang="0">
                                  <a:pos x="wd2" y="hd2"/>
                                </a:cxn>
                                <a:cxn ang="5400000">
                                  <a:pos x="wd2" y="hd2"/>
                                </a:cxn>
                                <a:cxn ang="10800000">
                                  <a:pos x="wd2" y="hd2"/>
                                </a:cxn>
                                <a:cxn ang="16200000">
                                  <a:pos x="wd2" y="hd2"/>
                                </a:cxn>
                              </a:cxnLst>
                              <a:rect l="0" t="0" r="r" b="b"/>
                              <a:pathLst>
                                <a:path w="20191" h="20240" extrusionOk="0">
                                  <a:moveTo>
                                    <a:pt x="20191" y="13948"/>
                                  </a:moveTo>
                                  <a:cubicBezTo>
                                    <a:pt x="18000" y="19121"/>
                                    <a:pt x="11879" y="21600"/>
                                    <a:pt x="6519" y="19485"/>
                                  </a:cubicBezTo>
                                  <a:cubicBezTo>
                                    <a:pt x="1160" y="17371"/>
                                    <a:pt x="-1409" y="11463"/>
                                    <a:pt x="782" y="6290"/>
                                  </a:cubicBezTo>
                                  <a:cubicBezTo>
                                    <a:pt x="2393" y="2486"/>
                                    <a:pt x="6228" y="0"/>
                                    <a:pt x="10486"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07" name="Shape 407"/>
                            <p:cNvSpPr/>
                            <p:nvPr/>
                          </p:nvSpPr>
                          <p:spPr>
                            <a:xfrm rot="9701308" flipH="1">
                              <a:off x="328962" y="2693134"/>
                              <a:ext cx="428001" cy="898637"/>
                            </a:xfrm>
                            <a:custGeom>
                              <a:avLst/>
                              <a:gdLst/>
                              <a:ahLst/>
                              <a:cxnLst>
                                <a:cxn ang="0">
                                  <a:pos x="wd2" y="hd2"/>
                                </a:cxn>
                                <a:cxn ang="5400000">
                                  <a:pos x="wd2" y="hd2"/>
                                </a:cxn>
                                <a:cxn ang="10800000">
                                  <a:pos x="wd2" y="hd2"/>
                                </a:cxn>
                                <a:cxn ang="16200000">
                                  <a:pos x="wd2" y="hd2"/>
                                </a:cxn>
                              </a:cxnLst>
                              <a:rect l="0" t="0" r="r" b="b"/>
                              <a:pathLst>
                                <a:path w="20191" h="20240" extrusionOk="0">
                                  <a:moveTo>
                                    <a:pt x="20191" y="13951"/>
                                  </a:moveTo>
                                  <a:cubicBezTo>
                                    <a:pt x="17998" y="19123"/>
                                    <a:pt x="11875" y="21600"/>
                                    <a:pt x="6516" y="19483"/>
                                  </a:cubicBezTo>
                                  <a:cubicBezTo>
                                    <a:pt x="1157" y="17367"/>
                                    <a:pt x="-1409" y="11458"/>
                                    <a:pt x="784" y="6286"/>
                                  </a:cubicBezTo>
                                  <a:cubicBezTo>
                                    <a:pt x="2397" y="2484"/>
                                    <a:pt x="6231" y="0"/>
                                    <a:pt x="10488" y="0"/>
                                  </a:cubicBezTo>
                                  <a:close/>
                                </a:path>
                              </a:pathLst>
                            </a:custGeom>
                            <a:solidFill>
                              <a:srgbClr val="AD000D"/>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09" name="Shape 409"/>
                          <p:cNvSpPr/>
                          <p:nvPr/>
                        </p:nvSpPr>
                        <p:spPr>
                          <a:xfrm>
                            <a:off x="76200" y="815785"/>
                            <a:ext cx="609604" cy="2057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13" name="Group 413"/>
                        <p:cNvGrpSpPr/>
                        <p:nvPr/>
                      </p:nvGrpSpPr>
                      <p:grpSpPr>
                        <a:xfrm>
                          <a:off x="228600" y="909638"/>
                          <a:ext cx="838203" cy="1905009"/>
                          <a:chOff x="0" y="0"/>
                          <a:chExt cx="838202" cy="1905007"/>
                        </a:xfrm>
                      </p:grpSpPr>
                      <p:sp>
                        <p:nvSpPr>
                          <p:cNvPr id="411" name="Shape 411"/>
                          <p:cNvSpPr/>
                          <p:nvPr/>
                        </p:nvSpPr>
                        <p:spPr>
                          <a:xfrm>
                            <a:off x="0" y="0"/>
                            <a:ext cx="457201" cy="19050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3058"/>
                                  <a:pt x="4957" y="10372"/>
                                  <a:pt x="11073" y="16336"/>
                                </a:cubicBezTo>
                                <a:cubicBezTo>
                                  <a:pt x="13393" y="18599"/>
                                  <a:pt x="17075" y="20440"/>
                                  <a:pt x="21600" y="21600"/>
                                </a:cubicBezTo>
                                <a:close/>
                              </a:path>
                            </a:pathLst>
                          </a:custGeom>
                          <a:solidFill>
                            <a:srgbClr val="FFB6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sp>
                        <p:nvSpPr>
                          <p:cNvPr id="412" name="Shape 412"/>
                          <p:cNvSpPr/>
                          <p:nvPr/>
                        </p:nvSpPr>
                        <p:spPr>
                          <a:xfrm>
                            <a:off x="152400" y="-1"/>
                            <a:ext cx="685803" cy="1905008"/>
                          </a:xfrm>
                          <a:prstGeom prst="ellipse">
                            <a:avLst/>
                          </a:prstGeom>
                          <a:solidFill>
                            <a:srgbClr val="FFB7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sp>
                      <p:nvSpPr>
                        <p:cNvPr id="414" name="Shape 414"/>
                        <p:cNvSpPr/>
                        <p:nvPr/>
                      </p:nvSpPr>
                      <p:spPr>
                        <a:xfrm>
                          <a:off x="685801" y="-1"/>
                          <a:ext cx="1718544" cy="3584584"/>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grpSp>
              </p:grpSp>
            </p:grpSp>
            <p:sp>
              <p:nvSpPr>
                <p:cNvPr id="419" name="Shape 419"/>
                <p:cNvSpPr/>
                <p:nvPr/>
              </p:nvSpPr>
              <p:spPr>
                <a:xfrm>
                  <a:off x="1752600" y="2857502"/>
                  <a:ext cx="76200" cy="152401"/>
                </a:xfrm>
                <a:prstGeom prst="rect">
                  <a:avLst/>
                </a:prstGeom>
                <a:solidFill>
                  <a:srgbClr val="AF000A"/>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grpSp>
          <p:grpSp>
            <p:nvGrpSpPr>
              <p:cNvPr id="427" name="Group 427"/>
              <p:cNvGrpSpPr/>
              <p:nvPr/>
            </p:nvGrpSpPr>
            <p:grpSpPr>
              <a:xfrm>
                <a:off x="1523999" y="761999"/>
                <a:ext cx="2971801" cy="1219203"/>
                <a:chOff x="0" y="0"/>
                <a:chExt cx="2971800" cy="1219201"/>
              </a:xfrm>
            </p:grpSpPr>
            <p:sp>
              <p:nvSpPr>
                <p:cNvPr id="421" name="Shape 421"/>
                <p:cNvSpPr/>
                <p:nvPr/>
              </p:nvSpPr>
              <p:spPr>
                <a:xfrm>
                  <a:off x="76199" y="762000"/>
                  <a:ext cx="990601"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Core</a:t>
                  </a:r>
                </a:p>
              </p:txBody>
            </p:sp>
            <p:sp>
              <p:nvSpPr>
                <p:cNvPr id="422" name="Shape 422"/>
                <p:cNvSpPr/>
                <p:nvPr/>
              </p:nvSpPr>
              <p:spPr>
                <a:xfrm>
                  <a:off x="1143000" y="838201"/>
                  <a:ext cx="990600" cy="362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100"/>
                    </a:spcBef>
                    <a:defRPr sz="1900">
                      <a:latin typeface="Arial"/>
                      <a:ea typeface="Arial"/>
                      <a:cs typeface="Arial"/>
                      <a:sym typeface="Arial"/>
                    </a:defRPr>
                  </a:lvl1pPr>
                </a:lstStyle>
                <a:p>
                  <a:r>
                    <a:t>Mantle</a:t>
                  </a:r>
                </a:p>
              </p:txBody>
            </p:sp>
            <p:sp>
              <p:nvSpPr>
                <p:cNvPr id="423" name="Shape 423"/>
                <p:cNvSpPr/>
                <p:nvPr/>
              </p:nvSpPr>
              <p:spPr>
                <a:xfrm>
                  <a:off x="1981200" y="-1"/>
                  <a:ext cx="990600" cy="375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200"/>
                    </a:spcBef>
                    <a:defRPr>
                      <a:latin typeface="Arial"/>
                      <a:ea typeface="Arial"/>
                      <a:cs typeface="Arial"/>
                      <a:sym typeface="Arial"/>
                    </a:defRPr>
                  </a:lvl1pPr>
                </a:lstStyle>
                <a:p>
                  <a:r>
                    <a:t>Crust</a:t>
                  </a:r>
                </a:p>
              </p:txBody>
            </p:sp>
            <p:sp>
              <p:nvSpPr>
                <p:cNvPr id="424" name="Shape 424"/>
                <p:cNvSpPr/>
                <p:nvPr/>
              </p:nvSpPr>
              <p:spPr>
                <a:xfrm>
                  <a:off x="-1" y="1143001"/>
                  <a:ext cx="838201"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425" name="Shape 425"/>
                <p:cNvSpPr/>
                <p:nvPr/>
              </p:nvSpPr>
              <p:spPr>
                <a:xfrm>
                  <a:off x="1282700" y="1219201"/>
                  <a:ext cx="685800" cy="1"/>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426" name="Shape 426"/>
                <p:cNvSpPr/>
                <p:nvPr/>
              </p:nvSpPr>
              <p:spPr>
                <a:xfrm flipH="1">
                  <a:off x="1943098" y="292100"/>
                  <a:ext cx="152402" cy="76201"/>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grpSp>
        <p:sp>
          <p:nvSpPr>
            <p:cNvPr id="429" name="Shape 429"/>
            <p:cNvSpPr/>
            <p:nvPr/>
          </p:nvSpPr>
          <p:spPr>
            <a:xfrm rot="10800000">
              <a:off x="1143314" y="50799"/>
              <a:ext cx="748988" cy="3581402"/>
            </a:xfrm>
            <a:custGeom>
              <a:avLst/>
              <a:gdLst/>
              <a:ahLst/>
              <a:cxnLst>
                <a:cxn ang="0">
                  <a:pos x="wd2" y="hd2"/>
                </a:cxn>
                <a:cxn ang="5400000">
                  <a:pos x="wd2" y="hd2"/>
                </a:cxn>
                <a:cxn ang="10800000">
                  <a:pos x="wd2" y="hd2"/>
                </a:cxn>
                <a:cxn ang="16200000">
                  <a:pos x="wd2" y="hd2"/>
                </a:cxn>
              </a:cxnLst>
              <a:rect l="0" t="0" r="r" b="b"/>
              <a:pathLst>
                <a:path w="21591" h="21600" extrusionOk="0">
                  <a:moveTo>
                    <a:pt x="0" y="0"/>
                  </a:moveTo>
                  <a:cubicBezTo>
                    <a:pt x="1055" y="17"/>
                    <a:pt x="2110" y="33"/>
                    <a:pt x="3320" y="150"/>
                  </a:cubicBezTo>
                  <a:cubicBezTo>
                    <a:pt x="4531" y="267"/>
                    <a:pt x="6070" y="483"/>
                    <a:pt x="7263" y="700"/>
                  </a:cubicBezTo>
                  <a:cubicBezTo>
                    <a:pt x="8457" y="917"/>
                    <a:pt x="9235" y="1058"/>
                    <a:pt x="10480" y="1450"/>
                  </a:cubicBezTo>
                  <a:cubicBezTo>
                    <a:pt x="11725" y="1842"/>
                    <a:pt x="13593" y="2567"/>
                    <a:pt x="14734" y="3050"/>
                  </a:cubicBezTo>
                  <a:cubicBezTo>
                    <a:pt x="15876" y="3533"/>
                    <a:pt x="16516" y="3817"/>
                    <a:pt x="17328" y="4350"/>
                  </a:cubicBezTo>
                  <a:cubicBezTo>
                    <a:pt x="18141" y="4883"/>
                    <a:pt x="19023" y="5633"/>
                    <a:pt x="19611" y="6250"/>
                  </a:cubicBezTo>
                  <a:cubicBezTo>
                    <a:pt x="20199" y="6867"/>
                    <a:pt x="20545" y="7525"/>
                    <a:pt x="20856" y="8050"/>
                  </a:cubicBezTo>
                  <a:cubicBezTo>
                    <a:pt x="21168" y="8575"/>
                    <a:pt x="21358" y="8933"/>
                    <a:pt x="21479" y="9400"/>
                  </a:cubicBezTo>
                  <a:cubicBezTo>
                    <a:pt x="21600" y="9867"/>
                    <a:pt x="21600" y="10342"/>
                    <a:pt x="21583" y="10850"/>
                  </a:cubicBezTo>
                  <a:cubicBezTo>
                    <a:pt x="21565" y="11358"/>
                    <a:pt x="21583" y="11900"/>
                    <a:pt x="21375" y="12450"/>
                  </a:cubicBezTo>
                  <a:cubicBezTo>
                    <a:pt x="21168" y="13000"/>
                    <a:pt x="20683" y="13633"/>
                    <a:pt x="20338" y="14150"/>
                  </a:cubicBezTo>
                  <a:cubicBezTo>
                    <a:pt x="19992" y="14667"/>
                    <a:pt x="19732" y="15092"/>
                    <a:pt x="19300" y="15550"/>
                  </a:cubicBezTo>
                  <a:cubicBezTo>
                    <a:pt x="18868" y="16008"/>
                    <a:pt x="18366" y="16458"/>
                    <a:pt x="17743" y="16900"/>
                  </a:cubicBezTo>
                  <a:cubicBezTo>
                    <a:pt x="17121" y="17342"/>
                    <a:pt x="16187" y="17867"/>
                    <a:pt x="15564" y="18200"/>
                  </a:cubicBezTo>
                  <a:cubicBezTo>
                    <a:pt x="14942" y="18533"/>
                    <a:pt x="14648" y="18625"/>
                    <a:pt x="14008" y="18900"/>
                  </a:cubicBezTo>
                  <a:cubicBezTo>
                    <a:pt x="13368" y="19175"/>
                    <a:pt x="12521" y="19575"/>
                    <a:pt x="11725" y="19850"/>
                  </a:cubicBezTo>
                  <a:cubicBezTo>
                    <a:pt x="10930" y="20125"/>
                    <a:pt x="10151" y="20342"/>
                    <a:pt x="9235" y="20550"/>
                  </a:cubicBezTo>
                  <a:cubicBezTo>
                    <a:pt x="8318" y="20758"/>
                    <a:pt x="7160" y="20942"/>
                    <a:pt x="6226" y="21100"/>
                  </a:cubicBezTo>
                  <a:cubicBezTo>
                    <a:pt x="5292" y="21258"/>
                    <a:pt x="4635" y="21417"/>
                    <a:pt x="3632" y="21500"/>
                  </a:cubicBezTo>
                  <a:cubicBezTo>
                    <a:pt x="2629" y="21583"/>
                    <a:pt x="208" y="21600"/>
                    <a:pt x="208" y="21600"/>
                  </a:cubicBezTo>
                </a:path>
              </a:pathLst>
            </a:custGeom>
            <a:noFill/>
            <a:ln w="76200" cap="flat">
              <a:solidFill>
                <a:srgbClr val="1E1C11"/>
              </a:solidFill>
              <a:prstDash val="solid"/>
              <a:round/>
            </a:ln>
            <a:effectLst>
              <a:outerShdw blurRad="38100" dist="20000" dir="5400000" rotWithShape="0">
                <a:srgbClr val="000000">
                  <a:alpha val="38000"/>
                </a:srgbClr>
              </a:outerShdw>
            </a:effectLst>
          </p:spPr>
          <p:txBody>
            <a:bodyPr wrap="square" lIns="45718" tIns="45718" rIns="45718" bIns="45718" numCol="1" anchor="ctr">
              <a:noAutofit/>
            </a:bodyPr>
            <a:lstStyle/>
            <a:p>
              <a:pPr algn="ctr">
                <a:defRPr>
                  <a:latin typeface="+mn-lt"/>
                  <a:ea typeface="+mn-ea"/>
                  <a:cs typeface="+mn-cs"/>
                  <a:sym typeface="Calibri"/>
                </a:defRPr>
              </a:pPr>
              <a:endParaRPr/>
            </a:p>
          </p:txBody>
        </p:sp>
      </p:grpSp>
    </p:spTree>
  </p:cSld>
  <p:clrMapOvr>
    <a:masterClrMapping/>
  </p:clrMapOvr>
  <p:transition spd="slow"/>
</p:sld>
</file>

<file path=ppt/theme/theme1.xml><?xml version="1.0" encoding="utf-8"?>
<a:theme xmlns:a="http://schemas.openxmlformats.org/drawingml/2006/main"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Helvetica"/>
        <a:ea typeface="Helvetica"/>
        <a:cs typeface="Helvetica"/>
      </a:majorFont>
      <a:minorFont>
        <a:latin typeface="Calibri"/>
        <a:ea typeface="Calibri"/>
        <a:cs typeface="Calibri"/>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Helvetica"/>
        <a:ea typeface="Helvetica"/>
        <a:cs typeface="Helvetica"/>
      </a:majorFont>
      <a:minorFont>
        <a:latin typeface="Calibri"/>
        <a:ea typeface="Calibri"/>
        <a:cs typeface="Calibri"/>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10753</Words>
  <Application>Microsoft Macintosh PowerPoint</Application>
  <PresentationFormat>On-screen Show (4:3)</PresentationFormat>
  <Paragraphs>1255</Paragraphs>
  <Slides>85</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Calibri</vt:lpstr>
      <vt:lpstr>Helvetica</vt:lpstr>
      <vt:lpstr>Helvetica Light</vt:lpstr>
      <vt:lpstr>CLS Bubble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 and water change the Earth’s surface every day.    What’s happening here?</vt:lpstr>
      <vt:lpstr>       What’s happening here?</vt:lpstr>
      <vt:lpstr>Are weathering and erosion good or bad?  Would we ever want to prevent weathering and erosion?</vt:lpstr>
      <vt:lpstr>What can we do to slow down or stop wind and water from changing the land?</vt:lpstr>
      <vt:lpstr>Here are three ways we can  slow or stop weathering and erosion:</vt:lpstr>
      <vt:lpstr>PowerPoint Presentation</vt:lpstr>
      <vt:lpstr>PowerPoint Presentation</vt:lpstr>
      <vt:lpstr>              Why does this work?</vt:lpstr>
      <vt:lpstr>PowerPoint Presentation</vt:lpstr>
      <vt:lpstr>                 Why does this work?</vt:lpstr>
      <vt:lpstr>Are weathering and erosion problems where you live? What would work best where you live?  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design a model!</vt:lpstr>
      <vt:lpstr>PowerPoint Presentation</vt:lpstr>
      <vt:lpstr>PowerPoint Presentation</vt:lpstr>
      <vt:lpstr>PowerPoint Presentation</vt:lpstr>
      <vt:lpstr>PowerPoint Presentation</vt:lpstr>
      <vt:lpstr>Making and Applying Connections</vt:lpstr>
      <vt:lpstr>Making and Applying Connections</vt:lpstr>
      <vt:lpstr>Examples of 3-D Models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Christine Jurasinski</cp:lastModifiedBy>
  <cp:revision>1</cp:revision>
  <dcterms:modified xsi:type="dcterms:W3CDTF">2016-09-02T18:44:59Z</dcterms:modified>
</cp:coreProperties>
</file>