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7.jpe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8.jpe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9.jpe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10.jpeg" ContentType="image/jpeg"/>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media/image11.jpeg" ContentType="image/jpeg"/>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media/image12.jpeg" ContentType="image/jpeg"/>
  <Override PartName="/ppt/media/image13.jpeg" ContentType="image/jpeg"/>
  <Override PartName="/ppt/notesSlides/notesSlide66.xml" ContentType="application/vnd.openxmlformats-officedocument.presentationml.notesSlide+xml"/>
  <Override PartName="/ppt/media/image14.jpeg" ContentType="image/jpeg"/>
  <Override PartName="/ppt/notesSlides/notesSlide67.xml" ContentType="application/vnd.openxmlformats-officedocument.presentationml.notesSlide+xml"/>
  <Override PartName="/ppt/media/image15.jpeg" ContentType="image/jpeg"/>
  <Override PartName="/ppt/media/image16.jpeg" ContentType="image/jpeg"/>
  <Override PartName="/ppt/notesSlides/notesSlide68.xml" ContentType="application/vnd.openxmlformats-officedocument.presentationml.notesSlide+xml"/>
  <Override PartName="/ppt/media/image17.jpeg" ContentType="image/jpeg"/>
  <Override PartName="/ppt/media/image18.jpeg" ContentType="image/jpeg"/>
  <Override PartName="/ppt/notesSlides/notesSlide69.xml" ContentType="application/vnd.openxmlformats-officedocument.presentationml.notesSlide+xml"/>
  <Override PartName="/ppt/media/image19.jpeg" ContentType="image/jpeg"/>
  <Override PartName="/ppt/media/image20.jpeg" ContentType="image/jpeg"/>
  <Override PartName="/ppt/notesSlides/notesSlide70.xml" ContentType="application/vnd.openxmlformats-officedocument.presentationml.notesSlide+xml"/>
  <Override PartName="/ppt/media/image21.jpeg" ContentType="image/jpeg"/>
  <Override PartName="/ppt/notesSlides/notesSlide71.xml" ContentType="application/vnd.openxmlformats-officedocument.presentationml.notesSlide+xml"/>
  <Override PartName="/ppt/media/image22.jpeg" ContentType="image/jpeg"/>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notesSlides/notesSlide75.xml" ContentType="application/vnd.openxmlformats-officedocument.presentationml.notesSlide+xml"/>
  <Override PartName="/ppt/media/image28.jpeg" ContentType="image/jpeg"/>
  <Override PartName="/ppt/media/image29.jpeg" ContentType="image/jpeg"/>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media/image30.jpeg" ContentType="image/jpeg"/>
  <Override PartName="/ppt/media/image31.jpeg" ContentType="image/jpeg"/>
  <Override PartName="/ppt/notesSlides/notesSlide80.xml" ContentType="application/vnd.openxmlformats-officedocument.presentationml.notesSlide+xml"/>
  <Override PartName="/ppt/media/image32.jpeg" ContentType="image/jpeg"/>
  <Override PartName="/ppt/notesSlides/notesSlide81.xml" ContentType="application/vnd.openxmlformats-officedocument.presentationml.notesSlide+xml"/>
  <Override PartName="/ppt/media/image33.jpeg" ContentType="image/jpeg"/>
  <Override PartName="/ppt/notesSlides/notesSlide82.xml" ContentType="application/vnd.openxmlformats-officedocument.presentationml.notesSlide+xml"/>
  <Override PartName="/ppt/notesSlides/notesSlide83.xml" ContentType="application/vnd.openxmlformats-officedocument.presentationml.notesSlide+xml"/>
  <Override PartName="/ppt/media/image34.jpeg" ContentType="image/jpeg"/>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media/image35.jpeg" ContentType="image/jpeg"/>
  <Override PartName="/ppt/media/image36.jpeg" ContentType="image/jpeg"/>
  <Override PartName="/ppt/notesSlides/notesSlide87.xml" ContentType="application/vnd.openxmlformats-officedocument.presentationml.notesSlide+xml"/>
  <Override PartName="/ppt/media/image37.jpeg" ContentType="image/jpeg"/>
  <Override PartName="/ppt/notesSlides/notesSlide88.xml" ContentType="application/vnd.openxmlformats-officedocument.presentationml.notesSlide+xml"/>
  <Override PartName="/ppt/media/image38.jpeg" ContentType="image/jpeg"/>
  <Override PartName="/ppt/notesSlides/notesSlide89.xml" ContentType="application/vnd.openxmlformats-officedocument.presentationml.notesSlide+xml"/>
  <Override PartName="/ppt/media/image39.jpeg" ContentType="image/jpeg"/>
  <Override PartName="/ppt/media/image40.jpeg" ContentType="image/jpeg"/>
  <Override PartName="/ppt/notesSlides/notesSlide90.xml" ContentType="application/vnd.openxmlformats-officedocument.presentationml.notesSlide+xml"/>
  <Override PartName="/ppt/media/image41.jpeg" ContentType="image/jpeg"/>
  <Override PartName="/ppt/notesSlides/notesSlide91.xml" ContentType="application/vnd.openxmlformats-officedocument.presentationml.notesSlide+xml"/>
  <Override PartName="/ppt/media/image42.jpeg" ContentType="image/jpeg"/>
  <Override PartName="/ppt/media/image43.jpeg" ContentType="image/jpeg"/>
  <Override PartName="/ppt/media/image44.jpeg" ContentType="image/jpeg"/>
  <Override PartName="/ppt/media/image45.jpeg" ContentType="image/jpeg"/>
  <Override PartName="/ppt/notesSlides/notesSlide92.xml" ContentType="application/vnd.openxmlformats-officedocument.presentationml.notesSlide+xml"/>
  <Override PartName="/ppt/media/image46.jpeg" ContentType="image/jpeg"/>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media/image47.jpeg" ContentType="image/jpeg"/>
  <Override PartName="/ppt/media/image48.jpeg" ContentType="image/jpeg"/>
  <Override PartName="/ppt/media/image49.jpeg" ContentType="image/jpeg"/>
  <Override PartName="/ppt/notesSlides/notesSlide99.xml" ContentType="application/vnd.openxmlformats-officedocument.presentationml.notesSlide+xml"/>
  <Override PartName="/ppt/media/image50.jpeg" ContentType="image/jpeg"/>
  <Override PartName="/ppt/notesSlides/notesSlide10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8" name="Shape 118"/>
          <p:cNvSpPr/>
          <p:nvPr>
            <p:ph type="sldImg"/>
          </p:nvPr>
        </p:nvSpPr>
        <p:spPr>
          <a:xfrm>
            <a:off x="1143000" y="685800"/>
            <a:ext cx="4572000" cy="3429000"/>
          </a:xfrm>
          <a:prstGeom prst="rect">
            <a:avLst/>
          </a:prstGeom>
        </p:spPr>
        <p:txBody>
          <a:bodyPr/>
          <a:lstStyle/>
          <a:p>
            <a:pPr/>
          </a:p>
        </p:txBody>
      </p:sp>
      <p:sp>
        <p:nvSpPr>
          <p:cNvPr id="119" name="Shape 1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00.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5.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6.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97.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98.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99.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p>
            <a:pPr>
              <a:defRPr i="1"/>
            </a:pPr>
            <a:r>
              <a:t>Image credit:</a:t>
            </a:r>
          </a:p>
          <a:p>
            <a:pPr>
              <a:defRPr i="1"/>
            </a:pPr>
            <a:r>
              <a:t>Volcanic eruption by Jesse Adams, retrieved on June 6, 2016 from http://www.freeimages.com/photo/eruption-1476821 [Public Domain]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Each layer of the Earth has different properties.</a:t>
            </a:r>
          </a:p>
          <a:p>
            <a:pPr>
              <a:defRPr>
                <a:latin typeface="Arial"/>
                <a:ea typeface="Arial"/>
                <a:cs typeface="Arial"/>
                <a:sym typeface="Arial"/>
              </a:defRPr>
            </a:pPr>
            <a:r>
              <a:t>The difference in these properties helps to explain changes that occur both above and under the Earth’s surface.</a:t>
            </a:r>
          </a:p>
          <a:p>
            <a:pPr>
              <a:defRPr>
                <a:latin typeface="Arial"/>
                <a:ea typeface="Arial"/>
                <a:cs typeface="Arial"/>
                <a:sym typeface="Arial"/>
              </a:defRPr>
            </a:pPr>
          </a:p>
          <a:p>
            <a:pPr>
              <a:defRPr i="1">
                <a:latin typeface="Arial"/>
                <a:ea typeface="Arial"/>
                <a:cs typeface="Arial"/>
                <a:sym typeface="Arial"/>
              </a:defRPr>
            </a:pPr>
            <a:r>
              <a:t>Image credit:</a:t>
            </a:r>
          </a:p>
          <a:p>
            <a:pPr>
              <a:defRPr i="1"/>
            </a:pPr>
            <a:r>
              <a:t>Earth cutaway by CharlesC, retrieved on August 18, 2016 from https://commons.wikimedia.org/wiki/File:Earth_cutaway.png [CC BY-SA 3.0 (https://creativecommons.org/licenses/by/3.0/)]</a:t>
            </a:r>
          </a:p>
          <a:p>
            <a:pPr>
              <a:defRPr>
                <a:latin typeface="Arial"/>
                <a:ea typeface="Arial"/>
                <a:cs typeface="Arial"/>
                <a:sym typeface="Arial"/>
              </a:defRPr>
            </a:p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Shape 1109"/>
          <p:cNvSpPr/>
          <p:nvPr>
            <p:ph type="sldImg"/>
          </p:nvPr>
        </p:nvSpPr>
        <p:spPr>
          <a:prstGeom prst="rect">
            <a:avLst/>
          </a:prstGeom>
        </p:spPr>
        <p:txBody>
          <a:bodyPr/>
          <a:lstStyle/>
          <a:p>
            <a:pPr/>
          </a:p>
        </p:txBody>
      </p:sp>
      <p:sp>
        <p:nvSpPr>
          <p:cNvPr id="1110" name="Shape 1110"/>
          <p:cNvSpPr/>
          <p:nvPr>
            <p:ph type="body" sz="quarter" idx="1"/>
          </p:nvPr>
        </p:nvSpPr>
        <p:spPr>
          <a:prstGeom prst="rect">
            <a:avLst/>
          </a:prstGeom>
        </p:spPr>
        <p:txBody>
          <a:bodyPr/>
          <a:lstStyle/>
          <a:p>
            <a:pPr/>
            <a:r>
              <a:t>Answer: </a:t>
            </a:r>
          </a:p>
          <a:p>
            <a:pPr/>
            <a:r>
              <a:t>Question 5: 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Four factors are responsible for the convection currents in the outer core:</a:t>
            </a:r>
            <a:endParaRPr b="1"/>
          </a:p>
          <a:p>
            <a:pPr marL="171450" indent="-171450">
              <a:buSzPct val="100000"/>
              <a:buFont typeface="Arial"/>
              <a:buChar char="•"/>
              <a:defRPr>
                <a:latin typeface="Arial"/>
                <a:ea typeface="Arial"/>
                <a:cs typeface="Arial"/>
                <a:sym typeface="Arial"/>
              </a:defRPr>
            </a:pPr>
            <a:r>
              <a:t>Differences in composition: The core is made up of several metals, each with different physical properties.</a:t>
            </a:r>
            <a:endParaRPr b="1"/>
          </a:p>
          <a:p>
            <a:pPr marL="171450" indent="-171450">
              <a:buSzPct val="100000"/>
              <a:buFont typeface="Arial"/>
              <a:buChar char="•"/>
              <a:defRPr>
                <a:latin typeface="Arial"/>
                <a:ea typeface="Arial"/>
                <a:cs typeface="Arial"/>
                <a:sym typeface="Arial"/>
              </a:defRPr>
            </a:pPr>
            <a:r>
              <a:t>Differences in temperature: the inner core heats the liquid outer core, causing it to become less dense and rise toward the mantle. The liquid cools as it rises, so it becomes more dense and sinks back toward the inner core.</a:t>
            </a:r>
            <a:endParaRPr b="1"/>
          </a:p>
          <a:p>
            <a:pPr marL="171450" indent="-171450">
              <a:buSzPct val="100000"/>
              <a:buFont typeface="Arial"/>
              <a:buChar char="•"/>
              <a:defRPr>
                <a:latin typeface="Arial"/>
                <a:ea typeface="Arial"/>
                <a:cs typeface="Arial"/>
                <a:sym typeface="Arial"/>
              </a:defRPr>
            </a:pPr>
            <a:r>
              <a:t>Differences in pressure: Pressure increases due to the effect of gravity as the center of the Earth is approached.</a:t>
            </a:r>
            <a:endParaRPr b="1"/>
          </a:p>
          <a:p>
            <a:pPr marL="171450" indent="-171450">
              <a:buSzPct val="100000"/>
              <a:buFont typeface="Arial"/>
              <a:buChar char="•"/>
              <a:defRPr>
                <a:latin typeface="Arial"/>
                <a:ea typeface="Arial"/>
                <a:cs typeface="Arial"/>
                <a:sym typeface="Arial"/>
              </a:defRPr>
            </a:pPr>
            <a:r>
              <a:t>The Coriolis effect causes swirling in the outer core.</a:t>
            </a:r>
            <a:endParaRPr b="1"/>
          </a:p>
          <a:p>
            <a:pPr marL="171450" indent="-171450">
              <a:buSzPct val="100000"/>
              <a:buFont typeface="Arial"/>
              <a:buChar char="•"/>
              <a:defRPr>
                <a:latin typeface="Arial"/>
                <a:ea typeface="Arial"/>
                <a:cs typeface="Arial"/>
                <a:sym typeface="Arial"/>
              </a:defRPr>
            </a:pPr>
          </a:p>
          <a:p>
            <a:pPr>
              <a:defRPr>
                <a:latin typeface="Arial"/>
                <a:ea typeface="Arial"/>
                <a:cs typeface="Arial"/>
                <a:sym typeface="Arial"/>
              </a:defRPr>
            </a:pPr>
            <a:r>
              <a:t>The magnetic field is generated by electric currents in the outer core. These currents are caused by the movement of iron atoms by the convection in the molten metal.</a:t>
            </a:r>
            <a:endParaRPr b="1"/>
          </a:p>
          <a:p>
            <a:pPr marL="171450" indent="-171450">
              <a:buSzPct val="100000"/>
              <a:buFont typeface="Arial"/>
              <a:buChar char="•"/>
              <a:defRPr>
                <a:latin typeface="Arial"/>
                <a:ea typeface="Arial"/>
                <a:cs typeface="Arial"/>
                <a:sym typeface="Arial"/>
              </a:defRPr>
            </a:pPr>
          </a:p>
          <a:p>
            <a:pPr>
              <a:defRPr>
                <a:latin typeface="Arial"/>
                <a:ea typeface="Arial"/>
                <a:cs typeface="Arial"/>
                <a:sym typeface="Arial"/>
              </a:defRPr>
            </a:pPr>
            <a:r>
              <a:t>Recently, researchers have discovered that the magnetic field causes the two parts of the core to spin in opposite directions.</a:t>
            </a:r>
            <a:endParaRPr b="1"/>
          </a:p>
          <a:p>
            <a:pPr>
              <a:defRPr>
                <a:latin typeface="Arial"/>
                <a:ea typeface="Arial"/>
                <a:cs typeface="Arial"/>
                <a:sym typeface="Arial"/>
              </a:defRPr>
            </a:pPr>
          </a:p>
          <a:p>
            <a:pPr>
              <a:defRPr i="1">
                <a:latin typeface="Arial"/>
                <a:ea typeface="Arial"/>
                <a:cs typeface="Arial"/>
                <a:sym typeface="Arial"/>
              </a:defRPr>
            </a:pPr>
            <a:r>
              <a:t>Image credit:</a:t>
            </a:r>
            <a:endParaRPr b="1"/>
          </a:p>
          <a:p>
            <a:pPr>
              <a:defRPr i="1">
                <a:latin typeface="Arial"/>
                <a:ea typeface="Arial"/>
                <a:cs typeface="Arial"/>
                <a:sym typeface="Arial"/>
              </a:defRPr>
            </a:pPr>
            <a:r>
              <a:t>Earth cutaway by CharlesC, retrieved on August 18, 2016 from https://commons.wikimedia.org/wiki/File:Earth_cutaway.png [CC BY-SA 3.0 (https://creativecommons.org/licenses/by/3.0/)]</a:t>
            </a:r>
          </a:p>
          <a:p>
            <a:pPr>
              <a:defRPr b="1">
                <a:latin typeface="Arial"/>
                <a:ea typeface="Arial"/>
                <a:cs typeface="Arial"/>
                <a:sym typeface="Arial"/>
              </a:defRPr>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defRPr b="1">
                <a:latin typeface="Arial"/>
                <a:ea typeface="Arial"/>
                <a:cs typeface="Arial"/>
                <a:sym typeface="Arial"/>
              </a:defRPr>
            </a:pPr>
            <a:r>
              <a:t>Teacher’s Notes </a:t>
            </a:r>
          </a:p>
          <a:p>
            <a:pPr>
              <a:defRPr>
                <a:latin typeface="Arial"/>
                <a:ea typeface="Arial"/>
                <a:cs typeface="Arial"/>
                <a:sym typeface="Arial"/>
              </a:defRPr>
            </a:pPr>
          </a:p>
          <a:p>
            <a:pPr>
              <a:defRPr>
                <a:latin typeface="Arial"/>
                <a:ea typeface="Arial"/>
                <a:cs typeface="Arial"/>
                <a:sym typeface="Arial"/>
              </a:defRPr>
            </a:pPr>
            <a:r>
              <a:t>We’ve just discussed that scientists can describe the composition of the Earth in three major layers.</a:t>
            </a:r>
          </a:p>
          <a:p>
            <a:pPr>
              <a:defRPr>
                <a:latin typeface="Arial"/>
                <a:ea typeface="Arial"/>
                <a:cs typeface="Arial"/>
                <a:sym typeface="Arial"/>
              </a:defRPr>
            </a:pPr>
            <a:r>
              <a:t>Another way to describe the composition of the Earth comes as a result of studying the mechanical properties of the Earth. </a:t>
            </a:r>
          </a:p>
          <a:p>
            <a:pPr>
              <a:defRPr>
                <a:latin typeface="Arial"/>
                <a:ea typeface="Arial"/>
                <a:cs typeface="Arial"/>
                <a:sym typeface="Arial"/>
              </a:defRPr>
            </a:pPr>
            <a:r>
              <a:t>Based on mechanical properties, the topmost layer is the lithosphere.</a:t>
            </a:r>
          </a:p>
          <a:p>
            <a:pPr>
              <a:defRPr>
                <a:latin typeface="Arial"/>
                <a:ea typeface="Arial"/>
                <a:cs typeface="Arial"/>
                <a:sym typeface="Arial"/>
              </a:defRPr>
            </a:pPr>
            <a:r>
              <a:t>Underneath the lithosphere is the asthenosphere.</a:t>
            </a:r>
          </a:p>
          <a:p>
            <a:pPr>
              <a:defRPr>
                <a:latin typeface="Arial"/>
                <a:ea typeface="Arial"/>
                <a:cs typeface="Arial"/>
                <a:sym typeface="Arial"/>
              </a:defRPr>
            </a:pPr>
          </a:p>
          <a:p>
            <a:pPr>
              <a:defRPr i="1"/>
            </a:pPr>
            <a:r>
              <a:t>Image credit: </a:t>
            </a:r>
            <a:endParaRPr>
              <a:latin typeface="Arial"/>
              <a:ea typeface="Arial"/>
              <a:cs typeface="Arial"/>
              <a:sym typeface="Arial"/>
            </a:endParaRPr>
          </a:p>
          <a:p>
            <a:pPr>
              <a:defRPr i="1"/>
            </a:pPr>
            <a:r>
              <a:t>Earth layers illustration, from USGS, retrieved on June 6, 2016 from http://pubs.usgs.gov/gip/dynamic.html [Public Domain]</a:t>
            </a:r>
            <a: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defRPr>
                <a:latin typeface="+mn-lt"/>
                <a:ea typeface="+mn-ea"/>
                <a:cs typeface="+mn-cs"/>
                <a:sym typeface="Helvetica"/>
              </a:defRPr>
            </a:pPr>
            <a:r>
              <a:t>We’ve just discussed that scientists can describe the composition of the Earth in three major layers.</a:t>
            </a:r>
          </a:p>
          <a:p>
            <a:pPr>
              <a:defRPr>
                <a:latin typeface="+mn-lt"/>
                <a:ea typeface="+mn-ea"/>
                <a:cs typeface="+mn-cs"/>
                <a:sym typeface="Helvetica"/>
              </a:defRPr>
            </a:pPr>
            <a:r>
              <a:t>Another way to describe the composition of the Earth comes as a result of studying the mechanical properties of the Earth. </a:t>
            </a:r>
          </a:p>
          <a:p>
            <a:pPr>
              <a:defRPr>
                <a:latin typeface="+mn-lt"/>
                <a:ea typeface="+mn-ea"/>
                <a:cs typeface="+mn-cs"/>
                <a:sym typeface="Helvetica"/>
              </a:defRPr>
            </a:pPr>
            <a:r>
              <a:t>Based on mechanical properties, the topmost layer is the lithosphere.</a:t>
            </a:r>
          </a:p>
          <a:p>
            <a:pPr>
              <a:defRPr>
                <a:latin typeface="+mn-lt"/>
                <a:ea typeface="+mn-ea"/>
                <a:cs typeface="+mn-cs"/>
                <a:sym typeface="Helvetica"/>
              </a:defRPr>
            </a:pPr>
            <a:r>
              <a:t>Underneath the lithosphere is the asthenosphere.</a:t>
            </a:r>
          </a:p>
          <a:p>
            <a:pPr>
              <a:defRPr>
                <a:latin typeface="+mn-lt"/>
                <a:ea typeface="+mn-ea"/>
                <a:cs typeface="+mn-cs"/>
                <a:sym typeface="Helvetica"/>
              </a:defRPr>
            </a:pPr>
          </a:p>
          <a:p>
            <a:pPr>
              <a:spcBef>
                <a:spcPts val="700"/>
              </a:spcBef>
              <a:defRPr i="1"/>
            </a:pPr>
            <a:r>
              <a:t>Image credit: </a:t>
            </a:r>
            <a:endParaRPr>
              <a:latin typeface="+mn-lt"/>
              <a:ea typeface="+mn-ea"/>
              <a:cs typeface="+mn-cs"/>
              <a:sym typeface="Helvetica"/>
            </a:endParaRPr>
          </a:p>
          <a:p>
            <a:pPr>
              <a:spcBef>
                <a:spcPts val="700"/>
              </a:spcBef>
              <a:defRPr i="1"/>
            </a:pPr>
            <a:r>
              <a:t>Earth layers illustration, from USGS, retrieved on June 6, 2016 from http://pubs.usgs.gov/gip/dynamic.html [Public Domain]</a:t>
            </a:r>
            <a: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marL="228600" indent="-228600">
              <a:spcBef>
                <a:spcPts val="300"/>
              </a:spcBef>
              <a:defRPr b="1">
                <a:latin typeface="Arial"/>
                <a:ea typeface="Arial"/>
                <a:cs typeface="Arial"/>
                <a:sym typeface="Arial"/>
              </a:defRPr>
            </a:pPr>
            <a:r>
              <a:t>Teacher’s Notes</a:t>
            </a:r>
          </a:p>
          <a:p>
            <a:pPr marL="228600" indent="-228600">
              <a:spcBef>
                <a:spcPts val="300"/>
              </a:spcBef>
              <a:defRPr>
                <a:latin typeface="Arial"/>
                <a:ea typeface="Arial"/>
                <a:cs typeface="Arial"/>
                <a:sym typeface="Arial"/>
              </a:defRPr>
            </a:pPr>
          </a:p>
          <a:p>
            <a:pPr marL="228600" indent="-228600">
              <a:spcBef>
                <a:spcPts val="300"/>
              </a:spcBef>
              <a:defRPr>
                <a:latin typeface="Arial"/>
                <a:ea typeface="Arial"/>
                <a:cs typeface="Arial"/>
                <a:sym typeface="Arial"/>
              </a:defRPr>
            </a:pPr>
            <a:r>
              <a:t>Present questions to students.  Provide time for students to work in groups and then share answers as a class. </a:t>
            </a:r>
          </a:p>
          <a:p>
            <a:pPr marL="228600" indent="-228600">
              <a:spcBef>
                <a:spcPts val="300"/>
              </a:spcBef>
              <a:defRPr>
                <a:latin typeface="Arial"/>
                <a:ea typeface="Arial"/>
                <a:cs typeface="Arial"/>
                <a:sym typeface="Arial"/>
              </a:defRPr>
            </a:pPr>
          </a:p>
          <a:p>
            <a:pPr marL="228600" indent="-228600">
              <a:spcBef>
                <a:spcPts val="300"/>
              </a:spcBef>
              <a:defRPr>
                <a:latin typeface="Arial"/>
                <a:ea typeface="Arial"/>
                <a:cs typeface="Arial"/>
                <a:sym typeface="Arial"/>
              </a:defRPr>
            </a:pPr>
            <a:r>
              <a:t>Answers to questions:</a:t>
            </a:r>
          </a:p>
          <a:p>
            <a:pPr marL="228600" indent="-228600">
              <a:spcBef>
                <a:spcPts val="300"/>
              </a:spcBef>
              <a:buSzPct val="100000"/>
              <a:buAutoNum type="arabicPeriod" startAt="1"/>
              <a:defRPr>
                <a:latin typeface="Arial"/>
                <a:ea typeface="Arial"/>
                <a:cs typeface="Arial"/>
                <a:sym typeface="Arial"/>
              </a:defRPr>
            </a:pPr>
            <a:r>
              <a:t>Pangaea was super-continent that existed about 237 million years ago.  Scientist believe that the break-up of Pangaea ultimately resulted in the 7 continents on the current surface of the Earth. </a:t>
            </a:r>
          </a:p>
          <a:p>
            <a:pPr marL="228600" indent="-228600">
              <a:spcBef>
                <a:spcPts val="300"/>
              </a:spcBef>
              <a:buSzPct val="100000"/>
              <a:buAutoNum type="arabicPeriod" startAt="1"/>
              <a:defRPr>
                <a:latin typeface="Arial"/>
                <a:ea typeface="Arial"/>
                <a:cs typeface="Arial"/>
                <a:sym typeface="Arial"/>
              </a:defRPr>
            </a:pPr>
            <a:r>
              <a:t>The theory of Continental Drift stated that the continents floated on the surface of the Earth and were not always in their current position.  Over the history of the Earth, the continents moved or drifted over the surface of the Earth to their current position. </a:t>
            </a:r>
          </a:p>
          <a:p>
            <a:pPr marL="228600" indent="-228600">
              <a:spcBef>
                <a:spcPts val="300"/>
              </a:spcBef>
              <a:buSzPct val="100000"/>
              <a:buAutoNum type="arabicPeriod" startAt="1"/>
              <a:defRPr>
                <a:latin typeface="Arial"/>
                <a:ea typeface="Arial"/>
                <a:cs typeface="Arial"/>
                <a:sym typeface="Arial"/>
              </a:defRPr>
            </a:pPr>
            <a:r>
              <a:t>The lithosphere is composed of the crust and the solid layer of the mantle.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defRPr i="1"/>
            </a:pPr>
            <a:r>
              <a:t>Image credit:</a:t>
            </a:r>
          </a:p>
          <a:p>
            <a:pPr>
              <a:defRPr i="1"/>
            </a:pPr>
            <a:r>
              <a:t>Volcanic eruption by Jesse Adams, retrieved on June 6, 2016 from http://www.freeimages.com/photo/eruption-1476821 [Public Domain]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marL="228600" indent="-228600">
              <a:spcBef>
                <a:spcPts val="300"/>
              </a:spcBef>
              <a:defRPr b="1">
                <a:latin typeface="Arial"/>
                <a:ea typeface="Arial"/>
                <a:cs typeface="Arial"/>
                <a:sym typeface="Arial"/>
              </a:defRPr>
            </a:pPr>
            <a:r>
              <a:t>Teacher’s Notes</a:t>
            </a:r>
            <a:r>
              <a:rPr b="0"/>
              <a:t> </a:t>
            </a:r>
          </a:p>
          <a:p>
            <a:pPr marL="228600" indent="-228600">
              <a:spcBef>
                <a:spcPts val="300"/>
              </a:spcBef>
              <a:defRPr>
                <a:latin typeface="Arial"/>
                <a:ea typeface="Arial"/>
                <a:cs typeface="Arial"/>
                <a:sym typeface="Arial"/>
              </a:defRPr>
            </a:pPr>
          </a:p>
          <a:p>
            <a:pPr marL="228600" indent="-228600">
              <a:spcBef>
                <a:spcPts val="300"/>
              </a:spcBef>
              <a:defRPr>
                <a:latin typeface="Arial"/>
                <a:ea typeface="Arial"/>
                <a:cs typeface="Arial"/>
                <a:sym typeface="Arial"/>
              </a:defRPr>
            </a:pPr>
            <a:r>
              <a:t>Present questions to students.  Provide time for students to work in groups and then share answers as a class. </a:t>
            </a:r>
          </a:p>
          <a:p>
            <a:pPr marL="228600" indent="-228600">
              <a:spcBef>
                <a:spcPts val="300"/>
              </a:spcBef>
              <a:defRPr>
                <a:latin typeface="Arial"/>
                <a:ea typeface="Arial"/>
                <a:cs typeface="Arial"/>
                <a:sym typeface="Arial"/>
              </a:defRPr>
            </a:pPr>
            <a:r>
              <a:t>Answers to questions:</a:t>
            </a:r>
          </a:p>
          <a:p>
            <a:pPr marL="228600" indent="-228600">
              <a:spcBef>
                <a:spcPts val="300"/>
              </a:spcBef>
              <a:buSzPct val="100000"/>
              <a:buAutoNum type="arabicPeriod" startAt="1"/>
              <a:defRPr>
                <a:latin typeface="Arial"/>
                <a:ea typeface="Arial"/>
                <a:cs typeface="Arial"/>
                <a:sym typeface="Arial"/>
              </a:defRPr>
            </a:pPr>
            <a:r>
              <a:t>Seven continents and four major oceans did not always exist on the surface of the planet.  Over the course of the Earth’s billion year history, the surface of the Earth changed.  At some points in time there was only one or several continents and oceans.  The seven major continents and four oceans have occurred during the “modern” history of the Earth.</a:t>
            </a:r>
          </a:p>
          <a:p>
            <a:pPr marL="228600" indent="-228600">
              <a:spcBef>
                <a:spcPts val="300"/>
              </a:spcBef>
              <a:buSzPct val="100000"/>
              <a:buAutoNum type="arabicPeriod" startAt="1"/>
              <a:defRPr>
                <a:latin typeface="Arial"/>
                <a:ea typeface="Arial"/>
                <a:cs typeface="Arial"/>
                <a:sym typeface="Arial"/>
              </a:defRPr>
            </a:pPr>
            <a:r>
              <a:t>Pangaea was super-continent that existed about 237 million years ago.  Scientist believe that the break-up of Pangaea ultimately resulted in the 7 continents on the current surface of the Earth. </a:t>
            </a:r>
          </a:p>
          <a:p>
            <a:pPr marL="228600" indent="-228600">
              <a:spcBef>
                <a:spcPts val="300"/>
              </a:spcBef>
              <a:buSzPct val="100000"/>
              <a:buAutoNum type="arabicPeriod" startAt="1"/>
              <a:defRPr>
                <a:latin typeface="Arial"/>
                <a:ea typeface="Arial"/>
                <a:cs typeface="Arial"/>
                <a:sym typeface="Arial"/>
              </a:defRPr>
            </a:pPr>
            <a:r>
              <a:t>The theory of Continental Drift stated that the continents floated on the surface of the Earth and were not always in their current position.  Over the history of the Earth, the continents moved or drifted over the surface of the Earth to their current position. </a:t>
            </a:r>
          </a:p>
          <a:p>
            <a:pPr marL="228600" indent="-228600">
              <a:spcBef>
                <a:spcPts val="300"/>
              </a:spcBef>
              <a:buSzPct val="100000"/>
              <a:buAutoNum type="arabicPeriod" startAt="1"/>
              <a:defRPr>
                <a:latin typeface="Arial"/>
                <a:ea typeface="Arial"/>
                <a:cs typeface="Arial"/>
                <a:sym typeface="Arial"/>
              </a:defRPr>
            </a:pPr>
            <a:r>
              <a:t>The lithosphere is the layer of solid mantle and crust that lies on top of the asthenosphere.  The asthenosphere is the layer of molten (liquid) rock that lies below the lithosphere.  </a:t>
            </a:r>
          </a:p>
          <a:p>
            <a:pPr marL="228600" indent="-228600">
              <a:spcBef>
                <a:spcPts val="300"/>
              </a:spcBef>
              <a:buSzPct val="100000"/>
              <a:buAutoNum type="arabicPeriod" startAt="1"/>
              <a:defRPr>
                <a:latin typeface="Arial"/>
                <a:ea typeface="Arial"/>
                <a:cs typeface="Arial"/>
                <a:sym typeface="Arial"/>
              </a:defRPr>
            </a:pPr>
            <a:r>
              <a:t>The lithosphere is composed of the crust and the solid layer of the mantle.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lnSpc>
                <a:spcPct val="80000"/>
              </a:lnSpc>
              <a:spcBef>
                <a:spcPts val="300"/>
              </a:spcBef>
              <a:defRPr b="1">
                <a:latin typeface="Arial"/>
                <a:ea typeface="Arial"/>
                <a:cs typeface="Arial"/>
                <a:sym typeface="Arial"/>
              </a:defRPr>
            </a:pPr>
            <a:r>
              <a:t>Teacher’s Notes</a:t>
            </a:r>
            <a:r>
              <a:rPr b="0"/>
              <a:t>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In the 1960’s several scientists re-visited Alfred Wegener’s theory of Continental Drift. Two of these scientist were Harry Hess and R. Deitz. </a:t>
            </a:r>
          </a:p>
          <a:p>
            <a:pPr>
              <a:lnSpc>
                <a:spcPct val="80000"/>
              </a:lnSpc>
              <a:spcBef>
                <a:spcPts val="300"/>
              </a:spcBef>
              <a:defRPr>
                <a:latin typeface="Arial"/>
                <a:ea typeface="Arial"/>
                <a:cs typeface="Arial"/>
                <a:sym typeface="Arial"/>
              </a:defRPr>
            </a:pPr>
            <a:r>
              <a:t>Hess and Deitz used sonar readings of the ocean floor, magnetic readings of the ocean floor and observation of where ocean trenches and islands were as evidence for their theory.</a:t>
            </a:r>
          </a:p>
          <a:p>
            <a:pPr>
              <a:lnSpc>
                <a:spcPct val="80000"/>
              </a:lnSpc>
              <a:spcBef>
                <a:spcPts val="300"/>
              </a:spcBef>
              <a:defRPr>
                <a:latin typeface="Arial"/>
                <a:ea typeface="Arial"/>
                <a:cs typeface="Arial"/>
                <a:sym typeface="Arial"/>
              </a:defRPr>
            </a:pPr>
            <a:r>
              <a:t>The one thing that their theory did that Alfred Wegener’s did not was provide a source of the force that was able to “move” the continents.  They suggested that the source of force was convection currents of molten rock in the asthenosphere.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Note: Currently in the field of plate tectonics there is debate as to whether the convection current in the asthenosphere is the sole driving force or whether other forces are at work.  This continues to be an area of research.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Their theory became known as Plate Tectonics.  </a:t>
            </a:r>
          </a:p>
          <a:p>
            <a:pPr marL="171450" indent="-171450">
              <a:lnSpc>
                <a:spcPct val="80000"/>
              </a:lnSpc>
              <a:spcBef>
                <a:spcPts val="300"/>
              </a:spcBef>
              <a:buSzPct val="100000"/>
              <a:buFont typeface="Arial"/>
              <a:buChar char="•"/>
              <a:defRPr>
                <a:latin typeface="Arial"/>
                <a:ea typeface="Arial"/>
                <a:cs typeface="Arial"/>
                <a:sym typeface="Arial"/>
              </a:defRPr>
            </a:pPr>
            <a:r>
              <a:t>The term plate was used to describe slab of rocks.</a:t>
            </a:r>
          </a:p>
          <a:p>
            <a:pPr marL="171450" indent="-171450">
              <a:lnSpc>
                <a:spcPct val="80000"/>
              </a:lnSpc>
              <a:spcBef>
                <a:spcPts val="300"/>
              </a:spcBef>
              <a:buSzPct val="100000"/>
              <a:buFont typeface="Arial"/>
              <a:buChar char="•"/>
              <a:defRPr>
                <a:latin typeface="Arial"/>
                <a:ea typeface="Arial"/>
                <a:cs typeface="Arial"/>
                <a:sym typeface="Arial"/>
              </a:defRPr>
            </a:pPr>
            <a:r>
              <a:t>The term tectonics comes from the Greek root “to build”.</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Plate tectonics therefore refers to how the Earth’s surface is built on plates.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The </a:t>
            </a:r>
            <a:r>
              <a:t>map </a:t>
            </a:r>
            <a:r>
              <a:t>here shows the different tectonic plates that exist today.  Note that the plates do not correspond exactly to continents.  Rather they may include both continents and oceans and in some cases their boundaries may cut across continents.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Scientists have identified 7 major plates: the African, North American, South American, Eurasian, Australian, Antarctic, and Pacific plates. Several minor plates also exist, including the Arabian, Nazca, and Philippines plates.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br/>
            <a:r>
              <a:rPr i="1">
                <a:latin typeface="+mj-lt"/>
                <a:ea typeface="+mj-ea"/>
                <a:cs typeface="+mj-cs"/>
                <a:sym typeface="Calibri"/>
              </a:rPr>
              <a:t>Image credit: </a:t>
            </a:r>
          </a:p>
          <a:p>
            <a:pPr>
              <a:lnSpc>
                <a:spcPct val="80000"/>
              </a:lnSpc>
              <a:spcBef>
                <a:spcPts val="300"/>
              </a:spcBef>
              <a:defRPr i="1"/>
            </a:pPr>
            <a:r>
              <a:t>Tectonic plates illustration, from USGS, retrieved on June 6, 2016 from http://pubs.usgs.gov/gip/dynamic.html [Public Domain]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spcBef>
                <a:spcPts val="700"/>
              </a:spcBef>
              <a:defRPr b="1">
                <a:latin typeface="Arial"/>
                <a:ea typeface="Arial"/>
                <a:cs typeface="Arial"/>
                <a:sym typeface="Arial"/>
              </a:defRPr>
            </a:pPr>
            <a:r>
              <a:t>Teacher’s Notes</a:t>
            </a:r>
            <a:r>
              <a:rPr b="0"/>
              <a:t> </a:t>
            </a:r>
          </a:p>
          <a:p>
            <a:pPr>
              <a:spcBef>
                <a:spcPts val="700"/>
              </a:spcBef>
              <a:defRPr>
                <a:latin typeface="Arial"/>
                <a:ea typeface="Arial"/>
                <a:cs typeface="Arial"/>
                <a:sym typeface="Arial"/>
              </a:defRPr>
            </a:pPr>
          </a:p>
          <a:p>
            <a:pPr>
              <a:spcBef>
                <a:spcPts val="700"/>
              </a:spcBef>
              <a:defRPr i="1"/>
            </a:pPr>
            <a:r>
              <a:t>Image credit: </a:t>
            </a:r>
            <a:endParaRPr>
              <a:latin typeface="Arial"/>
              <a:ea typeface="Arial"/>
              <a:cs typeface="Arial"/>
              <a:sym typeface="Arial"/>
            </a:endParaRPr>
          </a:p>
          <a:p>
            <a:pPr>
              <a:spcBef>
                <a:spcPts val="700"/>
              </a:spcBef>
              <a:defRPr i="1"/>
            </a:pPr>
            <a:r>
              <a:t>Continental Drift illustration, from USGS, retrieved on June 6 from http://pubs.usgs.gov/gip/dynamic.html [Public Domain]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lvl="1" indent="457200">
              <a:defRPr b="1">
                <a:latin typeface="Arial"/>
                <a:ea typeface="Arial"/>
                <a:cs typeface="Arial"/>
                <a:sym typeface="Arial"/>
              </a:defRPr>
            </a:pPr>
            <a:r>
              <a:t>Teacher’s Notes</a:t>
            </a:r>
            <a:r>
              <a:rPr b="0"/>
              <a:t> </a:t>
            </a:r>
          </a:p>
          <a:p>
            <a:pPr lvl="1" indent="457200">
              <a:defRPr>
                <a:latin typeface="Arial"/>
                <a:ea typeface="Arial"/>
                <a:cs typeface="Arial"/>
                <a:sym typeface="Arial"/>
              </a:defRPr>
            </a:pPr>
          </a:p>
          <a:p>
            <a:pPr lvl="1" indent="457200">
              <a:defRPr>
                <a:latin typeface="Arial"/>
                <a:ea typeface="Arial"/>
                <a:cs typeface="Arial"/>
                <a:sym typeface="Arial"/>
              </a:defRPr>
            </a:pPr>
            <a:r>
              <a:t>Tectonic plates have been moving for a major part of Earth’s history and are still moving today.</a:t>
            </a:r>
          </a:p>
          <a:p>
            <a:pPr lvl="1" indent="457200">
              <a:defRPr>
                <a:latin typeface="Arial"/>
                <a:ea typeface="Arial"/>
                <a:cs typeface="Arial"/>
                <a:sym typeface="Arial"/>
              </a:defRPr>
            </a:pPr>
            <a:r>
              <a:t>Plates move at different directions and speeds.</a:t>
            </a:r>
          </a:p>
          <a:p>
            <a:pPr lvl="1" indent="457200">
              <a:defRPr>
                <a:latin typeface="Arial"/>
                <a:ea typeface="Arial"/>
                <a:cs typeface="Arial"/>
                <a:sym typeface="Arial"/>
              </a:defRPr>
            </a:pPr>
            <a:r>
              <a:t>From 2 cm to 100 cm per year.</a:t>
            </a:r>
          </a:p>
          <a:p>
            <a:pPr lvl="1" indent="457200">
              <a:defRPr>
                <a:latin typeface="Arial"/>
                <a:ea typeface="Arial"/>
                <a:cs typeface="Arial"/>
                <a:sym typeface="Arial"/>
              </a:defRPr>
            </a:pPr>
            <a:r>
              <a:t>The area where two or more plates meet is called a boundary. </a:t>
            </a:r>
          </a:p>
          <a:p>
            <a:pPr lvl="1" indent="457200">
              <a:defRPr>
                <a:latin typeface="Arial"/>
                <a:ea typeface="Arial"/>
                <a:cs typeface="Arial"/>
                <a:sym typeface="Arial"/>
              </a:defRPr>
            </a:pPr>
          </a:p>
          <a:p>
            <a:pPr lvl="1" indent="457200">
              <a:defRPr>
                <a:latin typeface="Arial"/>
                <a:ea typeface="Arial"/>
                <a:cs typeface="Arial"/>
                <a:sym typeface="Arial"/>
              </a:defRPr>
            </a:pPr>
            <a:r>
              <a:t>There are different types of boundaries depending upon how the plates move.</a:t>
            </a:r>
          </a:p>
          <a:p>
            <a:pPr lvl="1" indent="457200">
              <a:defRPr>
                <a:latin typeface="Arial"/>
                <a:ea typeface="Arial"/>
                <a:cs typeface="Arial"/>
                <a:sym typeface="Arial"/>
              </a:defRPr>
            </a:pPr>
          </a:p>
          <a:p>
            <a:pPr lvl="1" indent="457200">
              <a:defRPr i="1"/>
            </a:pPr>
            <a:r>
              <a:t>Image credit: </a:t>
            </a:r>
            <a:endParaRPr>
              <a:latin typeface="Arial"/>
              <a:ea typeface="Arial"/>
              <a:cs typeface="Arial"/>
              <a:sym typeface="Arial"/>
            </a:endParaRPr>
          </a:p>
          <a:p>
            <a:pPr lvl="1" indent="457200">
              <a:defRPr i="1"/>
            </a:pPr>
            <a:r>
              <a:t>Tectonic plates illustration, from USGS, retrieved on June 6 from http://pubs.usgs.gov/gip/dynamic.html [Public Domain]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p>
            <a:pPr>
              <a:defRPr i="1"/>
            </a:pPr>
            <a:r>
              <a:t>Image credit:</a:t>
            </a:r>
          </a:p>
          <a:p>
            <a:pPr>
              <a:defRPr i="1"/>
            </a:pPr>
            <a:r>
              <a:t>Volcanic eruption by Jesse Adams, retrieved on June 6, 2016 from http://www.freeimages.com/photo/eruption-1476821 [Public Domain]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Answer</a:t>
            </a:r>
          </a:p>
          <a:p>
            <a:pPr>
              <a:defRPr>
                <a:latin typeface="Arial"/>
                <a:ea typeface="Arial"/>
                <a:cs typeface="Arial"/>
                <a:sym typeface="Arial"/>
              </a:defRPr>
            </a:pPr>
            <a:r>
              <a:t>Question 1: 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Answers</a:t>
            </a:r>
          </a:p>
          <a:p>
            <a:pPr>
              <a:defRPr>
                <a:latin typeface="Arial"/>
                <a:ea typeface="Arial"/>
                <a:cs typeface="Arial"/>
                <a:sym typeface="Arial"/>
              </a:defRPr>
            </a:pPr>
            <a:r>
              <a:t>Question 2: </a:t>
            </a:r>
            <a:r>
              <a:t>B</a:t>
            </a:r>
          </a:p>
          <a:p>
            <a:pPr>
              <a:defRPr>
                <a:latin typeface="Arial"/>
                <a:ea typeface="Arial"/>
                <a:cs typeface="Arial"/>
                <a:sym typeface="Arial"/>
              </a:defRPr>
            </a:pPr>
            <a:r>
              <a:t>Question 3: </a:t>
            </a:r>
            <a:r>
              <a:t>C</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Answer</a:t>
            </a:r>
          </a:p>
          <a:p>
            <a:pPr>
              <a:defRPr>
                <a:latin typeface="Arial"/>
                <a:ea typeface="Arial"/>
                <a:cs typeface="Arial"/>
                <a:sym typeface="Arial"/>
              </a:defRPr>
            </a:pPr>
            <a:r>
              <a:t>Question 4: C</a:t>
            </a:r>
          </a:p>
          <a:p>
            <a:pPr>
              <a:defRPr>
                <a:latin typeface="Arial"/>
                <a:ea typeface="Arial"/>
                <a:cs typeface="Arial"/>
                <a:sym typeface="Arial"/>
              </a:defRPr>
            </a:pPr>
          </a:p>
          <a:p>
            <a:pPr>
              <a:defRPr i="1"/>
            </a:pPr>
            <a:r>
              <a:t>Image credit: </a:t>
            </a:r>
            <a:endParaRPr>
              <a:latin typeface="Arial"/>
              <a:ea typeface="Arial"/>
              <a:cs typeface="Arial"/>
              <a:sym typeface="Arial"/>
            </a:endParaRPr>
          </a:p>
          <a:p>
            <a:pPr>
              <a:defRPr i="1"/>
            </a:pPr>
            <a:r>
              <a:t>Tectonic plates illustration, from USGS, retrieved on June 6, 2016 from http://pubs.usgs.gov/gip/dynamic.html [Public Domain]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hape 361"/>
          <p:cNvSpPr/>
          <p:nvPr>
            <p:ph type="sldImg"/>
          </p:nvPr>
        </p:nvSpPr>
        <p:spPr>
          <a:prstGeom prst="rect">
            <a:avLst/>
          </a:prstGeom>
        </p:spPr>
        <p:txBody>
          <a:bodyPr/>
          <a:lstStyle/>
          <a:p>
            <a:pPr/>
          </a:p>
        </p:txBody>
      </p:sp>
      <p:sp>
        <p:nvSpPr>
          <p:cNvPr id="362" name="Shape 362"/>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Answer</a:t>
            </a:r>
          </a:p>
          <a:p>
            <a:pPr>
              <a:defRPr>
                <a:latin typeface="Arial"/>
                <a:ea typeface="Arial"/>
                <a:cs typeface="Arial"/>
                <a:sym typeface="Arial"/>
              </a:defRPr>
            </a:pPr>
            <a:r>
              <a:t>Question 5: B</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defRPr i="1"/>
            </a:pPr>
            <a:r>
              <a:t>Image credit:</a:t>
            </a:r>
          </a:p>
          <a:p>
            <a:pPr>
              <a:defRPr i="1"/>
            </a:pPr>
            <a:r>
              <a:t>Volcanic eruption by Jesse Adams, retrieved on June 6, 2016 from http://www.freeimages.com/photo/eruption-1476821 [Public Domain]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lnSpc>
                <a:spcPct val="90000"/>
              </a:lnSpc>
              <a:spcBef>
                <a:spcPts val="300"/>
              </a:spcBef>
              <a:defRPr b="1">
                <a:latin typeface="Arial"/>
                <a:ea typeface="Arial"/>
                <a:cs typeface="Arial"/>
                <a:sym typeface="Arial"/>
              </a:defRPr>
            </a:pPr>
            <a:r>
              <a:t>Teacher’s Notes</a:t>
            </a:r>
            <a:r>
              <a:rPr b="0"/>
              <a:t> </a:t>
            </a:r>
          </a:p>
          <a:p>
            <a:pPr>
              <a:lnSpc>
                <a:spcPct val="90000"/>
              </a:lnSpc>
              <a:spcBef>
                <a:spcPts val="300"/>
              </a:spcBef>
              <a:defRPr>
                <a:latin typeface="Arial"/>
                <a:ea typeface="Arial"/>
                <a:cs typeface="Arial"/>
                <a:sym typeface="Arial"/>
              </a:defRPr>
            </a:pPr>
            <a:r>
              <a:t>Present questions to students.  Provide time for students to work in groups and then share answers as a class. </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Answers to questions</a:t>
            </a:r>
            <a:r>
              <a:t>:</a:t>
            </a:r>
          </a:p>
          <a:p>
            <a:pPr>
              <a:lnSpc>
                <a:spcPct val="90000"/>
              </a:lnSpc>
              <a:spcBef>
                <a:spcPts val="300"/>
              </a:spcBef>
              <a:defRPr>
                <a:latin typeface="Arial"/>
                <a:ea typeface="Arial"/>
                <a:cs typeface="Arial"/>
                <a:sym typeface="Arial"/>
              </a:defRPr>
            </a:pPr>
            <a:r>
              <a:t>1a. Continental Drift and Plate Tectonics were the names of two of the theories that explain why the surface of the Earth has changed over millions of years.</a:t>
            </a:r>
          </a:p>
          <a:p>
            <a:pPr>
              <a:lnSpc>
                <a:spcPct val="90000"/>
              </a:lnSpc>
              <a:spcBef>
                <a:spcPts val="300"/>
              </a:spcBef>
              <a:defRPr>
                <a:latin typeface="Arial"/>
                <a:ea typeface="Arial"/>
                <a:cs typeface="Arial"/>
                <a:sym typeface="Arial"/>
              </a:defRPr>
            </a:pPr>
            <a:r>
              <a:t>1b. Continental Drift and Plate Tectonics both describe the movement of the continents over the history of the Earth.  They both propose that the Earth looks different today than it has in the past.  Continental drift asserts that the continents moved over the oceans but does not provide information about the force that moves the continents.  Plate tectonics suggests that there are plates or sections of lithosphere that float on top of asthenosphere.  The plate can contain oceans and continents.  Plate tectonics suggests that currents in the asthenosphere provide the force that moves the tectonic plates. </a:t>
            </a:r>
          </a:p>
          <a:p>
            <a:pPr>
              <a:lnSpc>
                <a:spcPct val="90000"/>
              </a:lnSpc>
              <a:defRPr>
                <a:latin typeface="Arial"/>
                <a:ea typeface="Arial"/>
                <a:cs typeface="Arial"/>
                <a:sym typeface="Arial"/>
              </a:defRPr>
            </a:pPr>
          </a:p>
          <a:p>
            <a:pPr>
              <a:lnSpc>
                <a:spcPct val="90000"/>
              </a:lnSpc>
              <a:spcBef>
                <a:spcPts val="300"/>
              </a:spcBef>
              <a:defRPr>
                <a:latin typeface="Arial"/>
                <a:ea typeface="Arial"/>
                <a:cs typeface="Arial"/>
                <a:sym typeface="Arial"/>
              </a:defRPr>
            </a:pPr>
            <a:r>
              <a:t>2. The lithosphere is the solid portion of the crust and mantle that floats on top of the asthenosphere, one of the liquid parts of the mantle.  Tectonic plates are slabs or sections of lithosphere that float on the asthenosphere. </a:t>
            </a:r>
          </a:p>
          <a:p>
            <a:pPr>
              <a:lnSpc>
                <a:spcPct val="90000"/>
              </a:lnSpc>
              <a:defRPr>
                <a:latin typeface="Arial"/>
                <a:ea typeface="Arial"/>
                <a:cs typeface="Arial"/>
                <a:sym typeface="Arial"/>
              </a:defRPr>
            </a:pPr>
          </a:p>
          <a:p>
            <a:pPr>
              <a:lnSpc>
                <a:spcPct val="90000"/>
              </a:lnSpc>
              <a:spcBef>
                <a:spcPts val="300"/>
              </a:spcBef>
              <a:defRPr>
                <a:latin typeface="Arial"/>
                <a:ea typeface="Arial"/>
                <a:cs typeface="Arial"/>
                <a:sym typeface="Arial"/>
              </a:defRPr>
            </a:pPr>
            <a:r>
              <a:t>3. There are convergent, divergent and transform boundaries between tectonic plates.  At convergent boundaries, plates are moving together.  At divergent boundaries, plates are moving apart.  At transform boundaries, plates are sliding pa</a:t>
            </a:r>
            <a:r>
              <a:rPr>
                <a:latin typeface="+mj-lt"/>
                <a:ea typeface="+mj-ea"/>
                <a:cs typeface="+mj-cs"/>
                <a:sym typeface="Calibri"/>
              </a:rPr>
              <a:t>st one another.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The theory of Plate Tectonics suggests that the surface of the Earth is made up of plates or slabs of lithosphere that float on the asthenosphere, a molten, semi-solid portion of the Earth’s mantle.</a:t>
            </a:r>
          </a:p>
          <a:p>
            <a:pPr>
              <a:defRPr>
                <a:latin typeface="Arial"/>
                <a:ea typeface="Arial"/>
                <a:cs typeface="Arial"/>
                <a:sym typeface="Arial"/>
              </a:defRPr>
            </a:pPr>
            <a:r>
              <a:t>Plate Tectonics suggests that convection currents in the asthenosphere drive the movement of the tectonic plates.  But, exactly how does this happen?</a:t>
            </a:r>
          </a:p>
          <a:p>
            <a:pPr>
              <a:defRPr>
                <a:latin typeface="Arial"/>
                <a:ea typeface="Arial"/>
                <a:cs typeface="Arial"/>
                <a:sym typeface="Arial"/>
              </a:defRPr>
            </a:pPr>
            <a:r>
              <a:t>Let’s pick a starting part in the cycle to begin. </a:t>
            </a:r>
          </a:p>
          <a:p>
            <a:pPr>
              <a:defRPr>
                <a:latin typeface="Arial"/>
                <a:ea typeface="Arial"/>
                <a:cs typeface="Arial"/>
                <a:sym typeface="Arial"/>
              </a:defRPr>
            </a:pPr>
            <a:r>
              <a:t>A tectonic plate generally consists of both continental lithosphere which floats just above sea level and oceanic lithosphere which floats below sea level. </a:t>
            </a:r>
          </a:p>
          <a:p>
            <a:pPr>
              <a:defRPr>
                <a:latin typeface="Arial"/>
                <a:ea typeface="Arial"/>
                <a:cs typeface="Arial"/>
                <a:sym typeface="Arial"/>
              </a:defRPr>
            </a:pPr>
            <a:r>
              <a:t>In this diagram both the continental and oceanic lithosphere are flat. </a:t>
            </a:r>
          </a:p>
          <a:p>
            <a:pPr>
              <a:defRPr>
                <a:latin typeface="Arial"/>
                <a:ea typeface="Arial"/>
                <a:cs typeface="Arial"/>
                <a:sym typeface="Arial"/>
              </a:defRPr>
            </a:pPr>
            <a:r>
              <a:t>If both are flat and both are parts of the lithosphere, why does one section float above sea level and one float below sea level?</a:t>
            </a:r>
          </a:p>
          <a:p>
            <a:pPr>
              <a:defRPr>
                <a:latin typeface="Arial"/>
                <a:ea typeface="Arial"/>
                <a:cs typeface="Arial"/>
                <a:sym typeface="Arial"/>
              </a:defRPr>
            </a:pPr>
            <a:r>
              <a:t>(Allow students times to suggest reasons for differences.)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p>
            <a:pPr>
              <a:defRPr b="1">
                <a:latin typeface="+mn-lt"/>
                <a:ea typeface="+mn-ea"/>
                <a:cs typeface="+mn-cs"/>
                <a:sym typeface="Helvetica"/>
              </a:defRPr>
            </a:pPr>
            <a:r>
              <a:t>T</a:t>
            </a:r>
            <a:r>
              <a:rPr>
                <a:latin typeface="Arial"/>
                <a:ea typeface="Arial"/>
                <a:cs typeface="Arial"/>
                <a:sym typeface="Arial"/>
              </a:rPr>
              <a:t>eacher’s Notes</a:t>
            </a:r>
            <a:r>
              <a:rPr b="0">
                <a:latin typeface="Arial"/>
                <a:ea typeface="Arial"/>
                <a:cs typeface="Arial"/>
                <a:sym typeface="Arial"/>
              </a:rPr>
              <a:t> </a:t>
            </a:r>
          </a:p>
          <a:p>
            <a:pPr>
              <a:defRPr>
                <a:latin typeface="Arial"/>
                <a:ea typeface="Arial"/>
                <a:cs typeface="Arial"/>
                <a:sym typeface="Arial"/>
              </a:defRPr>
            </a:pPr>
          </a:p>
          <a:p>
            <a:pPr>
              <a:defRPr>
                <a:latin typeface="Arial"/>
                <a:ea typeface="Arial"/>
                <a:cs typeface="Arial"/>
                <a:sym typeface="Arial"/>
              </a:defRPr>
            </a:pPr>
            <a:r>
              <a:t>The answer lies in the composition of continental and oceanic lithosphere.  Both are composed of a high percentage of igneous rock.  However, they are composed of different types of igneous rock.</a:t>
            </a:r>
          </a:p>
          <a:p>
            <a:pPr>
              <a:defRPr>
                <a:latin typeface="Arial"/>
                <a:ea typeface="Arial"/>
                <a:cs typeface="Arial"/>
                <a:sym typeface="Arial"/>
              </a:defRPr>
            </a:pPr>
            <a:r>
              <a:t>Continental lithosphere is composed of granite which is less dense than basalt, the igneous rock that composes the oceanic lithosphere. </a:t>
            </a:r>
          </a:p>
          <a:p>
            <a:pPr>
              <a:defRPr>
                <a:latin typeface="Arial"/>
                <a:ea typeface="Arial"/>
                <a:cs typeface="Arial"/>
                <a:sym typeface="Arial"/>
              </a:defRPr>
            </a:pPr>
          </a:p>
          <a:p>
            <a:pPr>
              <a:defRPr>
                <a:latin typeface="Arial"/>
                <a:ea typeface="Arial"/>
                <a:cs typeface="Arial"/>
                <a:sym typeface="Arial"/>
              </a:defRPr>
            </a:pPr>
            <a:r>
              <a:t>Both continental and oceanic lithosphere are less dense than the asthenosphere.  Therefore they float on the asthenosphere rather than sinking below it into the mantle. </a:t>
            </a:r>
          </a:p>
          <a:p>
            <a:pPr>
              <a:defRPr>
                <a:latin typeface="Arial"/>
                <a:ea typeface="Arial"/>
                <a:cs typeface="Arial"/>
                <a:sym typeface="Arial"/>
              </a:defRPr>
            </a:pPr>
            <a:r>
              <a:t>However, basalt and therefore oceanic lithosphere is more dense than granite (continental lithosphere).  Therefore, the oceanic lithosphere (ocean floor) floats below sea level but continental lithosphere tends to stay above sea level.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spcBef>
                <a:spcPts val="300"/>
              </a:spcBef>
              <a:defRPr b="1">
                <a:latin typeface="Arial"/>
                <a:ea typeface="Arial"/>
                <a:cs typeface="Arial"/>
                <a:sym typeface="Arial"/>
              </a:defRPr>
            </a:pPr>
            <a:r>
              <a:t>Teacher’s Notes</a:t>
            </a:r>
            <a:r>
              <a:rPr b="0"/>
              <a:t> </a:t>
            </a:r>
          </a:p>
          <a:p>
            <a:pPr>
              <a:spcBef>
                <a:spcPts val="300"/>
              </a:spcBef>
              <a:defRPr>
                <a:latin typeface="Arial"/>
                <a:ea typeface="Arial"/>
                <a:cs typeface="Arial"/>
                <a:sym typeface="Arial"/>
              </a:defRPr>
            </a:pPr>
          </a:p>
          <a:p>
            <a:pPr>
              <a:spcBef>
                <a:spcPts val="300"/>
              </a:spcBef>
              <a:defRPr>
                <a:latin typeface="Arial"/>
                <a:ea typeface="Arial"/>
                <a:cs typeface="Arial"/>
                <a:sym typeface="Arial"/>
              </a:defRPr>
            </a:pPr>
            <a:r>
              <a:t>So we’ve seen a section of a tectonic plate that has both oceanic and continental lithosphere.  </a:t>
            </a:r>
          </a:p>
          <a:p>
            <a:pPr>
              <a:spcBef>
                <a:spcPts val="300"/>
              </a:spcBef>
              <a:defRPr>
                <a:latin typeface="Arial"/>
                <a:ea typeface="Arial"/>
                <a:cs typeface="Arial"/>
                <a:sym typeface="Arial"/>
              </a:defRPr>
            </a:pPr>
            <a:r>
              <a:t>But how does the tectonic plate move?</a:t>
            </a:r>
          </a:p>
          <a:p>
            <a:pPr>
              <a:spcBef>
                <a:spcPts val="300"/>
              </a:spcBef>
              <a:defRPr>
                <a:latin typeface="Arial"/>
                <a:ea typeface="Arial"/>
                <a:cs typeface="Arial"/>
                <a:sym typeface="Arial"/>
              </a:defRPr>
            </a:pPr>
          </a:p>
          <a:p>
            <a:pPr>
              <a:spcBef>
                <a:spcPts val="300"/>
              </a:spcBef>
              <a:defRPr>
                <a:latin typeface="Arial"/>
                <a:ea typeface="Arial"/>
                <a:cs typeface="Arial"/>
                <a:sym typeface="Arial"/>
              </a:defRPr>
            </a:pPr>
            <a:r>
              <a:t>The answer lies in understanding some of the processes associated with heat transfer.</a:t>
            </a:r>
          </a:p>
          <a:p>
            <a:pPr>
              <a:spcBef>
                <a:spcPts val="300"/>
              </a:spcBef>
              <a:defRPr>
                <a:latin typeface="Arial"/>
                <a:ea typeface="Arial"/>
                <a:cs typeface="Arial"/>
                <a:sym typeface="Arial"/>
              </a:defRPr>
            </a:pPr>
            <a:r>
              <a:t>There are radioactive elements within the Earth’s core.  As these elements decay, they produce tremendous amounts of heat. </a:t>
            </a:r>
          </a:p>
          <a:p>
            <a:pPr>
              <a:spcBef>
                <a:spcPts val="300"/>
              </a:spcBef>
              <a:defRPr>
                <a:latin typeface="Arial"/>
                <a:ea typeface="Arial"/>
                <a:cs typeface="Arial"/>
                <a:sym typeface="Arial"/>
              </a:defRPr>
            </a:pPr>
          </a:p>
          <a:p>
            <a:pPr>
              <a:spcBef>
                <a:spcPts val="300"/>
              </a:spcBef>
              <a:defRPr>
                <a:latin typeface="Arial"/>
                <a:ea typeface="Arial"/>
                <a:cs typeface="Arial"/>
                <a:sym typeface="Arial"/>
              </a:defRPr>
            </a:pPr>
            <a:r>
              <a:t>Heat is always transferred from areas of high heat to low heat. In this case, the core is hotter than the crust. So the direction of heat transfer is from the core outward towards the crust. </a:t>
            </a:r>
          </a:p>
          <a:p>
            <a:pPr>
              <a:spcBef>
                <a:spcPts val="300"/>
              </a:spcBef>
              <a:defRPr>
                <a:latin typeface="Arial"/>
                <a:ea typeface="Arial"/>
                <a:cs typeface="Arial"/>
                <a:sym typeface="Arial"/>
              </a:defRPr>
            </a:pPr>
            <a:r>
              <a:t>As heat is transferred from the core, it creates temperatures that are able to melt rock.  As a result the rock within the mantle is molten rock or a liquid form of rock.  </a:t>
            </a:r>
          </a:p>
          <a:p>
            <a:pPr>
              <a:spcBef>
                <a:spcPts val="300"/>
              </a:spcBef>
              <a:defRPr>
                <a:latin typeface="Arial"/>
                <a:ea typeface="Arial"/>
                <a:cs typeface="Arial"/>
                <a:sym typeface="Arial"/>
              </a:defRPr>
            </a:pPr>
          </a:p>
          <a:p>
            <a:pPr>
              <a:spcBef>
                <a:spcPts val="300"/>
              </a:spcBef>
              <a:defRPr>
                <a:latin typeface="Arial"/>
                <a:ea typeface="Arial"/>
                <a:cs typeface="Arial"/>
                <a:sym typeface="Arial"/>
              </a:defRPr>
            </a:pPr>
            <a:r>
              <a:t>As the molten rock within the asthenosphere is heated, it becomes less dense and rises up toward the lithosphere.  As it reaches the lithosphere, the cooler temperatures there, cool it and it begins to sink back into the lower sections of the asthenosphere. The result is a convection current of molten (liquid) rock. </a:t>
            </a:r>
          </a:p>
          <a:p>
            <a:pPr>
              <a:spcBef>
                <a:spcPts val="300"/>
              </a:spcBef>
              <a:defRPr>
                <a:latin typeface="Arial"/>
                <a:ea typeface="Arial"/>
                <a:cs typeface="Arial"/>
                <a:sym typeface="Arial"/>
              </a:defRPr>
            </a:pPr>
          </a:p>
          <a:p>
            <a:pPr>
              <a:spcBef>
                <a:spcPts val="300"/>
              </a:spcBef>
              <a:defRPr>
                <a:latin typeface="Arial"/>
                <a:ea typeface="Arial"/>
                <a:cs typeface="Arial"/>
                <a:sym typeface="Arial"/>
              </a:defRPr>
            </a:pPr>
            <a:r>
              <a:t>Many scientists think that this convection current and rising hot molten rock produces the force that will move tectonic plates. </a:t>
            </a:r>
          </a:p>
          <a:p>
            <a:pPr>
              <a:spcBef>
                <a:spcPts val="300"/>
              </a:spcBef>
              <a:defRPr>
                <a:latin typeface="Arial"/>
                <a:ea typeface="Arial"/>
                <a:cs typeface="Arial"/>
                <a:sym typeface="Arial"/>
              </a:defRPr>
            </a:pPr>
            <a:r>
              <a:t>Why?</a:t>
            </a:r>
          </a:p>
          <a:p>
            <a:pPr>
              <a:defRPr>
                <a:latin typeface="Arial"/>
                <a:ea typeface="Arial"/>
                <a:cs typeface="Arial"/>
                <a:sym typeface="Arial"/>
              </a:defRPr>
            </a:pPr>
          </a:p>
          <a:p>
            <a:pPr>
              <a:defRPr i="1"/>
            </a:pPr>
            <a:r>
              <a:t>Image credit: </a:t>
            </a:r>
            <a:endParaRPr>
              <a:latin typeface="Arial"/>
              <a:ea typeface="Arial"/>
              <a:cs typeface="Arial"/>
              <a:sym typeface="Arial"/>
            </a:endParaRPr>
          </a:p>
          <a:p>
            <a:pPr>
              <a:defRPr i="1"/>
            </a:pPr>
            <a:r>
              <a:t>Convection currents illustration, from USGS, retrieved on June 6, 2016 from http://pubs.usgs.gov/gip/dynamic.html [Public Domain]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Answers</a:t>
            </a:r>
          </a:p>
          <a:p>
            <a:pPr>
              <a:defRPr>
                <a:latin typeface="Arial"/>
                <a:ea typeface="Arial"/>
                <a:cs typeface="Arial"/>
                <a:sym typeface="Arial"/>
              </a:defRPr>
            </a:pPr>
            <a:r>
              <a:t>Question 1: </a:t>
            </a:r>
            <a:r>
              <a:t>C</a:t>
            </a:r>
          </a:p>
          <a:p>
            <a:pPr>
              <a:defRPr>
                <a:latin typeface="Arial"/>
                <a:ea typeface="Arial"/>
                <a:cs typeface="Arial"/>
                <a:sym typeface="Arial"/>
              </a:defRPr>
            </a:pPr>
            <a:r>
              <a:t>Question 2: B</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This is what the Earth looks like today.   </a:t>
            </a:r>
          </a:p>
          <a:p>
            <a:pPr>
              <a:defRPr>
                <a:latin typeface="Arial"/>
                <a:ea typeface="Arial"/>
                <a:cs typeface="Arial"/>
                <a:sym typeface="Arial"/>
              </a:defRPr>
            </a:pPr>
            <a:r>
              <a:t>It has 7 continents:  North America, South America, Africa, Europe, Australia, Asia, and Antarctica.</a:t>
            </a:r>
          </a:p>
          <a:p>
            <a:pPr>
              <a:defRPr>
                <a:latin typeface="Arial"/>
                <a:ea typeface="Arial"/>
                <a:cs typeface="Arial"/>
                <a:sym typeface="Arial"/>
              </a:defRPr>
            </a:pPr>
            <a:r>
              <a:t>and 5 major oceans: Atlantic, Pacific, Indian, Arctic, and Southern.  </a:t>
            </a:r>
          </a:p>
          <a:p>
            <a:pPr>
              <a:defRPr>
                <a:latin typeface="Arial"/>
                <a:ea typeface="Arial"/>
                <a:cs typeface="Arial"/>
                <a:sym typeface="Arial"/>
              </a:defRPr>
            </a:pPr>
          </a:p>
          <a:p>
            <a:pPr>
              <a:defRPr i="1">
                <a:latin typeface="Arial"/>
                <a:ea typeface="Arial"/>
                <a:cs typeface="Arial"/>
                <a:sym typeface="Arial"/>
              </a:defRPr>
            </a:pPr>
            <a:r>
              <a:t>Image credit:</a:t>
            </a:r>
          </a:p>
          <a:p>
            <a:pPr>
              <a:defRPr i="1">
                <a:latin typeface="Arial"/>
                <a:ea typeface="Arial"/>
                <a:cs typeface="Arial"/>
                <a:sym typeface="Arial"/>
              </a:defRPr>
            </a:pPr>
            <a:r>
              <a:t>Present-day world map, from US Central Intelligence Agency, retrieved on August 18, 2016 from https://commons.wikimedia.org/wiki/File:World_map_2004_CIA_large_2m.jpg [Public Domain]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hape 445"/>
          <p:cNvSpPr/>
          <p:nvPr>
            <p:ph type="sldImg"/>
          </p:nvPr>
        </p:nvSpPr>
        <p:spPr>
          <a:prstGeom prst="rect">
            <a:avLst/>
          </a:prstGeom>
        </p:spPr>
        <p:txBody>
          <a:bodyPr/>
          <a:lstStyle/>
          <a:p>
            <a:pPr/>
          </a:p>
        </p:txBody>
      </p:sp>
      <p:sp>
        <p:nvSpPr>
          <p:cNvPr id="446" name="Shape 446"/>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Answer</a:t>
            </a:r>
          </a:p>
          <a:p>
            <a:pPr>
              <a:defRPr>
                <a:latin typeface="Arial"/>
                <a:ea typeface="Arial"/>
                <a:cs typeface="Arial"/>
                <a:sym typeface="Arial"/>
              </a:defRPr>
            </a:pPr>
            <a:r>
              <a:t>Question 3: 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Answers</a:t>
            </a:r>
          </a:p>
          <a:p>
            <a:pPr>
              <a:defRPr>
                <a:latin typeface="Arial"/>
                <a:ea typeface="Arial"/>
                <a:cs typeface="Arial"/>
                <a:sym typeface="Arial"/>
              </a:defRPr>
            </a:pPr>
            <a:r>
              <a:t>Question 4: 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Shape 457"/>
          <p:cNvSpPr/>
          <p:nvPr>
            <p:ph type="sldImg"/>
          </p:nvPr>
        </p:nvSpPr>
        <p:spPr>
          <a:prstGeom prst="rect">
            <a:avLst/>
          </a:prstGeom>
        </p:spPr>
        <p:txBody>
          <a:bodyPr/>
          <a:lstStyle/>
          <a:p>
            <a:pPr/>
          </a:p>
        </p:txBody>
      </p:sp>
      <p:sp>
        <p:nvSpPr>
          <p:cNvPr id="458" name="Shape 458"/>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Answer</a:t>
            </a:r>
          </a:p>
          <a:p>
            <a:pPr>
              <a:defRPr>
                <a:latin typeface="Arial"/>
                <a:ea typeface="Arial"/>
                <a:cs typeface="Arial"/>
                <a:sym typeface="Arial"/>
              </a:defRPr>
            </a:pPr>
            <a:r>
              <a:t>Question 5: 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hape 467"/>
          <p:cNvSpPr/>
          <p:nvPr>
            <p:ph type="sldImg"/>
          </p:nvPr>
        </p:nvSpPr>
        <p:spPr>
          <a:prstGeom prst="rect">
            <a:avLst/>
          </a:prstGeom>
        </p:spPr>
        <p:txBody>
          <a:bodyPr/>
          <a:lstStyle/>
          <a:p>
            <a:pPr/>
          </a:p>
        </p:txBody>
      </p:sp>
      <p:sp>
        <p:nvSpPr>
          <p:cNvPr id="468" name="Shape 468"/>
          <p:cNvSpPr/>
          <p:nvPr>
            <p:ph type="body" sz="quarter" idx="1"/>
          </p:nvPr>
        </p:nvSpPr>
        <p:spPr>
          <a:prstGeom prst="rect">
            <a:avLst/>
          </a:prstGeom>
        </p:spPr>
        <p:txBody>
          <a:bodyPr/>
          <a:lstStyle/>
          <a:p>
            <a:pPr>
              <a:defRPr i="1"/>
            </a:pPr>
            <a:r>
              <a:t>Image credit:</a:t>
            </a:r>
          </a:p>
          <a:p>
            <a:pPr>
              <a:defRPr i="1"/>
            </a:pPr>
            <a:r>
              <a:t>Volcanic eruption by Jesse Adams, retrieved on June 6, 2016 from http://www.freeimages.com/photo/eruption-1476821 [Public Domain]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Rifting occurs because there are points in some places of the Earth’s lithosphere that the rising molten rock creates a hot spot.  That is, it heats, expands and melts the bottom of the lithosphere.  Because certain conditions such as type of rock and thickness of the lithosphere need to be in place, it doesn’t happen everywhere in the lithosphere. But it does happen. </a:t>
            </a:r>
          </a:p>
          <a:p>
            <a:pPr>
              <a:defRPr>
                <a:latin typeface="Arial"/>
                <a:ea typeface="Arial"/>
                <a:cs typeface="Arial"/>
                <a:sym typeface="Arial"/>
              </a:defRPr>
            </a:pPr>
          </a:p>
          <a:p>
            <a:pPr>
              <a:defRPr>
                <a:latin typeface="Arial"/>
                <a:ea typeface="Arial"/>
                <a:cs typeface="Arial"/>
                <a:sym typeface="Arial"/>
              </a:defRPr>
            </a:pPr>
            <a:r>
              <a:t>When a hot spot forms, the lithosphere is heated and expands.  As the lithosphere expands, magma can move from the mantle to the surface of the Earth. As more and more magma enters the lithosphere, it causes the lithosphere to swell and stretch to the point at which some of the Earth’s crust cracks.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hape 497"/>
          <p:cNvSpPr/>
          <p:nvPr>
            <p:ph type="sldImg"/>
          </p:nvPr>
        </p:nvSpPr>
        <p:spPr>
          <a:prstGeom prst="rect">
            <a:avLst/>
          </a:prstGeom>
        </p:spPr>
        <p:txBody>
          <a:bodyPr/>
          <a:lstStyle/>
          <a:p>
            <a:pPr/>
          </a:p>
        </p:txBody>
      </p:sp>
      <p:sp>
        <p:nvSpPr>
          <p:cNvPr id="498" name="Shape 498"/>
          <p:cNvSpPr/>
          <p:nvPr>
            <p:ph type="body" sz="quarter" idx="1"/>
          </p:nvPr>
        </p:nvSpPr>
        <p:spPr>
          <a:prstGeom prst="rect">
            <a:avLst/>
          </a:prstGeom>
        </p:spPr>
        <p:txBody>
          <a:bodyPr/>
          <a:lstStyle/>
          <a:p>
            <a:pPr marL="228600" indent="-228600">
              <a:spcBef>
                <a:spcPts val="300"/>
              </a:spcBef>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As the crust cracks, the area between the two sides of the cracking crust sinks into the mantle. As a result, earthquakes occur along the rift. </a:t>
            </a:r>
          </a:p>
          <a:p>
            <a:pPr>
              <a:defRPr>
                <a:latin typeface="Arial"/>
                <a:ea typeface="Arial"/>
                <a:cs typeface="Arial"/>
                <a:sym typeface="Arial"/>
              </a:defRPr>
            </a:pPr>
            <a:r>
              <a:t>Magma rises up through cracks creating volcanoes. If enough pressure is exerted by the magma, the two sides of the crust can pull completely away from each other creating two new tectonic plates. </a:t>
            </a:r>
          </a:p>
          <a:p>
            <a:pPr/>
            <a:endParaRPr>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As the crust cracks, the area between the two sides of the cracking crust sinks into the mantle. As a result, earthquakes occur along the rift. </a:t>
            </a:r>
          </a:p>
          <a:p>
            <a:pPr>
              <a:defRPr>
                <a:latin typeface="Arial"/>
                <a:ea typeface="Arial"/>
                <a:cs typeface="Arial"/>
                <a:sym typeface="Arial"/>
              </a:defRPr>
            </a:pPr>
            <a:r>
              <a:t> Magma rises up through cracks creating volcanoes. If enough pressure is exerted by the magma, the two sides of the crust can pull completely away from each other creating two new tectonic plates. </a:t>
            </a:r>
          </a:p>
          <a:p>
            <a:pPr>
              <a:defRPr>
                <a:latin typeface="+mn-lt"/>
                <a:ea typeface="+mn-ea"/>
                <a:cs typeface="+mn-cs"/>
                <a:sym typeface="Helvetica"/>
              </a:defRPr>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The upward flow of magma under the ocean often creates a series of hot spots called a rifting system. This allows a large amount of magma to rise up through the ocean floor, creating enough force to break the lithosphere and separate the continents creating two tectonic plates. The ridge of magma on the ocean floor creates the divergent boundary between two tectonic plates. It is called a mid-ocean ridge. </a:t>
            </a:r>
          </a:p>
          <a:p>
            <a:pPr>
              <a:defRPr>
                <a:latin typeface="Arial"/>
                <a:ea typeface="Arial"/>
                <a:cs typeface="Arial"/>
                <a:sym typeface="Arial"/>
              </a:defRPr>
            </a:pPr>
          </a:p>
          <a:p>
            <a:pPr>
              <a:defRPr i="1"/>
            </a:pPr>
            <a:r>
              <a:t>Image credit: </a:t>
            </a:r>
            <a:endParaRPr>
              <a:latin typeface="Arial"/>
              <a:ea typeface="Arial"/>
              <a:cs typeface="Arial"/>
              <a:sym typeface="Arial"/>
            </a:endParaRPr>
          </a:p>
          <a:p>
            <a:pPr>
              <a:defRPr i="1"/>
            </a:pPr>
            <a:r>
              <a:t>Mid-Atlantic Ridge map, from USGS, retrieved on August 16, 2016 from https://commons.wikimedia.org/wiki/File:Mid-atlantic_ridge_map.png [Public Domain]</a:t>
            </a:r>
          </a:p>
          <a:p>
            <a:pPr>
              <a:defRPr>
                <a:latin typeface="Arial"/>
                <a:ea typeface="Arial"/>
                <a:cs typeface="Arial"/>
                <a:sym typeface="Arial"/>
              </a:defRPr>
            </a:pPr>
            <a: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hape 531"/>
          <p:cNvSpPr/>
          <p:nvPr>
            <p:ph type="sldImg"/>
          </p:nvPr>
        </p:nvSpPr>
        <p:spPr>
          <a:prstGeom prst="rect">
            <a:avLst/>
          </a:prstGeom>
        </p:spPr>
        <p:txBody>
          <a:bodyPr/>
          <a:lstStyle/>
          <a:p>
            <a:pPr/>
          </a:p>
        </p:txBody>
      </p:sp>
      <p:sp>
        <p:nvSpPr>
          <p:cNvPr id="532" name="Shape 532"/>
          <p:cNvSpPr/>
          <p:nvPr>
            <p:ph type="body" sz="quarter" idx="1"/>
          </p:nvPr>
        </p:nvSpPr>
        <p:spPr>
          <a:prstGeom prst="rect">
            <a:avLst/>
          </a:prstGeom>
        </p:spPr>
        <p:txBody>
          <a:bodyPr/>
          <a:lstStyle/>
          <a:p>
            <a:pPr>
              <a:defRPr b="1">
                <a:latin typeface="+mn-lt"/>
                <a:ea typeface="+mn-ea"/>
                <a:cs typeface="+mn-cs"/>
                <a:sym typeface="Helvetica"/>
              </a:defRPr>
            </a:pPr>
            <a:r>
              <a:t>Tea</a:t>
            </a:r>
            <a:r>
              <a:rPr>
                <a:latin typeface="Arial"/>
                <a:ea typeface="Arial"/>
                <a:cs typeface="Arial"/>
                <a:sym typeface="Arial"/>
              </a:rPr>
              <a:t>cher’s Notes</a:t>
            </a:r>
            <a:r>
              <a:rPr b="0">
                <a:latin typeface="Arial"/>
                <a:ea typeface="Arial"/>
                <a:cs typeface="Arial"/>
                <a:sym typeface="Arial"/>
              </a:rPr>
              <a:t> </a:t>
            </a:r>
          </a:p>
          <a:p>
            <a:pPr>
              <a:defRPr>
                <a:latin typeface="Arial"/>
                <a:ea typeface="Arial"/>
                <a:cs typeface="Arial"/>
                <a:sym typeface="Arial"/>
              </a:defRPr>
            </a:pPr>
          </a:p>
          <a:p>
            <a:pPr>
              <a:defRPr>
                <a:latin typeface="Arial"/>
                <a:ea typeface="Arial"/>
                <a:cs typeface="Arial"/>
                <a:sym typeface="Arial"/>
              </a:defRPr>
            </a:pPr>
            <a:r>
              <a:t>The process of magma rising and forming new rock along the two sides of a mid-ocean ridge is called seafloor spreading. As the floor spreads, continents located on either side of the divergent boundary move farther apart, allowing the ocean to expand in width.  In some locations, rift valleys along the Mid-Atlantic Ridge are over 10 kilometers wide.</a:t>
            </a:r>
          </a:p>
          <a:p>
            <a:pPr>
              <a:defRPr>
                <a:latin typeface="Arial"/>
                <a:ea typeface="Arial"/>
                <a:cs typeface="Arial"/>
                <a:sym typeface="Arial"/>
              </a:defRPr>
            </a:pPr>
          </a:p>
          <a:p>
            <a:pPr>
              <a:defRPr i="1"/>
            </a:pPr>
            <a:r>
              <a:t>Image credit: </a:t>
            </a:r>
            <a:endParaRPr>
              <a:latin typeface="Arial"/>
              <a:ea typeface="Arial"/>
              <a:cs typeface="Arial"/>
              <a:sym typeface="Arial"/>
            </a:endParaRPr>
          </a:p>
          <a:p>
            <a:pPr>
              <a:defRPr i="1"/>
            </a:pPr>
            <a:r>
              <a:t>Seafloor spreading and magnetic striping illustration, from USGS, retrieved on June 6, 2016 from http://pubs.usgs.gov/gip/dynamic.html [Public Domain]</a:t>
            </a:r>
            <a: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As the Mid-Atlantic Ridge runs through Iceland, some parts of the ridge are exposed and can be seen on land as huge rifts or valleys.  In the area around Pingvellir (pronounced Thingvellir) there are deep valleys as the center of the rift drops into the surface of the Earth. At other places the rift is apparent as volcanoes. All of the triangles illustrate the active volcanoes on the island.  </a:t>
            </a:r>
          </a:p>
          <a:p>
            <a:pPr>
              <a:defRPr>
                <a:latin typeface="Arial"/>
                <a:ea typeface="Arial"/>
                <a:cs typeface="Arial"/>
                <a:sym typeface="Arial"/>
              </a:defRPr>
            </a:pPr>
          </a:p>
          <a:p>
            <a:pPr>
              <a:defRPr>
                <a:latin typeface="Arial"/>
                <a:ea typeface="Arial"/>
                <a:cs typeface="Arial"/>
                <a:sym typeface="Arial"/>
              </a:defRPr>
            </a:pPr>
            <a:r>
              <a:t>The formation of Iceland was the result of volcanic activity along the Mid-Atlantic Ridge. Eventually, as the lithosphere continues to stretch and sink, the rift valleys will fill with sediment and water . This will turn the rift valley back into an ocean basin across the Ridge.</a:t>
            </a:r>
          </a:p>
          <a:p>
            <a:pPr>
              <a:defRPr>
                <a:latin typeface="Arial"/>
                <a:ea typeface="Arial"/>
                <a:cs typeface="Arial"/>
                <a:sym typeface="Arial"/>
              </a:defRPr>
            </a:pPr>
          </a:p>
          <a:p>
            <a:pPr>
              <a:defRPr i="1"/>
            </a:pPr>
            <a:r>
              <a:t>Image credit: </a:t>
            </a:r>
            <a:endParaRPr>
              <a:latin typeface="Arial"/>
              <a:ea typeface="Arial"/>
              <a:cs typeface="Arial"/>
              <a:sym typeface="Arial"/>
            </a:endParaRPr>
          </a:p>
          <a:p>
            <a:pPr>
              <a:defRPr i="1"/>
            </a:pPr>
            <a:r>
              <a:t>Mid-Atlantic Ridge illustration, from USGS, retrieved on June 6, 2016 from http://pubs.usgs.gov/gip/dynamic.html [Public Domain]</a:t>
            </a:r>
            <a: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This is what scientists believed the Earth looked like around 450 million years ago.</a:t>
            </a:r>
          </a:p>
          <a:p>
            <a:pPr>
              <a:defRPr>
                <a:latin typeface="Arial"/>
                <a:ea typeface="Arial"/>
                <a:cs typeface="Arial"/>
                <a:sym typeface="Arial"/>
              </a:defRPr>
            </a:pPr>
            <a:r>
              <a:t>Point out to students that the land mass that will become present-day Australia was once located </a:t>
            </a:r>
            <a:r>
              <a:rPr i="1"/>
              <a:t>above</a:t>
            </a:r>
            <a:r>
              <a:t> the equator. The Sahara Desert was once at the South Pole!</a:t>
            </a:r>
          </a:p>
          <a:p>
            <a:pPr>
              <a:defRPr>
                <a:latin typeface="Arial"/>
                <a:ea typeface="Arial"/>
                <a:cs typeface="Arial"/>
                <a:sym typeface="Arial"/>
              </a:defRPr>
            </a:pPr>
          </a:p>
          <a:p>
            <a:pPr>
              <a:defRPr>
                <a:latin typeface="Arial"/>
                <a:ea typeface="Arial"/>
                <a:cs typeface="Arial"/>
                <a:sym typeface="Arial"/>
              </a:defRPr>
            </a:pPr>
          </a:p>
          <a:p>
            <a:pPr>
              <a:defRPr i="1">
                <a:latin typeface="Arial"/>
                <a:ea typeface="Arial"/>
                <a:cs typeface="Arial"/>
                <a:sym typeface="Arial"/>
              </a:defRPr>
            </a:pPr>
            <a:r>
              <a:t>Image credits:</a:t>
            </a:r>
          </a:p>
          <a:p>
            <a:pPr>
              <a:defRPr i="1"/>
            </a:pPr>
            <a:r>
              <a:t>Ordovician Earth, by Colorado Plateau Geosystems, Inc., retrieved on August 18, 2016 from https://upload.wikimedia.org/wikipedia/commons/3/34/450Marect2.jpg [CC BY-SA 4.0 (https://creativecommons.org/licenses/by/4.0/)]</a:t>
            </a: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This pictures shows a volcano in the East African Rift zone.  This section of land would be lower than surrounding areas as it has started to sink into the mantle. </a:t>
            </a:r>
            <a:r>
              <a:t>The mountain in the background is Mt. Kilimanjaro, one of the volcanoes in this rift zone.</a:t>
            </a:r>
          </a:p>
          <a:p>
            <a:pPr>
              <a:spcBef>
                <a:spcPts val="700"/>
              </a:spcBef>
              <a:defRPr>
                <a:latin typeface="Arial"/>
                <a:ea typeface="Arial"/>
                <a:cs typeface="Arial"/>
                <a:sym typeface="Arial"/>
              </a:defRPr>
            </a:pPr>
          </a:p>
          <a:p>
            <a:pPr>
              <a:defRPr i="1"/>
            </a:pPr>
            <a:r>
              <a:t>Image credit: Kilimanjaro Volcano by Amoghavarsha JS amoghavarsha.com , retrieved on August 14, 2016 from https://commons.wikimedia.org/wiki/File:Elephants_at_Amboseli_national_park_against_Mount_Kilimanjaro.jpg [CC BY-SA 3.0 (https://creativecommons.org/licenses/by/3.0/)]</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hape 561"/>
          <p:cNvSpPr/>
          <p:nvPr>
            <p:ph type="sldImg"/>
          </p:nvPr>
        </p:nvSpPr>
        <p:spPr>
          <a:prstGeom prst="rect">
            <a:avLst/>
          </a:prstGeom>
        </p:spPr>
        <p:txBody>
          <a:bodyPr/>
          <a:lstStyle/>
          <a:p>
            <a:pPr/>
          </a:p>
        </p:txBody>
      </p:sp>
      <p:sp>
        <p:nvSpPr>
          <p:cNvPr id="562" name="Shape 562"/>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This diagram illustrates East African Rift zone in relation to all of the other tectonic plates.  If spreading of the crust continues at the East African Rift zone, the African Plate will be split and a brand new divergent boundary formed between the east coast of Africa and the rest of Africa. </a:t>
            </a:r>
          </a:p>
          <a:p>
            <a:pPr>
              <a:defRPr>
                <a:latin typeface="Arial"/>
                <a:ea typeface="Arial"/>
                <a:cs typeface="Arial"/>
                <a:sym typeface="Arial"/>
              </a:defRPr>
            </a:pPr>
          </a:p>
          <a:p>
            <a:pPr algn="just">
              <a:defRPr i="1"/>
            </a:pPr>
            <a:r>
              <a:t>Image credit: Continental rift illustration, from USGS, retrieved on August 13, 2016 from http://pubs.usgs.gov/gip/dynamic/East_Africa.html  [Public Domain]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a:p>
        </p:txBody>
      </p:sp>
      <p:sp>
        <p:nvSpPr>
          <p:cNvPr id="569" name="Shape 569"/>
          <p:cNvSpPr/>
          <p:nvPr>
            <p:ph type="body" sz="quarter" idx="1"/>
          </p:nvPr>
        </p:nvSpPr>
        <p:spPr>
          <a:prstGeom prst="rect">
            <a:avLst/>
          </a:prstGeom>
        </p:spPr>
        <p:txBody>
          <a:bodyPr/>
          <a:lstStyle/>
          <a:p>
            <a:pPr marL="228600" indent="-228600">
              <a:defRPr b="1">
                <a:latin typeface="Arial"/>
                <a:ea typeface="Arial"/>
                <a:cs typeface="Arial"/>
                <a:sym typeface="Arial"/>
              </a:defRPr>
            </a:pPr>
            <a:r>
              <a:t>Teacher’s Notes</a:t>
            </a:r>
            <a:r>
              <a:rPr b="0"/>
              <a:t> </a:t>
            </a:r>
          </a:p>
          <a:p>
            <a:pPr marL="228600" indent="-228600">
              <a:defRPr>
                <a:latin typeface="Arial"/>
                <a:ea typeface="Arial"/>
                <a:cs typeface="Arial"/>
                <a:sym typeface="Arial"/>
              </a:defRPr>
            </a:pPr>
          </a:p>
          <a:p>
            <a:pPr marL="228600" indent="-228600">
              <a:defRPr>
                <a:latin typeface="Arial"/>
                <a:ea typeface="Arial"/>
                <a:cs typeface="Arial"/>
                <a:sym typeface="Arial"/>
              </a:defRPr>
            </a:pPr>
            <a:r>
              <a:t>Answers to questions:</a:t>
            </a:r>
          </a:p>
          <a:p>
            <a:pPr marL="228600" indent="-228600">
              <a:buSzPct val="100000"/>
              <a:buAutoNum type="arabicPeriod" startAt="1"/>
              <a:defRPr>
                <a:latin typeface="Arial"/>
                <a:ea typeface="Arial"/>
                <a:cs typeface="Arial"/>
                <a:sym typeface="Arial"/>
              </a:defRPr>
            </a:pPr>
            <a:r>
              <a:t>There are 9 mid-oceanic ridges.  The Southeast Indian Ridge, Pacific Antarctic Ridge, East Pacific Ridge, Juan de  Fuca Ridge, Mid-Atlantic Ridge, Southwest Indian Ridge, Central Indian Ridge, one un-named ridge off the coast of Mexico, one un-named ridge off the coast of Australia.</a:t>
            </a:r>
          </a:p>
          <a:p>
            <a:pPr marL="228600" indent="-228600">
              <a:buSzPct val="100000"/>
              <a:buAutoNum type="arabicPeriod" startAt="1"/>
              <a:defRPr>
                <a:latin typeface="Arial"/>
                <a:ea typeface="Arial"/>
                <a:cs typeface="Arial"/>
                <a:sym typeface="Arial"/>
              </a:defRPr>
            </a:pPr>
            <a:r>
              <a:t>Mid-oceanic ridges are divergent boundaries.</a:t>
            </a:r>
          </a:p>
          <a:p>
            <a:pPr marL="228600" indent="-228600">
              <a:buSzPct val="100000"/>
              <a:buAutoNum type="arabicPeriod" startAt="1"/>
              <a:defRPr>
                <a:latin typeface="Arial"/>
                <a:ea typeface="Arial"/>
                <a:cs typeface="Arial"/>
                <a:sym typeface="Arial"/>
              </a:defRPr>
            </a:pPr>
            <a:r>
              <a:t>Mid-oceanic ridges are places in the ocean lithosphere (ocean floor) in which magma has pushed up into the lithosphere.  In doing so, it has caused a rift in the ocean floor and formed a series of volcanoes.  As more and more magma rises up through the rift (volcanoes), it spreads on either sides of the rift pushing the two sides of the rifts or two tectonic plates apart and building new oceanic lithosphere or ocean floor in the space between the volcano and the sides of the tectonic plates.  As more new ocean floor is created, the tectonic plates on either side of the rift continue to move farther apart.  Because continents exists as the land masses on these tectonic plates, the continents move across the surface of the Earth.   </a:t>
            </a:r>
          </a:p>
          <a:p>
            <a:pPr marL="228600" indent="-228600">
              <a:buSzPct val="100000"/>
              <a:buAutoNum type="arabicPeriod" startAt="1"/>
              <a:defRPr>
                <a:latin typeface="Arial"/>
                <a:ea typeface="Arial"/>
                <a:cs typeface="Arial"/>
                <a:sym typeface="Arial"/>
              </a:defRPr>
            </a:pPr>
          </a:p>
          <a:p>
            <a:pPr>
              <a:defRPr i="1"/>
            </a:pPr>
            <a:r>
              <a:t>Image credit: Mid-ocean ridges map, from USGS, retrieved on June 6, 2016 from http://pubs.usgs.gov/gip/dynamic.html [Public Domain]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Shape 581"/>
          <p:cNvSpPr/>
          <p:nvPr>
            <p:ph type="sldImg"/>
          </p:nvPr>
        </p:nvSpPr>
        <p:spPr>
          <a:prstGeom prst="rect">
            <a:avLst/>
          </a:prstGeom>
        </p:spPr>
        <p:txBody>
          <a:bodyPr/>
          <a:lstStyle/>
          <a:p>
            <a:pPr/>
          </a:p>
        </p:txBody>
      </p:sp>
      <p:sp>
        <p:nvSpPr>
          <p:cNvPr id="582" name="Shape 582"/>
          <p:cNvSpPr/>
          <p:nvPr>
            <p:ph type="body" sz="quarter" idx="1"/>
          </p:nvPr>
        </p:nvSpPr>
        <p:spPr>
          <a:prstGeom prst="rect">
            <a:avLst/>
          </a:prstGeom>
        </p:spPr>
        <p:txBody>
          <a:bodyPr/>
          <a:lstStyle/>
          <a:p>
            <a:pPr>
              <a:defRPr>
                <a:latin typeface="+mn-lt"/>
                <a:ea typeface="+mn-ea"/>
                <a:cs typeface="+mn-cs"/>
                <a:sym typeface="Helvetica"/>
              </a:defRPr>
            </a:pPr>
            <a:r>
              <a:t>Answer </a:t>
            </a:r>
          </a:p>
          <a:p>
            <a:pPr>
              <a:defRPr>
                <a:latin typeface="+mn-lt"/>
                <a:ea typeface="+mn-ea"/>
                <a:cs typeface="+mn-cs"/>
                <a:sym typeface="Helvetica"/>
              </a:defRPr>
            </a:pPr>
            <a:r>
              <a:t>Question 1: B</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Answers</a:t>
            </a:r>
          </a:p>
          <a:p>
            <a:pPr>
              <a:defRPr>
                <a:latin typeface="Arial"/>
                <a:ea typeface="Arial"/>
                <a:cs typeface="Arial"/>
                <a:sym typeface="Arial"/>
              </a:defRPr>
            </a:pPr>
            <a:r>
              <a:t>Question 2: </a:t>
            </a:r>
            <a:r>
              <a:t>B</a:t>
            </a:r>
          </a:p>
          <a:p>
            <a:pPr>
              <a:defRPr>
                <a:latin typeface="Arial"/>
                <a:ea typeface="Arial"/>
                <a:cs typeface="Arial"/>
                <a:sym typeface="Arial"/>
              </a:defRPr>
            </a:pPr>
            <a:r>
              <a:t>Question 3: </a:t>
            </a:r>
            <a:r>
              <a:t>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marL="228600" indent="-228600">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Answer </a:t>
            </a:r>
          </a:p>
          <a:p>
            <a:pPr>
              <a:defRPr>
                <a:latin typeface="Arial"/>
                <a:ea typeface="Arial"/>
                <a:cs typeface="Arial"/>
                <a:sym typeface="Arial"/>
              </a:defRPr>
            </a:pPr>
            <a:r>
              <a:t>Question 4: </a:t>
            </a:r>
            <a:r>
              <a:t>C</a:t>
            </a:r>
          </a:p>
          <a:p>
            <a:pPr>
              <a:defRPr>
                <a:latin typeface="Arial"/>
                <a:ea typeface="Arial"/>
                <a:cs typeface="Arial"/>
                <a:sym typeface="Arial"/>
              </a:defRPr>
            </a:pPr>
          </a:p>
          <a:p>
            <a:pPr>
              <a:defRPr i="1"/>
            </a:pPr>
            <a:r>
              <a:t>Image credits:</a:t>
            </a:r>
            <a:endParaRPr>
              <a:latin typeface="Arial"/>
              <a:ea typeface="Arial"/>
              <a:cs typeface="Arial"/>
              <a:sym typeface="Arial"/>
            </a:endParaRPr>
          </a:p>
          <a:p>
            <a:pPr>
              <a:defRPr i="1"/>
            </a:pPr>
            <a:r>
              <a:t>Earthquake locations map, from A, retrieved on August 14, 2016 from https://commons.wikimedia.org/wiki/File:Quake_epicenters_1963-98_notitle.png [Public Domain]</a:t>
            </a:r>
            <a:endParaRPr>
              <a:latin typeface="Arial"/>
              <a:ea typeface="Arial"/>
              <a:cs typeface="Arial"/>
              <a:sym typeface="Arial"/>
            </a:endParaRPr>
          </a:p>
          <a:p>
            <a:pPr>
              <a:defRPr i="1"/>
            </a:pPr>
            <a:r>
              <a:t>Tectonic plates illustration, from USGS, retrieved on June 6, 2016 from http://pubs.usgs.gov/gip/dynamic.html [Public Domain]</a:t>
            </a:r>
            <a:endParaRPr>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p>
            <a:pPr marL="228600" indent="-228600">
              <a:defRPr b="1">
                <a:latin typeface="Arial"/>
                <a:ea typeface="Arial"/>
                <a:cs typeface="Arial"/>
                <a:sym typeface="Arial"/>
              </a:defRPr>
            </a:pPr>
            <a:r>
              <a:t>Teacher’s Notes</a:t>
            </a:r>
          </a:p>
          <a:p>
            <a:pPr marL="228600" indent="-228600">
              <a:defRPr>
                <a:latin typeface="Arial"/>
                <a:ea typeface="Arial"/>
                <a:cs typeface="Arial"/>
                <a:sym typeface="Arial"/>
              </a:defRPr>
            </a:pPr>
          </a:p>
          <a:p>
            <a:pPr>
              <a:defRPr>
                <a:latin typeface="Arial"/>
                <a:ea typeface="Arial"/>
                <a:cs typeface="Arial"/>
                <a:sym typeface="Arial"/>
              </a:defRPr>
            </a:pPr>
            <a:r>
              <a:t>Answer</a:t>
            </a:r>
          </a:p>
          <a:p>
            <a:pPr>
              <a:defRPr>
                <a:latin typeface="Arial"/>
                <a:ea typeface="Arial"/>
                <a:cs typeface="Arial"/>
                <a:sym typeface="Arial"/>
              </a:defRPr>
            </a:pPr>
            <a:r>
              <a:t>Question 5: C</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defRPr i="1"/>
            </a:pPr>
            <a:r>
              <a:t>Image credit:</a:t>
            </a:r>
          </a:p>
          <a:p>
            <a:pPr>
              <a:defRPr i="1"/>
            </a:pPr>
            <a:r>
              <a:t>Volcanic eruption by Jesse Adams, retrieved on June 6, 2016 from http://www.freeimages.com/photo/eruption-1476821 [Public Domain]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hape 625"/>
          <p:cNvSpPr/>
          <p:nvPr>
            <p:ph type="sldImg"/>
          </p:nvPr>
        </p:nvSpPr>
        <p:spPr>
          <a:prstGeom prst="rect">
            <a:avLst/>
          </a:prstGeom>
        </p:spPr>
        <p:txBody>
          <a:bodyPr/>
          <a:lstStyle/>
          <a:p>
            <a:pPr/>
          </a:p>
        </p:txBody>
      </p:sp>
      <p:sp>
        <p:nvSpPr>
          <p:cNvPr id="626" name="Shape 626"/>
          <p:cNvSpPr/>
          <p:nvPr>
            <p:ph type="body" sz="quarter" idx="1"/>
          </p:nvPr>
        </p:nvSpPr>
        <p:spPr>
          <a:prstGeom prst="rect">
            <a:avLst/>
          </a:prstGeom>
        </p:spPr>
        <p:txBody>
          <a:bodyPr/>
          <a:lstStyle/>
          <a:p>
            <a:pPr>
              <a:spcBef>
                <a:spcPts val="0"/>
              </a:spcBef>
              <a:defRPr b="1"/>
            </a:pPr>
            <a:r>
              <a:t>Teacher Notes</a:t>
            </a:r>
          </a:p>
          <a:p>
            <a:pPr>
              <a:spcBef>
                <a:spcPts val="0"/>
              </a:spcBef>
            </a:pPr>
          </a:p>
          <a:p>
            <a:pPr>
              <a:spcBef>
                <a:spcPts val="0"/>
              </a:spcBef>
            </a:pPr>
            <a:r>
              <a:t>C</a:t>
            </a:r>
            <a:r>
              <a:rPr>
                <a:latin typeface="+mn-lt"/>
                <a:ea typeface="+mn-ea"/>
                <a:cs typeface="+mn-cs"/>
                <a:sym typeface="Helvetica"/>
              </a:rPr>
              <a:t>reation of new ocean crust from ocean ridges can continue for tens to hundreds of millions of years.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hape 633"/>
          <p:cNvSpPr/>
          <p:nvPr>
            <p:ph type="sldImg"/>
          </p:nvPr>
        </p:nvSpPr>
        <p:spPr>
          <a:prstGeom prst="rect">
            <a:avLst/>
          </a:prstGeom>
        </p:spPr>
        <p:txBody>
          <a:bodyPr/>
          <a:lstStyle/>
          <a:p>
            <a:pPr/>
          </a:p>
        </p:txBody>
      </p:sp>
      <p:sp>
        <p:nvSpPr>
          <p:cNvPr id="634" name="Shape 634"/>
          <p:cNvSpPr/>
          <p:nvPr>
            <p:ph type="body" sz="quarter" idx="1"/>
          </p:nvPr>
        </p:nvSpPr>
        <p:spPr>
          <a:prstGeom prst="rect">
            <a:avLst/>
          </a:prstGeom>
        </p:spPr>
        <p:txBody>
          <a:bodyPr/>
          <a:lstStyle/>
          <a:p>
            <a:pPr>
              <a:lnSpc>
                <a:spcPct val="90000"/>
              </a:lnSpc>
              <a:spcBef>
                <a:spcPts val="300"/>
              </a:spcBef>
              <a:defRPr b="1">
                <a:latin typeface="+mn-lt"/>
                <a:ea typeface="+mn-ea"/>
                <a:cs typeface="+mn-cs"/>
                <a:sym typeface="Helvetica"/>
              </a:defRPr>
            </a:pPr>
            <a:r>
              <a:t>Teacher Notes</a:t>
            </a:r>
          </a:p>
          <a:p>
            <a:pPr indent="457200">
              <a:lnSpc>
                <a:spcPct val="90000"/>
              </a:lnSpc>
              <a:spcBef>
                <a:spcPts val="300"/>
              </a:spcBef>
              <a:defRPr>
                <a:latin typeface="+mn-lt"/>
                <a:ea typeface="+mn-ea"/>
                <a:cs typeface="+mn-cs"/>
                <a:sym typeface="Helvetica"/>
              </a:defRPr>
            </a:pPr>
          </a:p>
          <a:p>
            <a:pPr>
              <a:lnSpc>
                <a:spcPct val="90000"/>
              </a:lnSpc>
              <a:spcBef>
                <a:spcPts val="300"/>
              </a:spcBef>
              <a:defRPr>
                <a:latin typeface="+mn-lt"/>
                <a:ea typeface="+mn-ea"/>
                <a:cs typeface="+mn-cs"/>
                <a:sym typeface="Helvetica"/>
              </a:defRPr>
            </a:pPr>
            <a:r>
              <a:t>Subduction zones are where oceanic crust moves under the mantle.</a:t>
            </a:r>
          </a:p>
          <a:p>
            <a:pPr>
              <a:lnSpc>
                <a:spcPct val="90000"/>
              </a:lnSpc>
              <a:spcBef>
                <a:spcPts val="300"/>
              </a:spcBef>
              <a:defRPr>
                <a:latin typeface="+mn-lt"/>
                <a:ea typeface="+mn-ea"/>
                <a:cs typeface="+mn-cs"/>
                <a:sym typeface="Helvetica"/>
              </a:defRPr>
            </a:pPr>
            <a:r>
              <a:t>Subduction zones can occur anywhere in the ocean basin.  </a:t>
            </a:r>
          </a:p>
          <a:p>
            <a:pPr>
              <a:lnSpc>
                <a:spcPct val="90000"/>
              </a:lnSpc>
              <a:spcBef>
                <a:spcPts val="300"/>
              </a:spcBef>
              <a:defRPr>
                <a:latin typeface="+mn-lt"/>
                <a:ea typeface="+mn-ea"/>
                <a:cs typeface="+mn-cs"/>
                <a:sym typeface="Helvetica"/>
              </a:defRPr>
            </a:pPr>
          </a:p>
          <a:p>
            <a:pPr>
              <a:lnSpc>
                <a:spcPct val="90000"/>
              </a:lnSpc>
              <a:spcBef>
                <a:spcPts val="300"/>
              </a:spcBef>
              <a:defRPr>
                <a:latin typeface="+mn-lt"/>
                <a:ea typeface="+mn-ea"/>
                <a:cs typeface="+mn-cs"/>
                <a:sym typeface="Helvetica"/>
              </a:defRPr>
            </a:pPr>
            <a:r>
              <a:t>Generally see two types of locations:</a:t>
            </a:r>
          </a:p>
          <a:p>
            <a:pPr marL="171450" indent="-171450">
              <a:lnSpc>
                <a:spcPct val="90000"/>
              </a:lnSpc>
              <a:spcBef>
                <a:spcPts val="300"/>
              </a:spcBef>
              <a:buSzPct val="100000"/>
              <a:buFont typeface="Arial"/>
              <a:buChar char="•"/>
              <a:defRPr>
                <a:latin typeface="+mn-lt"/>
                <a:ea typeface="+mn-ea"/>
                <a:cs typeface="+mn-cs"/>
                <a:sym typeface="Helvetica"/>
              </a:defRPr>
            </a:pPr>
            <a:r>
              <a:t>inside an ocean basin</a:t>
            </a:r>
          </a:p>
          <a:p>
            <a:pPr marL="171450" indent="-171450">
              <a:lnSpc>
                <a:spcPct val="90000"/>
              </a:lnSpc>
              <a:spcBef>
                <a:spcPts val="300"/>
              </a:spcBef>
              <a:buSzPct val="100000"/>
              <a:buFont typeface="Arial"/>
              <a:buChar char="•"/>
              <a:defRPr>
                <a:latin typeface="+mn-lt"/>
                <a:ea typeface="+mn-ea"/>
                <a:cs typeface="+mn-cs"/>
                <a:sym typeface="Helvetica"/>
              </a:defRPr>
            </a:pPr>
            <a:r>
              <a:t>along the edge of the continents</a:t>
            </a:r>
          </a:p>
          <a:p>
            <a:pPr>
              <a:lnSpc>
                <a:spcPct val="90000"/>
              </a:lnSpc>
              <a:spcBef>
                <a:spcPts val="300"/>
              </a:spcBef>
              <a:defRPr>
                <a:latin typeface="+mn-lt"/>
                <a:ea typeface="+mn-ea"/>
                <a:cs typeface="+mn-cs"/>
                <a:sym typeface="Helvetica"/>
              </a:defRPr>
            </a:pPr>
          </a:p>
          <a:p>
            <a:pPr>
              <a:lnSpc>
                <a:spcPct val="90000"/>
              </a:lnSpc>
              <a:spcBef>
                <a:spcPts val="300"/>
              </a:spcBef>
              <a:defRPr>
                <a:latin typeface="+mn-lt"/>
                <a:ea typeface="+mn-ea"/>
                <a:cs typeface="+mn-cs"/>
                <a:sym typeface="Helvetica"/>
              </a:defRPr>
            </a:pPr>
            <a:r>
              <a:t>Subduction zones cause volcanic mountain building.</a:t>
            </a:r>
          </a:p>
          <a:p>
            <a:pPr>
              <a:lnSpc>
                <a:spcPct val="90000"/>
              </a:lnSpc>
              <a:spcBef>
                <a:spcPts val="300"/>
              </a:spcBef>
              <a:defRPr>
                <a:latin typeface="+mn-lt"/>
                <a:ea typeface="+mn-ea"/>
                <a:cs typeface="+mn-cs"/>
                <a:sym typeface="Helvetica"/>
              </a:defRPr>
            </a:pPr>
            <a:r>
              <a:t>During subduction, one side of the ocean crust is dragged down below the other side and into the mantle. As the crust thrusts in the mantle, it begins to melt forming magma.</a:t>
            </a:r>
          </a:p>
          <a:p>
            <a:pPr>
              <a:lnSpc>
                <a:spcPct val="90000"/>
              </a:lnSpc>
              <a:spcBef>
                <a:spcPts val="300"/>
              </a:spcBef>
              <a:defRPr>
                <a:latin typeface="+mn-lt"/>
                <a:ea typeface="+mn-ea"/>
                <a:cs typeface="+mn-cs"/>
                <a:sym typeface="Helvetica"/>
              </a:defRPr>
            </a:pPr>
            <a:r>
              <a:t>This magma rises up toward the ocean floor, breaks through the ocean lithosphere and creates a volcano and ultimately an island.</a:t>
            </a:r>
          </a:p>
          <a:p>
            <a:pPr>
              <a:lnSpc>
                <a:spcPct val="90000"/>
              </a:lnSpc>
              <a:defRPr>
                <a:latin typeface="+mn-lt"/>
                <a:ea typeface="+mn-ea"/>
                <a:cs typeface="+mn-cs"/>
                <a:sym typeface="Helvetica"/>
              </a:defRPr>
            </a:pPr>
          </a:p>
          <a:p>
            <a:pPr>
              <a:lnSpc>
                <a:spcPct val="90000"/>
              </a:lnSpc>
              <a:spcBef>
                <a:spcPts val="300"/>
              </a:spcBef>
              <a:defRPr>
                <a:latin typeface="+mn-lt"/>
                <a:ea typeface="+mn-ea"/>
                <a:cs typeface="+mn-cs"/>
                <a:sym typeface="Helvetica"/>
              </a:defRPr>
            </a:pPr>
            <a:r>
              <a:t>Examples: Japan, Aleutian Island, Java, Borneo, Sumatra</a:t>
            </a:r>
            <a:br/>
            <a:r>
              <a:t> </a:t>
            </a:r>
          </a:p>
          <a:p>
            <a:pPr>
              <a:lnSpc>
                <a:spcPct val="90000"/>
              </a:lnSpc>
              <a:spcBef>
                <a:spcPts val="0"/>
              </a:spcBef>
              <a:defRPr>
                <a:latin typeface="+mn-lt"/>
                <a:ea typeface="+mn-ea"/>
                <a:cs typeface="+mn-cs"/>
                <a:sym typeface="Helvetica"/>
              </a:defRPr>
            </a:pPr>
            <a:r>
              <a:t>As soon as the island is formed, weathering and erosion processes begin. Sediment slides down the island to the edge of the ocean. Some is subducted along the trench of the two ocean plates. </a:t>
            </a:r>
          </a:p>
          <a:p>
            <a:pPr>
              <a:lnSpc>
                <a:spcPct val="90000"/>
              </a:lnSpc>
              <a:spcBef>
                <a:spcPts val="0"/>
              </a:spcBef>
              <a:defRPr>
                <a:latin typeface="+mn-lt"/>
                <a:ea typeface="+mn-ea"/>
                <a:cs typeface="+mn-cs"/>
                <a:sym typeface="Helvetica"/>
              </a:defRPr>
            </a:pPr>
          </a:p>
          <a:p>
            <a:pPr>
              <a:lnSpc>
                <a:spcPct val="90000"/>
              </a:lnSpc>
              <a:spcBef>
                <a:spcPts val="0"/>
              </a:spcBef>
              <a:defRPr b="1">
                <a:latin typeface="+mn-lt"/>
                <a:ea typeface="+mn-ea"/>
                <a:cs typeface="+mn-cs"/>
                <a:sym typeface="Helvetica"/>
              </a:defRPr>
            </a:pPr>
            <a:r>
              <a:t>Subduction occurs only with oceanic crust, not continental crust.  Why? </a:t>
            </a:r>
          </a:p>
          <a:p>
            <a:pPr lvl="1" indent="457200">
              <a:lnSpc>
                <a:spcPct val="90000"/>
              </a:lnSpc>
              <a:spcBef>
                <a:spcPts val="300"/>
              </a:spcBef>
              <a:defRPr>
                <a:latin typeface="+mn-lt"/>
                <a:ea typeface="+mn-ea"/>
                <a:cs typeface="+mn-cs"/>
                <a:sym typeface="Helvetica"/>
              </a:defRPr>
            </a:pPr>
            <a:r>
              <a:t>(Because oceanic crust (lithosphere) is more dense than continental lithosphere.  The density of continental lithosphere is such that it cannot sink into the mantle)</a:t>
            </a:r>
          </a:p>
          <a:p>
            <a:pPr>
              <a:lnSpc>
                <a:spcPct val="90000"/>
              </a:lnSpc>
              <a:defRPr>
                <a:latin typeface="+mn-lt"/>
                <a:ea typeface="+mn-ea"/>
                <a:cs typeface="+mn-cs"/>
                <a:sym typeface="Helvetica"/>
              </a:defRPr>
            </a:pPr>
          </a:p>
          <a:p>
            <a:pPr>
              <a:defRPr i="1"/>
            </a:pPr>
            <a:r>
              <a:t>Image credit: Oceanic crust-oceanic crust subduction zone illustration, from USGS, retrieved on June 6, 2016 from http://pubs.usgs.gov/gip/dynamic.html [Public Domain]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This is what scientists believe the Earth looked like 2</a:t>
            </a:r>
            <a:r>
              <a:t>40</a:t>
            </a:r>
            <a:r>
              <a:t> million years ago.</a:t>
            </a:r>
          </a:p>
          <a:p>
            <a:pPr>
              <a:defRPr>
                <a:latin typeface="Arial"/>
                <a:ea typeface="Arial"/>
                <a:cs typeface="Arial"/>
                <a:sym typeface="Arial"/>
              </a:defRPr>
            </a:pPr>
            <a:r>
              <a:t>In the 210 million years that have passed since the Earth resembled the previous slide, the landmasses came together to form the supercontinent Pangaea (pronounced “Pan-gee-ah”). At this point, Pangaea has begun to separate into multiple continents. </a:t>
            </a:r>
          </a:p>
          <a:p>
            <a:pPr>
              <a:defRPr>
                <a:latin typeface="Arial"/>
                <a:ea typeface="Arial"/>
                <a:cs typeface="Arial"/>
                <a:sym typeface="Arial"/>
              </a:defRPr>
            </a:pPr>
          </a:p>
          <a:p>
            <a:pPr>
              <a:defRPr>
                <a:latin typeface="Arial"/>
                <a:ea typeface="Arial"/>
                <a:cs typeface="Arial"/>
                <a:sym typeface="Arial"/>
              </a:defRPr>
            </a:pPr>
            <a:r>
              <a:t>Point out to students that but  the section of the supercontinent that will split into South America and Africa has moved northward. However, the region of Africa where the Sahara Desert will be located is still below the equator at this point. Students should also observe that the regions of land that will become the continents we know today are close to being in their current locations.</a:t>
            </a:r>
          </a:p>
          <a:p>
            <a:pPr>
              <a:defRPr>
                <a:latin typeface="Arial"/>
                <a:ea typeface="Arial"/>
                <a:cs typeface="Arial"/>
                <a:sym typeface="Arial"/>
              </a:defRPr>
            </a:pPr>
          </a:p>
          <a:p>
            <a:pPr>
              <a:defRPr i="1">
                <a:latin typeface="Arial"/>
                <a:ea typeface="Arial"/>
                <a:cs typeface="Arial"/>
                <a:sym typeface="Arial"/>
              </a:defRPr>
            </a:pPr>
            <a:r>
              <a:t>Image Credit:</a:t>
            </a:r>
          </a:p>
          <a:p>
            <a:pPr>
              <a:defRPr i="1"/>
            </a:pPr>
            <a:r>
              <a:t>Triassic Earth, by Colorado Plateau Geosystems, Inc, retrieved on August 18, 2016 from https://commons.wikimedia.org/wiki/File:240Marect2.jpg [CC BY-SA 4.0 (https://creativecommons.org/licenses/by/4.0/)]</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hape 640"/>
          <p:cNvSpPr/>
          <p:nvPr>
            <p:ph type="sldImg"/>
          </p:nvPr>
        </p:nvSpPr>
        <p:spPr>
          <a:prstGeom prst="rect">
            <a:avLst/>
          </a:prstGeom>
        </p:spPr>
        <p:txBody>
          <a:bodyPr/>
          <a:lstStyle/>
          <a:p>
            <a:pPr/>
          </a:p>
        </p:txBody>
      </p:sp>
      <p:sp>
        <p:nvSpPr>
          <p:cNvPr id="641" name="Shape 641"/>
          <p:cNvSpPr/>
          <p:nvPr>
            <p:ph type="body" sz="quarter" idx="1"/>
          </p:nvPr>
        </p:nvSpPr>
        <p:spPr>
          <a:prstGeom prst="rect">
            <a:avLst/>
          </a:prstGeom>
        </p:spPr>
        <p:txBody>
          <a:bodyPr/>
          <a:lstStyle/>
          <a:p>
            <a:pPr lvl="1" indent="0">
              <a:defRPr b="1"/>
            </a:pPr>
            <a:r>
              <a:t>Teacher Notes:</a:t>
            </a:r>
            <a:endParaRPr>
              <a:latin typeface="+mn-lt"/>
              <a:ea typeface="+mn-ea"/>
              <a:cs typeface="+mn-cs"/>
              <a:sym typeface="Helvetica"/>
            </a:endParaRPr>
          </a:p>
          <a:p>
            <a:pPr lvl="1" indent="0">
              <a:defRPr>
                <a:latin typeface="+mn-lt"/>
                <a:ea typeface="+mn-ea"/>
                <a:cs typeface="+mn-cs"/>
                <a:sym typeface="Helvetica"/>
              </a:defRPr>
            </a:pPr>
            <a:r>
              <a:t>Examples: </a:t>
            </a:r>
          </a:p>
          <a:p>
            <a:pPr lvl="1" marL="171450" indent="-171450">
              <a:buSzPct val="100000"/>
              <a:buFont typeface="Arial"/>
              <a:buChar char="•"/>
              <a:defRPr>
                <a:latin typeface="+mn-lt"/>
                <a:ea typeface="+mn-ea"/>
                <a:cs typeface="+mn-cs"/>
                <a:sym typeface="Helvetica"/>
              </a:defRPr>
            </a:pPr>
            <a:r>
              <a:t>Andes in South America,</a:t>
            </a:r>
          </a:p>
          <a:p>
            <a:pPr lvl="1" marL="171450" indent="-171450">
              <a:buSzPct val="100000"/>
              <a:buFont typeface="Arial"/>
              <a:buChar char="•"/>
              <a:defRPr>
                <a:latin typeface="+mn-lt"/>
                <a:ea typeface="+mn-ea"/>
                <a:cs typeface="+mn-cs"/>
                <a:sym typeface="Helvetica"/>
              </a:defRPr>
            </a:pPr>
            <a:r>
              <a:t>Cascades in Washington and Oregon</a:t>
            </a:r>
          </a:p>
          <a:p>
            <a:pPr marL="171450" indent="-171450">
              <a:buSzPct val="100000"/>
              <a:buFont typeface="Arial"/>
              <a:buChar char="•"/>
              <a:defRPr>
                <a:latin typeface="+mn-lt"/>
                <a:ea typeface="+mn-ea"/>
                <a:cs typeface="+mn-cs"/>
                <a:sym typeface="Helvetica"/>
              </a:defRPr>
            </a:pPr>
            <a:r>
              <a:t>Alps in Europe</a:t>
            </a:r>
          </a:p>
          <a:p>
            <a:pPr marL="171450" indent="-171450">
              <a:buSzPct val="100000"/>
              <a:buFont typeface="Arial"/>
              <a:buChar char="•"/>
              <a:defRPr>
                <a:latin typeface="+mn-lt"/>
                <a:ea typeface="+mn-ea"/>
                <a:cs typeface="+mn-cs"/>
                <a:sym typeface="Helvetica"/>
              </a:defRPr>
            </a:pPr>
            <a:r>
              <a:t>Pontic Mountains in Turkey</a:t>
            </a:r>
          </a:p>
          <a:p>
            <a:pPr marL="171450" indent="-171450">
              <a:buSzPct val="100000"/>
              <a:buFont typeface="Arial"/>
              <a:buChar char="•"/>
              <a:defRPr>
                <a:latin typeface="+mn-lt"/>
                <a:ea typeface="+mn-ea"/>
                <a:cs typeface="+mn-cs"/>
                <a:sym typeface="Helvetica"/>
              </a:defRPr>
            </a:pPr>
            <a:r>
              <a:t>Zagros Mountains in Iran</a:t>
            </a:r>
          </a:p>
          <a:p>
            <a:pPr>
              <a:defRPr>
                <a:latin typeface="+mn-lt"/>
                <a:ea typeface="+mn-ea"/>
                <a:cs typeface="+mn-cs"/>
                <a:sym typeface="Helvetica"/>
              </a:defRPr>
            </a:pPr>
          </a:p>
          <a:p>
            <a:pPr>
              <a:defRPr i="1"/>
            </a:pPr>
            <a:r>
              <a:t>Image credit: Oceanic crust-continental crust subduction zone illustration, from USGS, retrieved on June 6, 2016 from http://pubs.usgs.gov/gip/dynamic.html [Public Domain]</a:t>
            </a:r>
            <a:endParaRPr>
              <a:latin typeface="Arial"/>
              <a:ea typeface="Arial"/>
              <a:cs typeface="Arial"/>
              <a:sym typeface="Arial"/>
            </a:endParaRPr>
          </a:p>
          <a:p>
            <a:pPr>
              <a:defRPr>
                <a:latin typeface="+mn-lt"/>
                <a:ea typeface="+mn-ea"/>
                <a:cs typeface="+mn-cs"/>
                <a:sym typeface="Helvetica"/>
              </a:defRPr>
            </a:pPr>
            <a:br>
              <a:rPr>
                <a:latin typeface="Arial"/>
                <a:ea typeface="Arial"/>
                <a:cs typeface="Arial"/>
                <a:sym typeface="Arial"/>
              </a:rPr>
            </a: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a:spcBef>
                <a:spcPts val="300"/>
              </a:spcBef>
              <a:defRPr b="1"/>
            </a:pPr>
            <a:r>
              <a:t>Teacher Notes:</a:t>
            </a:r>
            <a:endParaRPr>
              <a:latin typeface="+mn-lt"/>
              <a:ea typeface="+mn-ea"/>
              <a:cs typeface="+mn-cs"/>
              <a:sym typeface="Helvetica"/>
            </a:endParaRPr>
          </a:p>
          <a:p>
            <a:pPr>
              <a:spcBef>
                <a:spcPts val="300"/>
              </a:spcBef>
              <a:defRPr>
                <a:latin typeface="+mn-lt"/>
                <a:ea typeface="+mn-ea"/>
                <a:cs typeface="+mn-cs"/>
                <a:sym typeface="Helvetica"/>
              </a:defRPr>
            </a:pPr>
            <a:r>
              <a:t>In our last session we observed the beginning of subduction of the oceanic lithosphere below the mantle.  </a:t>
            </a:r>
          </a:p>
          <a:p>
            <a:pPr>
              <a:spcBef>
                <a:spcPts val="300"/>
              </a:spcBef>
              <a:defRPr>
                <a:latin typeface="+mn-lt"/>
                <a:ea typeface="+mn-ea"/>
                <a:cs typeface="+mn-cs"/>
                <a:sym typeface="Helvetica"/>
              </a:defRPr>
            </a:pPr>
            <a:r>
              <a:t>As subduction continues, more and more ocean floor is moved beneath the Earth’s mantle.  In terms of tectonic plates, this means that the two tectonic plates move closer together.  </a:t>
            </a:r>
          </a:p>
          <a:p>
            <a:pPr>
              <a:defRPr>
                <a:latin typeface="+mn-lt"/>
                <a:ea typeface="+mn-ea"/>
                <a:cs typeface="+mn-cs"/>
                <a:sym typeface="Helvetica"/>
              </a:defRPr>
            </a:pPr>
          </a:p>
          <a:p>
            <a:pPr>
              <a:spcBef>
                <a:spcPts val="300"/>
              </a:spcBef>
              <a:defRPr>
                <a:latin typeface="+mn-lt"/>
                <a:ea typeface="+mn-ea"/>
                <a:cs typeface="+mn-cs"/>
                <a:sym typeface="Helvetica"/>
              </a:defRPr>
            </a:pPr>
            <a:r>
              <a:t>Let’s take our example of the two tectonic plates: one with a continent and part of the ocean and one with the ocean and an island or other continent. </a:t>
            </a:r>
          </a:p>
          <a:p>
            <a:pPr>
              <a:spcBef>
                <a:spcPts val="300"/>
              </a:spcBef>
              <a:defRPr>
                <a:latin typeface="+mn-lt"/>
                <a:ea typeface="+mn-ea"/>
                <a:cs typeface="+mn-cs"/>
                <a:sym typeface="Helvetica"/>
              </a:defRPr>
            </a:pPr>
            <a:r>
              <a:t>As the plates move closer together, the size of the ocean between the land masses decreases. </a:t>
            </a:r>
          </a:p>
          <a:p>
            <a:pPr>
              <a:spcBef>
                <a:spcPts val="300"/>
              </a:spcBef>
              <a:defRPr>
                <a:latin typeface="+mn-lt"/>
                <a:ea typeface="+mn-ea"/>
                <a:cs typeface="+mn-cs"/>
                <a:sym typeface="Helvetica"/>
              </a:defRPr>
            </a:pPr>
            <a:r>
              <a:t>Eventually as more ocean floor is subducted, the two land masses meet. The plate that slides over is called hinterland. The plate that slides under is called foreland.</a:t>
            </a:r>
          </a:p>
          <a:p>
            <a:pPr>
              <a:defRPr>
                <a:latin typeface="+mn-lt"/>
                <a:ea typeface="+mn-ea"/>
                <a:cs typeface="+mn-cs"/>
                <a:sym typeface="Helvetica"/>
              </a:defRPr>
            </a:pPr>
          </a:p>
          <a:p>
            <a:pPr>
              <a:spcBef>
                <a:spcPts val="300"/>
              </a:spcBef>
              <a:defRPr>
                <a:latin typeface="+mn-lt"/>
                <a:ea typeface="+mn-ea"/>
                <a:cs typeface="+mn-cs"/>
                <a:sym typeface="Helvetica"/>
              </a:defRPr>
            </a:pPr>
            <a:r>
              <a:t>One example of the types of mountains produced by this type of boundary are the Himalayas. </a:t>
            </a:r>
          </a:p>
          <a:p>
            <a:pPr>
              <a:defRPr>
                <a:latin typeface="+mn-lt"/>
                <a:ea typeface="+mn-ea"/>
                <a:cs typeface="+mn-cs"/>
                <a:sym typeface="Helvetica"/>
              </a:defRPr>
            </a:pPr>
          </a:p>
          <a:p>
            <a:pPr>
              <a:spcBef>
                <a:spcPts val="300"/>
              </a:spcBef>
              <a:defRPr>
                <a:latin typeface="+mn-lt"/>
                <a:ea typeface="+mn-ea"/>
                <a:cs typeface="+mn-cs"/>
                <a:sym typeface="Helvetica"/>
              </a:defRPr>
            </a:pPr>
            <a:r>
              <a:t>There are times in which an oceanic plate subducts and there is no meeting of land masses.  For example currently off the coast of Oregon and Washington, the small Juan de Fuca Plate, a remnant of the formerly much larger oceanic Farallon Plate, will someday be entirely consumed as it continues to sink beneath the North American Plate. </a:t>
            </a:r>
          </a:p>
          <a:p>
            <a:pPr>
              <a:defRPr>
                <a:latin typeface="+mn-lt"/>
                <a:ea typeface="+mn-ea"/>
                <a:cs typeface="+mn-cs"/>
                <a:sym typeface="Helvetica"/>
              </a:defRPr>
            </a:pPr>
          </a:p>
          <a:p>
            <a:pPr>
              <a:defRPr i="1"/>
            </a:pPr>
            <a:r>
              <a:t>Image credit: Continental crust-continental crust subduction zone illustration, from USGS, retrieved on June 6, 2016 from http://pubs.usgs.gov/gip/dynamic.html [Public Domain]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Shape 658"/>
          <p:cNvSpPr/>
          <p:nvPr>
            <p:ph type="sldImg"/>
          </p:nvPr>
        </p:nvSpPr>
        <p:spPr>
          <a:prstGeom prst="rect">
            <a:avLst/>
          </a:prstGeom>
        </p:spPr>
        <p:txBody>
          <a:bodyPr/>
          <a:lstStyle/>
          <a:p>
            <a:pPr/>
          </a:p>
        </p:txBody>
      </p:sp>
      <p:sp>
        <p:nvSpPr>
          <p:cNvPr id="659" name="Shape 659"/>
          <p:cNvSpPr/>
          <p:nvPr>
            <p:ph type="body" sz="quarter" idx="1"/>
          </p:nvPr>
        </p:nvSpPr>
        <p:spPr>
          <a:prstGeom prst="rect">
            <a:avLst/>
          </a:prstGeom>
        </p:spPr>
        <p:txBody>
          <a:bodyPr/>
          <a:lstStyle/>
          <a:p>
            <a:pPr lvl="1" indent="0">
              <a:spcBef>
                <a:spcPts val="0"/>
              </a:spcBef>
              <a:defRPr b="1">
                <a:latin typeface="+mn-lt"/>
                <a:ea typeface="+mn-ea"/>
                <a:cs typeface="+mn-cs"/>
                <a:sym typeface="Helvetica"/>
              </a:defRPr>
            </a:pPr>
            <a:r>
              <a:t>Teacher Notes:</a:t>
            </a:r>
          </a:p>
          <a:p>
            <a:pPr lvl="1" indent="0">
              <a:spcBef>
                <a:spcPts val="0"/>
              </a:spcBef>
              <a:defRPr>
                <a:latin typeface="+mn-lt"/>
                <a:ea typeface="+mn-ea"/>
                <a:cs typeface="+mn-cs"/>
                <a:sym typeface="Helvetica"/>
              </a:defRPr>
            </a:pPr>
            <a:r>
              <a:t>A transform boundary is one in which two tectonic plates slide past one another. They usually occur between two divergent plate boundaries or two convergent plate boundaries.</a:t>
            </a:r>
          </a:p>
          <a:p>
            <a:pPr lvl="1" indent="0">
              <a:spcBef>
                <a:spcPts val="0"/>
              </a:spcBef>
              <a:defRPr>
                <a:latin typeface="+mn-lt"/>
                <a:ea typeface="+mn-ea"/>
                <a:cs typeface="+mn-cs"/>
                <a:sym typeface="Helvetica"/>
              </a:defRPr>
            </a:pPr>
            <a:r>
              <a:t>Transform boundaries usually occurs under the ocean, but a few occur on land. Transform boundaries generally are NOT associated with volcanoes, but are associated with earthquakes. </a:t>
            </a:r>
          </a:p>
          <a:p>
            <a:pPr lvl="1" indent="0">
              <a:spcBef>
                <a:spcPts val="0"/>
              </a:spcBef>
              <a:defRPr>
                <a:latin typeface="+mn-lt"/>
                <a:ea typeface="+mn-ea"/>
                <a:cs typeface="+mn-cs"/>
                <a:sym typeface="Helvetica"/>
              </a:defRPr>
            </a:pPr>
            <a:r>
              <a:t>One of the best examples of a transform boundary is the San Andrea</a:t>
            </a:r>
            <a:r>
              <a:t>s</a:t>
            </a:r>
            <a:r>
              <a:t> fault in California. Along this boundary the North American Plate has been moving south while the Pacific Plate has been moving north.  These plates have been sliding against one another for 10 million year at about 5 cm per year. </a:t>
            </a:r>
          </a:p>
          <a:p>
            <a:pPr>
              <a:defRPr>
                <a:latin typeface="+mn-lt"/>
                <a:ea typeface="+mn-ea"/>
                <a:cs typeface="+mn-cs"/>
                <a:sym typeface="Helvetica"/>
              </a:defRPr>
            </a:pPr>
          </a:p>
          <a:p>
            <a:pPr>
              <a:defRPr i="1"/>
            </a:pPr>
            <a:r>
              <a:t>Image credits: </a:t>
            </a:r>
            <a:endParaRPr>
              <a:latin typeface="+mn-lt"/>
              <a:ea typeface="+mn-ea"/>
              <a:cs typeface="+mn-cs"/>
              <a:sym typeface="Helvetica"/>
            </a:endParaRPr>
          </a:p>
          <a:p>
            <a:pPr>
              <a:defRPr i="1"/>
            </a:pPr>
            <a:r>
              <a:t>Transform boundary illustration, by P.W. Stoffer/USGS, retrieved on August 14, 2016 from http://geomaps.wr.usgs.gov/archive/socal/geology/geologic_history/san_andreas_history.html [Public Domain]</a:t>
            </a:r>
            <a:endParaRPr>
              <a:latin typeface="+mn-lt"/>
              <a:ea typeface="+mn-ea"/>
              <a:cs typeface="+mn-cs"/>
              <a:sym typeface="Helvetica"/>
            </a:endParaRPr>
          </a:p>
          <a:p>
            <a:pPr>
              <a:defRPr i="1"/>
            </a:pPr>
            <a:r>
              <a:t>Aerial view of San Andreas fault, from USGS, retrieved on June 6, 2016 from http://pubs.usgs.gov/gip/dynamic/San_Andreas.html [Public Domain]</a:t>
            </a:r>
            <a:endParaRPr>
              <a:latin typeface="+mn-lt"/>
              <a:ea typeface="+mn-ea"/>
              <a:cs typeface="+mn-cs"/>
              <a:sym typeface="Helvetica"/>
            </a:endParaRPr>
          </a:p>
          <a:p>
            <a:pPr>
              <a:defRPr i="1"/>
            </a:pPr>
          </a:p>
          <a:p>
            <a:pPr/>
          </a:p>
          <a:p>
            <a:pPr>
              <a:defRPr>
                <a:latin typeface="+mn-lt"/>
                <a:ea typeface="+mn-ea"/>
                <a:cs typeface="+mn-cs"/>
                <a:sym typeface="Helvetica"/>
              </a:defRPr>
            </a:pPr>
            <a: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Shape 665"/>
          <p:cNvSpPr/>
          <p:nvPr>
            <p:ph type="sldImg"/>
          </p:nvPr>
        </p:nvSpPr>
        <p:spPr>
          <a:prstGeom prst="rect">
            <a:avLst/>
          </a:prstGeom>
        </p:spPr>
        <p:txBody>
          <a:bodyPr/>
          <a:lstStyle/>
          <a:p>
            <a:pPr/>
          </a:p>
        </p:txBody>
      </p:sp>
      <p:sp>
        <p:nvSpPr>
          <p:cNvPr id="666" name="Shape 666"/>
          <p:cNvSpPr/>
          <p:nvPr>
            <p:ph type="body" sz="quarter" idx="1"/>
          </p:nvPr>
        </p:nvSpPr>
        <p:spPr>
          <a:prstGeom prst="rect">
            <a:avLst/>
          </a:prstGeom>
        </p:spPr>
        <p:txBody>
          <a:bodyPr/>
          <a:lstStyle/>
          <a:p>
            <a:pPr lvl="1" indent="0">
              <a:defRPr>
                <a:latin typeface="+mn-lt"/>
                <a:ea typeface="+mn-ea"/>
                <a:cs typeface="+mn-cs"/>
                <a:sym typeface="Helvetica"/>
              </a:defRPr>
            </a:pPr>
            <a:r>
              <a:t>Answer</a:t>
            </a:r>
          </a:p>
          <a:p>
            <a:pPr lvl="1" indent="0">
              <a:defRPr>
                <a:latin typeface="+mn-lt"/>
                <a:ea typeface="+mn-ea"/>
                <a:cs typeface="+mn-cs"/>
                <a:sym typeface="Helvetica"/>
              </a:defRPr>
            </a:pPr>
            <a:r>
              <a:t>Question 1:</a:t>
            </a:r>
          </a:p>
          <a:p>
            <a:pPr lvl="1" indent="0">
              <a:defRPr>
                <a:latin typeface="+mn-lt"/>
                <a:ea typeface="+mn-ea"/>
                <a:cs typeface="+mn-cs"/>
                <a:sym typeface="Helvetica"/>
              </a:defRPr>
            </a:pPr>
            <a:r>
              <a:t>The process of subduction explains the differences in the ages of ocean and continental crust.  Because ocean lithosphere is subducted it is moved from the surface of the Earth to the mantle as two tectonic plates move together.   Because continental lithosphere is not dense enough to be subducted, it remains on the surface of the Earth. As more and more ocean floor is subducted, the ocean basin and floor decreases in size. Eventually these oceans and ocean floor disappear. </a:t>
            </a:r>
          </a:p>
          <a:p>
            <a:pPr lvl="1" indent="0">
              <a:defRPr>
                <a:latin typeface="+mn-lt"/>
                <a:ea typeface="+mn-ea"/>
                <a:cs typeface="+mn-cs"/>
                <a:sym typeface="Helvetica"/>
              </a:defRPr>
            </a:pPr>
          </a:p>
          <a:p>
            <a:pPr lvl="1" indent="0">
              <a:defRPr i="1">
                <a:latin typeface="+mn-lt"/>
                <a:ea typeface="+mn-ea"/>
                <a:cs typeface="+mn-cs"/>
                <a:sym typeface="Helvetica"/>
              </a:defRPr>
            </a:pPr>
            <a:r>
              <a:t>Image credit: Oceanic crust-oceanic crust subduction zone illustration, from USGS, retrieved on June 6, 2016 from http://pubs.usgs.gov/gip/dynamic.html [Public Domain]</a:t>
            </a:r>
          </a:p>
          <a:p>
            <a:pPr lvl="1" indent="0">
              <a:defRPr>
                <a:latin typeface="+mn-lt"/>
                <a:ea typeface="+mn-ea"/>
                <a:cs typeface="+mn-cs"/>
                <a:sym typeface="Helvetica"/>
              </a:defRPr>
            </a:pPr>
            <a: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hape 671"/>
          <p:cNvSpPr/>
          <p:nvPr>
            <p:ph type="sldImg"/>
          </p:nvPr>
        </p:nvSpPr>
        <p:spPr>
          <a:prstGeom prst="rect">
            <a:avLst/>
          </a:prstGeom>
        </p:spPr>
        <p:txBody>
          <a:bodyPr/>
          <a:lstStyle/>
          <a:p>
            <a:pPr/>
          </a:p>
        </p:txBody>
      </p:sp>
      <p:sp>
        <p:nvSpPr>
          <p:cNvPr id="672" name="Shape 672"/>
          <p:cNvSpPr/>
          <p:nvPr>
            <p:ph type="body" sz="quarter" idx="1"/>
          </p:nvPr>
        </p:nvSpPr>
        <p:spPr>
          <a:prstGeom prst="rect">
            <a:avLst/>
          </a:prstGeom>
        </p:spPr>
        <p:txBody>
          <a:bodyPr/>
          <a:lstStyle/>
          <a:p>
            <a:pPr>
              <a:lnSpc>
                <a:spcPct val="90000"/>
              </a:lnSpc>
              <a:defRPr>
                <a:latin typeface="+mn-lt"/>
                <a:ea typeface="+mn-ea"/>
                <a:cs typeface="+mn-cs"/>
                <a:sym typeface="Helvetica"/>
              </a:defRPr>
            </a:pPr>
            <a:r>
              <a:t>Answer</a:t>
            </a:r>
          </a:p>
          <a:p>
            <a:pPr>
              <a:lnSpc>
                <a:spcPct val="90000"/>
              </a:lnSpc>
              <a:defRPr>
                <a:latin typeface="+mn-lt"/>
                <a:ea typeface="+mn-ea"/>
                <a:cs typeface="+mn-cs"/>
                <a:sym typeface="Helvetica"/>
              </a:defRPr>
            </a:pPr>
            <a:r>
              <a:t>Question 2: If subduction involves two tectonic plates that contain land masses, ultimately the two land massing will “run” into one another. Because continental lithosphere is not dense enough to subduct beneath the mantle, one land mass is thrust up and over the other.  When this happens the part of a continent or island that was below ocean level is now pushed onto land, above sea level.  As a result, marine fossils will now be on land. </a:t>
            </a:r>
          </a:p>
          <a:p>
            <a:pPr>
              <a:lnSpc>
                <a:spcPct val="90000"/>
              </a:lnSpc>
              <a:defRPr>
                <a:latin typeface="+mn-lt"/>
                <a:ea typeface="+mn-ea"/>
                <a:cs typeface="+mn-cs"/>
                <a:sym typeface="Helvetica"/>
              </a:defRPr>
            </a:pPr>
          </a:p>
          <a:p>
            <a:pPr>
              <a:lnSpc>
                <a:spcPct val="90000"/>
              </a:lnSpc>
              <a:defRPr>
                <a:latin typeface="+mn-lt"/>
                <a:ea typeface="+mn-ea"/>
                <a:cs typeface="+mn-cs"/>
                <a:sym typeface="Helvetica"/>
              </a:defRPr>
            </a:pPr>
            <a:r>
              <a:t>Question 3: B</a:t>
            </a:r>
          </a:p>
          <a:p>
            <a:pPr>
              <a:lnSpc>
                <a:spcPct val="90000"/>
              </a:lnSpc>
              <a:defRPr>
                <a:latin typeface="+mn-lt"/>
                <a:ea typeface="+mn-ea"/>
                <a:cs typeface="+mn-cs"/>
                <a:sym typeface="Helvetica"/>
              </a:defRPr>
            </a:pPr>
          </a:p>
          <a:p>
            <a:pPr>
              <a:lnSpc>
                <a:spcPct val="90000"/>
              </a:lnSpc>
              <a:defRPr>
                <a:latin typeface="+mn-lt"/>
                <a:ea typeface="+mn-ea"/>
                <a:cs typeface="+mn-cs"/>
                <a:sym typeface="Helvetica"/>
              </a:defRPr>
            </a:pPr>
            <a:r>
              <a:t>Question 4: Convergent and divergent boundaries are both boundaries between tectonic plates.  This means that in both types of boundaries, tectonic plates or sections of the lithosphere move.  Magma rising up through the surface of the Earth and volcanoes are present at both types of boundaries.  Earthquakes can occur at both types of boundaries.  In terms of differences, divergent boundaries are associated with tectonic plates moving apart and new ocean lithosphere (floor) being formed.  Convergent boundaries are associated with tectonic plates moving closer together and ocean lithosphere “disappearing” or being destroyed beneath the mantle.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hape 681"/>
          <p:cNvSpPr/>
          <p:nvPr>
            <p:ph type="sldImg"/>
          </p:nvPr>
        </p:nvSpPr>
        <p:spPr>
          <a:prstGeom prst="rect">
            <a:avLst/>
          </a:prstGeom>
        </p:spPr>
        <p:txBody>
          <a:bodyPr/>
          <a:lstStyle/>
          <a:p>
            <a:pPr/>
          </a:p>
        </p:txBody>
      </p:sp>
      <p:sp>
        <p:nvSpPr>
          <p:cNvPr id="682" name="Shape 682"/>
          <p:cNvSpPr/>
          <p:nvPr>
            <p:ph type="body" sz="quarter" idx="1"/>
          </p:nvPr>
        </p:nvSpPr>
        <p:spPr>
          <a:prstGeom prst="rect">
            <a:avLst/>
          </a:prstGeom>
        </p:spPr>
        <p:txBody>
          <a:bodyPr/>
          <a:lstStyle/>
          <a:p>
            <a:pPr>
              <a:defRPr i="1"/>
            </a:pPr>
            <a:r>
              <a:t>Image credit:</a:t>
            </a:r>
          </a:p>
          <a:p>
            <a:pPr>
              <a:defRPr i="1"/>
            </a:pPr>
            <a:r>
              <a:t>Volcanic eruption by Jesse Adams, retrieved on June 6, 2016 from http://www.freeimages.com/photo/eruption-1476821 [Public Domain]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defRPr>
                <a:latin typeface="+mn-lt"/>
                <a:ea typeface="+mn-ea"/>
                <a:cs typeface="+mn-cs"/>
                <a:sym typeface="Helvetica"/>
              </a:defRPr>
            </a:pPr>
            <a:r>
              <a:t>Answers</a:t>
            </a:r>
          </a:p>
          <a:p>
            <a:pPr>
              <a:defRPr>
                <a:latin typeface="+mn-lt"/>
                <a:ea typeface="+mn-ea"/>
                <a:cs typeface="+mn-cs"/>
                <a:sym typeface="Helvetica"/>
              </a:defRPr>
            </a:pPr>
            <a:r>
              <a:t>Question 1: </a:t>
            </a:r>
            <a:r>
              <a:t>B</a:t>
            </a:r>
          </a:p>
          <a:p>
            <a:pPr>
              <a:defRPr>
                <a:latin typeface="+mn-lt"/>
                <a:ea typeface="+mn-ea"/>
                <a:cs typeface="+mn-cs"/>
                <a:sym typeface="Helvetica"/>
              </a:defRPr>
            </a:pPr>
            <a:r>
              <a:t>Question 2: </a:t>
            </a:r>
            <a:r>
              <a:t>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Shape 700"/>
          <p:cNvSpPr/>
          <p:nvPr>
            <p:ph type="sldImg"/>
          </p:nvPr>
        </p:nvSpPr>
        <p:spPr>
          <a:prstGeom prst="rect">
            <a:avLst/>
          </a:prstGeom>
        </p:spPr>
        <p:txBody>
          <a:bodyPr/>
          <a:lstStyle/>
          <a:p>
            <a:pPr/>
          </a:p>
        </p:txBody>
      </p:sp>
      <p:sp>
        <p:nvSpPr>
          <p:cNvPr id="701" name="Shape 701"/>
          <p:cNvSpPr/>
          <p:nvPr>
            <p:ph type="body" sz="quarter" idx="1"/>
          </p:nvPr>
        </p:nvSpPr>
        <p:spPr>
          <a:prstGeom prst="rect">
            <a:avLst/>
          </a:prstGeom>
        </p:spPr>
        <p:txBody>
          <a:bodyPr/>
          <a:lstStyle/>
          <a:p>
            <a:pPr>
              <a:defRPr>
                <a:latin typeface="+mn-lt"/>
                <a:ea typeface="+mn-ea"/>
                <a:cs typeface="+mn-cs"/>
                <a:sym typeface="Helvetica"/>
              </a:defRPr>
            </a:pPr>
            <a:r>
              <a:t>Answer</a:t>
            </a:r>
          </a:p>
          <a:p>
            <a:pPr>
              <a:defRPr>
                <a:latin typeface="+mn-lt"/>
                <a:ea typeface="+mn-ea"/>
                <a:cs typeface="+mn-cs"/>
                <a:sym typeface="Helvetica"/>
              </a:defRPr>
            </a:pPr>
            <a:r>
              <a:t>Question 3: 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hape 712"/>
          <p:cNvSpPr/>
          <p:nvPr>
            <p:ph type="sldImg"/>
          </p:nvPr>
        </p:nvSpPr>
        <p:spPr>
          <a:prstGeom prst="rect">
            <a:avLst/>
          </a:prstGeom>
        </p:spPr>
        <p:txBody>
          <a:bodyPr/>
          <a:lstStyle/>
          <a:p>
            <a:pPr/>
          </a:p>
        </p:txBody>
      </p:sp>
      <p:sp>
        <p:nvSpPr>
          <p:cNvPr id="713" name="Shape 713"/>
          <p:cNvSpPr/>
          <p:nvPr>
            <p:ph type="body" sz="quarter" idx="1"/>
          </p:nvPr>
        </p:nvSpPr>
        <p:spPr>
          <a:prstGeom prst="rect">
            <a:avLst/>
          </a:prstGeom>
        </p:spPr>
        <p:txBody>
          <a:bodyPr/>
          <a:lstStyle/>
          <a:p>
            <a:pPr>
              <a:defRPr>
                <a:latin typeface="+mn-lt"/>
                <a:ea typeface="+mn-ea"/>
                <a:cs typeface="+mn-cs"/>
                <a:sym typeface="Helvetica"/>
              </a:defRPr>
            </a:pPr>
            <a:r>
              <a:t>Answer </a:t>
            </a:r>
          </a:p>
          <a:p>
            <a:pPr>
              <a:defRPr>
                <a:latin typeface="+mn-lt"/>
                <a:ea typeface="+mn-ea"/>
                <a:cs typeface="+mn-cs"/>
                <a:sym typeface="Helvetica"/>
              </a:defRPr>
            </a:pPr>
            <a:r>
              <a:t>Question 4: </a:t>
            </a:r>
            <a:r>
              <a:t>B</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hape 720"/>
          <p:cNvSpPr/>
          <p:nvPr>
            <p:ph type="sldImg"/>
          </p:nvPr>
        </p:nvSpPr>
        <p:spPr>
          <a:prstGeom prst="rect">
            <a:avLst/>
          </a:prstGeom>
        </p:spPr>
        <p:txBody>
          <a:bodyPr/>
          <a:lstStyle/>
          <a:p>
            <a:pPr/>
          </a:p>
        </p:txBody>
      </p:sp>
      <p:sp>
        <p:nvSpPr>
          <p:cNvPr id="721" name="Shape 721"/>
          <p:cNvSpPr/>
          <p:nvPr>
            <p:ph type="body" sz="quarter" idx="1"/>
          </p:nvPr>
        </p:nvSpPr>
        <p:spPr>
          <a:prstGeom prst="rect">
            <a:avLst/>
          </a:prstGeom>
        </p:spPr>
        <p:txBody>
          <a:bodyPr/>
          <a:lstStyle/>
          <a:p>
            <a:pPr>
              <a:defRPr>
                <a:latin typeface="+mn-lt"/>
                <a:ea typeface="+mn-ea"/>
                <a:cs typeface="+mn-cs"/>
                <a:sym typeface="Helvetica"/>
              </a:defRPr>
            </a:pPr>
            <a:r>
              <a:t>Answer</a:t>
            </a:r>
          </a:p>
          <a:p>
            <a:pPr>
              <a:defRPr>
                <a:latin typeface="+mn-lt"/>
                <a:ea typeface="+mn-ea"/>
                <a:cs typeface="+mn-cs"/>
                <a:sym typeface="Helvetica"/>
              </a:defRPr>
            </a:pPr>
            <a:r>
              <a:t>Question 5: </a:t>
            </a:r>
            <a:r>
              <a:t>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This is what scientists believe the Earth looked like 50 million years ago.</a:t>
            </a:r>
          </a:p>
          <a:p>
            <a:pPr>
              <a:defRPr>
                <a:latin typeface="Arial"/>
                <a:ea typeface="Arial"/>
                <a:cs typeface="Arial"/>
                <a:sym typeface="Arial"/>
              </a:defRPr>
            </a:pPr>
            <a:r>
              <a:t>It is more similar to the layout of Earth as </a:t>
            </a:r>
            <a:r>
              <a:t>w</a:t>
            </a:r>
            <a:r>
              <a:t>e know it —however, some differences exist.</a:t>
            </a:r>
          </a:p>
          <a:p>
            <a:pPr>
              <a:defRPr>
                <a:latin typeface="Arial"/>
                <a:ea typeface="Arial"/>
                <a:cs typeface="Arial"/>
                <a:sym typeface="Arial"/>
              </a:defRPr>
            </a:pPr>
            <a:r>
              <a:t>Parts of North America, such as Florida</a:t>
            </a:r>
            <a:r>
              <a:t>,</a:t>
            </a:r>
            <a:r>
              <a:t> have yet to appear above water.</a:t>
            </a:r>
          </a:p>
          <a:p>
            <a:pPr>
              <a:defRPr>
                <a:latin typeface="Arial"/>
                <a:ea typeface="Arial"/>
                <a:cs typeface="Arial"/>
                <a:sym typeface="Arial"/>
              </a:defRPr>
            </a:pPr>
            <a:r>
              <a:t>There is water filling much of the land that will become Europe, Asia and Arabia</a:t>
            </a:r>
            <a:r>
              <a:t>.</a:t>
            </a:r>
          </a:p>
          <a:p>
            <a:pPr>
              <a:defRPr>
                <a:latin typeface="Arial"/>
                <a:ea typeface="Arial"/>
                <a:cs typeface="Arial"/>
                <a:sym typeface="Arial"/>
              </a:defRPr>
            </a:pPr>
          </a:p>
          <a:p>
            <a:pPr>
              <a:defRPr>
                <a:latin typeface="Arial"/>
                <a:ea typeface="Arial"/>
                <a:cs typeface="Arial"/>
                <a:sym typeface="Arial"/>
              </a:defRPr>
            </a:pPr>
          </a:p>
          <a:p>
            <a:pPr>
              <a:defRPr i="1">
                <a:latin typeface="Arial"/>
                <a:ea typeface="Arial"/>
                <a:cs typeface="Arial"/>
                <a:sym typeface="Arial"/>
              </a:defRPr>
            </a:pPr>
            <a:r>
              <a:t>Image credits:</a:t>
            </a:r>
          </a:p>
          <a:p>
            <a:pPr>
              <a:defRPr i="1"/>
            </a:pPr>
            <a:r>
              <a:t>Middle Eocene Earth, by Colorado Plateau Geosystems, Inc., retrieved on August 18, 2016 from https://commons.wikimedia.org/wiki/File:50Marect2.jpg [CC BY-SA 4.0 (https://creativecommons.org/licenses/by/4.0/)]</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hape 726"/>
          <p:cNvSpPr/>
          <p:nvPr>
            <p:ph type="sldImg"/>
          </p:nvPr>
        </p:nvSpPr>
        <p:spPr>
          <a:prstGeom prst="rect">
            <a:avLst/>
          </a:prstGeom>
        </p:spPr>
        <p:txBody>
          <a:bodyPr/>
          <a:lstStyle/>
          <a:p>
            <a:pPr/>
          </a:p>
        </p:txBody>
      </p:sp>
      <p:sp>
        <p:nvSpPr>
          <p:cNvPr id="727" name="Shape 727"/>
          <p:cNvSpPr/>
          <p:nvPr>
            <p:ph type="body" sz="quarter" idx="1"/>
          </p:nvPr>
        </p:nvSpPr>
        <p:spPr>
          <a:prstGeom prst="rect">
            <a:avLst/>
          </a:prstGeom>
        </p:spPr>
        <p:txBody>
          <a:bodyPr/>
          <a:lstStyle/>
          <a:p>
            <a:pPr>
              <a:defRPr>
                <a:latin typeface="+mn-lt"/>
                <a:ea typeface="+mn-ea"/>
                <a:cs typeface="+mn-cs"/>
                <a:sym typeface="Helvetica"/>
              </a:defRPr>
            </a:pPr>
            <a:r>
              <a:t>Answers</a:t>
            </a:r>
          </a:p>
          <a:p>
            <a:pPr>
              <a:defRPr>
                <a:latin typeface="+mn-lt"/>
                <a:ea typeface="+mn-ea"/>
                <a:cs typeface="+mn-cs"/>
                <a:sym typeface="Helvetica"/>
              </a:defRPr>
            </a:pPr>
            <a:r>
              <a:t>Question 6: C</a:t>
            </a:r>
          </a:p>
          <a:p>
            <a:pPr>
              <a:defRPr>
                <a:latin typeface="+mn-lt"/>
                <a:ea typeface="+mn-ea"/>
                <a:cs typeface="+mn-cs"/>
                <a:sym typeface="Helvetica"/>
              </a:defRPr>
            </a:pPr>
            <a:r>
              <a:t>Question 7: B</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hape 733"/>
          <p:cNvSpPr/>
          <p:nvPr>
            <p:ph type="sldImg"/>
          </p:nvPr>
        </p:nvSpPr>
        <p:spPr>
          <a:prstGeom prst="rect">
            <a:avLst/>
          </a:prstGeom>
        </p:spPr>
        <p:txBody>
          <a:bodyPr/>
          <a:lstStyle/>
          <a:p>
            <a:pPr/>
          </a:p>
        </p:txBody>
      </p:sp>
      <p:sp>
        <p:nvSpPr>
          <p:cNvPr id="734" name="Shape 734"/>
          <p:cNvSpPr/>
          <p:nvPr>
            <p:ph type="body" sz="quarter" idx="1"/>
          </p:nvPr>
        </p:nvSpPr>
        <p:spPr>
          <a:prstGeom prst="rect">
            <a:avLst/>
          </a:prstGeom>
        </p:spPr>
        <p:txBody>
          <a:bodyPr/>
          <a:lstStyle/>
          <a:p>
            <a:pPr>
              <a:defRPr>
                <a:latin typeface="+mn-lt"/>
                <a:ea typeface="+mn-ea"/>
                <a:cs typeface="+mn-cs"/>
                <a:sym typeface="Helvetica"/>
              </a:defRPr>
            </a:pPr>
            <a:r>
              <a:t>Answer</a:t>
            </a:r>
          </a:p>
          <a:p>
            <a:pPr>
              <a:defRPr>
                <a:latin typeface="+mn-lt"/>
                <a:ea typeface="+mn-ea"/>
                <a:cs typeface="+mn-cs"/>
                <a:sym typeface="Helvetica"/>
              </a:defRPr>
            </a:pPr>
            <a:r>
              <a:t>Question 8: A</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hape 741"/>
          <p:cNvSpPr/>
          <p:nvPr>
            <p:ph type="sldImg"/>
          </p:nvPr>
        </p:nvSpPr>
        <p:spPr>
          <a:prstGeom prst="rect">
            <a:avLst/>
          </a:prstGeom>
        </p:spPr>
        <p:txBody>
          <a:bodyPr/>
          <a:lstStyle/>
          <a:p>
            <a:pPr/>
          </a:p>
        </p:txBody>
      </p:sp>
      <p:sp>
        <p:nvSpPr>
          <p:cNvPr id="742" name="Shape 742"/>
          <p:cNvSpPr/>
          <p:nvPr>
            <p:ph type="body" sz="quarter" idx="1"/>
          </p:nvPr>
        </p:nvSpPr>
        <p:spPr>
          <a:prstGeom prst="rect">
            <a:avLst/>
          </a:prstGeom>
        </p:spPr>
        <p:txBody>
          <a:bodyPr/>
          <a:lstStyle/>
          <a:p>
            <a:pPr>
              <a:defRPr>
                <a:latin typeface="+mn-lt"/>
                <a:ea typeface="+mn-ea"/>
                <a:cs typeface="+mn-cs"/>
                <a:sym typeface="Helvetica"/>
              </a:defRPr>
            </a:pPr>
            <a:r>
              <a:t>Answer</a:t>
            </a:r>
          </a:p>
          <a:p>
            <a:pPr>
              <a:defRPr>
                <a:latin typeface="+mn-lt"/>
                <a:ea typeface="+mn-ea"/>
                <a:cs typeface="+mn-cs"/>
                <a:sym typeface="Helvetica"/>
              </a:defRPr>
            </a:pPr>
            <a:r>
              <a:t>Question 9: C</a:t>
            </a:r>
          </a:p>
          <a:p>
            <a:pPr>
              <a:defRPr>
                <a:latin typeface="+mn-lt"/>
                <a:ea typeface="+mn-ea"/>
                <a:cs typeface="+mn-cs"/>
                <a:sym typeface="Helvetica"/>
              </a:defRPr>
            </a:pPr>
          </a:p>
          <a:p>
            <a:pPr>
              <a:defRPr>
                <a:latin typeface="+mn-lt"/>
                <a:ea typeface="+mn-ea"/>
                <a:cs typeface="+mn-cs"/>
                <a:sym typeface="Helvetica"/>
              </a:defRPr>
            </a:pPr>
          </a:p>
          <a:p>
            <a:pPr>
              <a:defRPr i="1"/>
            </a:pPr>
            <a:r>
              <a:t>Image credit: Ring of Fire illustration, from USGS, retrieved on June 6, 2016 from http://pubs.usgs.gov/gip/dynamic.html [Public Domain]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hape 747"/>
          <p:cNvSpPr/>
          <p:nvPr>
            <p:ph type="sldImg"/>
          </p:nvPr>
        </p:nvSpPr>
        <p:spPr>
          <a:prstGeom prst="rect">
            <a:avLst/>
          </a:prstGeom>
        </p:spPr>
        <p:txBody>
          <a:bodyPr/>
          <a:lstStyle/>
          <a:p>
            <a:pPr/>
          </a:p>
        </p:txBody>
      </p:sp>
      <p:sp>
        <p:nvSpPr>
          <p:cNvPr id="748" name="Shape 748"/>
          <p:cNvSpPr/>
          <p:nvPr>
            <p:ph type="body" sz="quarter" idx="1"/>
          </p:nvPr>
        </p:nvSpPr>
        <p:spPr>
          <a:prstGeom prst="rect">
            <a:avLst/>
          </a:prstGeom>
        </p:spPr>
        <p:txBody>
          <a:bodyPr/>
          <a:lstStyle/>
          <a:p>
            <a:pPr>
              <a:defRPr>
                <a:latin typeface="+mn-lt"/>
                <a:ea typeface="+mn-ea"/>
                <a:cs typeface="+mn-cs"/>
                <a:sym typeface="Helvetica"/>
              </a:defRPr>
            </a:pPr>
            <a:r>
              <a:t>Answer</a:t>
            </a:r>
          </a:p>
          <a:p>
            <a:pPr>
              <a:defRPr>
                <a:latin typeface="+mn-lt"/>
                <a:ea typeface="+mn-ea"/>
                <a:cs typeface="+mn-cs"/>
                <a:sym typeface="Helvetica"/>
              </a:defRPr>
            </a:pPr>
            <a:r>
              <a:t>Question 10: A</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hape 757"/>
          <p:cNvSpPr/>
          <p:nvPr>
            <p:ph type="sldImg"/>
          </p:nvPr>
        </p:nvSpPr>
        <p:spPr>
          <a:prstGeom prst="rect">
            <a:avLst/>
          </a:prstGeom>
        </p:spPr>
        <p:txBody>
          <a:bodyPr/>
          <a:lstStyle/>
          <a:p>
            <a:pPr/>
          </a:p>
        </p:txBody>
      </p:sp>
      <p:sp>
        <p:nvSpPr>
          <p:cNvPr id="758" name="Shape 758"/>
          <p:cNvSpPr/>
          <p:nvPr>
            <p:ph type="body" sz="quarter" idx="1"/>
          </p:nvPr>
        </p:nvSpPr>
        <p:spPr>
          <a:prstGeom prst="rect">
            <a:avLst/>
          </a:prstGeom>
        </p:spPr>
        <p:txBody>
          <a:bodyPr/>
          <a:lstStyle/>
          <a:p>
            <a:pPr>
              <a:defRPr i="1"/>
            </a:pPr>
            <a:r>
              <a:t>Image credit:</a:t>
            </a:r>
          </a:p>
          <a:p>
            <a:pPr>
              <a:defRPr i="1"/>
            </a:pPr>
            <a:r>
              <a:t>Volcanic eruption by Jesse Adams, retrieved on June 6, 2016 from http://www.freeimages.com/photo/eruption-1476821 [Public Domain]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Shape 765"/>
          <p:cNvSpPr/>
          <p:nvPr>
            <p:ph type="sldImg"/>
          </p:nvPr>
        </p:nvSpPr>
        <p:spPr>
          <a:prstGeom prst="rect">
            <a:avLst/>
          </a:prstGeom>
        </p:spPr>
        <p:txBody>
          <a:bodyPr/>
          <a:lstStyle/>
          <a:p>
            <a:pPr/>
          </a:p>
        </p:txBody>
      </p:sp>
      <p:sp>
        <p:nvSpPr>
          <p:cNvPr id="766" name="Shape 766"/>
          <p:cNvSpPr/>
          <p:nvPr>
            <p:ph type="body" sz="quarter" idx="1"/>
          </p:nvPr>
        </p:nvSpPr>
        <p:spPr>
          <a:prstGeom prst="rect">
            <a:avLst/>
          </a:prstGeom>
        </p:spPr>
        <p:txBody>
          <a:bodyPr/>
          <a:lstStyle/>
          <a:p>
            <a:pPr>
              <a:defRPr b="1"/>
            </a:pPr>
            <a:r>
              <a:t>Teacher’s Notes:</a:t>
            </a:r>
          </a:p>
          <a:p>
            <a:pPr/>
            <a:r>
              <a:t>Students should remember that, although we are focusing in this Journey on changes in the Earth’s surface caused by Continental Drift, weathering and erosion are also constant factors in this process of change. </a:t>
            </a:r>
          </a:p>
          <a:p>
            <a:pPr/>
            <a:r>
              <a:t>Weathering is generally a slow process, and erosion can be either fast or slow.  Continental Drift is </a:t>
            </a:r>
            <a:r>
              <a:rPr i="1"/>
              <a:t>always</a:t>
            </a:r>
            <a:r>
              <a:t> a slow process — we can’t feel it happening</a:t>
            </a:r>
            <a:r>
              <a:t>.</a:t>
            </a:r>
            <a:r>
              <a:t>  However, the movement of tectonic plates can cause fast, dramatic changes in Earth’s surface through volcanic eruptions and earthquakes.</a:t>
            </a:r>
          </a:p>
          <a:p>
            <a:pPr/>
          </a:p>
          <a:p>
            <a:pPr/>
            <a:r>
              <a:t>Here’s an example:  Look at the two pictures of M</a:t>
            </a:r>
            <a:r>
              <a:t>ount</a:t>
            </a:r>
            <a:r>
              <a:t> St. Helens.  </a:t>
            </a:r>
            <a:r>
              <a:t>The picture on the left was taken May 17, 1980. </a:t>
            </a:r>
            <a:r>
              <a:t>It erupted on May 18, 1980 and changed everything in one day!</a:t>
            </a:r>
            <a:r>
              <a:t> The picture on the right shows Mount St. Helens two years later, on May 19, 1982. Notice the steam rising from the new dome that has formed in the center of the crater, indicating that the magma chamber has begun to recharge.</a:t>
            </a:r>
          </a:p>
          <a:p>
            <a:pPr/>
          </a:p>
          <a:p>
            <a:pPr>
              <a:defRPr i="1"/>
            </a:pPr>
            <a:r>
              <a:t>Image credits: </a:t>
            </a:r>
            <a:endParaRPr>
              <a:latin typeface="Arial"/>
              <a:ea typeface="Arial"/>
              <a:cs typeface="Arial"/>
              <a:sym typeface="Arial"/>
            </a:endParaRPr>
          </a:p>
          <a:p>
            <a:pPr>
              <a:defRPr i="1"/>
            </a:pPr>
            <a:r>
              <a:t>Mount St. Helens pre-1980 eruption, by Harry Glicken/USGS/CVO, retrieved on August 13, 2016 from https://commons.wikimedia.org/wiki/File:Mount_St._Helens,_one_day_before_the_devastating_eruption.jpg [Public Domain]</a:t>
            </a:r>
            <a:endParaRPr>
              <a:latin typeface="Arial"/>
              <a:ea typeface="Arial"/>
              <a:cs typeface="Arial"/>
              <a:sym typeface="Arial"/>
            </a:endParaRPr>
          </a:p>
          <a:p>
            <a:pPr>
              <a:defRPr i="1"/>
            </a:pPr>
            <a:r>
              <a:t>Mount St. Helens in 1982, by Lyn Topinka/USGS/CVO, retrieved on August 13, 2016 from https://commons.wikimedia.org/wiki/File:MSH82_st_helens_plume_from_harrys_ridge_05-19-82.jpg [Public Domain]</a:t>
            </a:r>
            <a:endParaRPr>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p>
            <a:pPr>
              <a:defRPr b="1"/>
            </a:pPr>
            <a:r>
              <a:t>Teacher’s Notes</a:t>
            </a:r>
          </a:p>
          <a:p>
            <a:pPr>
              <a:defRPr b="1"/>
            </a:pPr>
          </a:p>
          <a:p>
            <a:pPr/>
            <a:r>
              <a:t>Note the appearance of Mt. St. Helen’s before the eruption.  It looked like a peaceful mountain and was used for hiking and recreation. Afterwards, not only is the shape of the mountain dramatically different, but </a:t>
            </a:r>
            <a:r>
              <a:t>as late as 2007 </a:t>
            </a:r>
            <a:r>
              <a:t>it </a:t>
            </a:r>
            <a:r>
              <a:t>was still</a:t>
            </a:r>
            <a:r>
              <a:t> surrounded by a 230 mile “dead zone</a:t>
            </a:r>
            <a:r>
              <a:t>“. The faint shadows of green show where the ecosystem is slowly beginning to re-establish itself in areas.</a:t>
            </a:r>
          </a:p>
          <a:p>
            <a:pPr/>
          </a:p>
          <a:p>
            <a:pPr/>
            <a:r>
              <a:t>Additional Facts:  57 people died, 200 homes were destroyed, 185 miles of roads were damaged, everything within 8 miles of the blast was destroyed instantly, and all the trees within 19 miles were leveled (all pointing north), the mountain lost 1300 feet of altitude, the Toule River flooded due to the instant melting of glaciers and snow on t. St. Helens, and street lights came on in cities 350 miles away due to the darkness  caused by all the ash in the air.</a:t>
            </a:r>
          </a:p>
          <a:p>
            <a:pPr>
              <a:defRPr i="1"/>
            </a:pPr>
          </a:p>
          <a:p>
            <a:pPr>
              <a:defRPr i="1"/>
            </a:pPr>
            <a:r>
              <a:t>Image credits: </a:t>
            </a:r>
            <a:endParaRPr>
              <a:latin typeface="Arial"/>
              <a:ea typeface="Arial"/>
              <a:cs typeface="Arial"/>
              <a:sym typeface="Arial"/>
            </a:endParaRPr>
          </a:p>
          <a:p>
            <a:pPr>
              <a:defRPr i="1"/>
            </a:pPr>
            <a:r>
              <a:t>Mount St. Helens pre-1980 eruption, by Harry Glicken/USGS/CVO, retrieved on August 13, 2016 from https://commons.wikimedia.org/wiki/File:Mount_St._Helens,_one_day_before_the_devastating_eruption.jpg [Public Domain]</a:t>
            </a:r>
            <a:endParaRPr>
              <a:latin typeface="Arial"/>
              <a:ea typeface="Arial"/>
              <a:cs typeface="Arial"/>
              <a:sym typeface="Arial"/>
            </a:endParaRPr>
          </a:p>
          <a:p>
            <a:pPr>
              <a:defRPr i="1"/>
            </a:pPr>
            <a:r>
              <a:t>Mount St. Helens July 24, 2007, courtesy Pixabay.com, retrieved on August 13, 2016 from https://pixabay.com/en/mount-st-helens-volcano-273395/ [Public Domain]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Shape 779"/>
          <p:cNvSpPr/>
          <p:nvPr>
            <p:ph type="sldImg"/>
          </p:nvPr>
        </p:nvSpPr>
        <p:spPr>
          <a:prstGeom prst="rect">
            <a:avLst/>
          </a:prstGeom>
        </p:spPr>
        <p:txBody>
          <a:bodyPr/>
          <a:lstStyle/>
          <a:p>
            <a:pPr/>
          </a:p>
        </p:txBody>
      </p:sp>
      <p:sp>
        <p:nvSpPr>
          <p:cNvPr id="780" name="Shape 780"/>
          <p:cNvSpPr/>
          <p:nvPr>
            <p:ph type="body" sz="quarter" idx="1"/>
          </p:nvPr>
        </p:nvSpPr>
        <p:spPr>
          <a:prstGeom prst="rect">
            <a:avLst/>
          </a:prstGeom>
        </p:spPr>
        <p:txBody>
          <a:bodyPr/>
          <a:lstStyle/>
          <a:p>
            <a:pPr>
              <a:defRPr b="1"/>
            </a:pPr>
            <a:r>
              <a:t>Teacher’s Notes</a:t>
            </a:r>
          </a:p>
          <a:p>
            <a:pPr/>
            <a:endParaRPr b="1"/>
          </a:p>
          <a:p>
            <a:pPr/>
            <a:r>
              <a:t>Think about Continental Drift and Plate Tectonics. These forces are constantly at work on the Earth’s surface.  Here are 2 more examples of rapid change associated with these processes.</a:t>
            </a:r>
          </a:p>
          <a:p>
            <a:pPr/>
          </a:p>
          <a:p>
            <a:pPr/>
            <a:r>
              <a:t>Discuss the pictures with the students. </a:t>
            </a:r>
          </a:p>
          <a:p>
            <a:pPr/>
          </a:p>
          <a:p>
            <a:pPr marL="120315" indent="-120315">
              <a:buSzPct val="100000"/>
              <a:buChar char="•"/>
            </a:pPr>
            <a:r>
              <a:t>At the top left is an image from the 2010 Chilean Earthquake.  </a:t>
            </a:r>
          </a:p>
          <a:p>
            <a:pPr marL="120315" indent="-120315">
              <a:buSzPct val="100000"/>
              <a:buChar char="•"/>
            </a:pPr>
            <a:r>
              <a:t>The bottom right is an example of tectonic uplift called Kupe’s Sail in New Zealand.  Point out the triangular ridge to the right side. It is sedimentary rock which was suddenly thrust up in an earthquake.</a:t>
            </a:r>
          </a:p>
          <a:p>
            <a:pPr marL="120315" indent="-120315">
              <a:buSzPct val="100000"/>
              <a:buChar char="•"/>
            </a:pPr>
          </a:p>
          <a:p>
            <a:pPr>
              <a:defRPr i="1"/>
            </a:pPr>
          </a:p>
          <a:p>
            <a:pPr>
              <a:defRPr i="1"/>
            </a:pPr>
            <a:r>
              <a:t>Image credits: </a:t>
            </a:r>
          </a:p>
          <a:p>
            <a:pPr>
              <a:defRPr i="1"/>
            </a:pPr>
            <a:r>
              <a:t>2010 Chilean earthquake damage, by Pedro Villavicencio , retrieved on August 13, 2016 from https://www.flickr.com/photos/pvillavi/4403253329 [CC BY-SA 2.0 (https://creativecommons.org/licenses/by/2.0/)]</a:t>
            </a:r>
          </a:p>
          <a:p>
            <a:pPr>
              <a:defRPr i="1"/>
            </a:pPr>
            <a:r>
              <a:t>Tectonic uplift, by Karora, retrieved on August 13, 2016 from https://commons.wikimedia.org/wiki/File:Kupe%27s_Sail-20070331.jpg [Public Domain]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7" name="Shape 787"/>
          <p:cNvSpPr/>
          <p:nvPr>
            <p:ph type="sldImg"/>
          </p:nvPr>
        </p:nvSpPr>
        <p:spPr>
          <a:prstGeom prst="rect">
            <a:avLst/>
          </a:prstGeom>
        </p:spPr>
        <p:txBody>
          <a:bodyPr/>
          <a:lstStyle/>
          <a:p>
            <a:pPr/>
          </a:p>
        </p:txBody>
      </p:sp>
      <p:sp>
        <p:nvSpPr>
          <p:cNvPr id="788" name="Shape 788"/>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There are other forces at work too — including weathering and erosion.  Discuss these concepts with students, emphasizing that, in contrast to earthquakes and volcanic eruptions, weathering and erosion are examples of slower changes that alter the Earth.  Erosion can, however, happen quickly if there are heavy rains and flooding.</a:t>
            </a:r>
          </a:p>
          <a:p>
            <a:pPr>
              <a:defRPr>
                <a:latin typeface="Arial"/>
                <a:ea typeface="Arial"/>
                <a:cs typeface="Arial"/>
                <a:sym typeface="Arial"/>
              </a:defRPr>
            </a:pPr>
          </a:p>
          <a:p>
            <a:pPr>
              <a:defRPr>
                <a:latin typeface="Arial"/>
                <a:ea typeface="Arial"/>
                <a:cs typeface="Arial"/>
                <a:sym typeface="Arial"/>
              </a:defRPr>
            </a:pPr>
            <a:r>
              <a:t>Emphasize the following points and questions. </a:t>
            </a:r>
          </a:p>
          <a:p>
            <a:pPr>
              <a:defRPr>
                <a:latin typeface="Arial"/>
                <a:ea typeface="Arial"/>
                <a:cs typeface="Arial"/>
                <a:sym typeface="Arial"/>
              </a:defRPr>
            </a:pPr>
          </a:p>
          <a:p>
            <a:pPr>
              <a:defRPr b="1">
                <a:latin typeface="Arial"/>
                <a:ea typeface="Arial"/>
                <a:cs typeface="Arial"/>
                <a:sym typeface="Arial"/>
              </a:defRPr>
            </a:pPr>
            <a:r>
              <a:t>What forces are at work here?  </a:t>
            </a:r>
          </a:p>
          <a:p>
            <a:pPr>
              <a:defRPr>
                <a:latin typeface="Arial"/>
                <a:ea typeface="Arial"/>
                <a:cs typeface="Arial"/>
                <a:sym typeface="Arial"/>
              </a:defRPr>
            </a:pPr>
            <a:r>
              <a:t>You can see the effects of both weathering and erosion.  Weathering has shaped these rocks on the left, primarily through water and on the right by wind.  In both cases, weathering has shaped the rock, and erosion has moved the resulting broken-down rock particles to a new location.</a:t>
            </a:r>
            <a:endParaRPr b="1"/>
          </a:p>
          <a:p>
            <a:pPr>
              <a:defRPr>
                <a:latin typeface="Arial"/>
                <a:ea typeface="Arial"/>
                <a:cs typeface="Arial"/>
                <a:sym typeface="Arial"/>
              </a:defRPr>
            </a:pPr>
          </a:p>
          <a:p>
            <a:pPr>
              <a:defRPr b="1">
                <a:latin typeface="Arial"/>
                <a:ea typeface="Arial"/>
                <a:cs typeface="Arial"/>
                <a:sym typeface="Arial"/>
              </a:defRPr>
            </a:pPr>
            <a:r>
              <a:t>Are these forces working quickly or slowly?  </a:t>
            </a:r>
          </a:p>
          <a:p>
            <a:pPr>
              <a:defRPr>
                <a:latin typeface="Arial"/>
                <a:ea typeface="Arial"/>
                <a:cs typeface="Arial"/>
                <a:sym typeface="Arial"/>
              </a:defRPr>
            </a:pPr>
            <a:r>
              <a:t>Ask your students what they think. </a:t>
            </a:r>
            <a:r>
              <a:rPr b="1"/>
              <a:t> </a:t>
            </a:r>
            <a:r>
              <a:t>They should be encouraged to try to interpret the visual information they see.  </a:t>
            </a:r>
            <a:endParaRPr b="1"/>
          </a:p>
          <a:p>
            <a:pPr>
              <a:defRPr>
                <a:latin typeface="Arial"/>
                <a:ea typeface="Arial"/>
                <a:cs typeface="Arial"/>
                <a:sym typeface="Arial"/>
              </a:defRPr>
            </a:pPr>
            <a:r>
              <a:t>For example, are the shapes that appear to be carved out by water and wind look fairly smooth?  Over thousands of years, gently but constant weathering can smooth away rock.  Generally, these formations would have formed very slowly due to the weathering.  Contrast the surfaces here with students’ memories of what a landslide, earthquake damage, or erosion due to violent flooding look like. </a:t>
            </a:r>
            <a:endParaRPr b="1"/>
          </a:p>
          <a:p>
            <a:pPr>
              <a:defRPr>
                <a:latin typeface="Arial"/>
                <a:ea typeface="Arial"/>
                <a:cs typeface="Arial"/>
                <a:sym typeface="Arial"/>
              </a:defRPr>
            </a:pPr>
          </a:p>
          <a:p>
            <a:pPr>
              <a:defRPr b="1">
                <a:latin typeface="Arial"/>
                <a:ea typeface="Arial"/>
                <a:cs typeface="Arial"/>
                <a:sym typeface="Arial"/>
              </a:defRPr>
            </a:pPr>
            <a:r>
              <a:t>How do you know?  </a:t>
            </a:r>
          </a:p>
          <a:p>
            <a:pPr>
              <a:defRPr>
                <a:latin typeface="Arial"/>
                <a:ea typeface="Arial"/>
                <a:cs typeface="Arial"/>
                <a:sym typeface="Arial"/>
              </a:defRPr>
            </a:pPr>
            <a:r>
              <a:t>Ask students to explain their “evidence” for the speed of these processes.  Answers might include:   </a:t>
            </a:r>
            <a:endParaRPr b="1"/>
          </a:p>
          <a:p>
            <a:pPr marL="160420" indent="-160420">
              <a:buSzPct val="100000"/>
              <a:buAutoNum type="arabicPeriod" startAt="1"/>
              <a:defRPr>
                <a:latin typeface="Arial"/>
                <a:ea typeface="Arial"/>
                <a:cs typeface="Arial"/>
                <a:sym typeface="Arial"/>
              </a:defRPr>
            </a:pPr>
            <a:r>
              <a:t>The smooth appearance of the rock on the left and the right make it look like the weathering process would have been gradual.  </a:t>
            </a:r>
            <a:endParaRPr b="1"/>
          </a:p>
          <a:p>
            <a:pPr marL="160420" indent="-160420">
              <a:buSzPct val="100000"/>
              <a:buAutoNum type="arabicPeriod" startAt="1"/>
              <a:defRPr>
                <a:latin typeface="Arial"/>
                <a:ea typeface="Arial"/>
                <a:cs typeface="Arial"/>
                <a:sym typeface="Arial"/>
              </a:defRPr>
            </a:pPr>
            <a:r>
              <a:t>The small waterfall on the left looks like it would have taken thousands of years to carve out the channel in the rock where it flows.  </a:t>
            </a:r>
            <a:endParaRPr b="1"/>
          </a:p>
          <a:p>
            <a:pPr marL="160420" indent="-160420">
              <a:buSzPct val="100000"/>
              <a:buAutoNum type="arabicPeriod" startAt="1"/>
              <a:defRPr>
                <a:latin typeface="Arial"/>
                <a:ea typeface="Arial"/>
                <a:cs typeface="Arial"/>
                <a:sym typeface="Arial"/>
              </a:defRPr>
            </a:pPr>
            <a:r>
              <a:t>On the left, both the surface of the mountain and the cave carved out of it look soft, like the rock has slowly been broken down over time, and there is also evidence that the sediment has stayed closed to the base of the mountain, forming a sandy slope leading up to it.  When the mountain was new, it probably would’ve looked much more angular, having been thrust up suddenly through tectonic plate activity.</a:t>
            </a:r>
          </a:p>
          <a:p>
            <a:pPr marL="160420" indent="-160420">
              <a:buSzPct val="100000"/>
              <a:buAutoNum type="arabicPeriod" startAt="1"/>
              <a:defRPr>
                <a:solidFill>
                  <a:schemeClr val="accent2"/>
                </a:solidFill>
                <a:latin typeface="Arial"/>
                <a:ea typeface="Arial"/>
                <a:cs typeface="Arial"/>
                <a:sym typeface="Arial"/>
              </a:defRPr>
            </a:pPr>
          </a:p>
          <a:p>
            <a:pPr>
              <a:defRPr i="1"/>
            </a:pPr>
            <a:r>
              <a:t>Image credits: </a:t>
            </a:r>
          </a:p>
          <a:p>
            <a:pPr>
              <a:defRPr i="1"/>
            </a:pPr>
            <a:r>
              <a:t>Weathering and erosion by water, by Fandubarca, retrieved on June 6, 2016 from https://commons.wikimedia.org/wiki/File%3ALa_laune_de_l'%C3%A9l%C3%A9phant.jpg [CC BY-SA 3.0 (https://creativecommons.org/licenses/by/3.0/)]</a:t>
            </a:r>
          </a:p>
          <a:p>
            <a:pPr>
              <a:defRPr i="1"/>
            </a:pPr>
            <a:r>
              <a:t>Weathering and erosion by wind, by Qfl247, retrieved on June 6, 2016 from https://commons.wikimedia.org/wiki/File:MoabAlcove.JPG [CC BY-SA 3.0 (https://creativecommons.org/licenses/by/3.0/)]</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Shape 795"/>
          <p:cNvSpPr/>
          <p:nvPr>
            <p:ph type="sldImg"/>
          </p:nvPr>
        </p:nvSpPr>
        <p:spPr>
          <a:prstGeom prst="rect">
            <a:avLst/>
          </a:prstGeom>
        </p:spPr>
        <p:txBody>
          <a:bodyPr/>
          <a:lstStyle/>
          <a:p>
            <a:pPr/>
          </a:p>
        </p:txBody>
      </p:sp>
      <p:sp>
        <p:nvSpPr>
          <p:cNvPr id="796" name="Shape 796"/>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Guide a discussion of these 2 different types of weathering by asking and talking about the following questions. </a:t>
            </a:r>
            <a:endParaRPr b="1"/>
          </a:p>
          <a:p>
            <a:pPr>
              <a:defRPr>
                <a:latin typeface="Arial"/>
                <a:ea typeface="Arial"/>
                <a:cs typeface="Arial"/>
                <a:sym typeface="Arial"/>
              </a:defRPr>
            </a:pPr>
          </a:p>
          <a:p>
            <a:pPr>
              <a:defRPr b="1">
                <a:latin typeface="Arial"/>
                <a:ea typeface="Arial"/>
                <a:cs typeface="Arial"/>
                <a:sym typeface="Arial"/>
              </a:defRPr>
            </a:pPr>
            <a:r>
              <a:t>What forces are at work here? </a:t>
            </a:r>
            <a:r>
              <a:rPr b="0"/>
              <a:t>Weathering and erosion are at work here.  In these pictures however, weathering is most visible since we don’t see evidence of broken down rock having been transported away from the area.</a:t>
            </a:r>
          </a:p>
          <a:p>
            <a:pPr>
              <a:defRPr>
                <a:latin typeface="Arial"/>
                <a:ea typeface="Arial"/>
                <a:cs typeface="Arial"/>
                <a:sym typeface="Arial"/>
              </a:defRPr>
            </a:pPr>
          </a:p>
          <a:p>
            <a:pPr>
              <a:defRPr>
                <a:latin typeface="Arial"/>
                <a:ea typeface="Arial"/>
                <a:cs typeface="Arial"/>
                <a:sym typeface="Arial"/>
              </a:defRPr>
            </a:pPr>
            <a:r>
              <a:t>Students may or may not know about lichens — these are the colorful symbiotic pairings of algae and fungus that grow over the surfaces of rock.  They can be red, orange, yellow, brown, or green, and they even grow on concrete!  As they grow, lichens produce acids that chemically react with the rock and change its composition.  The rock actually softens, and then may break easily into particles, and becomes more susceptible to physical weathering.  On the left, if you look at the gray surface of the rock, you can see the weathering that is caused by lichens where the rock appears crinkled.</a:t>
            </a:r>
            <a:endParaRPr b="1"/>
          </a:p>
          <a:p>
            <a:pPr>
              <a:defRPr>
                <a:latin typeface="Arial"/>
                <a:ea typeface="Arial"/>
                <a:cs typeface="Arial"/>
                <a:sym typeface="Arial"/>
              </a:defRPr>
            </a:pPr>
          </a:p>
          <a:p>
            <a:pPr>
              <a:defRPr>
                <a:latin typeface="Arial"/>
                <a:ea typeface="Arial"/>
                <a:cs typeface="Arial"/>
                <a:sym typeface="Arial"/>
              </a:defRPr>
            </a:pPr>
            <a:r>
              <a:t>On the right, the tree’s roots  have grown into the rocks on which it is anchored.  The Bristlecone Pine tree’s growth is a very slow biological process.  Some of these trees live for 5000 years!  As the tree’s roots penetrate the rock in search of moisture and nutrients, they physically break down the structure of the rock.  (Students may have seen a sidewalk being buckled by the growth of tree roots — a similar situation.)  Notice that this tree is at the top of a mountain.  Ice-wedging has probably occurred here too.  I</a:t>
            </a:r>
            <a:r>
              <a:t>ce wedging</a:t>
            </a:r>
            <a:r>
              <a:t> occurs when water gets into the cracks of a rock, then freezes and expands, breaking the rock apart.  In this case, the properties of frozen water make it an effective force for weathering.</a:t>
            </a:r>
            <a:endParaRPr b="1"/>
          </a:p>
          <a:p>
            <a:pPr>
              <a:defRPr>
                <a:latin typeface="Arial"/>
                <a:ea typeface="Arial"/>
                <a:cs typeface="Arial"/>
                <a:sym typeface="Arial"/>
              </a:defRPr>
            </a:pPr>
          </a:p>
          <a:p>
            <a:pPr>
              <a:defRPr b="1">
                <a:latin typeface="Arial"/>
                <a:ea typeface="Arial"/>
                <a:cs typeface="Arial"/>
                <a:sym typeface="Arial"/>
              </a:defRPr>
            </a:pPr>
            <a:r>
              <a:t>Are these forces working quickly or slowly? </a:t>
            </a:r>
          </a:p>
          <a:p>
            <a:pPr>
              <a:defRPr>
                <a:latin typeface="Arial"/>
                <a:ea typeface="Arial"/>
                <a:cs typeface="Arial"/>
                <a:sym typeface="Arial"/>
              </a:defRPr>
            </a:pPr>
            <a:r>
              <a:t>Once again, have your students try to interpret the visual evidence before them.  In general, these will be slow processes, because these organisms grow slowly. </a:t>
            </a:r>
          </a:p>
          <a:p>
            <a:pPr>
              <a:defRPr>
                <a:latin typeface="Arial"/>
                <a:ea typeface="Arial"/>
                <a:cs typeface="Arial"/>
                <a:sym typeface="Arial"/>
              </a:defRPr>
            </a:pPr>
            <a:r>
              <a:t>Evidence for the speed of the forces may include the following:</a:t>
            </a:r>
          </a:p>
          <a:p>
            <a:pPr marL="160420" indent="-160420">
              <a:buSzPct val="100000"/>
              <a:buAutoNum type="arabicPeriod" startAt="1"/>
              <a:defRPr>
                <a:latin typeface="Arial"/>
                <a:ea typeface="Arial"/>
                <a:cs typeface="Arial"/>
                <a:sym typeface="Arial"/>
              </a:defRPr>
            </a:pPr>
            <a:r>
              <a:t>Students may realize that lichens (on the left) as very slow-growing organisms.  Each year as the colonies of lichen spread over the surface of the rock, they will produce more acids and chemically weather more of the rock’s surface.  This chemical weathering happens quickly in small areas, and continues year after year until finally, the entire rock may be affected. </a:t>
            </a:r>
            <a:endParaRPr b="1"/>
          </a:p>
          <a:p>
            <a:pPr marL="160420" indent="-160420">
              <a:buSzPct val="100000"/>
              <a:buAutoNum type="arabicPeriod" startAt="1"/>
              <a:defRPr>
                <a:latin typeface="Arial"/>
                <a:ea typeface="Arial"/>
                <a:cs typeface="Arial"/>
                <a:sym typeface="Arial"/>
              </a:defRPr>
            </a:pPr>
            <a:r>
              <a:t>The chemical weathering on the rock’s surface makes it vulnerable to faster breakdown from processes such as ice-wedging or the growth of plant roots into the rock.</a:t>
            </a:r>
            <a:endParaRPr b="1"/>
          </a:p>
          <a:p>
            <a:pPr marL="160420" indent="-160420">
              <a:buSzPct val="100000"/>
              <a:buAutoNum type="arabicPeriod" startAt="1"/>
              <a:defRPr>
                <a:latin typeface="Arial"/>
                <a:ea typeface="Arial"/>
                <a:cs typeface="Arial"/>
                <a:sym typeface="Arial"/>
              </a:defRPr>
            </a:pPr>
            <a:r>
              <a:t>On the right, the Bristlecone Pine may  be thousands of years old.  Geologically speaking, the action of the tree’s roots breaking into and breaking down rocks over a few thousand years is very fast.</a:t>
            </a:r>
            <a:endParaRPr b="1"/>
          </a:p>
          <a:p>
            <a:pPr>
              <a:defRPr>
                <a:latin typeface="Arial"/>
                <a:ea typeface="Arial"/>
                <a:cs typeface="Arial"/>
                <a:sym typeface="Arial"/>
              </a:defRPr>
            </a:pPr>
            <a:r>
              <a:t>4. At the foot of the pine you can see wispy plants which managed to grow on the rocky surface. Even summer flowers and grasses can grow into rocks, and year after year, their roots help to break them down.  To state it another way, the summer plants’ physical weathering, breaking down of rock every year, provides an example of rapid change — but the overall larger visual differences may only be seen after longer periods of time.</a:t>
            </a:r>
            <a:endParaRPr b="1"/>
          </a:p>
          <a:p>
            <a:pPr>
              <a:defRPr>
                <a:latin typeface="Arial"/>
                <a:ea typeface="Arial"/>
                <a:cs typeface="Arial"/>
                <a:sym typeface="Arial"/>
              </a:defRPr>
            </a:pPr>
            <a:r>
              <a:t>5. We really can’t tell if erosion is happening quickly or slowly.  In these photos we don’t see evidence of erosion like we did in the previous slide.</a:t>
            </a:r>
          </a:p>
          <a:p>
            <a:pPr>
              <a:defRPr>
                <a:latin typeface="Arial"/>
                <a:ea typeface="Arial"/>
                <a:cs typeface="Arial"/>
                <a:sym typeface="Arial"/>
              </a:defRPr>
            </a:pPr>
          </a:p>
          <a:p>
            <a:pPr>
              <a:defRPr>
                <a:latin typeface="Arial"/>
                <a:ea typeface="Arial"/>
                <a:cs typeface="Arial"/>
                <a:sym typeface="Arial"/>
              </a:defRPr>
            </a:pPr>
          </a:p>
          <a:p>
            <a:pPr>
              <a:defRPr i="1">
                <a:latin typeface="Arial"/>
                <a:ea typeface="Arial"/>
                <a:cs typeface="Arial"/>
                <a:sym typeface="Arial"/>
              </a:defRPr>
            </a:pPr>
            <a:r>
              <a:t>Image credits:</a:t>
            </a:r>
            <a:endParaRPr b="1"/>
          </a:p>
          <a:p>
            <a:pPr>
              <a:defRPr i="1">
                <a:latin typeface="Arial"/>
                <a:ea typeface="Arial"/>
                <a:cs typeface="Arial"/>
                <a:sym typeface="Arial"/>
              </a:defRPr>
            </a:pPr>
            <a:r>
              <a:t>Lichens and moss on rock, by Western Arctic National Parklands (Patient Growth), retrieved June 6, 2016 from https://www.flickr.com/photos/nps_wear/9828976943/ [CC BY 2.0 (http://creativecommons.org/licenses/by/2.0)]</a:t>
            </a:r>
            <a:endParaRPr b="1"/>
          </a:p>
          <a:p>
            <a:pPr>
              <a:defRPr i="1">
                <a:latin typeface="Arial"/>
                <a:ea typeface="Arial"/>
                <a:cs typeface="Arial"/>
                <a:sym typeface="Arial"/>
              </a:defRPr>
            </a:pPr>
            <a:r>
              <a:t>Tree growing in rock, by Grand Canyon National Park, retrieved June 6, 2016  from https://www.flickr.com/photos/grand_canyon_nps/12199085015/ [CC BY 2.0 (http://creativecommons.org/licenses/by/2.0)]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Why does our world look so much different than it did </a:t>
            </a:r>
            <a:r>
              <a:t>7</a:t>
            </a:r>
            <a:r>
              <a:t>50 million years ago, 237 million years ago or even 50 million years ago?</a:t>
            </a:r>
          </a:p>
          <a:p>
            <a:pPr>
              <a:defRPr>
                <a:latin typeface="Arial"/>
                <a:ea typeface="Arial"/>
                <a:cs typeface="Arial"/>
                <a:sym typeface="Arial"/>
              </a:defRPr>
            </a:pPr>
          </a:p>
          <a:p>
            <a:pPr>
              <a:defRPr>
                <a:latin typeface="Arial"/>
                <a:ea typeface="Arial"/>
                <a:cs typeface="Arial"/>
                <a:sym typeface="Arial"/>
              </a:defRPr>
            </a:pPr>
            <a:r>
              <a:t>Image courtesy: http://geology.wr.usgs.gov/docs/usgsnps/index.html</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hape 802"/>
          <p:cNvSpPr/>
          <p:nvPr>
            <p:ph type="sldImg"/>
          </p:nvPr>
        </p:nvSpPr>
        <p:spPr>
          <a:prstGeom prst="rect">
            <a:avLst/>
          </a:prstGeom>
        </p:spPr>
        <p:txBody>
          <a:bodyPr/>
          <a:lstStyle/>
          <a:p>
            <a:pPr/>
          </a:p>
        </p:txBody>
      </p:sp>
      <p:sp>
        <p:nvSpPr>
          <p:cNvPr id="803" name="Shape 803"/>
          <p:cNvSpPr/>
          <p:nvPr>
            <p:ph type="body" sz="quarter" idx="1"/>
          </p:nvPr>
        </p:nvSpPr>
        <p:spPr>
          <a:prstGeom prst="rect">
            <a:avLst/>
          </a:prstGeom>
        </p:spPr>
        <p:txBody>
          <a:bodyPr/>
          <a:lstStyle/>
          <a:p>
            <a:pPr>
              <a:defRPr b="1"/>
            </a:pPr>
            <a:r>
              <a:t>Teacher’s Notes</a:t>
            </a:r>
          </a:p>
          <a:p>
            <a:pPr/>
            <a:endParaRPr b="1"/>
          </a:p>
          <a:p>
            <a:pPr/>
            <a:r>
              <a:t>These are brainstorming questions or “teasers” for the next section. Provide time for students to brainstorm answers. Tell them that they will investigate ways in which to approach these questions in the next section. </a:t>
            </a:r>
          </a:p>
          <a:p>
            <a:pPr/>
          </a:p>
          <a:p>
            <a:pPr>
              <a:defRPr i="1"/>
            </a:pPr>
            <a:r>
              <a:t>Image credit: Shoup Glacier, from Wikimedia Commons, retrieved on June 6, 2016 from https://commons.wikimedia.org/wiki/File:Shoup_Glacier.jpg [Public Domain]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Shape 809"/>
          <p:cNvSpPr/>
          <p:nvPr>
            <p:ph type="sldImg"/>
          </p:nvPr>
        </p:nvSpPr>
        <p:spPr>
          <a:prstGeom prst="rect">
            <a:avLst/>
          </a:prstGeom>
        </p:spPr>
        <p:txBody>
          <a:bodyPr/>
          <a:lstStyle/>
          <a:p>
            <a:pPr/>
          </a:p>
        </p:txBody>
      </p:sp>
      <p:sp>
        <p:nvSpPr>
          <p:cNvPr id="810" name="Shape 810"/>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marL="160420" indent="-160420">
              <a:buSzPct val="100000"/>
              <a:buAutoNum type="arabicPeriod" startAt="1"/>
              <a:defRPr b="1">
                <a:latin typeface="Arial"/>
                <a:ea typeface="Arial"/>
                <a:cs typeface="Arial"/>
                <a:sym typeface="Arial"/>
              </a:defRPr>
            </a:pPr>
            <a:r>
              <a:t>Why would the statement, “changes in the Earth’s surface happen both slowly and quickly.” be accurate? </a:t>
            </a:r>
            <a:r>
              <a:rPr b="0"/>
              <a:t> Students have looked at several examples of both slow and fast change. All of which  are naturally occurring processes, and all which are happening all the time. They have seen the type of fast, dramatic change that can occur through landslides, earthquakes, volcanic eruptions, and floods.  in addition, students have looked at slower examples of weathering and erosion in slides 68 and 69, featuring the small waterfall, the red-rock mountain and wind cave, the lichen-covered rock, and the Bristlecone Pine.  For these examples, it should be pointed out that at any time, faster forces can come into play due to changes in weather and tectonic plate activity.</a:t>
            </a:r>
          </a:p>
          <a:p>
            <a:pPr>
              <a:defRPr>
                <a:latin typeface="Arial"/>
                <a:ea typeface="Arial"/>
                <a:cs typeface="Arial"/>
                <a:sym typeface="Arial"/>
              </a:defRPr>
            </a:pPr>
          </a:p>
          <a:p>
            <a:pPr>
              <a:defRPr b="1">
                <a:latin typeface="Arial"/>
                <a:ea typeface="Arial"/>
                <a:cs typeface="Arial"/>
                <a:sym typeface="Arial"/>
              </a:defRPr>
            </a:pPr>
            <a:r>
              <a:t>2. What type of evidence would indicate that weathering occurred in the picture above?  </a:t>
            </a:r>
            <a:r>
              <a:rPr b="0"/>
              <a:t>Students know that mountains are formed when tectonic plates meet, causing one plate to rise up and form jagged mountain ranges, and another to be pushed deeper below the surface of the earth.  They also have had a sneak-peek at a glacier in slide 70. New, jagged mountains get weathered over millions of years, causing them to appear less “sharp.”  Erosion carries broken-down particles of rock down the mountains, and depositing them near the bases.  This sediment softens the slopes, and also provides the makings for soil.  Here we can see that trees have grown in the rich deposits at the base of the mountains.  In addition, it is possible that a glacier gouged out the valley that we see in the picture</a:t>
            </a:r>
            <a:r>
              <a:rPr b="0"/>
              <a:t>.</a:t>
            </a:r>
          </a:p>
          <a:p>
            <a:pPr>
              <a:defRPr>
                <a:latin typeface="Arial"/>
                <a:ea typeface="Arial"/>
                <a:cs typeface="Arial"/>
                <a:sym typeface="Arial"/>
              </a:defRPr>
            </a:pPr>
          </a:p>
          <a:p>
            <a:pPr>
              <a:defRPr i="1"/>
            </a:pPr>
            <a:r>
              <a:t>Image credit: St. Mary Lake in Glacier National Park, by Ken Thomas, retrieved on June 6, 2016 https://commons.wikimedia.org/wiki/File:St_Mary_Lake.jpg [Public Domain]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9" name="Shape 819"/>
          <p:cNvSpPr/>
          <p:nvPr>
            <p:ph type="sldImg"/>
          </p:nvPr>
        </p:nvSpPr>
        <p:spPr>
          <a:prstGeom prst="rect">
            <a:avLst/>
          </a:prstGeom>
        </p:spPr>
        <p:txBody>
          <a:bodyPr/>
          <a:lstStyle/>
          <a:p>
            <a:pPr/>
          </a:p>
        </p:txBody>
      </p:sp>
      <p:sp>
        <p:nvSpPr>
          <p:cNvPr id="820" name="Shape 820"/>
          <p:cNvSpPr/>
          <p:nvPr>
            <p:ph type="body" sz="quarter" idx="1"/>
          </p:nvPr>
        </p:nvSpPr>
        <p:spPr>
          <a:prstGeom prst="rect">
            <a:avLst/>
          </a:prstGeom>
        </p:spPr>
        <p:txBody>
          <a:bodyPr/>
          <a:lstStyle>
            <a:lvl1pPr>
              <a:defRPr i="1"/>
            </a:lvl1pPr>
          </a:lstStyle>
          <a:p>
            <a:pPr/>
            <a:r>
              <a:t>Image taken by Jesse Adams, via FreeImages.com</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Shape 826"/>
          <p:cNvSpPr/>
          <p:nvPr>
            <p:ph type="sldImg"/>
          </p:nvPr>
        </p:nvSpPr>
        <p:spPr>
          <a:prstGeom prst="rect">
            <a:avLst/>
          </a:prstGeom>
        </p:spPr>
        <p:txBody>
          <a:bodyPr/>
          <a:lstStyle/>
          <a:p>
            <a:pPr/>
          </a:p>
        </p:txBody>
      </p:sp>
      <p:sp>
        <p:nvSpPr>
          <p:cNvPr id="827" name="Shape 827"/>
          <p:cNvSpPr/>
          <p:nvPr>
            <p:ph type="body" sz="quarter" idx="1"/>
          </p:nvPr>
        </p:nvSpPr>
        <p:spPr>
          <a:prstGeom prst="rect">
            <a:avLst/>
          </a:prstGeom>
        </p:spPr>
        <p:txBody>
          <a:bodyPr/>
          <a:lstStyle/>
          <a:p>
            <a:pPr>
              <a:defRPr b="1"/>
            </a:pPr>
            <a:r>
              <a:t>Teacher’s Notes</a:t>
            </a:r>
          </a:p>
          <a:p>
            <a:pPr>
              <a:defRPr b="1"/>
            </a:pPr>
          </a:p>
          <a:p>
            <a:pPr/>
            <a:r>
              <a:t>The goal here is for students to activate prior knowledge, use the information that they get from the picture, and talk about the various ways in which weathering and erosion are occurring, and the speeds at which these processes are occurring.  </a:t>
            </a:r>
          </a:p>
          <a:p>
            <a:pPr/>
            <a:r>
              <a:t>As you work through slides 73-83, students will be guided to think about using observations and measurements to provide evidence for the effects and rates of weathering and erosion, and for other processes that change the Earth’s surface (Continental Drift - Plate Tectonics).  in addition, students will be looking at various maps to interpret and describe Earth’s features.</a:t>
            </a:r>
          </a:p>
          <a:p>
            <a:pPr>
              <a:defRPr b="1"/>
            </a:pPr>
          </a:p>
          <a:p>
            <a:pPr>
              <a:defRPr b="1"/>
            </a:pPr>
            <a:r>
              <a:t>Can you see evidence of change due to weathering and erosion?  </a:t>
            </a:r>
          </a:p>
          <a:p>
            <a:pPr/>
            <a:r>
              <a:t>The mountains may have been formed by tectonic plate activity millions of years ago, and were weathered down over millions of years.  The valley (where the glacier is located) was likely carved out by glacial activity over millions of years.  You can see that weathering and erosion has happened in the foreground of the picture where there is gravel, and soil enough to produce plant growth.  In addition, you see evidence of erosion from water both in the foreground, and in the center of the picture where meltwater has formed a tunnel-like opening in the glacier’s base.</a:t>
            </a:r>
            <a:endParaRPr b="1"/>
          </a:p>
          <a:p>
            <a:pPr/>
            <a:endParaRPr b="1"/>
          </a:p>
          <a:p>
            <a:pPr>
              <a:defRPr b="1"/>
            </a:pPr>
            <a:r>
              <a:t>Are these fast or slow processes? </a:t>
            </a:r>
          </a:p>
          <a:p>
            <a:pPr/>
            <a:r>
              <a:t>Both!  Changes caused by the weathering and erosion of mountains and the movement of glaciers would have likely happened slowly, over millions of years.  However, events such as avalanches or landslides could speed up these processes. In addition, in its liquid form, water can very quickly erode particles of rock, sand, and soil.  Some events can change the landscape within a few hours!</a:t>
            </a:r>
            <a:endParaRPr b="1"/>
          </a:p>
          <a:p>
            <a:pPr/>
            <a:endParaRPr b="1"/>
          </a:p>
          <a:p>
            <a:pPr>
              <a:defRPr b="1"/>
            </a:pPr>
            <a:r>
              <a:t>How can we measure the changes?  </a:t>
            </a:r>
          </a:p>
          <a:p>
            <a:pPr/>
            <a:r>
              <a:t>Students may have some ideas as to what and how we could measure changes over time.  Examples may include:  measuring the depth of various layers of gravel, sediment, and soil; and measuring the depth of the glacier and the elevation of what lies underneath it.   </a:t>
            </a:r>
            <a:endParaRPr b="1"/>
          </a:p>
          <a:p>
            <a:pPr/>
          </a:p>
          <a:p>
            <a:pPr>
              <a:defRPr i="1"/>
            </a:pPr>
            <a:r>
              <a:t>Image credit: Shoup Glacier, from Wikimedia Commons, retrieved on June 6, 2016 from https://commons.wikimedia.org/wiki/File:Shoup_Glacier.jpg [Public Domain]</a:t>
            </a:r>
            <a:endParaRPr b="1"/>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Shape 843"/>
          <p:cNvSpPr/>
          <p:nvPr>
            <p:ph type="sldImg"/>
          </p:nvPr>
        </p:nvSpPr>
        <p:spPr>
          <a:prstGeom prst="rect">
            <a:avLst/>
          </a:prstGeom>
        </p:spPr>
        <p:txBody>
          <a:bodyPr/>
          <a:lstStyle/>
          <a:p>
            <a:pPr/>
          </a:p>
        </p:txBody>
      </p:sp>
      <p:sp>
        <p:nvSpPr>
          <p:cNvPr id="844" name="Shape 844"/>
          <p:cNvSpPr/>
          <p:nvPr>
            <p:ph type="body" sz="quarter" idx="1"/>
          </p:nvPr>
        </p:nvSpPr>
        <p:spPr>
          <a:prstGeom prst="rect">
            <a:avLst/>
          </a:prstGeom>
        </p:spPr>
        <p:txBody>
          <a:bodyPr/>
          <a:lstStyle/>
          <a:p>
            <a:pPr>
              <a:defRPr b="1"/>
            </a:pPr>
            <a:r>
              <a:t>Teacher’s Notes</a:t>
            </a:r>
          </a:p>
          <a:p>
            <a:pPr>
              <a:defRPr b="1"/>
            </a:pPr>
          </a:p>
          <a:p>
            <a:pPr/>
            <a:r>
              <a:t>In addition to the observations discussed on the previous slide, there are other ways scientists can measure weathering and erosion.  Understanding erosion is important not only in terms of large scale changes that occurred over thousands to millions of years, but also in terms of usable land for farming. </a:t>
            </a:r>
            <a:endParaRPr b="1"/>
          </a:p>
          <a:p>
            <a:pPr/>
            <a:endParaRPr b="1"/>
          </a:p>
          <a:p>
            <a:pPr marL="120315" indent="-120315">
              <a:buSzPct val="100000"/>
              <a:buChar char="•"/>
            </a:pPr>
            <a:r>
              <a:t>One tool scientists use is the Soil Erosion Equation to help determine how much erosion occurs in a area. This equation was developed by scientists W. Wischmeier and D. Smith over 30 years ago.</a:t>
            </a:r>
            <a:endParaRPr b="1"/>
          </a:p>
          <a:p>
            <a:pPr/>
            <a:endParaRPr b="1"/>
          </a:p>
          <a:p>
            <a:pPr marL="120315" indent="-120315">
              <a:buSzPct val="100000"/>
              <a:buChar char="•"/>
            </a:pPr>
            <a:r>
              <a:t>This equation indicates how many tons of soil are lost per acre per year in an area.  </a:t>
            </a:r>
            <a:endParaRPr b="1"/>
          </a:p>
          <a:p>
            <a:pPr/>
            <a:endParaRPr b="1"/>
          </a:p>
          <a:p>
            <a:pPr>
              <a:defRPr b="1"/>
            </a:pPr>
            <a:r>
              <a:t>A</a:t>
            </a:r>
            <a:r>
              <a:rPr b="0"/>
              <a:t>= the tons of soil lost per acre each year.</a:t>
            </a:r>
          </a:p>
          <a:p>
            <a:pPr/>
            <a:endParaRPr b="1"/>
          </a:p>
          <a:p>
            <a:pPr>
              <a:defRPr b="1"/>
            </a:pPr>
            <a:r>
              <a:t>R </a:t>
            </a:r>
            <a:r>
              <a:rPr b="0"/>
              <a:t>=Rainfall and runoff factor. This is essentially the force of the rain on soil.  It depends on the number of storms and how “hard” or “soft” the rainfall is in each storm. The harder, the rain, the more force and the easier it is to erode the soil. </a:t>
            </a:r>
          </a:p>
          <a:p>
            <a:pPr/>
            <a:endParaRPr b="1"/>
          </a:p>
          <a:p>
            <a:pPr>
              <a:defRPr b="1"/>
            </a:pPr>
            <a:r>
              <a:t>K</a:t>
            </a:r>
            <a:r>
              <a:rPr b="0"/>
              <a:t> =Soil erodibility factor. This describes how easily the soil can be removed. This depends on soil type among other soil properties. Clay soils tend to be more resistant to removal. Soils with a lot of silt, are more easily removed. </a:t>
            </a:r>
          </a:p>
          <a:p>
            <a:pPr/>
            <a:endParaRPr b="1"/>
          </a:p>
          <a:p>
            <a:pPr>
              <a:defRPr b="1"/>
            </a:pPr>
            <a:r>
              <a:t>LS </a:t>
            </a:r>
            <a:r>
              <a:rPr b="0"/>
              <a:t>=This includes “L” and “S.”  L is the length of the slope of the land and S is the steepness of the slope. </a:t>
            </a:r>
          </a:p>
          <a:p>
            <a:pPr/>
            <a:endParaRPr b="1"/>
          </a:p>
          <a:p>
            <a:pPr/>
            <a:r>
              <a:t>In general, the longer the slope, the more runoff of water and soil from the land and the faster the water travels.  This tends to increase the amount of soil erosion.  </a:t>
            </a:r>
            <a:endParaRPr b="1"/>
          </a:p>
          <a:p>
            <a:pPr/>
            <a:r>
              <a:t>The steeper the slope, the more erosion. </a:t>
            </a:r>
            <a:endParaRPr b="1"/>
          </a:p>
          <a:p>
            <a:pPr/>
            <a:endParaRPr b="1"/>
          </a:p>
          <a:p>
            <a:pPr>
              <a:defRPr b="1"/>
            </a:pPr>
            <a:r>
              <a:t>C</a:t>
            </a:r>
            <a:r>
              <a:rPr b="0"/>
              <a:t>= This represents crop management. It takes into account different cropping practices and represents how different types of plants, areas of soil covered by plants and activities that may disturb soil affect soil erosion. </a:t>
            </a:r>
            <a:endParaRPr b="0"/>
          </a:p>
          <a:p>
            <a:pPr/>
          </a:p>
          <a:p>
            <a:pPr>
              <a:defRPr b="1"/>
            </a:pPr>
            <a:r>
              <a:t>P</a:t>
            </a:r>
            <a:r>
              <a:rPr b="0"/>
              <a:t>= This represents practices that aid in conservation. For example, terracing, planting in contours, and strip cropping  would aid in soil erosion.  Contouring planting and planting in strips that are perpendicular to the direction of wind and water flow help prevent soil erosion. </a:t>
            </a:r>
            <a:endParaRPr b="0"/>
          </a:p>
          <a:p>
            <a:pPr/>
          </a:p>
          <a:p>
            <a:pPr/>
            <a:r>
              <a:t>Strip cropping uses different types of plants in alternating rows.  Crops that are susceptible to erosion are alternated with those that are more resistant to erosion.  For example, corn and soybean plants (erosion susceptible) are alternated with rows of oats, grasses, or legumes (erosion resistant).  The image to the bottom left illustrates both contour and strip planting.  </a:t>
            </a:r>
          </a:p>
          <a:p>
            <a:pPr/>
          </a:p>
          <a:p>
            <a:pPr/>
            <a:r>
              <a:t>Planting crops in single rows that are parallel with the direction of wind and water would produce more soil erosion. </a:t>
            </a:r>
          </a:p>
          <a:p>
            <a:pPr/>
          </a:p>
          <a:p>
            <a:pPr>
              <a:defRPr i="1"/>
            </a:pPr>
            <a:r>
              <a:t>Image credits (clockwise from top left): </a:t>
            </a:r>
          </a:p>
          <a:p>
            <a:pPr>
              <a:defRPr i="1"/>
            </a:pPr>
            <a:r>
              <a:t>Light rain on leaves, from PublicDomainPictures.net, retrieved June 6, 2016 from http://www.publicdomainpictures.net/view-image.php?image=24957&amp;picture=raindrops [https://creativecommons.org/publicdomain/zero/1.0/]</a:t>
            </a:r>
          </a:p>
          <a:p>
            <a:pPr>
              <a:defRPr i="1"/>
            </a:pPr>
            <a:r>
              <a:t>Hard rain, from PublicDomainPictures.net, retrieved June 6, 2016 from http://www.publicdomainpictures.net/view-image.php?image=69244&amp;picture=background-with-rain [https://creativecommons.org/publicdomain/zero/1.0/]</a:t>
            </a:r>
          </a:p>
          <a:p>
            <a:pPr>
              <a:defRPr i="1"/>
            </a:pPr>
            <a:r>
              <a:t>Slope subsiding, by ProfessorX, retrieved June 6, 2016 from https://commons.wikimedia.org/wiki/File:Landslide_B%C3%B6schungsrutschung.jpg [CC BY-SA 3.0 (http://creativecommons.org/licenses/by-sa/3.0)]</a:t>
            </a:r>
          </a:p>
          <a:p>
            <a:pPr>
              <a:defRPr i="1"/>
            </a:pPr>
            <a:r>
              <a:t>Soil erosion, by Thamizhpparithi Maari, retrieved June 6, 2016 from https://commons.wikimedia.org/wiki/File:%22Soil_Erosion_in_Salem%22.jpg [CC BY-SA 3.0 (http://creativecommons.org/licenses/by-sa/3.0)]</a:t>
            </a:r>
          </a:p>
          <a:p>
            <a:pPr>
              <a:defRPr i="1"/>
            </a:pPr>
            <a:r>
              <a:t>Conservation tillage options, by Lynn Betts/USDA Natural Resources Conservation Service, retrieved June 6, 2016 from https://commons.wikimedia.org/wiki/File:TerracesBuffers.JPG [Public Domain]</a:t>
            </a:r>
          </a:p>
          <a:p>
            <a:pPr/>
            <a:endParaRPr i="1"/>
          </a:p>
          <a:p>
            <a:pPr/>
            <a:endParaRPr i="1"/>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Shape 888"/>
          <p:cNvSpPr/>
          <p:nvPr>
            <p:ph type="sldImg"/>
          </p:nvPr>
        </p:nvSpPr>
        <p:spPr>
          <a:prstGeom prst="rect">
            <a:avLst/>
          </a:prstGeom>
        </p:spPr>
        <p:txBody>
          <a:bodyPr/>
          <a:lstStyle/>
          <a:p>
            <a:pPr/>
          </a:p>
        </p:txBody>
      </p:sp>
      <p:sp>
        <p:nvSpPr>
          <p:cNvPr id="889" name="Shape 889"/>
          <p:cNvSpPr/>
          <p:nvPr>
            <p:ph type="body" sz="quarter" idx="1"/>
          </p:nvPr>
        </p:nvSpPr>
        <p:spPr>
          <a:prstGeom prst="rect">
            <a:avLst/>
          </a:prstGeom>
        </p:spPr>
        <p:txBody>
          <a:bodyPr/>
          <a:lstStyle/>
          <a:p>
            <a:pPr>
              <a:defRPr b="1"/>
            </a:pPr>
            <a:r>
              <a:t>Teacher’s Notes</a:t>
            </a:r>
          </a:p>
          <a:p>
            <a:pPr>
              <a:defRPr b="1"/>
            </a:pPr>
          </a:p>
          <a:p>
            <a:pPr/>
            <a:r>
              <a:t>Scientists have other methods for determining rate of weathering and erosion. Some scientists who study weathering and erosion are geomorphologists. One way they can measur</a:t>
            </a:r>
            <a:r>
              <a:t>e</a:t>
            </a:r>
            <a:r>
              <a:t> weathering and erosion of rocks and stone structures is by using lasers. </a:t>
            </a:r>
          </a:p>
          <a:p>
            <a:pPr/>
          </a:p>
          <a:p>
            <a:pPr/>
            <a:r>
              <a:t>In one type of laser scanning, the laser is aimed at the surface of the rock. The reflection of the laser beam is detected by a sensor. As different areas are scanned, the reflected data is collected and contour maps, 3D images can be created. The data can also be used to determine the roughness  or unevenness of the rock surface. </a:t>
            </a:r>
          </a:p>
          <a:p>
            <a:pPr/>
          </a:p>
          <a:p>
            <a:pPr/>
            <a:r>
              <a:t>When the same areas of rocks are scanned multiple times (months, years, decades), scientists can then compare the surfaces at each of those times and determine how much of the surface has been eroded. They can also determine if any sediment has been deposited from other areas that have been eroded. </a:t>
            </a:r>
          </a:p>
          <a:p>
            <a:pPr/>
          </a:p>
          <a:p>
            <a:pPr/>
            <a:r>
              <a:t>The image on the left is a picture of one type of laser scanning device. </a:t>
            </a:r>
          </a:p>
          <a:p>
            <a:pPr/>
          </a:p>
          <a:p>
            <a:pPr/>
            <a:r>
              <a:t>The image on the right is a representation of the type of map that would be produced from multiple images.  Note the different colors represents the loss and gain of rock at different places along a large area.  The color spectrum represents either losses up to 6mm of rock eroded or addition of 6 mm of sediment added to an area. </a:t>
            </a:r>
          </a:p>
          <a:p>
            <a:pPr/>
          </a:p>
          <a:p>
            <a:pPr/>
            <a:r>
              <a:t>Tell students that in addition to these types of observations, over the years, scientists have used other types of observations and measurements to understand how the Earth has changed and the period over which it has changed. One type of observation is by looking at fossils in rocks.  Students will learn more about how the presence of fossils in rocks can tell scientists about whether a change was rapid or slow, and approximately when it occurred, in the next slide.</a:t>
            </a:r>
          </a:p>
          <a:p>
            <a:pPr/>
          </a:p>
          <a:p>
            <a:pPr>
              <a:defRPr i="1"/>
            </a:pPr>
            <a:r>
              <a:t>Image credits:</a:t>
            </a:r>
            <a:endParaRPr b="1"/>
          </a:p>
          <a:p>
            <a:pPr>
              <a:defRPr i="1"/>
            </a:pPr>
            <a:r>
              <a:t>Laser scanner by David Monniaux , retrieved June 6, 2016 from https://commons.wikimedia.org/wiki/File:Lidar_P1270901.jpg [CC-BY-SA-3.0 (http://creativecommons.org/licenses/by-sa/3.0/)]</a:t>
            </a:r>
            <a:endParaRPr b="1"/>
          </a:p>
          <a:p>
            <a:pPr>
              <a:defRPr i="1"/>
            </a:pPr>
            <a:r>
              <a:t>Greenstone belt pillow lava, by Black Tusk, retrieved June 8, 2016 from https://commons.wikimedia.org/wiki/File%3ATemagami_greenstone_belt_pillow_lava.jpg [CC BY 3.0 (http://creativecommons.org/licenses/by/3.0)]</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Shape 895"/>
          <p:cNvSpPr/>
          <p:nvPr>
            <p:ph type="sldImg"/>
          </p:nvPr>
        </p:nvSpPr>
        <p:spPr>
          <a:prstGeom prst="rect">
            <a:avLst/>
          </a:prstGeom>
        </p:spPr>
        <p:txBody>
          <a:bodyPr/>
          <a:lstStyle/>
          <a:p>
            <a:pPr/>
          </a:p>
        </p:txBody>
      </p:sp>
      <p:sp>
        <p:nvSpPr>
          <p:cNvPr id="896" name="Shape 896"/>
          <p:cNvSpPr/>
          <p:nvPr>
            <p:ph type="body" sz="quarter" idx="1"/>
          </p:nvPr>
        </p:nvSpPr>
        <p:spPr>
          <a:prstGeom prst="rect">
            <a:avLst/>
          </a:prstGeom>
        </p:spPr>
        <p:txBody>
          <a:bodyPr/>
          <a:lstStyle/>
          <a:p>
            <a:pPr>
              <a:defRPr b="1"/>
            </a:pPr>
            <a:r>
              <a:t>Teacher’s Notes</a:t>
            </a:r>
          </a:p>
          <a:p>
            <a:pPr/>
            <a:endParaRPr b="1"/>
          </a:p>
          <a:p>
            <a:pPr/>
            <a:r>
              <a:t>It was the work of a civil engineer in England, William Smith, and scientists Georges Cuvier and Alexandre Brongniart in Paris that led to the discoveries discussed above.  The diagram is provided to give students an example of how certain fossils repeatedly appeared in certain rock layers both in England and France. </a:t>
            </a:r>
          </a:p>
          <a:p>
            <a:pPr/>
          </a:p>
          <a:p>
            <a:pPr/>
            <a:r>
              <a:t>Students need NOT memorize the fossils or rock layers.  It is MORE IMPORTANT that they understand the concept of the relationship between these fossils and the layers.  Later, many of these fossils would come to be known as </a:t>
            </a:r>
            <a:r>
              <a:rPr b="1"/>
              <a:t>index fossils</a:t>
            </a:r>
            <a:r>
              <a:t> because they served as an “index” of a certain period of time in the history of the Earth.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Shape 901"/>
          <p:cNvSpPr/>
          <p:nvPr>
            <p:ph type="sldImg"/>
          </p:nvPr>
        </p:nvSpPr>
        <p:spPr>
          <a:prstGeom prst="rect">
            <a:avLst/>
          </a:prstGeom>
        </p:spPr>
        <p:txBody>
          <a:bodyPr/>
          <a:lstStyle/>
          <a:p>
            <a:pPr/>
          </a:p>
        </p:txBody>
      </p:sp>
      <p:sp>
        <p:nvSpPr>
          <p:cNvPr id="902" name="Shape 902"/>
          <p:cNvSpPr/>
          <p:nvPr>
            <p:ph type="body" sz="quarter" idx="1"/>
          </p:nvPr>
        </p:nvSpPr>
        <p:spPr>
          <a:prstGeom prst="rect">
            <a:avLst/>
          </a:prstGeom>
        </p:spPr>
        <p:txBody>
          <a:bodyPr/>
          <a:lstStyle/>
          <a:p>
            <a:pPr>
              <a:defRPr b="1"/>
            </a:pPr>
            <a:r>
              <a:t>Teacher’s Notes</a:t>
            </a:r>
          </a:p>
          <a:p>
            <a:pPr>
              <a:defRPr b="1"/>
            </a:pPr>
          </a:p>
          <a:p>
            <a:pPr/>
            <a:r>
              <a:t>You may want to point out that a “Scientific Law” is based on repeated observations, and does not describe how the observed phenomena occurred or are caused.  Laws are often a starting point for research — we make an observation over and over again and in different locations, as William Smith did in England.  Then we can make a statement about the observation, and go from there to figure out why the observed phenomenon happens again and again.</a:t>
            </a:r>
          </a:p>
          <a:p>
            <a:pPr/>
          </a:p>
          <a:p>
            <a:pPr/>
            <a:r>
              <a:t>Discuss the three principles of the Law of Succession. </a:t>
            </a:r>
          </a:p>
          <a:p>
            <a:pPr>
              <a:defRPr b="1"/>
            </a:p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7" name="Shape 907"/>
          <p:cNvSpPr/>
          <p:nvPr>
            <p:ph type="sldImg"/>
          </p:nvPr>
        </p:nvSpPr>
        <p:spPr>
          <a:prstGeom prst="rect">
            <a:avLst/>
          </a:prstGeom>
        </p:spPr>
        <p:txBody>
          <a:bodyPr/>
          <a:lstStyle/>
          <a:p>
            <a:pPr/>
          </a:p>
        </p:txBody>
      </p:sp>
      <p:sp>
        <p:nvSpPr>
          <p:cNvPr id="908" name="Shape 908"/>
          <p:cNvSpPr/>
          <p:nvPr>
            <p:ph type="body" sz="quarter" idx="1"/>
          </p:nvPr>
        </p:nvSpPr>
        <p:spPr>
          <a:prstGeom prst="rect">
            <a:avLst/>
          </a:prstGeom>
        </p:spPr>
        <p:txBody>
          <a:bodyPr/>
          <a:lstStyle/>
          <a:p>
            <a:pPr>
              <a:defRPr b="1"/>
            </a:pPr>
            <a:r>
              <a:t>Teacher’s Notes</a:t>
            </a:r>
          </a:p>
          <a:p>
            <a:pPr>
              <a:defRPr b="1"/>
            </a:pPr>
          </a:p>
          <a:p>
            <a:pPr/>
            <a:r>
              <a:t>Discuss why the Law of Succession is important. </a:t>
            </a:r>
          </a:p>
          <a:p>
            <a:pPr/>
          </a:p>
          <a:p>
            <a:pPr/>
            <a:r>
              <a:t>Remember, William Smith developed these principles at the beginning of the 19th century.  He used his observations as a Surveyor traveling all over Britain, and his observations were confirmed by other scientists working before, during and after his time.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9" name="Shape 919"/>
          <p:cNvSpPr/>
          <p:nvPr>
            <p:ph type="sldImg"/>
          </p:nvPr>
        </p:nvSpPr>
        <p:spPr>
          <a:prstGeom prst="rect">
            <a:avLst/>
          </a:prstGeom>
        </p:spPr>
        <p:txBody>
          <a:bodyPr/>
          <a:lstStyle/>
          <a:p>
            <a:pPr/>
          </a:p>
        </p:txBody>
      </p:sp>
      <p:sp>
        <p:nvSpPr>
          <p:cNvPr id="920" name="Shape 920"/>
          <p:cNvSpPr/>
          <p:nvPr>
            <p:ph type="body" sz="quarter" idx="1"/>
          </p:nvPr>
        </p:nvSpPr>
        <p:spPr>
          <a:prstGeom prst="rect">
            <a:avLst/>
          </a:prstGeom>
        </p:spPr>
        <p:txBody>
          <a:bodyPr/>
          <a:lstStyle/>
          <a:p>
            <a:pPr>
              <a:defRPr b="1"/>
            </a:pPr>
            <a:r>
              <a:t>Teacher’s Notes</a:t>
            </a:r>
          </a:p>
          <a:p>
            <a:pPr>
              <a:defRPr b="1"/>
            </a:pPr>
          </a:p>
          <a:p>
            <a:pPr/>
            <a:r>
              <a:t>This slide provides an example of how observations of fossils is used to determine the age of rocks. </a:t>
            </a:r>
          </a:p>
          <a:p>
            <a:pPr/>
          </a:p>
          <a:p>
            <a:pPr/>
            <a:r>
              <a:t>Trilobites are extinct Paleozoic marine arthropods (group Trilobita).  Arthropods are invertebrates such as crustaceans and spiders. Trilobites roamed the oceans for about 270 million years but became extinct during the Paleozoic Era which occurred from approximately 542 to 251 million years ago.</a:t>
            </a:r>
          </a:p>
          <a:p>
            <a:pPr>
              <a:defRPr b="1"/>
            </a:pPr>
          </a:p>
          <a:p>
            <a:pPr/>
            <a:r>
              <a:t>Trilobites are found in limestone shale, a sedimentary rock that splits easily into sheets to reveal the fossils.  Point out to students that these fossils were all found in the same type of sedimentary rock, and that they all date to the Paleozoic Era even though they were found on 3 different continents! These observations help to establish that the sedimentary rock in these areas is between 251 and 524 million years old. </a:t>
            </a:r>
          </a:p>
          <a:p>
            <a:pPr>
              <a:defRPr b="1"/>
            </a:pPr>
          </a:p>
          <a:p>
            <a:pPr/>
            <a:r>
              <a:t>Left to right:  A collection of trilobite fossils from Oklahoma, USA, a single fossil trilobite from Australia, and a a single fossil trilobite from Morocco.</a:t>
            </a:r>
          </a:p>
          <a:p>
            <a:pPr/>
          </a:p>
          <a:p>
            <a:pPr/>
          </a:p>
          <a:p>
            <a:pPr/>
            <a:r>
              <a:t>Share with students that contrary to science fiction movies, books, or comics, a fossilized Neanderthal bone (human) will never be found in the same rock layer as a fossilized Megalosaurus dinosaur,  because Neanderthals and Megalosaurs lived during different geological periods, separated by many millions of years.  Following that same train of thought, there are no Neanderthal fossils in the same sedimentary layers as trilobites.</a:t>
            </a:r>
          </a:p>
          <a:p>
            <a:pPr/>
          </a:p>
          <a:p>
            <a:pPr>
              <a:defRPr i="1"/>
            </a:pPr>
            <a:r>
              <a:t>Image credits: </a:t>
            </a:r>
          </a:p>
          <a:p>
            <a:pPr>
              <a:defRPr i="1"/>
            </a:pPr>
            <a:r>
              <a:t>Trilobites from Criner Hills, Oklahoma, USA by etee_in_Space_Ceetee, retrieved on July 16, 2016 from</a:t>
            </a:r>
            <a:r>
              <a:t> https://commons.wikimedia.org/wiki/File:WLA_hmns_Trilobite_fossils.jpg [CC BY-SA 2.5 (http://creativecommons.org/licenses/by-sa/2.5)]</a:t>
            </a:r>
            <a:endParaRPr>
              <a:uFill>
                <a:solidFill>
                  <a:srgbClr val="0000FF"/>
                </a:solidFill>
              </a:uFill>
            </a:endParaRPr>
          </a:p>
          <a:p>
            <a:pPr>
              <a:defRPr i="1"/>
            </a:pPr>
            <a:r>
              <a:t>Trilobite from Morocco, by Graeme Gartlett, retrieved on July 16, 2016 from https://commons.wikimedia.org/wiki/File:Scabriscutellum.jpg</a:t>
            </a:r>
            <a:r>
              <a:t> [CC BY-SA 3.0 (http://creativecommons.org/licenses/by-sa/3.0)]</a:t>
            </a:r>
          </a:p>
          <a:p>
            <a:pPr>
              <a:defRPr i="1"/>
            </a:pPr>
            <a:r>
              <a:t>Trilobitte from Australia by PAR, retrieved on July 16, 2016 from https://commons.wikimedia.org/wiki/File:EstaingiaBilobata.png</a:t>
            </a:r>
            <a:r>
              <a:t> [Public Domain]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spcBef>
                <a:spcPts val="300"/>
              </a:spcBef>
              <a:defRPr b="1">
                <a:latin typeface="Arial"/>
                <a:ea typeface="Arial"/>
                <a:cs typeface="Arial"/>
                <a:sym typeface="Arial"/>
              </a:defRPr>
            </a:pPr>
            <a:r>
              <a:t>Teacher’s Notes</a:t>
            </a:r>
          </a:p>
          <a:p>
            <a:pPr>
              <a:spcBef>
                <a:spcPts val="300"/>
              </a:spcBef>
              <a:defRPr>
                <a:latin typeface="Arial"/>
                <a:ea typeface="Arial"/>
                <a:cs typeface="Arial"/>
                <a:sym typeface="Arial"/>
              </a:defRPr>
            </a:pPr>
          </a:p>
          <a:p>
            <a:pPr>
              <a:spcBef>
                <a:spcPts val="300"/>
              </a:spcBef>
              <a:defRPr>
                <a:latin typeface="Arial"/>
                <a:ea typeface="Arial"/>
                <a:cs typeface="Arial"/>
                <a:sym typeface="Arial"/>
              </a:defRPr>
            </a:pPr>
            <a:r>
              <a:t>Many people have asked the same question.</a:t>
            </a:r>
          </a:p>
          <a:p>
            <a:pPr>
              <a:spcBef>
                <a:spcPts val="300"/>
              </a:spcBef>
              <a:defRPr>
                <a:latin typeface="Arial"/>
                <a:ea typeface="Arial"/>
                <a:cs typeface="Arial"/>
                <a:sym typeface="Arial"/>
              </a:defRPr>
            </a:pPr>
            <a:r>
              <a:t>The idea that Earth today was dissimilar to the Earth of the past is not a new idea.  As far back as 1596, mapmakers noticed how the edges of continents seemed to fit together like pieces of a puzzle.</a:t>
            </a:r>
          </a:p>
          <a:p>
            <a:pPr>
              <a:spcBef>
                <a:spcPts val="300"/>
              </a:spcBef>
              <a:defRPr>
                <a:latin typeface="Arial"/>
                <a:ea typeface="Arial"/>
                <a:cs typeface="Arial"/>
                <a:sym typeface="Arial"/>
              </a:defRPr>
            </a:pPr>
          </a:p>
          <a:p>
            <a:pPr>
              <a:spcBef>
                <a:spcPts val="300"/>
              </a:spcBef>
              <a:defRPr>
                <a:latin typeface="Arial"/>
                <a:ea typeface="Arial"/>
                <a:cs typeface="Arial"/>
                <a:sym typeface="Arial"/>
              </a:defRPr>
            </a:pPr>
            <a:r>
              <a:t>From the 1600’s to almost the present day, people believed the continents were immovable and that the Great Biblical Flood, earthquakes and volcanoes caused the changes in the Earth.</a:t>
            </a:r>
          </a:p>
          <a:p>
            <a:pPr>
              <a:spcBef>
                <a:spcPts val="300"/>
              </a:spcBef>
              <a:defRPr>
                <a:latin typeface="Arial"/>
                <a:ea typeface="Arial"/>
                <a:cs typeface="Arial"/>
                <a:sym typeface="Arial"/>
              </a:defRPr>
            </a:pPr>
          </a:p>
          <a:p>
            <a:pPr>
              <a:spcBef>
                <a:spcPts val="300"/>
              </a:spcBef>
              <a:defRPr>
                <a:latin typeface="Arial"/>
                <a:ea typeface="Arial"/>
                <a:cs typeface="Arial"/>
                <a:sym typeface="Arial"/>
              </a:defRPr>
            </a:pPr>
            <a:r>
              <a:t>In 1912, Alfred Wegener proposed something different: the continents were able to move.</a:t>
            </a:r>
          </a:p>
          <a:p>
            <a:pPr>
              <a:spcBef>
                <a:spcPts val="300"/>
              </a:spcBef>
              <a:defRPr>
                <a:latin typeface="Arial"/>
                <a:ea typeface="Arial"/>
                <a:cs typeface="Arial"/>
                <a:sym typeface="Arial"/>
              </a:defRPr>
            </a:pPr>
            <a:r>
              <a:t>His theory was called Continental Drift.  He proposed that the continents were once locked together and over time drifted apart. </a:t>
            </a:r>
          </a:p>
          <a:p>
            <a:pPr>
              <a:spcBef>
                <a:spcPts val="300"/>
              </a:spcBef>
              <a:defRPr>
                <a:latin typeface="Arial"/>
                <a:ea typeface="Arial"/>
                <a:cs typeface="Arial"/>
                <a:sym typeface="Arial"/>
              </a:defRPr>
            </a:pPr>
            <a:r>
              <a:t>He cited the fact that the same fossils and rocks were found in different parts of the world, that were no longer physically connected as evidence for his theory.</a:t>
            </a:r>
          </a:p>
          <a:p>
            <a:pPr>
              <a:spcBef>
                <a:spcPts val="300"/>
              </a:spcBef>
              <a:defRPr>
                <a:latin typeface="Arial"/>
                <a:ea typeface="Arial"/>
                <a:cs typeface="Arial"/>
                <a:sym typeface="Arial"/>
              </a:defRPr>
            </a:pPr>
            <a:r>
              <a:t>But his theory was dismissed because he couldn’t explain what type of force could move continents. </a:t>
            </a:r>
          </a:p>
          <a:p>
            <a:pPr>
              <a:defRPr>
                <a:latin typeface="Arial"/>
                <a:ea typeface="Arial"/>
                <a:cs typeface="Arial"/>
                <a:sym typeface="Arial"/>
              </a:defRPr>
            </a:pPr>
          </a:p>
          <a:p>
            <a:pPr>
              <a:defRPr>
                <a:latin typeface="Arial"/>
                <a:ea typeface="Arial"/>
                <a:cs typeface="Arial"/>
                <a:sym typeface="Arial"/>
              </a:defRPr>
            </a:pPr>
          </a:p>
          <a:p>
            <a:pPr>
              <a:spcBef>
                <a:spcPts val="300"/>
              </a:spcBef>
              <a:defRPr i="1" sz="1000"/>
            </a:pPr>
            <a:r>
              <a:t>Image credit: Continental Drift illustration, from USGS, retrieved on June 6, 2016 from http://pubs.usgs.gov/gip/dynamic.html [Public Domain]</a:t>
            </a:r>
            <a:b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6" name="Shape 926"/>
          <p:cNvSpPr/>
          <p:nvPr>
            <p:ph type="sldImg"/>
          </p:nvPr>
        </p:nvSpPr>
        <p:spPr>
          <a:prstGeom prst="rect">
            <a:avLst/>
          </a:prstGeom>
        </p:spPr>
        <p:txBody>
          <a:bodyPr/>
          <a:lstStyle/>
          <a:p>
            <a:pPr/>
          </a:p>
        </p:txBody>
      </p:sp>
      <p:sp>
        <p:nvSpPr>
          <p:cNvPr id="927" name="Shape 927"/>
          <p:cNvSpPr/>
          <p:nvPr>
            <p:ph type="body" sz="quarter" idx="1"/>
          </p:nvPr>
        </p:nvSpPr>
        <p:spPr>
          <a:prstGeom prst="rect">
            <a:avLst/>
          </a:prstGeom>
        </p:spPr>
        <p:txBody>
          <a:bodyPr/>
          <a:lstStyle/>
          <a:p>
            <a:pPr>
              <a:defRPr b="1"/>
            </a:pPr>
            <a:r>
              <a:t>Teacher’s Notes </a:t>
            </a:r>
          </a:p>
          <a:p>
            <a:pPr/>
            <a:endParaRPr b="1"/>
          </a:p>
          <a:p>
            <a:pPr/>
            <a:r>
              <a:t>This photograph shows layers of different types of rock, easily visible in the mountains above the Taylor Glacier.  Scientists have found bands like this all around the world, indicating that — as Alfred Wegener hypothesized — this part of the Earth was once part of Pangaea.   Over time, land masses spread apart due to </a:t>
            </a:r>
            <a:r>
              <a:t>C</a:t>
            </a:r>
            <a:r>
              <a:t>ontinental Drift.  The fact of the existence of these layers here and in other parts of the world gives us evidence to support his hypothesis.  Similarly, scientists search for and use evidence to support (or to disprove) their understandings.</a:t>
            </a:r>
            <a:endParaRPr>
              <a:solidFill>
                <a:schemeClr val="accent2">
                  <a:satOff val="-4966"/>
                  <a:lumOff val="-10549"/>
                </a:schemeClr>
              </a:solidFill>
            </a:endParaRPr>
          </a:p>
          <a:p>
            <a:pPr>
              <a:defRPr>
                <a:solidFill>
                  <a:schemeClr val="accent2">
                    <a:satOff val="-4966"/>
                    <a:lumOff val="-10549"/>
                  </a:schemeClr>
                </a:solidFill>
              </a:defRPr>
            </a:pPr>
          </a:p>
          <a:p>
            <a:pPr>
              <a:defRPr>
                <a:solidFill>
                  <a:schemeClr val="accent2">
                    <a:satOff val="-4966"/>
                    <a:lumOff val="-10549"/>
                  </a:schemeClr>
                </a:solidFill>
              </a:defRPr>
            </a:pPr>
          </a:p>
          <a:p>
            <a:pPr/>
            <a:r>
              <a:t>Ask the question</a:t>
            </a:r>
            <a:r>
              <a:t>s</a:t>
            </a:r>
            <a:r>
              <a:t>:</a:t>
            </a:r>
          </a:p>
          <a:p>
            <a:pPr/>
          </a:p>
          <a:p>
            <a:pPr>
              <a:defRPr b="1"/>
            </a:pPr>
            <a:r>
              <a:t>Remember Alfred Wegener?</a:t>
            </a:r>
            <a:r>
              <a:rPr b="0"/>
              <a:t>  In 1912, Alfred Wegener proposed the theory of Continental Drift.</a:t>
            </a:r>
          </a:p>
          <a:p>
            <a:pPr/>
            <a:r>
              <a:t>He suggested that 225 million years ago, Pangaea existed, and then split apart to form the continents of today.</a:t>
            </a:r>
          </a:p>
          <a:p>
            <a:pPr/>
            <a:r>
              <a:t>He used fossil and geologic evidence to support his theory. One important observation he would have needed to determine would have been whether to look for fossils in rocks. </a:t>
            </a:r>
          </a:p>
          <a:p>
            <a:pPr/>
          </a:p>
          <a:p>
            <a:pPr/>
            <a:r>
              <a:t>Discuss that just like Alfred Wegener, scientists can use patterns in the rock layers to identify whether or not they may contain fossils. Explain that this is a picture of the Taylor Glacier in Antarctica. Students should note the different layers of rock. The different layer are easy to see because they are different colors.</a:t>
            </a:r>
          </a:p>
          <a:p>
            <a:pPr/>
          </a:p>
          <a:p>
            <a:pPr/>
            <a:r>
              <a:t>Direct students to think about observations they may see that could tell them about the types of changes that occurred on the Earth in this area.  Ask:</a:t>
            </a:r>
          </a:p>
          <a:p>
            <a:pPr/>
          </a:p>
          <a:p>
            <a:pPr>
              <a:defRPr b="1"/>
            </a:pPr>
            <a:r>
              <a:t>What patterns do you see?  </a:t>
            </a:r>
            <a:r>
              <a:rPr b="0"/>
              <a:t>Students may see the stripes in the rock layers. Point out alternating layers all through the mountains in the distance.</a:t>
            </a:r>
          </a:p>
          <a:p>
            <a:pPr/>
            <a:endParaRPr b="1"/>
          </a:p>
          <a:p>
            <a:pPr>
              <a:defRPr b="1"/>
            </a:pPr>
            <a:r>
              <a:t>What do the layers of rock tell us about changes in this landscape? </a:t>
            </a:r>
            <a:r>
              <a:rPr b="0"/>
              <a:t> Student answers will vary, but they should include that the layering may tell us how old the rock is and whether or not we might find fossils in it.</a:t>
            </a:r>
          </a:p>
          <a:p>
            <a:pPr/>
            <a:endParaRPr b="1"/>
          </a:p>
          <a:p>
            <a:pPr/>
            <a:r>
              <a:t>Explain to students that there are two types of rocks in these mountains.  The first, </a:t>
            </a:r>
            <a:r>
              <a:t>s</a:t>
            </a:r>
            <a:r>
              <a:t>andstone, is a sedimentary rock that would have likely formed under a shallow inland sea. It’s a light-colored band toward the top of the mountains and at the base of the mountains.  The second, </a:t>
            </a:r>
            <a:r>
              <a:t>d</a:t>
            </a:r>
            <a:r>
              <a:t>olorite is a  volcanic rock which appears as a dark band on the mountain.  It formed underground  and pushed up into the sandstone.</a:t>
            </a:r>
          </a:p>
          <a:p>
            <a:pPr/>
          </a:p>
          <a:p>
            <a:pPr>
              <a:defRPr b="1"/>
            </a:pPr>
            <a:r>
              <a:t>Do you think that the </a:t>
            </a:r>
            <a:r>
              <a:t>s</a:t>
            </a:r>
            <a:r>
              <a:t>andstone and the </a:t>
            </a:r>
            <a:r>
              <a:t>d</a:t>
            </a:r>
            <a:r>
              <a:t>olorite contain fossils? Why or why not?  </a:t>
            </a:r>
            <a:r>
              <a:rPr b="0"/>
              <a:t>Guide students to answer this questions by having them consider how the two types of rock formed.  As a volcanic rock, </a:t>
            </a:r>
            <a:r>
              <a:rPr b="0"/>
              <a:t>d</a:t>
            </a:r>
            <a:r>
              <a:rPr b="0"/>
              <a:t>olorite would have been pushed up from the depths of the mantle, and wouldn’t contain any fossils.  Even if it did, it would have become too hot to preserve any organisms that might have been present.</a:t>
            </a:r>
          </a:p>
          <a:p>
            <a:pPr/>
            <a:endParaRPr b="1"/>
          </a:p>
          <a:p>
            <a:pPr/>
            <a:r>
              <a:t>The sedimentary rock, </a:t>
            </a:r>
            <a:r>
              <a:t>s</a:t>
            </a:r>
            <a:r>
              <a:t>andstone, was formed under the inland sea.  The inland sea is likely to have had organisms (such as trilobites) in it which fell to the bottom of the sea as sediment after they died.  Over millions of years, the sediment would have compacted and preserved the fossil forms of the organisms.  </a:t>
            </a:r>
            <a:endParaRPr b="1"/>
          </a:p>
          <a:p>
            <a:pPr/>
            <a:endParaRPr b="1"/>
          </a:p>
          <a:p>
            <a:pPr/>
            <a:r>
              <a:t>Scientists have dated the </a:t>
            </a:r>
            <a:r>
              <a:t>s</a:t>
            </a:r>
            <a:r>
              <a:t>andstone as approximately 250-400 million years ago based on fossils and other geological evidence found in this layer.   The Carboniferous Period lasted from about 300 to 360 million years ago.  Trilobites, nautilus, and starfish, along with other marine crustaceans, were particularly plentiful during this time, and show up repeatedly in fossil layers around the world.  The term "Carboniferous" comes from England, in reference to the rich deposits of coal that occur there in these same layers of rock.</a:t>
            </a:r>
            <a:endParaRPr b="1"/>
          </a:p>
          <a:p>
            <a:pPr/>
            <a:endParaRPr b="1"/>
          </a:p>
          <a:p>
            <a:pPr/>
            <a:r>
              <a:t>As a volcanic rock, </a:t>
            </a:r>
            <a:r>
              <a:t>d</a:t>
            </a:r>
            <a:r>
              <a:t>olorite was formed when molten rock pushed up from underground.  It’s likely that there would be few if  any organisms underground, and the heat would have been too great to have preserved any if there were. </a:t>
            </a:r>
            <a:endParaRPr b="1"/>
          </a:p>
          <a:p>
            <a:pPr/>
            <a:endParaRPr b="1"/>
          </a:p>
          <a:p>
            <a:pPr>
              <a:defRPr b="1"/>
            </a:pPr>
            <a:r>
              <a:t>Note:</a:t>
            </a:r>
            <a:r>
              <a:rPr b="0"/>
              <a:t>. Blood Falls is formed by a subglacial pool with iron-rich saltwater that occasionally breaks through fissures in the ice. The iron-rich saltwater oxidizes when it meets the air, and forms dramatic, blood-red falls on the edge of the glacier.</a:t>
            </a:r>
          </a:p>
          <a:p>
            <a:pPr/>
          </a:p>
          <a:p>
            <a:pPr>
              <a:defRPr i="1"/>
            </a:pPr>
            <a:r>
              <a:t>Image credit:</a:t>
            </a:r>
            <a:endParaRPr b="1"/>
          </a:p>
          <a:p>
            <a:pPr>
              <a:defRPr i="1"/>
            </a:pPr>
            <a:r>
              <a:t>Taylor Glacier by Michael Studinger/NASA , retrieved on July 16, 2016 from https://commons.wikimedia.org/wiki/File:Taylorglacier_pho_2013_studinger.jpg [Public Domain]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6" name="Shape 936"/>
          <p:cNvSpPr/>
          <p:nvPr>
            <p:ph type="sldImg"/>
          </p:nvPr>
        </p:nvSpPr>
        <p:spPr>
          <a:prstGeom prst="rect">
            <a:avLst/>
          </a:prstGeom>
        </p:spPr>
        <p:txBody>
          <a:bodyPr/>
          <a:lstStyle/>
          <a:p>
            <a:pPr/>
          </a:p>
        </p:txBody>
      </p:sp>
      <p:sp>
        <p:nvSpPr>
          <p:cNvPr id="937" name="Shape 937"/>
          <p:cNvSpPr/>
          <p:nvPr>
            <p:ph type="body" sz="quarter" idx="1"/>
          </p:nvPr>
        </p:nvSpPr>
        <p:spPr>
          <a:prstGeom prst="rect">
            <a:avLst/>
          </a:prstGeom>
        </p:spPr>
        <p:txBody>
          <a:bodyPr/>
          <a:lstStyle/>
          <a:p>
            <a:pPr>
              <a:defRPr b="1"/>
            </a:pPr>
            <a:r>
              <a:t>Teacher’s Notes</a:t>
            </a:r>
          </a:p>
          <a:p>
            <a:pPr>
              <a:defRPr b="1"/>
            </a:pPr>
          </a:p>
          <a:p>
            <a:pPr/>
            <a:r>
              <a:t>In the previous slide, we identified patterns in the rock layers that can help identify whether or not fossils might be present.  Identifying the fossils then allows us to identify the age of the rocks.  </a:t>
            </a:r>
          </a:p>
          <a:p>
            <a:pPr/>
          </a:p>
          <a:p>
            <a:pPr/>
            <a:r>
              <a:t>In this slide, students look at an aerial view of the western US.  Point out that as they look at the image, they should focus on  patterns in landforms which also present evidence of changes in the Earth as a result of tectonic plate movement. Refer to the two tectonic plates that sit along the coast: North American Plate and Pacific Plate. </a:t>
            </a:r>
          </a:p>
          <a:p>
            <a:pPr/>
          </a:p>
          <a:p>
            <a:pPr/>
            <a:r>
              <a:t>The border of the North American Plate is indicated in blue and the border of the Pacific Plate in orange.</a:t>
            </a:r>
            <a:endParaRPr b="1"/>
          </a:p>
          <a:p>
            <a:pPr/>
            <a:endParaRPr b="1"/>
          </a:p>
          <a:p>
            <a:pPr/>
            <a:r>
              <a:t>Ask:</a:t>
            </a:r>
          </a:p>
          <a:p>
            <a:pPr>
              <a:defRPr b="1"/>
            </a:pPr>
            <a:r>
              <a:t>Do you see any patterns?  </a:t>
            </a:r>
            <a:r>
              <a:rPr b="0"/>
              <a:t>Students should be able to identify the crinkled or folded appearance of the land in the left hand side of the land mass.  These crinkles on the left then develop into more numerous and larger crinkled or folded areas on the right side of the image. </a:t>
            </a:r>
          </a:p>
          <a:p>
            <a:pPr/>
          </a:p>
          <a:p>
            <a:pPr>
              <a:defRPr i="1"/>
            </a:pPr>
            <a:r>
              <a:t>Image credit:</a:t>
            </a:r>
            <a:endParaRPr b="1"/>
          </a:p>
          <a:p>
            <a:pPr>
              <a:defRPr i="1"/>
            </a:pPr>
            <a:r>
              <a:t>Taylor Glacier by Decumanus, retrieved on July 16, 2016 from https://commons.wikimedia.org/wiki/File:Wpdms_nasa_topo_bighorn_basin.jpg [CC BY-SA 3.0 (https://creativecommons.org/licenses/by/3.0/)]</a:t>
            </a:r>
          </a:p>
          <a:p>
            <a:pPr/>
            <a:endParaRPr i="1"/>
          </a:p>
          <a:p>
            <a:pPr/>
            <a:endParaRPr i="1"/>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0" name="Shape 950"/>
          <p:cNvSpPr/>
          <p:nvPr>
            <p:ph type="sldImg"/>
          </p:nvPr>
        </p:nvSpPr>
        <p:spPr>
          <a:prstGeom prst="rect">
            <a:avLst/>
          </a:prstGeom>
        </p:spPr>
        <p:txBody>
          <a:bodyPr/>
          <a:lstStyle/>
          <a:p>
            <a:pPr/>
          </a:p>
        </p:txBody>
      </p:sp>
      <p:sp>
        <p:nvSpPr>
          <p:cNvPr id="951" name="Shape 951"/>
          <p:cNvSpPr/>
          <p:nvPr>
            <p:ph type="body" sz="quarter" idx="1"/>
          </p:nvPr>
        </p:nvSpPr>
        <p:spPr>
          <a:prstGeom prst="rect">
            <a:avLst/>
          </a:prstGeom>
        </p:spPr>
        <p:txBody>
          <a:bodyPr/>
          <a:lstStyle/>
          <a:p>
            <a:pPr>
              <a:defRPr b="1"/>
            </a:pPr>
            <a:r>
              <a:t>Teacher’s Notes</a:t>
            </a:r>
          </a:p>
          <a:p>
            <a:pPr>
              <a:defRPr b="1"/>
            </a:pPr>
          </a:p>
          <a:p>
            <a:pPr/>
            <a:r>
              <a:t>Discuss that the convergence of the two tectonic plates (North American and Pacific plates) resulted in the formation of the Rockies, what appears as crinkles on the aerial view. </a:t>
            </a:r>
            <a:endParaRPr b="1"/>
          </a:p>
          <a:p>
            <a:pPr/>
            <a:endParaRPr b="1"/>
          </a:p>
          <a:p>
            <a:pPr/>
            <a:r>
              <a:t>Although the North American Plate is along the coast, the Rocky Mountains formed inland because of the shallow subduction of the Pacific Coast plate under the North American Continent.  The pressure from the meeting of the plates was manifested in this area rather than right at the coastline.  </a:t>
            </a:r>
            <a:endParaRPr b="1"/>
          </a:p>
          <a:p>
            <a:pPr/>
            <a:endParaRPr b="1"/>
          </a:p>
          <a:p>
            <a:pPr/>
            <a:r>
              <a:t>The image on the right is used as a reference for the process of subduction. Arrows show the relationship between the components of the subduction image on the right and where they would be found in the aerial view on the left. </a:t>
            </a:r>
            <a:endParaRPr b="1"/>
          </a:p>
          <a:p>
            <a:pPr/>
            <a:endParaRPr b="1"/>
          </a:p>
          <a:p>
            <a:pPr/>
            <a:r>
              <a:t>Ask:</a:t>
            </a:r>
          </a:p>
          <a:p>
            <a:pPr>
              <a:defRPr b="1"/>
            </a:pPr>
            <a:r>
              <a:t>What landforms do you see?  </a:t>
            </a:r>
            <a:r>
              <a:rPr b="0"/>
              <a:t>These crinkled, folded areas are mountain ranges.  Mountains usually form close to tectonic plate boundaries. </a:t>
            </a:r>
          </a:p>
          <a:p>
            <a:pPr/>
          </a:p>
          <a:p>
            <a:pPr>
              <a:defRPr i="1"/>
            </a:pPr>
            <a:r>
              <a:t>Image credit:</a:t>
            </a:r>
            <a:endParaRPr b="1"/>
          </a:p>
          <a:p>
            <a:pPr>
              <a:defRPr i="1"/>
            </a:pPr>
            <a:r>
              <a:t>Taylor Glacier by Decumanus, retrieved on July 16, 2016 from https://commons.wikimedia.org/wiki/File:Wpdms_nasa_topo_bighorn_basin.jpg [CC BY-SA 3.0 (https://creativecommons.org/licenses/by/3.0/)]</a:t>
            </a:r>
            <a:endParaRPr b="1"/>
          </a:p>
          <a:p>
            <a:pPr>
              <a:defRPr i="1"/>
            </a:pPr>
            <a:r>
              <a:t>Continental crust-continental crust subduction zone illustration, from USGS, retrieved on June 6, 2016 from http://pubs.usgs.gov/gip/dynamic.html [Public Domain]</a:t>
            </a:r>
            <a:endParaRPr b="1"/>
          </a:p>
          <a:p>
            <a:pPr>
              <a:defRPr i="1"/>
            </a:pPr>
          </a:p>
          <a:p>
            <a:pPr/>
            <a:endParaRPr i="1"/>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6" name="Shape 956"/>
          <p:cNvSpPr/>
          <p:nvPr>
            <p:ph type="sldImg"/>
          </p:nvPr>
        </p:nvSpPr>
        <p:spPr>
          <a:prstGeom prst="rect">
            <a:avLst/>
          </a:prstGeom>
        </p:spPr>
        <p:txBody>
          <a:bodyPr/>
          <a:lstStyle/>
          <a:p>
            <a:pPr/>
          </a:p>
        </p:txBody>
      </p:sp>
      <p:sp>
        <p:nvSpPr>
          <p:cNvPr id="957" name="Shape 957"/>
          <p:cNvSpPr/>
          <p:nvPr>
            <p:ph type="body" sz="quarter" idx="1"/>
          </p:nvPr>
        </p:nvSpPr>
        <p:spPr>
          <a:prstGeom prst="rect">
            <a:avLst/>
          </a:prstGeom>
        </p:spPr>
        <p:txBody>
          <a:bodyPr/>
          <a:lstStyle/>
          <a:p>
            <a:pPr>
              <a:defRPr b="1"/>
            </a:pPr>
            <a:r>
              <a:t>Teacher’s Notes</a:t>
            </a:r>
          </a:p>
          <a:p>
            <a:pPr>
              <a:defRPr b="1"/>
            </a:pPr>
          </a:p>
          <a:p>
            <a:pPr/>
            <a:r>
              <a:t>This slide shows the Ring of Fire’s volcanoes as red triangles.  The yellow circles represent earthquakes over 8 on the Richter Scale.  These are extremely strong, devastating earthquakes.</a:t>
            </a:r>
          </a:p>
          <a:p>
            <a:pPr/>
          </a:p>
          <a:p>
            <a:pPr>
              <a:defRPr b="1"/>
            </a:pPr>
            <a:r>
              <a:t>What kind of land formations do you think exist here?  </a:t>
            </a:r>
            <a:r>
              <a:rPr b="0"/>
              <a:t>Volcanoes and mountains would both exist here.  Ocean trenches exist here too, including the Marianas Trench, the world’s deepest trench. </a:t>
            </a:r>
          </a:p>
          <a:p>
            <a:pPr/>
            <a:endParaRPr b="1"/>
          </a:p>
          <a:p>
            <a:pPr/>
            <a:r>
              <a:t>Point out the trenches and underwater mountain ranges in the Pacific Ocean, and differences in depth of the waters as evidenced by the different shades of blue. Lighter shades of blue are more shallow that the darker shades.  Students should also observe the elevations of mountain ranges along the west coast of the North and South American continents. These areas appear raised and orange in color. </a:t>
            </a:r>
            <a:endParaRPr b="1"/>
          </a:p>
          <a:p>
            <a:pPr/>
            <a:endParaRPr b="1"/>
          </a:p>
          <a:p>
            <a:pPr>
              <a:defRPr b="1"/>
            </a:pPr>
            <a:r>
              <a:t>Why do you think volcanoes and earthquakes occur along the Ring of Fire?  </a:t>
            </a:r>
            <a:r>
              <a:rPr b="0"/>
              <a:t>As the plates converge, they put pressure on each other.  Some plates of ocean floor are subducted under others, and they force rocks up, causing them to fold up or break through the Earth’s surface as mountains and volcanoes. The movement and pressure allows molten rock to come closer to the surface.  The area is very unstable — many of the Earth’s earthquakes happen here. You may wish to point out that the Ring of Fire includes the entire west coast of the US.</a:t>
            </a:r>
          </a:p>
          <a:p>
            <a:pPr/>
            <a:endParaRPr b="1"/>
          </a:p>
          <a:p>
            <a:pPr>
              <a:defRPr b="1"/>
            </a:pPr>
            <a:r>
              <a:t>Additional information:</a:t>
            </a:r>
            <a:r>
              <a:rPr b="0"/>
              <a:t>  The Richter Scale was developed in 1935 by Charles F. Richter of the California Institute of Technology as a mathematical device to compare the size of earthquakes. Earthquakes at 8.0 are devastating and cataclysmic, and generally occur only once a year.  However, smaller earthquakes with a range of 4.5 or more occur thousands of times each year and are recorded by seismographs around the world.</a:t>
            </a:r>
          </a:p>
          <a:p>
            <a:pPr/>
          </a:p>
          <a:p>
            <a:pPr>
              <a:defRPr i="1"/>
            </a:pPr>
            <a:r>
              <a:t>Image credit:</a:t>
            </a:r>
          </a:p>
          <a:p>
            <a:pPr>
              <a:defRPr i="1"/>
            </a:pPr>
            <a:r>
              <a:t>Ring of Fire map, by Siim Sepp, retrieved on July 16, 2016 from https://commons.wikimedia.org/wiki/File%3ATuler%C3%B5ngas.jpg [CC BY-SA 3.0 (https://creativecommons.org/licenses/by/3.0/)]</a:t>
            </a:r>
          </a:p>
          <a:p>
            <a:p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Shape 963"/>
          <p:cNvSpPr/>
          <p:nvPr>
            <p:ph type="sldImg"/>
          </p:nvPr>
        </p:nvSpPr>
        <p:spPr>
          <a:prstGeom prst="rect">
            <a:avLst/>
          </a:prstGeom>
        </p:spPr>
        <p:txBody>
          <a:bodyPr/>
          <a:lstStyle/>
          <a:p>
            <a:pPr/>
          </a:p>
        </p:txBody>
      </p:sp>
      <p:sp>
        <p:nvSpPr>
          <p:cNvPr id="964" name="Shape 964"/>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You may wish to have your students work in pairs or small groups to brainstorm ideas for 5-10 minutes before having them share their ideas with the class. Have students compare their solutions and involve them in a discussion of the similarities and differences, and pros and cons of each.  </a:t>
            </a:r>
          </a:p>
          <a:p>
            <a:pPr>
              <a:defRPr>
                <a:latin typeface="Arial"/>
                <a:ea typeface="Arial"/>
                <a:cs typeface="Arial"/>
                <a:sym typeface="Arial"/>
              </a:defRPr>
            </a:pPr>
            <a:r>
              <a:t>If time is limited, however, you might have students work on this problem at home and write up a 3-paragraph essay describing their solutions and its benefits.  Be sure to provide guidelines on whether or not they can do internet research!</a:t>
            </a:r>
          </a:p>
          <a:p>
            <a:pPr>
              <a:defRPr b="1">
                <a:latin typeface="Arial"/>
                <a:ea typeface="Arial"/>
                <a:cs typeface="Arial"/>
                <a:sym typeface="Arial"/>
              </a:defRPr>
            </a:pPr>
          </a:p>
          <a:p>
            <a:pPr>
              <a:defRPr>
                <a:latin typeface="Arial"/>
                <a:ea typeface="Arial"/>
                <a:cs typeface="Arial"/>
                <a:sym typeface="Arial"/>
              </a:defRPr>
            </a:pPr>
            <a:r>
              <a:t>in this slide, students should use their knowledge of the Earth’s forces to develop ideas for reducing their impact on people’s lives and safety.  </a:t>
            </a:r>
          </a:p>
          <a:p>
            <a:pPr>
              <a:defRPr>
                <a:latin typeface="Arial"/>
                <a:ea typeface="Arial"/>
                <a:cs typeface="Arial"/>
                <a:sym typeface="Arial"/>
              </a:defRPr>
            </a:pPr>
          </a:p>
          <a:p>
            <a:pPr>
              <a:defRPr>
                <a:latin typeface="Arial"/>
                <a:ea typeface="Arial"/>
                <a:cs typeface="Arial"/>
                <a:sym typeface="Arial"/>
              </a:defRPr>
            </a:pPr>
            <a:r>
              <a:t>Discuss that millions of people live in this very unstable area. They are subject to the dangers of earthquakes, volcanic eruptions, tsunamis, landslides, etc</a:t>
            </a:r>
            <a:r>
              <a:t>.</a:t>
            </a:r>
            <a:r>
              <a:t> — all the possible results of natural forces of Earth’s changes.  Even thought we can’t stop the forces,  it is important to find ways to reduce their impact on people. </a:t>
            </a:r>
          </a:p>
          <a:p>
            <a:pPr>
              <a:defRPr>
                <a:latin typeface="Arial"/>
                <a:ea typeface="Arial"/>
                <a:cs typeface="Arial"/>
                <a:sym typeface="Arial"/>
              </a:defRPr>
            </a:pPr>
          </a:p>
          <a:p>
            <a:pPr>
              <a:defRPr>
                <a:latin typeface="Arial"/>
                <a:ea typeface="Arial"/>
                <a:cs typeface="Arial"/>
                <a:sym typeface="Arial"/>
              </a:defRPr>
            </a:pPr>
            <a:r>
              <a:t>Ask students:</a:t>
            </a:r>
          </a:p>
          <a:p>
            <a:pPr>
              <a:defRPr b="1">
                <a:latin typeface="Arial"/>
                <a:ea typeface="Arial"/>
                <a:cs typeface="Arial"/>
                <a:sym typeface="Arial"/>
              </a:defRPr>
            </a:pPr>
            <a:r>
              <a:t>How can we reduce the impact of these natural forces and protect these people?  Brainstorm!!!</a:t>
            </a:r>
          </a:p>
          <a:p>
            <a:pPr>
              <a:defRPr>
                <a:latin typeface="Arial"/>
                <a:ea typeface="Arial"/>
                <a:cs typeface="Arial"/>
                <a:sym typeface="Arial"/>
              </a:defRPr>
            </a:pPr>
          </a:p>
          <a:p>
            <a:pPr>
              <a:defRPr>
                <a:latin typeface="Arial"/>
                <a:ea typeface="Arial"/>
                <a:cs typeface="Arial"/>
                <a:sym typeface="Arial"/>
              </a:defRPr>
            </a:pPr>
            <a:r>
              <a:t>Possible solutions may include: </a:t>
            </a:r>
          </a:p>
          <a:p>
            <a:pPr marL="160420" indent="-160420">
              <a:buSzPct val="100000"/>
              <a:buAutoNum type="arabicPeriod" startAt="1"/>
              <a:defRPr>
                <a:latin typeface="Arial"/>
                <a:ea typeface="Arial"/>
                <a:cs typeface="Arial"/>
                <a:sym typeface="Arial"/>
              </a:defRPr>
            </a:pPr>
            <a:r>
              <a:t>Earthquake-resistant construction.  Three examples are:  building a rigid box of levels that will withstand sideways movement and hold a building together in an earthquake, placing the building’s foundation on underground “rollers” that allow for the dissipation of some of the seismic energy passing through the Earth, and installing dampers to disperse the seismic energy as it travels up from the ground into the building structure,</a:t>
            </a:r>
          </a:p>
          <a:p>
            <a:pPr marL="160420" indent="-160420">
              <a:buSzPct val="100000"/>
              <a:buAutoNum type="arabicPeriod" startAt="1"/>
              <a:defRPr>
                <a:latin typeface="Arial"/>
                <a:ea typeface="Arial"/>
                <a:cs typeface="Arial"/>
                <a:sym typeface="Arial"/>
              </a:defRPr>
            </a:pPr>
            <a:r>
              <a:t>Improved monitoring of seismic activity and early-warning systems for earthquakes and tsunamis.  Currently, there are very few  systems in place that provide any advance warning that an earthquake is going to happen, but the US Geological Survey is studying ways to improve this.  Even then, there are only a few seconds of warning — but lives can be saved with a few seconds of preparation.  Also, it has been noted that cats, dogs, and birds are all sensitive to seismic activity before humans are.  Could their sensitivity be used somehow?  As geologists continue to study the problem and to learn more about the Earth, they may be better able to predict when and where an earthquake will occur.  Certainly one area of focus is on the resulting tsunamis in coastal areas that have experienced an earthquake.  Better alarm systems are already in place as a result of the 2004 tsunami in Thailand and the 2011 tsunami in Japan.  Both of these were results of 9.0 magnitude earthquakes.</a:t>
            </a:r>
          </a:p>
          <a:p>
            <a:pPr marL="160420" indent="-160420">
              <a:buSzPct val="100000"/>
              <a:buAutoNum type="arabicPeriod" startAt="1"/>
              <a:defRPr>
                <a:latin typeface="Arial"/>
                <a:ea typeface="Arial"/>
                <a:cs typeface="Arial"/>
                <a:sym typeface="Arial"/>
              </a:defRPr>
            </a:pPr>
            <a:r>
              <a:t>Evacuation plans</a:t>
            </a:r>
            <a:r>
              <a:t>.</a:t>
            </a:r>
          </a:p>
          <a:p>
            <a:pPr marL="160420" indent="-160420">
              <a:buSzPct val="100000"/>
              <a:buAutoNum type="arabicPeriod" startAt="1"/>
              <a:defRPr>
                <a:latin typeface="Arial"/>
                <a:ea typeface="Arial"/>
                <a:cs typeface="Arial"/>
                <a:sym typeface="Arial"/>
              </a:defRPr>
            </a:pPr>
            <a:r>
              <a:t>Emergency drills.</a:t>
            </a:r>
          </a:p>
          <a:p>
            <a:pPr marL="160420" indent="-160420">
              <a:buSzPct val="100000"/>
              <a:buAutoNum type="arabicPeriod" startAt="1"/>
              <a:defRPr>
                <a:latin typeface="Arial"/>
                <a:ea typeface="Arial"/>
                <a:cs typeface="Arial"/>
                <a:sym typeface="Arial"/>
              </a:defRPr>
            </a:pPr>
            <a:r>
              <a:t>Ground-stabilizing installations.</a:t>
            </a:r>
          </a:p>
          <a:p>
            <a:pPr marL="160420" indent="-160420">
              <a:buSzPct val="100000"/>
              <a:buAutoNum type="arabicPeriod" startAt="1"/>
              <a:defRPr>
                <a:latin typeface="Arial"/>
                <a:ea typeface="Arial"/>
                <a:cs typeface="Arial"/>
                <a:sym typeface="Arial"/>
              </a:defRPr>
            </a:pPr>
            <a:r>
              <a:t>Planting to prevent landslides.</a:t>
            </a:r>
          </a:p>
          <a:p>
            <a:pPr marL="160420" indent="-160420">
              <a:buSzPct val="100000"/>
              <a:buAutoNum type="arabicPeriod" startAt="1"/>
              <a:defRPr>
                <a:latin typeface="Arial"/>
                <a:ea typeface="Arial"/>
                <a:cs typeface="Arial"/>
                <a:sym typeface="Arial"/>
              </a:defRPr>
            </a:pPr>
            <a:r>
              <a:t>Volcanic activity monitoring.  </a:t>
            </a:r>
          </a:p>
          <a:p>
            <a:pPr>
              <a:defRPr>
                <a:solidFill>
                  <a:schemeClr val="accent2"/>
                </a:solidFill>
                <a:latin typeface="Arial"/>
                <a:ea typeface="Arial"/>
                <a:cs typeface="Arial"/>
                <a:sym typeface="Arial"/>
              </a:defRPr>
            </a:pPr>
          </a:p>
          <a:p>
            <a:pPr>
              <a:defRPr i="1">
                <a:solidFill>
                  <a:schemeClr val="accent2"/>
                </a:solidFill>
                <a:latin typeface="Arial"/>
                <a:ea typeface="Arial"/>
                <a:cs typeface="Arial"/>
                <a:sym typeface="Arial"/>
              </a:defRPr>
            </a:pPr>
            <a:r>
              <a:t>Image credit: Ring of Fire illustration, from USGS, retrieved on June 6, 2016 from http://pubs.usgs.gov/gip/dynamic.html [Public Domain]</a:t>
            </a:r>
          </a:p>
          <a:p>
            <a:pPr>
              <a:defRPr>
                <a:solidFill>
                  <a:schemeClr val="accent2"/>
                </a:solidFill>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a:p>
            <a:pPr>
              <a:defRPr b="1">
                <a:latin typeface="Arial"/>
                <a:ea typeface="Arial"/>
                <a:cs typeface="Arial"/>
                <a:sym typeface="Arial"/>
              </a:defRPr>
            </a:p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3" name="Shape 973"/>
          <p:cNvSpPr/>
          <p:nvPr>
            <p:ph type="sldImg"/>
          </p:nvPr>
        </p:nvSpPr>
        <p:spPr>
          <a:prstGeom prst="rect">
            <a:avLst/>
          </a:prstGeom>
        </p:spPr>
        <p:txBody>
          <a:bodyPr/>
          <a:lstStyle/>
          <a:p>
            <a:pPr/>
          </a:p>
        </p:txBody>
      </p:sp>
      <p:sp>
        <p:nvSpPr>
          <p:cNvPr id="974" name="Shape 974"/>
          <p:cNvSpPr/>
          <p:nvPr>
            <p:ph type="body" sz="quarter" idx="1"/>
          </p:nvPr>
        </p:nvSpPr>
        <p:spPr>
          <a:prstGeom prst="rect">
            <a:avLst/>
          </a:prstGeom>
        </p:spPr>
        <p:txBody>
          <a:bodyPr/>
          <a:lstStyle/>
          <a:p>
            <a:pPr>
              <a:defRPr i="1"/>
            </a:pPr>
            <a:r>
              <a:t>Image credit:</a:t>
            </a:r>
          </a:p>
          <a:p>
            <a:pPr>
              <a:defRPr i="1"/>
            </a:pPr>
            <a:r>
              <a:t>Volcanic eruption by Jesse Adams, retrieved on June 6, 2016 from http://www.freeimages.com/photo/eruption-1476821 [Public Domain]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3" name="Shape 983"/>
          <p:cNvSpPr/>
          <p:nvPr>
            <p:ph type="sldImg"/>
          </p:nvPr>
        </p:nvSpPr>
        <p:spPr>
          <a:prstGeom prst="rect">
            <a:avLst/>
          </a:prstGeom>
        </p:spPr>
        <p:txBody>
          <a:bodyPr/>
          <a:lstStyle/>
          <a:p>
            <a:pPr/>
          </a:p>
        </p:txBody>
      </p:sp>
      <p:sp>
        <p:nvSpPr>
          <p:cNvPr id="984" name="Shape 984"/>
          <p:cNvSpPr/>
          <p:nvPr>
            <p:ph type="body" sz="quarter" idx="1"/>
          </p:nvPr>
        </p:nvSpPr>
        <p:spPr>
          <a:prstGeom prst="rect">
            <a:avLst/>
          </a:prstGeom>
        </p:spPr>
        <p:txBody>
          <a:bodyPr/>
          <a:lstStyle/>
          <a:p>
            <a:pPr/>
            <a:r>
              <a:t>In this section, students focus products formed by Earth’s changes and interactions with the Earth. Students will be able to compare where these energy sources come from, their renewability, and their impact on the environment and on our lives.</a:t>
            </a:r>
          </a:p>
          <a:p>
            <a:pPr/>
          </a:p>
          <a:p>
            <a:pPr/>
            <a:r>
              <a:t>This slide is offered as a review of plate tectonics. It is worthwhile to note that at convergent points like this, coal and oil deposits are likely to be found (as in the mountains of West Virginia and Pennsylvania)</a:t>
            </a:r>
            <a:r>
              <a:t>. </a:t>
            </a:r>
          </a:p>
          <a:p>
            <a:pPr/>
          </a:p>
          <a:p>
            <a:pPr/>
            <a:r>
              <a:t>Coal forms where decaying plant matter accumulates in the bottom of wetlands such as swamps and marshes, forming layers of peat. Oil and natural gas form from decaying microscopic plants and animals in the oceans. </a:t>
            </a:r>
          </a:p>
          <a:p>
            <a:pPr/>
            <a:r>
              <a:t>As they die, they fall to the bottom of the oceans where they accumulate. Over time, the peat and the decaying ocean organisms become buried in sediment. </a:t>
            </a:r>
          </a:p>
          <a:p>
            <a:pPr/>
          </a:p>
          <a:p>
            <a:pPr/>
            <a:r>
              <a:t>As the subducting plate moves down into the asthenosphere, the increasing pressure forces out water trapped in the organic matter. Meanwhile, the heat and actions of decomposers cause chemical changes: peat is transformed into coal, while the marine organisms are transformed into a waxy material called kerogen. Under the right conditions of temperature and pressure, the kerogen breaks down into liquid oil and natural gas. </a:t>
            </a:r>
          </a:p>
          <a:p>
            <a:pPr/>
          </a:p>
          <a:p>
            <a:pPr>
              <a:spcBef>
                <a:spcPts val="300"/>
              </a:spcBef>
              <a:defRPr i="1"/>
            </a:pPr>
            <a:r>
              <a:t>Image credits: </a:t>
            </a:r>
          </a:p>
          <a:p>
            <a:pPr>
              <a:spcBef>
                <a:spcPts val="300"/>
              </a:spcBef>
              <a:defRPr i="1"/>
            </a:pPr>
            <a:r>
              <a:t>Early oil derrick taken 1922, from National Archives, retrieved on July 16, 2016 from https://commons.wikimedia.org/wiki/File:Gusher_Okemah_OK_1922.jpg [Public Domain, US]</a:t>
            </a:r>
          </a:p>
          <a:p>
            <a:pPr>
              <a:spcBef>
                <a:spcPts val="300"/>
              </a:spcBef>
              <a:defRPr i="1"/>
            </a:pPr>
            <a:r>
              <a:t>Continental crust-continental crust subduction zone illustration, from USGS, retrieved on June 6, 2016 from http://pubs.usgs.gov/gip/dynamic.html [Public Domain]</a:t>
            </a:r>
          </a:p>
          <a:p>
            <a:pPr>
              <a:spcBef>
                <a:spcPts val="300"/>
              </a:spcBef>
              <a:defRPr i="1"/>
            </a:pPr>
            <a:r>
              <a:t>Anthracite coal, from Pixabay.com, retrieved on August 15, 2016 from https://pixabay.com/en/coal-cabbage-burned-fuel-black-842468/ [CC0 1.0 (https://creativecommons.org/publicdomain/zero/1.0/deed.en)]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0" name="Shape 990"/>
          <p:cNvSpPr/>
          <p:nvPr>
            <p:ph type="sldImg"/>
          </p:nvPr>
        </p:nvSpPr>
        <p:spPr>
          <a:prstGeom prst="rect">
            <a:avLst/>
          </a:prstGeom>
        </p:spPr>
        <p:txBody>
          <a:bodyPr/>
          <a:lstStyle/>
          <a:p>
            <a:pPr/>
          </a:p>
        </p:txBody>
      </p:sp>
      <p:sp>
        <p:nvSpPr>
          <p:cNvPr id="991" name="Shape 991"/>
          <p:cNvSpPr/>
          <p:nvPr>
            <p:ph type="body" sz="quarter" idx="1"/>
          </p:nvPr>
        </p:nvSpPr>
        <p:spPr>
          <a:prstGeom prst="rect">
            <a:avLst/>
          </a:prstGeom>
        </p:spPr>
        <p:txBody>
          <a:bodyPr/>
          <a:lstStyle/>
          <a:p>
            <a:pPr>
              <a:defRPr b="1"/>
            </a:pPr>
            <a:r>
              <a:t>Teacher’s notes</a:t>
            </a:r>
          </a:p>
          <a:p>
            <a:pPr/>
            <a:endParaRPr b="1"/>
          </a:p>
          <a:p>
            <a:pPr/>
            <a:r>
              <a:t>This is a picture of sedimentary rock near Williamsport, PA.  It dates from the Carboniferous Period.  This was part of the Paleozoic Era, and it was a time during which lots of organisms lived.  When these organisms died, they became part of the sediment below swamps and inland seas.  The organisms contained lots of carbon, and over time that carbon was compressed and heated, and transformed into fossil fuels.</a:t>
            </a:r>
          </a:p>
          <a:p>
            <a:pPr/>
          </a:p>
          <a:p>
            <a:pPr/>
            <a:r>
              <a:t>Additional information:  Deltaic deposits of the Carboniferous era can be seen in this road cut on R</a:t>
            </a:r>
            <a:r>
              <a:t>ou</a:t>
            </a:r>
            <a:r>
              <a:t>te 15 just north of Williamsport, Pennsylvania. The era is referred to as carboniferous, because coal deposits are associated with these rock formations.  The Carboniferous Period is famous for its vast swamp forests, which produced the coal from which the term Carboniferous, or "carbon-bearing," is derived. The Carboniferous Period lasted from about 359.2 to 299 million years ago</a:t>
            </a:r>
            <a:r>
              <a:t> </a:t>
            </a:r>
            <a:r>
              <a:t>during the late Paleozoic Era.</a:t>
            </a:r>
          </a:p>
          <a:p>
            <a:pPr/>
          </a:p>
          <a:p>
            <a:pPr>
              <a:defRPr i="1"/>
            </a:pPr>
            <a:r>
              <a:t>Image credit:</a:t>
            </a:r>
          </a:p>
          <a:p>
            <a:pPr>
              <a:defRPr i="1"/>
            </a:pPr>
            <a:r>
              <a:t>Sedimentary rock layers, by Pollinator (Own work), retrieved July 16, 2016 from https://commons.wikimedia.org/wiki/File:Deltaic_8601.jpg [CC-BY-SA-3.0 (http://creativecommons.org/licenses/by-sa/3.0/)]</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8" name="Shape 998"/>
          <p:cNvSpPr/>
          <p:nvPr>
            <p:ph type="sldImg"/>
          </p:nvPr>
        </p:nvSpPr>
        <p:spPr>
          <a:prstGeom prst="rect">
            <a:avLst/>
          </a:prstGeom>
        </p:spPr>
        <p:txBody>
          <a:bodyPr/>
          <a:lstStyle/>
          <a:p>
            <a:pPr/>
          </a:p>
        </p:txBody>
      </p:sp>
      <p:sp>
        <p:nvSpPr>
          <p:cNvPr id="999" name="Shape 999"/>
          <p:cNvSpPr/>
          <p:nvPr>
            <p:ph type="body" sz="quarter" idx="1"/>
          </p:nvPr>
        </p:nvSpPr>
        <p:spPr>
          <a:prstGeom prst="rect">
            <a:avLst/>
          </a:prstGeom>
        </p:spPr>
        <p:txBody>
          <a:bodyPr/>
          <a:lstStyle/>
          <a:p>
            <a:pPr>
              <a:defRPr b="1"/>
            </a:pPr>
            <a:r>
              <a:t>Teacher’s Notes</a:t>
            </a:r>
          </a:p>
          <a:p>
            <a:pPr/>
            <a:endParaRPr b="1"/>
          </a:p>
          <a:p>
            <a:pPr/>
            <a:r>
              <a:t>Remind students that It takes millions of years to make these fuels, and that they are produced through the natural processes of plates converging, forcing rocks down deeper into the crust where pressure and heat increase.  </a:t>
            </a:r>
            <a:r>
              <a:t>This compresses and heats decaying plant and animal matter, forming deposits of coal, oil, and natural gas. </a:t>
            </a:r>
            <a:r>
              <a:t>In some places, however, coal-bearing rocks and oil deposits have been forced up to the surface due to these same processes and forces.</a:t>
            </a:r>
          </a:p>
          <a:p>
            <a:pPr/>
          </a:p>
          <a:p>
            <a:pPr/>
            <a:r>
              <a:t>The left picture shows an oil-well, a “gusher” in Okemah, Oklahoma in 1922, and on the right is a close-up of coal.</a:t>
            </a:r>
          </a:p>
          <a:p>
            <a:pPr/>
          </a:p>
          <a:p>
            <a:pPr>
              <a:defRPr i="1"/>
            </a:pPr>
            <a:r>
              <a:t>Image credits: </a:t>
            </a:r>
          </a:p>
          <a:p>
            <a:pPr>
              <a:defRPr i="1"/>
            </a:pPr>
            <a:r>
              <a:t>Early oil derrick taken 1922, from National Archives, retrieved on July 16, 2016 from https://commons.wikimedia.org/wiki/File:Gusher_Okemah_OK_1922.jpg [Public Domain, US]</a:t>
            </a:r>
          </a:p>
          <a:p>
            <a:pPr>
              <a:defRPr i="1"/>
            </a:pPr>
            <a:r>
              <a:t>Anthracite coal, from Pixabay.com, retrieved on August 15, 2016 from https://pixabay.com/en/coal-cabbage-burned-fuel-black-842468/ [CC0 1.0 (https://creativecommons.org/publicdomain/zero/1.0/deed.en)]</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6" name="Shape 1006"/>
          <p:cNvSpPr/>
          <p:nvPr>
            <p:ph type="sldImg"/>
          </p:nvPr>
        </p:nvSpPr>
        <p:spPr>
          <a:prstGeom prst="rect">
            <a:avLst/>
          </a:prstGeom>
        </p:spPr>
        <p:txBody>
          <a:bodyPr/>
          <a:lstStyle/>
          <a:p>
            <a:pPr/>
          </a:p>
        </p:txBody>
      </p:sp>
      <p:sp>
        <p:nvSpPr>
          <p:cNvPr id="1007" name="Shape 1007"/>
          <p:cNvSpPr/>
          <p:nvPr>
            <p:ph type="body" sz="quarter" idx="1"/>
          </p:nvPr>
        </p:nvSpPr>
        <p:spPr>
          <a:prstGeom prst="rect">
            <a:avLst/>
          </a:prstGeom>
        </p:spPr>
        <p:txBody>
          <a:bodyPr/>
          <a:lstStyle/>
          <a:p>
            <a:pPr>
              <a:defRPr b="1"/>
            </a:pPr>
            <a:r>
              <a:t>Teacher’s Notes</a:t>
            </a:r>
          </a:p>
          <a:p>
            <a:pPr/>
            <a:endParaRPr b="1"/>
          </a:p>
          <a:p>
            <a:pPr/>
            <a:r>
              <a:t>On the left is a strip mine, and on the right is</a:t>
            </a:r>
            <a:r>
              <a:t> a deep-sea oil</a:t>
            </a:r>
            <a:r>
              <a:t> platform.</a:t>
            </a:r>
            <a:r>
              <a:t> These platforms allow petroleum companies to drill into oil deposits trapped in rock below the ocean.</a:t>
            </a:r>
            <a:r>
              <a:t> Humans have </a:t>
            </a:r>
            <a:r>
              <a:t>become </a:t>
            </a:r>
            <a:r>
              <a:t>very good at finding fossil fuel deposits and getting them out fairly inexpensively. There are deposits all around the world, and most of our cars, homes, and businesses rely on these types of fuels.</a:t>
            </a:r>
          </a:p>
          <a:p>
            <a:pPr/>
          </a:p>
          <a:p>
            <a:pPr>
              <a:defRPr i="1"/>
            </a:pPr>
            <a:r>
              <a:t>Image credits:</a:t>
            </a:r>
          </a:p>
          <a:p>
            <a:pPr>
              <a:defRPr i="1"/>
            </a:pPr>
            <a:r>
              <a:t>Strip coal mine, by Stephen Codrington, retrieved July 16, 2016 from https://commons.wikimedia.org/wiki/File:Strip_coal_mining.jpg [CC-BY-SA-3.0 (http://creativecommons.org/licenses/by-sa/3.0/)]</a:t>
            </a:r>
          </a:p>
          <a:p>
            <a:pPr>
              <a:defRPr i="1"/>
            </a:pPr>
            <a:r>
              <a:t>Japanese deep-sea drilling platform, by tsuda (Flickr: oil rig) retrieved August 15, 2016 fromhttps://commons.wikimedia.org/wiki/File%3AIwafune-oki_oil_platform_in_Japan.jpg [CC BY-SA 2.0 (http://creativecommons.org/licenses/by-sa/2.0)]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Alfred Wegener was on the right track when he proposed his theory of Continental Drift. </a:t>
            </a:r>
          </a:p>
          <a:p>
            <a:pPr>
              <a:defRPr>
                <a:latin typeface="Arial"/>
                <a:ea typeface="Arial"/>
                <a:cs typeface="Arial"/>
                <a:sym typeface="Arial"/>
              </a:defRPr>
            </a:pPr>
            <a:r>
              <a:t>However, it would take almost another 50 years and a greater knowledge of the Earth in order to understand why the surface of the Earth changed and is still changing.   </a:t>
            </a:r>
          </a:p>
          <a:p>
            <a:pPr>
              <a:defRPr>
                <a:latin typeface="Arial"/>
                <a:ea typeface="Arial"/>
                <a:cs typeface="Arial"/>
                <a:sym typeface="Arial"/>
              </a:defRPr>
            </a:pPr>
          </a:p>
          <a:p>
            <a:pPr>
              <a:defRPr>
                <a:latin typeface="Arial"/>
                <a:ea typeface="Arial"/>
                <a:cs typeface="Arial"/>
                <a:sym typeface="Arial"/>
              </a:defRPr>
            </a:pPr>
            <a:r>
              <a:t>Ultimately, the answer to understanding the changes in Earth lies in understanding the Earth’ composition and the mechanical properties of the Earth.</a:t>
            </a:r>
          </a:p>
          <a:p>
            <a:pPr>
              <a:defRPr>
                <a:latin typeface="Arial"/>
                <a:ea typeface="Arial"/>
                <a:cs typeface="Arial"/>
                <a:sym typeface="Arial"/>
              </a:defRPr>
            </a:pPr>
          </a:p>
          <a:p>
            <a:pPr>
              <a:defRPr>
                <a:latin typeface="Arial"/>
                <a:ea typeface="Arial"/>
                <a:cs typeface="Arial"/>
                <a:sym typeface="Arial"/>
              </a:defRPr>
            </a:pPr>
            <a:r>
              <a:t>Scientists can divide the Earth into 3 different layers based solely on its composition</a:t>
            </a:r>
            <a:r>
              <a:t>:</a:t>
            </a:r>
            <a:r>
              <a:t> </a:t>
            </a:r>
          </a:p>
          <a:p>
            <a:pPr marL="171450" indent="-171450">
              <a:buSzPct val="100000"/>
              <a:buFont typeface="Arial"/>
              <a:buChar char="•"/>
              <a:defRPr>
                <a:latin typeface="Arial"/>
                <a:ea typeface="Arial"/>
                <a:cs typeface="Arial"/>
                <a:sym typeface="Arial"/>
              </a:defRPr>
            </a:pPr>
            <a:r>
              <a:t>The layers are not all the same states of matter.</a:t>
            </a:r>
          </a:p>
          <a:p>
            <a:pPr marL="171450" indent="-171450">
              <a:buSzPct val="100000"/>
              <a:buFont typeface="Arial"/>
              <a:buChar char="•"/>
              <a:defRPr>
                <a:latin typeface="Arial"/>
                <a:ea typeface="Arial"/>
                <a:cs typeface="Arial"/>
                <a:sym typeface="Arial"/>
              </a:defRPr>
            </a:pPr>
            <a:r>
              <a:t>Some are solid, some are liquid.</a:t>
            </a:r>
          </a:p>
          <a:p>
            <a:pPr marL="171450" indent="-171450">
              <a:buSzPct val="100000"/>
              <a:buFont typeface="Arial"/>
              <a:buChar char="•"/>
              <a:defRPr>
                <a:latin typeface="Arial"/>
                <a:ea typeface="Arial"/>
                <a:cs typeface="Arial"/>
                <a:sym typeface="Arial"/>
              </a:defRPr>
            </a:pPr>
            <a:r>
              <a:t>The three major layers are the core, mantle and crust</a:t>
            </a:r>
          </a:p>
          <a:p>
            <a:pPr marL="171450" indent="-171450">
              <a:buSzPct val="100000"/>
              <a:buFont typeface="Arial"/>
              <a:buChar char="•"/>
              <a:defRPr>
                <a:latin typeface="Arial"/>
                <a:ea typeface="Arial"/>
                <a:cs typeface="Arial"/>
                <a:sym typeface="Arial"/>
              </a:defRPr>
            </a:pPr>
          </a:p>
          <a:p>
            <a:pPr marL="171450" indent="-171450">
              <a:buSzPct val="100000"/>
              <a:buFont typeface="Arial"/>
              <a:buChar char="•"/>
              <a:defRPr>
                <a:latin typeface="Arial"/>
                <a:ea typeface="Arial"/>
                <a:cs typeface="Arial"/>
                <a:sym typeface="Arial"/>
              </a:defRPr>
            </a:pPr>
          </a:p>
          <a:p>
            <a:pPr>
              <a:defRPr i="1">
                <a:latin typeface="Arial"/>
                <a:ea typeface="Arial"/>
                <a:cs typeface="Arial"/>
                <a:sym typeface="Arial"/>
              </a:defRPr>
            </a:pPr>
            <a:r>
              <a:t>Image credit:</a:t>
            </a:r>
          </a:p>
          <a:p>
            <a:pPr>
              <a:defRPr i="1"/>
            </a:pPr>
            <a:r>
              <a:t>Earth cutaway by CharlesC, retrieved on August 18, 2016 from https://commons.wikimedia.org/wiki/File:Earth_cutaway.png [CC BY-SA 3.0 (https://creativecommons.org/licenses/by/3.0/)]</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Shape 1013"/>
          <p:cNvSpPr/>
          <p:nvPr>
            <p:ph type="sldImg"/>
          </p:nvPr>
        </p:nvSpPr>
        <p:spPr>
          <a:prstGeom prst="rect">
            <a:avLst/>
          </a:prstGeom>
        </p:spPr>
        <p:txBody>
          <a:bodyPr/>
          <a:lstStyle/>
          <a:p>
            <a:pPr/>
          </a:p>
        </p:txBody>
      </p:sp>
      <p:sp>
        <p:nvSpPr>
          <p:cNvPr id="1014" name="Shape 1014"/>
          <p:cNvSpPr/>
          <p:nvPr>
            <p:ph type="body" sz="quarter" idx="1"/>
          </p:nvPr>
        </p:nvSpPr>
        <p:spPr>
          <a:prstGeom prst="rect">
            <a:avLst/>
          </a:prstGeom>
        </p:spPr>
        <p:txBody>
          <a:bodyPr/>
          <a:lstStyle/>
          <a:p>
            <a:pPr>
              <a:defRPr b="1"/>
            </a:pPr>
            <a:r>
              <a:t>Teacher’s Notes</a:t>
            </a:r>
          </a:p>
          <a:p>
            <a:pPr>
              <a:defRPr b="1"/>
            </a:pPr>
          </a:p>
          <a:p>
            <a:pPr/>
            <a:r>
              <a:t>As the final piece of information regarding fossil fuels, we remind students that we have to burn them to access the energy they contain — and that causes pollution.  </a:t>
            </a:r>
          </a:p>
          <a:p>
            <a:pPr/>
          </a:p>
          <a:p>
            <a:pPr/>
            <a:r>
              <a:t>Prompt your students to think about the many ways in which animal and human environments are affected by these types of energies.</a:t>
            </a:r>
          </a:p>
          <a:p>
            <a:pPr/>
          </a:p>
          <a:p>
            <a:pPr/>
            <a:r>
              <a:t>For review:  it takes millions of years of natural forces deep in the Earth to make fossil fuels. Our supply of fossil fuels is finite. There is the very real potential that we exhaust our current supply. We can’t wait millions of years for more to form!  Thus these fuels are considered nonrenewable sources. </a:t>
            </a:r>
          </a:p>
          <a:p>
            <a:pPr/>
          </a:p>
          <a:p>
            <a:pPr/>
            <a:r>
              <a:t>The processes used to extract these fuels in their raw form from the Earth cause destruction and pollution. We have to burn coal, oil, and gas to utilize the energy stored in these fuels. The burning releases even more pollution into the air, and therefor into our land and water supply.</a:t>
            </a:r>
          </a:p>
          <a:p>
            <a:pPr/>
          </a:p>
          <a:p>
            <a:pPr>
              <a:defRPr i="1"/>
            </a:pPr>
            <a:r>
              <a:t>Image credit:</a:t>
            </a:r>
          </a:p>
          <a:p>
            <a:pPr>
              <a:defRPr i="1"/>
            </a:pPr>
            <a:r>
              <a:t>Industrial complex in Ganjiaxiang, China by Vmenkov, retrieved on August 15, 2016 from https://commons.wikimedia.org/wiki/File%3AGanjiaxiang_-_industrial_panorama_-_P1070643.JPG [CC BY-SA 3.0 (http://creativecommons.org/licenses/by-sa/3.0)]</a:t>
            </a:r>
          </a:p>
          <a:p>
            <a:pPr/>
          </a:p>
          <a:p>
            <a:pPr/>
          </a:p>
          <a:p>
            <a:pPr>
              <a:defRPr b="1"/>
            </a:pPr>
          </a:p>
          <a:p>
            <a:pPr>
              <a:defRPr b="1"/>
            </a:p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Shape 1024"/>
          <p:cNvSpPr/>
          <p:nvPr>
            <p:ph type="sldImg"/>
          </p:nvPr>
        </p:nvSpPr>
        <p:spPr>
          <a:prstGeom prst="rect">
            <a:avLst/>
          </a:prstGeom>
        </p:spPr>
        <p:txBody>
          <a:bodyPr/>
          <a:lstStyle/>
          <a:p>
            <a:pPr/>
          </a:p>
        </p:txBody>
      </p:sp>
      <p:sp>
        <p:nvSpPr>
          <p:cNvPr id="1025" name="Shape 1025"/>
          <p:cNvSpPr/>
          <p:nvPr>
            <p:ph type="body" sz="quarter" idx="1"/>
          </p:nvPr>
        </p:nvSpPr>
        <p:spPr>
          <a:prstGeom prst="rect">
            <a:avLst/>
          </a:prstGeom>
        </p:spPr>
        <p:txBody>
          <a:bodyPr/>
          <a:lstStyle/>
          <a:p>
            <a:pPr>
              <a:defRPr b="1"/>
            </a:pPr>
            <a:r>
              <a:t>Teacher’s Notes</a:t>
            </a:r>
          </a:p>
          <a:p>
            <a:pPr>
              <a:defRPr b="1"/>
            </a:pPr>
          </a:p>
          <a:p>
            <a:pPr/>
            <a:r>
              <a:t>Now for the non-fossil, renewable fuels!</a:t>
            </a:r>
            <a:endParaRPr b="1"/>
          </a:p>
          <a:p>
            <a:pPr>
              <a:defRPr b="1"/>
            </a:pPr>
          </a:p>
          <a:p>
            <a:pPr/>
            <a:r>
              <a:t>Discuss the following three images of renewable, clean energy.  Solar panels, wind turbines, and hydro</a:t>
            </a:r>
            <a:r>
              <a:t>electric </a:t>
            </a:r>
            <a:r>
              <a:t>power </a:t>
            </a:r>
            <a:r>
              <a:t>all rely </a:t>
            </a:r>
            <a:r>
              <a:t>on natural processes and forces on Earth.  However, sun, rain, and wind occur every day on Earth. These forces also occur on the surface of the Earth where we can more easily harness them than fossil fuels.  </a:t>
            </a:r>
          </a:p>
          <a:p>
            <a:pPr/>
          </a:p>
          <a:p>
            <a:pPr/>
            <a:r>
              <a:t>We call these “clean” energies since they don’t involve burning fossil fuels. They are also referred to </a:t>
            </a:r>
            <a:r>
              <a:t>as </a:t>
            </a:r>
            <a:r>
              <a:t>sustainable or renewable because they are “provided” every day due to the Earth’s natural processes and the energy coming from our sun.  Clarify for the students that sustainable fuels will never run out.</a:t>
            </a:r>
          </a:p>
          <a:p>
            <a:pPr/>
          </a:p>
          <a:p>
            <a:pPr/>
            <a:r>
              <a:t>Every day, photons, packets of the sun’s light energy from the process of nuclear fusion, bombard the Earth.  According to the Boston Globe, “in one second, our sun produces enough energy for almost 500,000 years of the current needs of our … civilization.”  This happens every day, even when it’s cloudy, and it happens all over the world!  Solar panels collect these photons and convert light energy into electrical energy for us to use.</a:t>
            </a:r>
          </a:p>
          <a:p>
            <a:pPr/>
          </a:p>
          <a:p>
            <a:pPr/>
            <a:r>
              <a:t>Due to the sun’s heating of the Earth, there are always wind currents (convection currents) forming on Earth. Wind farms are established in places where wind is most reliable, and they convert the wind’s kinetic energy into electrical energy.</a:t>
            </a:r>
          </a:p>
          <a:p>
            <a:pPr/>
          </a:p>
          <a:p>
            <a:pPr/>
            <a:r>
              <a:t>Earth’s water cycle constantly causes evaporation, condensation, and precipitation.  Water is always moving through our atmosphere, and replenishing lakes, rivers, and oceans.  Droughts occur, certainly, but often a drought in one part of the world correlates with flooding in another.</a:t>
            </a:r>
          </a:p>
          <a:p>
            <a:pPr/>
          </a:p>
          <a:p>
            <a:pPr/>
            <a:r>
              <a:t>Image credits (clockwise from top left):</a:t>
            </a:r>
          </a:p>
          <a:p>
            <a:pPr>
              <a:defRPr i="1"/>
            </a:pPr>
            <a:r>
              <a:t>Rooftop solar panels by Cummings Properties, retrieved on August 15, 2016 from https://www.flickr.com/photos/cummingsproperties/7538703720 [CC BY-SA 2.0 (http://creativecommons.org/licenses/by-sa/2.0)]</a:t>
            </a:r>
          </a:p>
          <a:p>
            <a:pPr>
              <a:defRPr i="1"/>
            </a:pPr>
            <a:r>
              <a:t>Brazos Wind Farm by Leaflet, retrieved on August 15, 2016 from https://commons.wikimedia.org/wiki/File:GreenMountainWindFarm_Fluvanna_2004.jpg [CC BY-SA 3.0 (http://creativecommons.org/licenses/by-sa/3.0)]</a:t>
            </a:r>
          </a:p>
          <a:p>
            <a:pPr>
              <a:defRPr i="1"/>
            </a:pPr>
            <a:r>
              <a:t>Takato Dam by Qurren, retrieved on August 15, 2016 from https://commons.wikimedia.org/wiki/File:Takato_Dam_discharge.jpg [CC BY-SA 3.0 (http://creativecommons.org/licenses/by-sa/3.0)]</a:t>
            </a:r>
          </a:p>
          <a:p>
            <a:pPr>
              <a:defRPr i="1"/>
            </a:pPr>
          </a:p>
          <a:p>
            <a:pPr>
              <a:defRPr i="1"/>
            </a:p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4" name="Shape 1034"/>
          <p:cNvSpPr/>
          <p:nvPr>
            <p:ph type="sldImg"/>
          </p:nvPr>
        </p:nvSpPr>
        <p:spPr>
          <a:prstGeom prst="rect">
            <a:avLst/>
          </a:prstGeom>
        </p:spPr>
        <p:txBody>
          <a:bodyPr/>
          <a:lstStyle/>
          <a:p>
            <a:pPr/>
          </a:p>
        </p:txBody>
      </p:sp>
      <p:sp>
        <p:nvSpPr>
          <p:cNvPr id="1035" name="Shape 1035"/>
          <p:cNvSpPr/>
          <p:nvPr>
            <p:ph type="body" sz="quarter" idx="1"/>
          </p:nvPr>
        </p:nvSpPr>
        <p:spPr>
          <a:prstGeom prst="rect">
            <a:avLst/>
          </a:prstGeom>
        </p:spPr>
        <p:txBody>
          <a:bodyPr/>
          <a:lstStyle/>
          <a:p>
            <a:pPr>
              <a:defRPr b="1"/>
            </a:pPr>
            <a:r>
              <a:t>Teacher’s Notes</a:t>
            </a:r>
          </a:p>
          <a:p>
            <a:pPr/>
            <a:endParaRPr b="1"/>
          </a:p>
          <a:p>
            <a:pPr/>
            <a:r>
              <a:t>Discuss that these energy sources are clean and sustainable. They don’t damage the Earth in the same way as fossil fuels. However, they are not perfect.</a:t>
            </a:r>
          </a:p>
          <a:p>
            <a:pPr/>
          </a:p>
          <a:p>
            <a:pPr/>
            <a:r>
              <a:t>Prompt your students to think about the many ways in which animal and human environments are affected by these types of energies. They may be able to come up with additional drawbacks to these clean and renewable sources of energy.</a:t>
            </a:r>
          </a:p>
          <a:p>
            <a:pPr/>
          </a:p>
          <a:p>
            <a:pPr/>
            <a:r>
              <a:t>Image credits:</a:t>
            </a:r>
          </a:p>
          <a:p>
            <a:pPr>
              <a:defRPr i="1"/>
            </a:pPr>
            <a:r>
              <a:t>Rooftop solar panels by Cummings Properties, retrieved on August 15, 2016 from https://www.flickr.com/photos/cummingsproperties/7538703720 [CC BY-SA 2.0 (http://creativecommons.org/licenses/by-sa/2.0)]</a:t>
            </a:r>
          </a:p>
          <a:p>
            <a:pPr>
              <a:defRPr i="1"/>
            </a:pPr>
            <a:r>
              <a:t>Brazos Wind Farm by Leaflet, retrieved on August 15, 2016 from https://commons.wikimedia.org/wiki/File:GreenMountainWindFarm_Fluvanna_2004.jpg [CC BY-SA 3.0 (http://creativecommons.org/licenses/by-sa/3.0)]</a:t>
            </a:r>
          </a:p>
          <a:p>
            <a:pPr>
              <a:defRPr i="1"/>
            </a:p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2" name="Shape 1042"/>
          <p:cNvSpPr/>
          <p:nvPr>
            <p:ph type="sldImg"/>
          </p:nvPr>
        </p:nvSpPr>
        <p:spPr>
          <a:prstGeom prst="rect">
            <a:avLst/>
          </a:prstGeom>
        </p:spPr>
        <p:txBody>
          <a:bodyPr/>
          <a:lstStyle/>
          <a:p>
            <a:pPr/>
          </a:p>
        </p:txBody>
      </p:sp>
      <p:sp>
        <p:nvSpPr>
          <p:cNvPr id="1043" name="Shape 1043"/>
          <p:cNvSpPr/>
          <p:nvPr>
            <p:ph type="body" sz="quarter" idx="1"/>
          </p:nvPr>
        </p:nvSpPr>
        <p:spPr>
          <a:prstGeom prst="rect">
            <a:avLst/>
          </a:prstGeom>
        </p:spPr>
        <p:txBody>
          <a:bodyPr/>
          <a:lstStyle/>
          <a:p>
            <a:pPr>
              <a:defRPr b="1"/>
            </a:pPr>
            <a:r>
              <a:t>Teacher’s Notes</a:t>
            </a:r>
          </a:p>
          <a:p>
            <a:pPr/>
            <a:endParaRPr b="1"/>
          </a:p>
          <a:p>
            <a:pPr/>
            <a:r>
              <a:t>Discuss that these energy sources are clean and sustainable. They don’t damage the Earth in the same way as fossil fuels. However, they are not perfect.</a:t>
            </a:r>
          </a:p>
          <a:p>
            <a:pPr/>
          </a:p>
          <a:p>
            <a:pPr/>
            <a:r>
              <a:t>Prompt your students to think about the many ways in which animal and human environments are affected by these types of energies. They may be able to come up with additional drawbacks to these clean and renewable sources of energy.</a:t>
            </a:r>
          </a:p>
          <a:p>
            <a:pPr/>
          </a:p>
          <a:p>
            <a:pPr>
              <a:defRPr i="1"/>
            </a:pPr>
            <a:r>
              <a:t>Image credit:</a:t>
            </a:r>
          </a:p>
          <a:p>
            <a:pPr>
              <a:defRPr i="1"/>
            </a:pPr>
            <a:r>
              <a:t>Takato Dam by Qurren, retrieved on August 15, 2016 from https://commons.wikimedia.org/wiki/File:Takato_Dam_discharge.jpg [CC BY-SA 3.0 (http://creativecommons.org/licenses/by-sa/3.0)]</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0" name="Shape 1050"/>
          <p:cNvSpPr/>
          <p:nvPr>
            <p:ph type="sldImg"/>
          </p:nvPr>
        </p:nvSpPr>
        <p:spPr>
          <a:prstGeom prst="rect">
            <a:avLst/>
          </a:prstGeom>
        </p:spPr>
        <p:txBody>
          <a:bodyPr/>
          <a:lstStyle/>
          <a:p>
            <a:pPr/>
          </a:p>
        </p:txBody>
      </p:sp>
      <p:sp>
        <p:nvSpPr>
          <p:cNvPr id="1051" name="Shape 1051"/>
          <p:cNvSpPr/>
          <p:nvPr>
            <p:ph type="body" sz="quarter" idx="1"/>
          </p:nvPr>
        </p:nvSpPr>
        <p:spPr>
          <a:prstGeom prst="rect">
            <a:avLst/>
          </a:prstGeom>
        </p:spPr>
        <p:txBody>
          <a:bodyPr/>
          <a:lstStyle/>
          <a:p>
            <a:pPr>
              <a:defRPr b="1"/>
            </a:pPr>
            <a:r>
              <a:t>Teacher’s Notes</a:t>
            </a:r>
          </a:p>
          <a:p>
            <a:pPr>
              <a:defRPr b="1"/>
            </a:pPr>
          </a:p>
          <a:p>
            <a:pPr/>
            <a:r>
              <a:t>All the energy that we use on Earth is provided by natural resources, and all involve natural processes that occur constantly on Earth. These resources include oil, gas, and coal as well as water, wind, and sun.  </a:t>
            </a:r>
          </a:p>
          <a:p>
            <a:pPr/>
          </a:p>
          <a:p>
            <a:pPr/>
            <a:r>
              <a:t>Students should be able to recall some pros and cons of fossil fuels and sustainable energy sources.  Have them work in pairs or groups to decide which source they believe is best.  They’ll need to provide support for their decision based on how fuels are derived from natural resources, and how their harnessing and use impact the environment.</a:t>
            </a:r>
          </a:p>
          <a:p>
            <a:pPr/>
          </a:p>
          <a:p>
            <a:pPr/>
            <a:r>
              <a:t>Instruct students to work in pairs or groups, and to write their recommendations and points of support.  Follow with a class discussion or informal debate.</a:t>
            </a:r>
          </a:p>
          <a:p>
            <a:pPr/>
          </a:p>
          <a:p>
            <a:pPr>
              <a:defRPr b="1"/>
            </a:pPr>
            <a:r>
              <a:t>Compare the benefits and costs of using sustainable energy sources and fossil fuels.</a:t>
            </a:r>
          </a:p>
          <a:p>
            <a:pPr>
              <a:defRPr b="1"/>
            </a:pPr>
            <a:r>
              <a:t>What would you recommend? </a:t>
            </a:r>
          </a:p>
          <a:p>
            <a:pPr>
              <a:defRPr b="1"/>
            </a:pPr>
            <a:r>
              <a:t>Explain why!</a:t>
            </a:r>
          </a:p>
          <a:p>
            <a:pPr>
              <a:defRPr b="1"/>
            </a:pPr>
          </a:p>
          <a:p>
            <a:pPr>
              <a:defRPr i="1"/>
            </a:pPr>
            <a:r>
              <a:t>Image Credits:</a:t>
            </a:r>
            <a:endParaRPr b="1"/>
          </a:p>
          <a:p>
            <a:pPr>
              <a:defRPr i="1"/>
            </a:pPr>
            <a:r>
              <a:t>Rooftop solar panels by Cummings Properties, retrieved on August 15, 2016 from https://www.flickr.com/photos/cummingsproperties/7538703720 [CC BY-SA 2.0 (http://creativecommons.org/licenses/by-sa/2.0)]</a:t>
            </a:r>
            <a:endParaRPr b="1"/>
          </a:p>
          <a:p>
            <a:pPr>
              <a:defRPr i="1"/>
            </a:pPr>
            <a:r>
              <a:t>Industrial complex in Ganjiaxiang, China by Vmenkov, retrieved on August 15, 2016 from https://commons.wikimedia.org/wiki/File%3AGanjiaxiang_-_industrial_panorama_-_P1070643.JPG [CC BY-SA 3.0 (http://creativecommons.org/licenses/by-sa/3.0)]</a:t>
            </a:r>
            <a:endParaRPr b="1"/>
          </a:p>
          <a:p>
            <a:pPr>
              <a:defRPr i="1"/>
            </a:p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Shape 1060"/>
          <p:cNvSpPr/>
          <p:nvPr>
            <p:ph type="sldImg"/>
          </p:nvPr>
        </p:nvSpPr>
        <p:spPr>
          <a:prstGeom prst="rect">
            <a:avLst/>
          </a:prstGeom>
        </p:spPr>
        <p:txBody>
          <a:bodyPr/>
          <a:lstStyle/>
          <a:p>
            <a:pPr/>
          </a:p>
        </p:txBody>
      </p:sp>
      <p:sp>
        <p:nvSpPr>
          <p:cNvPr id="1061" name="Shape 1061"/>
          <p:cNvSpPr/>
          <p:nvPr>
            <p:ph type="body" sz="quarter" idx="1"/>
          </p:nvPr>
        </p:nvSpPr>
        <p:spPr>
          <a:prstGeom prst="rect">
            <a:avLst/>
          </a:prstGeom>
        </p:spPr>
        <p:txBody>
          <a:bodyPr/>
          <a:lstStyle/>
          <a:p>
            <a:pPr>
              <a:defRPr i="1"/>
            </a:pPr>
            <a:r>
              <a:t>Image credit:</a:t>
            </a:r>
          </a:p>
          <a:p>
            <a:pPr>
              <a:defRPr i="1"/>
            </a:pPr>
            <a:r>
              <a:t>Volcanic eruption by Jesse Adams, retrieved on June 6, 2016 from http://www.freeimages.com/photo/eruption-1476821 [Public Domain]</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8" name="Shape 1068"/>
          <p:cNvSpPr/>
          <p:nvPr>
            <p:ph type="sldImg"/>
          </p:nvPr>
        </p:nvSpPr>
        <p:spPr>
          <a:prstGeom prst="rect">
            <a:avLst/>
          </a:prstGeom>
        </p:spPr>
        <p:txBody>
          <a:bodyPr/>
          <a:lstStyle/>
          <a:p>
            <a:pPr/>
          </a:p>
        </p:txBody>
      </p:sp>
      <p:sp>
        <p:nvSpPr>
          <p:cNvPr id="1069" name="Shape 1069"/>
          <p:cNvSpPr/>
          <p:nvPr>
            <p:ph type="body" sz="quarter" idx="1"/>
          </p:nvPr>
        </p:nvSpPr>
        <p:spPr>
          <a:prstGeom prst="rect">
            <a:avLst/>
          </a:prstGeom>
        </p:spPr>
        <p:txBody>
          <a:bodyPr/>
          <a:lstStyle/>
          <a:p>
            <a:pPr>
              <a:defRPr>
                <a:latin typeface="+mn-lt"/>
                <a:ea typeface="+mn-ea"/>
                <a:cs typeface="+mn-cs"/>
                <a:sym typeface="Helvetica"/>
              </a:defRPr>
            </a:pPr>
            <a:r>
              <a:t>Answers</a:t>
            </a:r>
          </a:p>
          <a:p>
            <a:pPr>
              <a:defRPr>
                <a:latin typeface="+mn-lt"/>
                <a:ea typeface="+mn-ea"/>
                <a:cs typeface="+mn-cs"/>
                <a:sym typeface="Helvetica"/>
              </a:defRPr>
            </a:pPr>
            <a:r>
              <a:t>Question 1: B</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5" name="Shape 1075"/>
          <p:cNvSpPr/>
          <p:nvPr>
            <p:ph type="sldImg"/>
          </p:nvPr>
        </p:nvSpPr>
        <p:spPr>
          <a:prstGeom prst="rect">
            <a:avLst/>
          </a:prstGeom>
        </p:spPr>
        <p:txBody>
          <a:bodyPr/>
          <a:lstStyle/>
          <a:p>
            <a:pPr/>
          </a:p>
        </p:txBody>
      </p:sp>
      <p:sp>
        <p:nvSpPr>
          <p:cNvPr id="1076" name="Shape 1076"/>
          <p:cNvSpPr/>
          <p:nvPr>
            <p:ph type="body" sz="quarter" idx="1"/>
          </p:nvPr>
        </p:nvSpPr>
        <p:spPr>
          <a:prstGeom prst="rect">
            <a:avLst/>
          </a:prstGeom>
        </p:spPr>
        <p:txBody>
          <a:bodyPr/>
          <a:lstStyle/>
          <a:p>
            <a:pPr/>
            <a:r>
              <a:t>Answer: D</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3" name="Shape 1093"/>
          <p:cNvSpPr/>
          <p:nvPr>
            <p:ph type="sldImg"/>
          </p:nvPr>
        </p:nvSpPr>
        <p:spPr>
          <a:prstGeom prst="rect">
            <a:avLst/>
          </a:prstGeom>
        </p:spPr>
        <p:txBody>
          <a:bodyPr/>
          <a:lstStyle/>
          <a:p>
            <a:pPr/>
          </a:p>
        </p:txBody>
      </p:sp>
      <p:sp>
        <p:nvSpPr>
          <p:cNvPr id="1094" name="Shape 1094"/>
          <p:cNvSpPr/>
          <p:nvPr>
            <p:ph type="body" sz="quarter" idx="1"/>
          </p:nvPr>
        </p:nvSpPr>
        <p:spPr>
          <a:prstGeom prst="rect">
            <a:avLst/>
          </a:prstGeom>
        </p:spPr>
        <p:txBody>
          <a:bodyPr/>
          <a:lstStyle/>
          <a:p>
            <a:pPr/>
            <a:r>
              <a:t>Answer: C</a:t>
            </a:r>
          </a:p>
          <a:p>
            <a:pPr/>
          </a:p>
          <a:p>
            <a:pPr>
              <a:defRPr i="1"/>
            </a:pPr>
            <a:r>
              <a:t>Image credits:</a:t>
            </a:r>
          </a:p>
          <a:p>
            <a:pPr>
              <a:defRPr i="1"/>
            </a:pPr>
            <a:r>
              <a:t>A. Conservation tillage terraces by Lynn Betts, USDA Natural Resources Conservation Service, retrieved on August 15, 2016 from https://commons.wikimedia.org/wiki/File:TerracesBuffers.JPG [Public Domain]</a:t>
            </a:r>
          </a:p>
          <a:p>
            <a:pPr>
              <a:defRPr i="1"/>
            </a:pPr>
            <a:r>
              <a:t>B. Gully erosion by Alan Murray-Rust, retrieved on August 15, 2016 from https://commons.wikimedia.org/wiki/File:Gully_erosion_-_geograph.org.uk_-_1127206.jpg [CC BY-SA 2.0 (https://creativecommons.org/licenses/by/2.0/)]</a:t>
            </a:r>
          </a:p>
          <a:p>
            <a:pPr>
              <a:defRPr i="1"/>
            </a:pPr>
            <a:r>
              <a:t>C. Conservation tillage terraces by Steve Hillebrand, US Fish and Wildlife Service, retrieved on August 15, 2016 from https://commons.wikimedia.org/wiki/File:House_on_cliff_with_erosion_in_progress.jpg [Public Domain]</a:t>
            </a:r>
          </a:p>
          <a:p>
            <a:pPr>
              <a:defRPr i="1"/>
            </a:pPr>
            <a:r>
              <a:t>D. Erosion from agricultural fields, by Soil Science, retrieved on August 15, 2016 from https://www.flickr.com/photos/soilscience/5084844060 [CC BY-SA 2.0 (https://creativecommons.org/licenses/by/2.0/)]</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2" name="Shape 1102"/>
          <p:cNvSpPr/>
          <p:nvPr>
            <p:ph type="sldImg"/>
          </p:nvPr>
        </p:nvSpPr>
        <p:spPr>
          <a:prstGeom prst="rect">
            <a:avLst/>
          </a:prstGeom>
        </p:spPr>
        <p:txBody>
          <a:bodyPr/>
          <a:lstStyle/>
          <a:p>
            <a:pPr/>
          </a:p>
        </p:txBody>
      </p:sp>
      <p:sp>
        <p:nvSpPr>
          <p:cNvPr id="1103" name="Shape 1103"/>
          <p:cNvSpPr/>
          <p:nvPr>
            <p:ph type="body" sz="quarter" idx="1"/>
          </p:nvPr>
        </p:nvSpPr>
        <p:spPr>
          <a:prstGeom prst="rect">
            <a:avLst/>
          </a:prstGeom>
        </p:spPr>
        <p:txBody>
          <a:bodyPr/>
          <a:lstStyle/>
          <a:p>
            <a:pPr/>
            <a:r>
              <a:t>Answer: </a:t>
            </a:r>
          </a:p>
          <a:p>
            <a:pPr/>
            <a:r>
              <a:t>Students should be able to </a:t>
            </a:r>
            <a:r>
              <a:t>c</a:t>
            </a:r>
            <a:r>
              <a:t>ite the raised contours in orange/red/yellow as evidence of mountain ranges along the coast. Mountains often appear at the boundary of two tectonic plates. This observation should lead them to suggest that the friend is correct in that the blue line is the boundary of two tectonic plates. </a:t>
            </a:r>
          </a:p>
          <a:p>
            <a:pPr/>
            <a:r>
              <a:t>Students should also be able to hypothesize the type of boundary between the plates as a convergent boundary in which one plate is subducted below another</a:t>
            </a:r>
            <a:r>
              <a:t>. </a:t>
            </a:r>
          </a:p>
          <a:p>
            <a:pPr/>
          </a:p>
          <a:p>
            <a:pPr/>
          </a:p>
          <a:p>
            <a:pPr/>
            <a:r>
              <a:t>In particular, the blue line represents the Peru-Chile  or Atacama Trench.  This trench is the convergent boundary between the Nazca Plate and South American Plate. </a:t>
            </a:r>
          </a:p>
          <a:p>
            <a:pPr/>
            <a:r>
              <a:t>The Peru–Chile Trench results from a convergent boundary between the Nazca Plate and South American Plate.  The Nazca plate is subducted beneath the South American Plate.</a:t>
            </a:r>
          </a:p>
          <a:p>
            <a:pPr/>
          </a:p>
          <a:p>
            <a:pPr>
              <a:defRPr i="1"/>
            </a:pPr>
            <a:r>
              <a:t>Image Credit: </a:t>
            </a:r>
          </a:p>
          <a:p>
            <a:pPr>
              <a:defRPr i="1"/>
            </a:pPr>
            <a:r>
              <a:t>Peru-Chile Trench, National Centers for Environmental Information (Formerly NGDC), NOAA, retrieved on August 15, 2016, from https://commons.wikimedia.org/wiki/File:Peru-Chile_trench.jpg [Public Domain]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981200" y="2130425"/>
            <a:ext cx="6477000" cy="1470025"/>
          </a:xfrm>
          <a:prstGeom prst="rect">
            <a:avLst/>
          </a:prstGeom>
        </p:spPr>
        <p:txBody>
          <a:bodyPr lIns="45718" tIns="45718" rIns="45718" bIns="45718" anchor="ctr"/>
          <a:lstStyle>
            <a:lvl1pPr defTabSz="914400">
              <a:defRPr sz="4400">
                <a:latin typeface="+mj-lt"/>
                <a:ea typeface="+mj-ea"/>
                <a:cs typeface="+mj-cs"/>
                <a:sym typeface="Calibri"/>
              </a:defRPr>
            </a:lvl1pPr>
          </a:lstStyle>
          <a:p>
            <a:pPr/>
            <a:r>
              <a:t>Title Text</a:t>
            </a:r>
          </a:p>
        </p:txBody>
      </p:sp>
      <p:sp>
        <p:nvSpPr>
          <p:cNvPr id="12" name="Body Level One…"/>
          <p:cNvSpPr txBox="1"/>
          <p:nvPr>
            <p:ph type="body" sz="quarter" idx="1"/>
          </p:nvPr>
        </p:nvSpPr>
        <p:spPr>
          <a:xfrm>
            <a:off x="2743200" y="3886200"/>
            <a:ext cx="5029200" cy="1752600"/>
          </a:xfrm>
          <a:prstGeom prst="rect">
            <a:avLst/>
          </a:prstGeom>
        </p:spPr>
        <p:txBody>
          <a:bodyPr lIns="45718" tIns="45718" rIns="45718" bIns="45718"/>
          <a:lstStyle>
            <a:lvl1pPr defTabSz="914400">
              <a:spcBef>
                <a:spcPts val="700"/>
              </a:spcBef>
              <a:defRPr sz="3200">
                <a:solidFill>
                  <a:srgbClr val="888888"/>
                </a:solidFill>
                <a:latin typeface="+mj-lt"/>
                <a:ea typeface="+mj-ea"/>
                <a:cs typeface="+mj-cs"/>
                <a:sym typeface="Calibri"/>
              </a:defRPr>
            </a:lvl1pPr>
            <a:lvl2pPr defTabSz="914400">
              <a:spcBef>
                <a:spcPts val="700"/>
              </a:spcBef>
              <a:defRPr sz="3200">
                <a:solidFill>
                  <a:srgbClr val="888888"/>
                </a:solidFill>
                <a:latin typeface="+mj-lt"/>
                <a:ea typeface="+mj-ea"/>
                <a:cs typeface="+mj-cs"/>
                <a:sym typeface="Calibri"/>
              </a:defRPr>
            </a:lvl2pPr>
            <a:lvl3pPr defTabSz="914400">
              <a:spcBef>
                <a:spcPts val="700"/>
              </a:spcBef>
              <a:defRPr sz="3200">
                <a:solidFill>
                  <a:srgbClr val="888888"/>
                </a:solidFill>
                <a:latin typeface="+mj-lt"/>
                <a:ea typeface="+mj-ea"/>
                <a:cs typeface="+mj-cs"/>
                <a:sym typeface="Calibri"/>
              </a:defRPr>
            </a:lvl3pPr>
            <a:lvl4pPr defTabSz="914400">
              <a:spcBef>
                <a:spcPts val="700"/>
              </a:spcBef>
              <a:defRPr sz="3200">
                <a:solidFill>
                  <a:srgbClr val="888888"/>
                </a:solidFill>
                <a:latin typeface="+mj-lt"/>
                <a:ea typeface="+mj-ea"/>
                <a:cs typeface="+mj-cs"/>
                <a:sym typeface="Calibri"/>
              </a:defRPr>
            </a:lvl4pPr>
            <a:lvl5pPr defTabSz="914400">
              <a:spcBef>
                <a:spcPts val="700"/>
              </a:spcBef>
              <a:defRPr sz="3200">
                <a:solidFill>
                  <a:srgbClr val="888888"/>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8428178" y="6414761"/>
            <a:ext cx="258623" cy="248303"/>
          </a:xfrm>
          <a:prstGeom prst="rect">
            <a:avLst/>
          </a:prstGeom>
        </p:spPr>
        <p:txBody>
          <a:bodyPr lIns="45718" tIns="45718" rIns="45718" bIns="45718"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 name="Title Text"/>
          <p:cNvSpPr txBox="1"/>
          <p:nvPr>
            <p:ph type="title"/>
          </p:nvPr>
        </p:nvSpPr>
        <p:spPr>
          <a:xfrm>
            <a:off x="1828800" y="274638"/>
            <a:ext cx="6858000" cy="1143001"/>
          </a:xfrm>
          <a:prstGeom prst="rect">
            <a:avLst/>
          </a:prstGeom>
        </p:spPr>
        <p:txBody>
          <a:bodyPr lIns="45718" tIns="45718" rIns="45718" bIns="45718" anchor="ctr"/>
          <a:lstStyle>
            <a:lvl1pPr algn="l" defTabSz="914400">
              <a:defRPr sz="4400">
                <a:latin typeface="+mj-lt"/>
                <a:ea typeface="+mj-ea"/>
                <a:cs typeface="+mj-cs"/>
                <a:sym typeface="Calibri"/>
              </a:defRPr>
            </a:lvl1pPr>
          </a:lstStyle>
          <a:p>
            <a:pPr/>
            <a:r>
              <a:t>Title Text</a:t>
            </a:r>
          </a:p>
        </p:txBody>
      </p:sp>
      <p:sp>
        <p:nvSpPr>
          <p:cNvPr id="93" name="Body Level One…"/>
          <p:cNvSpPr txBox="1"/>
          <p:nvPr>
            <p:ph type="body" idx="1"/>
          </p:nvPr>
        </p:nvSpPr>
        <p:spPr>
          <a:xfrm>
            <a:off x="2362200" y="1600200"/>
            <a:ext cx="6324600" cy="4525963"/>
          </a:xfrm>
          <a:prstGeom prst="rect">
            <a:avLst/>
          </a:prstGeom>
        </p:spPr>
        <p:txBody>
          <a:bodyPr lIns="45718" tIns="45718" rIns="45718" bIns="45718"/>
          <a:lstStyle>
            <a:lvl1pPr marL="342900" indent="-342900" algn="l" defTabSz="914400">
              <a:spcBef>
                <a:spcPts val="700"/>
              </a:spcBef>
              <a:buSzPct val="100000"/>
              <a:buFont typeface="Arial"/>
              <a:buChar char="•"/>
              <a:defRPr sz="3200">
                <a:latin typeface="+mj-lt"/>
                <a:ea typeface="+mj-ea"/>
                <a:cs typeface="+mj-cs"/>
                <a:sym typeface="Calibri"/>
              </a:defRPr>
            </a:lvl1pPr>
            <a:lvl2pPr marL="783771" indent="-326571" algn="l" defTabSz="914400">
              <a:spcBef>
                <a:spcPts val="700"/>
              </a:spcBef>
              <a:buSzPct val="100000"/>
              <a:buFont typeface="Arial"/>
              <a:buChar char="–"/>
              <a:defRPr sz="3200">
                <a:latin typeface="+mj-lt"/>
                <a:ea typeface="+mj-ea"/>
                <a:cs typeface="+mj-cs"/>
                <a:sym typeface="Calibri"/>
              </a:defRPr>
            </a:lvl2pPr>
            <a:lvl3pPr marL="1219200" indent="-304800" algn="l" defTabSz="914400">
              <a:spcBef>
                <a:spcPts val="700"/>
              </a:spcBef>
              <a:buSzPct val="100000"/>
              <a:buFont typeface="Arial"/>
              <a:buChar char="•"/>
              <a:defRPr sz="3200">
                <a:latin typeface="+mj-lt"/>
                <a:ea typeface="+mj-ea"/>
                <a:cs typeface="+mj-cs"/>
                <a:sym typeface="Calibri"/>
              </a:defRPr>
            </a:lvl3pPr>
            <a:lvl4pPr marL="1737360" indent="-365760" algn="l" defTabSz="914400">
              <a:spcBef>
                <a:spcPts val="700"/>
              </a:spcBef>
              <a:buSzPct val="100000"/>
              <a:buFont typeface="Arial"/>
              <a:buChar char="–"/>
              <a:defRPr sz="3200">
                <a:latin typeface="+mj-lt"/>
                <a:ea typeface="+mj-ea"/>
                <a:cs typeface="+mj-cs"/>
                <a:sym typeface="Calibri"/>
              </a:defRPr>
            </a:lvl4pPr>
            <a:lvl5pPr marL="2194560" indent="-365760" algn="l" defTabSz="914400">
              <a:spcBef>
                <a:spcPts val="700"/>
              </a:spcBef>
              <a:buSzPct val="100000"/>
              <a:buFont typeface="Arial"/>
              <a:buChar char="»"/>
              <a:defRPr sz="32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xfrm>
            <a:off x="8428178" y="6414761"/>
            <a:ext cx="258623" cy="248303"/>
          </a:xfrm>
          <a:prstGeom prst="rect">
            <a:avLst/>
          </a:prstGeom>
        </p:spPr>
        <p:txBody>
          <a:bodyPr lIns="45718" tIns="45718" rIns="45718" bIns="45718"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1" name="Title Text"/>
          <p:cNvSpPr txBox="1"/>
          <p:nvPr>
            <p:ph type="title"/>
          </p:nvPr>
        </p:nvSpPr>
        <p:spPr>
          <a:xfrm>
            <a:off x="6629400" y="274638"/>
            <a:ext cx="2057400" cy="5851527"/>
          </a:xfrm>
          <a:prstGeom prst="rect">
            <a:avLst/>
          </a:prstGeom>
        </p:spPr>
        <p:txBody>
          <a:bodyPr lIns="45718" tIns="45718" rIns="45718" bIns="45718" anchor="ctr"/>
          <a:lstStyle>
            <a:lvl1pPr algn="l" defTabSz="914400">
              <a:defRPr sz="4400">
                <a:latin typeface="+mj-lt"/>
                <a:ea typeface="+mj-ea"/>
                <a:cs typeface="+mj-cs"/>
                <a:sym typeface="Calibri"/>
              </a:defRPr>
            </a:lvl1pPr>
          </a:lstStyle>
          <a:p>
            <a:pPr/>
            <a:r>
              <a:t>Title Text</a:t>
            </a:r>
          </a:p>
        </p:txBody>
      </p:sp>
      <p:sp>
        <p:nvSpPr>
          <p:cNvPr id="102" name="Body Level One…"/>
          <p:cNvSpPr txBox="1"/>
          <p:nvPr>
            <p:ph type="body" idx="1"/>
          </p:nvPr>
        </p:nvSpPr>
        <p:spPr>
          <a:xfrm>
            <a:off x="457200" y="274638"/>
            <a:ext cx="6019800" cy="5851527"/>
          </a:xfrm>
          <a:prstGeom prst="rect">
            <a:avLst/>
          </a:prstGeom>
        </p:spPr>
        <p:txBody>
          <a:bodyPr lIns="45718" tIns="45718" rIns="45718" bIns="45718"/>
          <a:lstStyle>
            <a:lvl1pPr marL="342900" indent="-342900" algn="l" defTabSz="914400">
              <a:spcBef>
                <a:spcPts val="700"/>
              </a:spcBef>
              <a:buSzPct val="100000"/>
              <a:buFont typeface="Arial"/>
              <a:buChar char="•"/>
              <a:defRPr sz="3200">
                <a:latin typeface="+mj-lt"/>
                <a:ea typeface="+mj-ea"/>
                <a:cs typeface="+mj-cs"/>
                <a:sym typeface="Calibri"/>
              </a:defRPr>
            </a:lvl1pPr>
            <a:lvl2pPr marL="783771" indent="-326571" algn="l" defTabSz="914400">
              <a:spcBef>
                <a:spcPts val="700"/>
              </a:spcBef>
              <a:buSzPct val="100000"/>
              <a:buFont typeface="Arial"/>
              <a:buChar char="–"/>
              <a:defRPr sz="3200">
                <a:latin typeface="+mj-lt"/>
                <a:ea typeface="+mj-ea"/>
                <a:cs typeface="+mj-cs"/>
                <a:sym typeface="Calibri"/>
              </a:defRPr>
            </a:lvl2pPr>
            <a:lvl3pPr marL="1219200" indent="-304800" algn="l" defTabSz="914400">
              <a:spcBef>
                <a:spcPts val="700"/>
              </a:spcBef>
              <a:buSzPct val="100000"/>
              <a:buFont typeface="Arial"/>
              <a:buChar char="•"/>
              <a:defRPr sz="3200">
                <a:latin typeface="+mj-lt"/>
                <a:ea typeface="+mj-ea"/>
                <a:cs typeface="+mj-cs"/>
                <a:sym typeface="Calibri"/>
              </a:defRPr>
            </a:lvl3pPr>
            <a:lvl4pPr marL="1737360" indent="-365760" algn="l" defTabSz="914400">
              <a:spcBef>
                <a:spcPts val="700"/>
              </a:spcBef>
              <a:buSzPct val="100000"/>
              <a:buFont typeface="Arial"/>
              <a:buChar char="–"/>
              <a:defRPr sz="3200">
                <a:latin typeface="+mj-lt"/>
                <a:ea typeface="+mj-ea"/>
                <a:cs typeface="+mj-cs"/>
                <a:sym typeface="Calibri"/>
              </a:defRPr>
            </a:lvl4pPr>
            <a:lvl5pPr marL="2194560" indent="-365760" algn="l" defTabSz="914400">
              <a:spcBef>
                <a:spcPts val="700"/>
              </a:spcBef>
              <a:buSzPct val="100000"/>
              <a:buFont typeface="Arial"/>
              <a:buChar char="»"/>
              <a:defRPr sz="32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xfrm>
            <a:off x="8428178" y="6414761"/>
            <a:ext cx="258623" cy="248303"/>
          </a:xfrm>
          <a:prstGeom prst="rect">
            <a:avLst/>
          </a:prstGeom>
        </p:spPr>
        <p:txBody>
          <a:bodyPr lIns="45718" tIns="45718" rIns="45718" bIns="45718"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10" name="Title Text"/>
          <p:cNvSpPr txBox="1"/>
          <p:nvPr>
            <p:ph type="title"/>
          </p:nvPr>
        </p:nvSpPr>
        <p:spPr>
          <a:prstGeom prst="rect">
            <a:avLst/>
          </a:prstGeom>
        </p:spPr>
        <p:txBody>
          <a:bodyPr/>
          <a:lstStyle/>
          <a:p>
            <a:pPr/>
            <a:r>
              <a:t>Title Text</a:t>
            </a:r>
          </a:p>
        </p:txBody>
      </p:sp>
      <p:sp>
        <p:nvSpPr>
          <p:cNvPr id="111"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Title Text"/>
          <p:cNvSpPr txBox="1"/>
          <p:nvPr>
            <p:ph type="title"/>
          </p:nvPr>
        </p:nvSpPr>
        <p:spPr>
          <a:xfrm>
            <a:off x="1828800" y="274638"/>
            <a:ext cx="6858000" cy="1143001"/>
          </a:xfrm>
          <a:prstGeom prst="rect">
            <a:avLst/>
          </a:prstGeom>
        </p:spPr>
        <p:txBody>
          <a:bodyPr lIns="45718" tIns="45718" rIns="45718" bIns="45718" anchor="ctr"/>
          <a:lstStyle>
            <a:lvl1pPr algn="l" defTabSz="914400">
              <a:defRPr sz="4400">
                <a:latin typeface="+mj-lt"/>
                <a:ea typeface="+mj-ea"/>
                <a:cs typeface="+mj-cs"/>
                <a:sym typeface="Calibri"/>
              </a:defRPr>
            </a:lvl1pPr>
          </a:lstStyle>
          <a:p>
            <a:pPr/>
            <a:r>
              <a:t>Title Text</a:t>
            </a:r>
          </a:p>
        </p:txBody>
      </p:sp>
      <p:sp>
        <p:nvSpPr>
          <p:cNvPr id="21" name="Body Level One…"/>
          <p:cNvSpPr txBox="1"/>
          <p:nvPr>
            <p:ph type="body" idx="1"/>
          </p:nvPr>
        </p:nvSpPr>
        <p:spPr>
          <a:xfrm>
            <a:off x="2362200" y="1600200"/>
            <a:ext cx="6324600" cy="4525963"/>
          </a:xfrm>
          <a:prstGeom prst="rect">
            <a:avLst/>
          </a:prstGeom>
        </p:spPr>
        <p:txBody>
          <a:bodyPr lIns="45718" tIns="45718" rIns="45718" bIns="45718"/>
          <a:lstStyle>
            <a:lvl1pPr marL="342900" indent="-342900" algn="l" defTabSz="914400">
              <a:spcBef>
                <a:spcPts val="700"/>
              </a:spcBef>
              <a:buSzPct val="100000"/>
              <a:buFont typeface="Arial"/>
              <a:buChar char="•"/>
              <a:defRPr sz="3200">
                <a:latin typeface="+mj-lt"/>
                <a:ea typeface="+mj-ea"/>
                <a:cs typeface="+mj-cs"/>
                <a:sym typeface="Calibri"/>
              </a:defRPr>
            </a:lvl1pPr>
            <a:lvl2pPr marL="783771" indent="-326571" algn="l" defTabSz="914400">
              <a:spcBef>
                <a:spcPts val="700"/>
              </a:spcBef>
              <a:buSzPct val="100000"/>
              <a:buFont typeface="Arial"/>
              <a:buChar char="–"/>
              <a:defRPr sz="3200">
                <a:latin typeface="+mj-lt"/>
                <a:ea typeface="+mj-ea"/>
                <a:cs typeface="+mj-cs"/>
                <a:sym typeface="Calibri"/>
              </a:defRPr>
            </a:lvl2pPr>
            <a:lvl3pPr marL="1219200" indent="-304800" algn="l" defTabSz="914400">
              <a:spcBef>
                <a:spcPts val="700"/>
              </a:spcBef>
              <a:buSzPct val="100000"/>
              <a:buFont typeface="Arial"/>
              <a:buChar char="•"/>
              <a:defRPr sz="3200">
                <a:latin typeface="+mj-lt"/>
                <a:ea typeface="+mj-ea"/>
                <a:cs typeface="+mj-cs"/>
                <a:sym typeface="Calibri"/>
              </a:defRPr>
            </a:lvl3pPr>
            <a:lvl4pPr marL="1737360" indent="-365760" algn="l" defTabSz="914400">
              <a:spcBef>
                <a:spcPts val="700"/>
              </a:spcBef>
              <a:buSzPct val="100000"/>
              <a:buFont typeface="Arial"/>
              <a:buChar char="–"/>
              <a:defRPr sz="3200">
                <a:latin typeface="+mj-lt"/>
                <a:ea typeface="+mj-ea"/>
                <a:cs typeface="+mj-cs"/>
                <a:sym typeface="Calibri"/>
              </a:defRPr>
            </a:lvl4pPr>
            <a:lvl5pPr marL="2194560" indent="-365760" algn="l" defTabSz="914400">
              <a:spcBef>
                <a:spcPts val="700"/>
              </a:spcBef>
              <a:buSzPct val="100000"/>
              <a:buFont typeface="Arial"/>
              <a:buChar char="»"/>
              <a:defRPr sz="32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xfrm>
            <a:off x="8428178" y="6414761"/>
            <a:ext cx="258623" cy="248303"/>
          </a:xfrm>
          <a:prstGeom prst="rect">
            <a:avLst/>
          </a:prstGeom>
        </p:spPr>
        <p:txBody>
          <a:bodyPr lIns="45718" tIns="45718" rIns="45718" bIns="45718"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 name="Title Text"/>
          <p:cNvSpPr txBox="1"/>
          <p:nvPr>
            <p:ph type="title"/>
          </p:nvPr>
        </p:nvSpPr>
        <p:spPr>
          <a:xfrm>
            <a:off x="2362199" y="4406900"/>
            <a:ext cx="6132513" cy="1362075"/>
          </a:xfrm>
          <a:prstGeom prst="rect">
            <a:avLst/>
          </a:prstGeom>
        </p:spPr>
        <p:txBody>
          <a:bodyPr lIns="45718" tIns="45718" rIns="45718" bIns="45718" anchor="t"/>
          <a:lstStyle>
            <a:lvl1pPr algn="l" defTabSz="914400">
              <a:defRPr b="1" cap="all" sz="4000">
                <a:latin typeface="+mj-lt"/>
                <a:ea typeface="+mj-ea"/>
                <a:cs typeface="+mj-cs"/>
                <a:sym typeface="Calibri"/>
              </a:defRPr>
            </a:lvl1pPr>
          </a:lstStyle>
          <a:p>
            <a:pPr/>
            <a:r>
              <a:t>Title Text</a:t>
            </a:r>
          </a:p>
        </p:txBody>
      </p:sp>
      <p:sp>
        <p:nvSpPr>
          <p:cNvPr id="30" name="Body Level One…"/>
          <p:cNvSpPr txBox="1"/>
          <p:nvPr>
            <p:ph type="body" sz="quarter" idx="1"/>
          </p:nvPr>
        </p:nvSpPr>
        <p:spPr>
          <a:xfrm>
            <a:off x="2362199" y="2906713"/>
            <a:ext cx="6132513" cy="1500189"/>
          </a:xfrm>
          <a:prstGeom prst="rect">
            <a:avLst/>
          </a:prstGeom>
        </p:spPr>
        <p:txBody>
          <a:bodyPr lIns="45718" tIns="45718" rIns="45718" bIns="45718" anchor="b"/>
          <a:lstStyle>
            <a:lvl1pPr algn="l" defTabSz="914400">
              <a:spcBef>
                <a:spcPts val="400"/>
              </a:spcBef>
              <a:defRPr sz="2000">
                <a:solidFill>
                  <a:srgbClr val="888888"/>
                </a:solidFill>
                <a:latin typeface="+mj-lt"/>
                <a:ea typeface="+mj-ea"/>
                <a:cs typeface="+mj-cs"/>
                <a:sym typeface="Calibri"/>
              </a:defRPr>
            </a:lvl1pPr>
            <a:lvl2pPr algn="l" defTabSz="914400">
              <a:spcBef>
                <a:spcPts val="400"/>
              </a:spcBef>
              <a:defRPr sz="2000">
                <a:solidFill>
                  <a:srgbClr val="888888"/>
                </a:solidFill>
                <a:latin typeface="+mj-lt"/>
                <a:ea typeface="+mj-ea"/>
                <a:cs typeface="+mj-cs"/>
                <a:sym typeface="Calibri"/>
              </a:defRPr>
            </a:lvl2pPr>
            <a:lvl3pPr algn="l" defTabSz="914400">
              <a:spcBef>
                <a:spcPts val="400"/>
              </a:spcBef>
              <a:defRPr sz="2000">
                <a:solidFill>
                  <a:srgbClr val="888888"/>
                </a:solidFill>
                <a:latin typeface="+mj-lt"/>
                <a:ea typeface="+mj-ea"/>
                <a:cs typeface="+mj-cs"/>
                <a:sym typeface="Calibri"/>
              </a:defRPr>
            </a:lvl3pPr>
            <a:lvl4pPr algn="l" defTabSz="914400">
              <a:spcBef>
                <a:spcPts val="400"/>
              </a:spcBef>
              <a:defRPr sz="2000">
                <a:solidFill>
                  <a:srgbClr val="888888"/>
                </a:solidFill>
                <a:latin typeface="+mj-lt"/>
                <a:ea typeface="+mj-ea"/>
                <a:cs typeface="+mj-cs"/>
                <a:sym typeface="Calibri"/>
              </a:defRPr>
            </a:lvl4pPr>
            <a:lvl5pPr algn="l" defTabSz="914400">
              <a:spcBef>
                <a:spcPts val="400"/>
              </a:spcBef>
              <a:defRPr sz="2000">
                <a:solidFill>
                  <a:srgbClr val="888888"/>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xfrm>
            <a:off x="8428178" y="6414761"/>
            <a:ext cx="258623" cy="248303"/>
          </a:xfrm>
          <a:prstGeom prst="rect">
            <a:avLst/>
          </a:prstGeom>
        </p:spPr>
        <p:txBody>
          <a:bodyPr lIns="45718" tIns="45718" rIns="45718" bIns="45718"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Title Text"/>
          <p:cNvSpPr txBox="1"/>
          <p:nvPr>
            <p:ph type="title"/>
          </p:nvPr>
        </p:nvSpPr>
        <p:spPr>
          <a:xfrm>
            <a:off x="1828800" y="274638"/>
            <a:ext cx="6858000" cy="1143001"/>
          </a:xfrm>
          <a:prstGeom prst="rect">
            <a:avLst/>
          </a:prstGeom>
        </p:spPr>
        <p:txBody>
          <a:bodyPr lIns="45718" tIns="45718" rIns="45718" bIns="45718" anchor="ctr"/>
          <a:lstStyle>
            <a:lvl1pPr algn="l" defTabSz="914400">
              <a:defRPr sz="4400">
                <a:latin typeface="+mj-lt"/>
                <a:ea typeface="+mj-ea"/>
                <a:cs typeface="+mj-cs"/>
                <a:sym typeface="Calibri"/>
              </a:defRPr>
            </a:lvl1p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lIns="45718" tIns="45718" rIns="45718" bIns="45718"/>
          <a:lstStyle>
            <a:lvl1pPr marL="342900" indent="-342900" algn="l" defTabSz="914400">
              <a:spcBef>
                <a:spcPts val="600"/>
              </a:spcBef>
              <a:buSzPct val="100000"/>
              <a:buFont typeface="Arial"/>
              <a:buChar char="•"/>
              <a:defRPr sz="2800">
                <a:latin typeface="+mj-lt"/>
                <a:ea typeface="+mj-ea"/>
                <a:cs typeface="+mj-cs"/>
                <a:sym typeface="Calibri"/>
              </a:defRPr>
            </a:lvl1pPr>
            <a:lvl2pPr marL="790575" indent="-333375" algn="l" defTabSz="914400">
              <a:spcBef>
                <a:spcPts val="600"/>
              </a:spcBef>
              <a:buSzPct val="100000"/>
              <a:buFont typeface="Arial"/>
              <a:buChar char="–"/>
              <a:defRPr sz="2800">
                <a:latin typeface="+mj-lt"/>
                <a:ea typeface="+mj-ea"/>
                <a:cs typeface="+mj-cs"/>
                <a:sym typeface="Calibri"/>
              </a:defRPr>
            </a:lvl2pPr>
            <a:lvl3pPr marL="1234438" indent="-320038" algn="l" defTabSz="914400">
              <a:spcBef>
                <a:spcPts val="600"/>
              </a:spcBef>
              <a:buSzPct val="100000"/>
              <a:buFont typeface="Arial"/>
              <a:buChar char="•"/>
              <a:defRPr sz="2800">
                <a:latin typeface="+mj-lt"/>
                <a:ea typeface="+mj-ea"/>
                <a:cs typeface="+mj-cs"/>
                <a:sym typeface="Calibri"/>
              </a:defRPr>
            </a:lvl3pPr>
            <a:lvl4pPr marL="1727200" indent="-355600" algn="l" defTabSz="914400">
              <a:spcBef>
                <a:spcPts val="600"/>
              </a:spcBef>
              <a:buSzPct val="100000"/>
              <a:buFont typeface="Arial"/>
              <a:buChar char="–"/>
              <a:defRPr sz="2800">
                <a:latin typeface="+mj-lt"/>
                <a:ea typeface="+mj-ea"/>
                <a:cs typeface="+mj-cs"/>
                <a:sym typeface="Calibri"/>
              </a:defRPr>
            </a:lvl4pPr>
            <a:lvl5pPr marL="2184400" indent="-355600" algn="l" defTabSz="914400">
              <a:spcBef>
                <a:spcPts val="600"/>
              </a:spcBef>
              <a:buSzPct val="100000"/>
              <a:buFont typeface="Arial"/>
              <a:buChar char="»"/>
              <a:defRPr sz="28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xfrm>
            <a:off x="8428178" y="6414761"/>
            <a:ext cx="258623" cy="248303"/>
          </a:xfrm>
          <a:prstGeom prst="rect">
            <a:avLst/>
          </a:prstGeom>
        </p:spPr>
        <p:txBody>
          <a:bodyPr lIns="45718" tIns="45718" rIns="45718" bIns="45718"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7" name="Title Text"/>
          <p:cNvSpPr txBox="1"/>
          <p:nvPr>
            <p:ph type="title"/>
          </p:nvPr>
        </p:nvSpPr>
        <p:spPr>
          <a:xfrm>
            <a:off x="1828800" y="274638"/>
            <a:ext cx="6858000" cy="1143001"/>
          </a:xfrm>
          <a:prstGeom prst="rect">
            <a:avLst/>
          </a:prstGeom>
        </p:spPr>
        <p:txBody>
          <a:bodyPr lIns="45718" tIns="45718" rIns="45718" bIns="45718" anchor="ctr"/>
          <a:lstStyle>
            <a:lvl1pPr algn="l" defTabSz="914400">
              <a:defRPr sz="4400">
                <a:latin typeface="+mj-lt"/>
                <a:ea typeface="+mj-ea"/>
                <a:cs typeface="+mj-cs"/>
                <a:sym typeface="Calibri"/>
              </a:defRPr>
            </a:lvl1p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lIns="45718" tIns="45718" rIns="45718" bIns="45718" anchor="b"/>
          <a:lstStyle>
            <a:lvl1pPr algn="l" defTabSz="914400">
              <a:spcBef>
                <a:spcPts val="500"/>
              </a:spcBef>
              <a:defRPr b="1" sz="2400">
                <a:latin typeface="+mj-lt"/>
                <a:ea typeface="+mj-ea"/>
                <a:cs typeface="+mj-cs"/>
                <a:sym typeface="Calibri"/>
              </a:defRPr>
            </a:lvl1pPr>
            <a:lvl2pPr algn="l" defTabSz="914400">
              <a:spcBef>
                <a:spcPts val="500"/>
              </a:spcBef>
              <a:defRPr b="1" sz="2400">
                <a:latin typeface="+mj-lt"/>
                <a:ea typeface="+mj-ea"/>
                <a:cs typeface="+mj-cs"/>
                <a:sym typeface="Calibri"/>
              </a:defRPr>
            </a:lvl2pPr>
            <a:lvl3pPr algn="l" defTabSz="914400">
              <a:spcBef>
                <a:spcPts val="500"/>
              </a:spcBef>
              <a:defRPr b="1" sz="2400">
                <a:latin typeface="+mj-lt"/>
                <a:ea typeface="+mj-ea"/>
                <a:cs typeface="+mj-cs"/>
                <a:sym typeface="Calibri"/>
              </a:defRPr>
            </a:lvl3pPr>
            <a:lvl4pPr algn="l" defTabSz="914400">
              <a:spcBef>
                <a:spcPts val="500"/>
              </a:spcBef>
              <a:defRPr b="1" sz="2400">
                <a:latin typeface="+mj-lt"/>
                <a:ea typeface="+mj-ea"/>
                <a:cs typeface="+mj-cs"/>
                <a:sym typeface="Calibri"/>
              </a:defRPr>
            </a:lvl4pPr>
            <a:lvl5pPr algn="l" defTabSz="914400">
              <a:spcBef>
                <a:spcPts val="500"/>
              </a:spcBef>
              <a:defRPr b="1" sz="24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9" name="Rectangle"/>
          <p:cNvSpPr/>
          <p:nvPr>
            <p:ph type="body" sz="quarter" idx="21"/>
          </p:nvPr>
        </p:nvSpPr>
        <p:spPr>
          <a:xfrm>
            <a:off x="4645025" y="1535112"/>
            <a:ext cx="4041775" cy="639764"/>
          </a:xfrm>
          <a:prstGeom prst="rect">
            <a:avLst/>
          </a:prstGeom>
        </p:spPr>
        <p:txBody>
          <a:bodyPr lIns="45718" tIns="45718" rIns="45718" bIns="45718" anchor="b"/>
          <a:lstStyle/>
          <a:p>
            <a:pPr marL="342900" indent="-342900" algn="l" defTabSz="914400">
              <a:spcBef>
                <a:spcPts val="700"/>
              </a:spcBef>
              <a:buSzPct val="100000"/>
              <a:buFont typeface="Arial"/>
              <a:buChar char="•"/>
              <a:defRPr sz="3200">
                <a:latin typeface="+mj-lt"/>
                <a:ea typeface="+mj-ea"/>
                <a:cs typeface="+mj-cs"/>
                <a:sym typeface="Calibri"/>
              </a:defRPr>
            </a:pPr>
          </a:p>
        </p:txBody>
      </p:sp>
      <p:sp>
        <p:nvSpPr>
          <p:cNvPr id="50" name="Slide Number"/>
          <p:cNvSpPr txBox="1"/>
          <p:nvPr>
            <p:ph type="sldNum" sz="quarter" idx="2"/>
          </p:nvPr>
        </p:nvSpPr>
        <p:spPr>
          <a:xfrm>
            <a:off x="8428178" y="6414761"/>
            <a:ext cx="258623" cy="248303"/>
          </a:xfrm>
          <a:prstGeom prst="rect">
            <a:avLst/>
          </a:prstGeom>
        </p:spPr>
        <p:txBody>
          <a:bodyPr lIns="45718" tIns="45718" rIns="45718" bIns="45718"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xfrm>
            <a:off x="1828800" y="274638"/>
            <a:ext cx="6858000" cy="1143001"/>
          </a:xfrm>
          <a:prstGeom prst="rect">
            <a:avLst/>
          </a:prstGeom>
        </p:spPr>
        <p:txBody>
          <a:bodyPr lIns="45718" tIns="45718" rIns="45718" bIns="45718" anchor="ctr"/>
          <a:lstStyle>
            <a:lvl1pPr algn="l" defTabSz="914400">
              <a:defRPr sz="4400">
                <a:latin typeface="+mj-lt"/>
                <a:ea typeface="+mj-ea"/>
                <a:cs typeface="+mj-cs"/>
                <a:sym typeface="Calibri"/>
              </a:defRPr>
            </a:lvl1pPr>
          </a:lstStyle>
          <a:p>
            <a:pPr/>
            <a:r>
              <a:t>Title Text</a:t>
            </a:r>
          </a:p>
        </p:txBody>
      </p:sp>
      <p:sp>
        <p:nvSpPr>
          <p:cNvPr id="58" name="Slide Number"/>
          <p:cNvSpPr txBox="1"/>
          <p:nvPr>
            <p:ph type="sldNum" sz="quarter" idx="2"/>
          </p:nvPr>
        </p:nvSpPr>
        <p:spPr>
          <a:xfrm>
            <a:off x="8428178" y="6414761"/>
            <a:ext cx="258623" cy="248303"/>
          </a:xfrm>
          <a:prstGeom prst="rect">
            <a:avLst/>
          </a:prstGeom>
        </p:spPr>
        <p:txBody>
          <a:bodyPr lIns="45718" tIns="45718" rIns="45718" bIns="45718"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5" name="Slide Number"/>
          <p:cNvSpPr txBox="1"/>
          <p:nvPr>
            <p:ph type="sldNum" sz="quarter" idx="2"/>
          </p:nvPr>
        </p:nvSpPr>
        <p:spPr>
          <a:xfrm>
            <a:off x="8428178" y="6414761"/>
            <a:ext cx="258623" cy="248303"/>
          </a:xfrm>
          <a:prstGeom prst="rect">
            <a:avLst/>
          </a:prstGeom>
        </p:spPr>
        <p:txBody>
          <a:bodyPr lIns="45718" tIns="45718" rIns="45718" bIns="45718"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5" cy="1162050"/>
          </a:xfrm>
          <a:prstGeom prst="rect">
            <a:avLst/>
          </a:prstGeom>
        </p:spPr>
        <p:txBody>
          <a:bodyPr lIns="45718" tIns="45718" rIns="45718" bIns="45718"/>
          <a:lstStyle>
            <a:lvl1pPr algn="l" defTabSz="914400">
              <a:defRPr b="1" sz="2000">
                <a:latin typeface="+mj-lt"/>
                <a:ea typeface="+mj-ea"/>
                <a:cs typeface="+mj-cs"/>
                <a:sym typeface="Calibri"/>
              </a:defRPr>
            </a:lvl1pPr>
          </a:lstStyle>
          <a:p>
            <a:pPr/>
            <a:r>
              <a:t>Title Text</a:t>
            </a:r>
          </a:p>
        </p:txBody>
      </p:sp>
      <p:sp>
        <p:nvSpPr>
          <p:cNvPr id="73" name="Body Level One…"/>
          <p:cNvSpPr txBox="1"/>
          <p:nvPr>
            <p:ph type="body" idx="1"/>
          </p:nvPr>
        </p:nvSpPr>
        <p:spPr>
          <a:xfrm>
            <a:off x="3575050" y="273050"/>
            <a:ext cx="5111750" cy="5853113"/>
          </a:xfrm>
          <a:prstGeom prst="rect">
            <a:avLst/>
          </a:prstGeom>
        </p:spPr>
        <p:txBody>
          <a:bodyPr lIns="45718" tIns="45718" rIns="45718" bIns="45718"/>
          <a:lstStyle>
            <a:lvl1pPr marL="342900" indent="-342900" algn="l" defTabSz="914400">
              <a:spcBef>
                <a:spcPts val="700"/>
              </a:spcBef>
              <a:buSzPct val="100000"/>
              <a:buFont typeface="Arial"/>
              <a:buChar char="•"/>
              <a:defRPr sz="3200">
                <a:latin typeface="+mj-lt"/>
                <a:ea typeface="+mj-ea"/>
                <a:cs typeface="+mj-cs"/>
                <a:sym typeface="Calibri"/>
              </a:defRPr>
            </a:lvl1pPr>
            <a:lvl2pPr marL="783771" indent="-326571" algn="l" defTabSz="914400">
              <a:spcBef>
                <a:spcPts val="700"/>
              </a:spcBef>
              <a:buSzPct val="100000"/>
              <a:buFont typeface="Arial"/>
              <a:buChar char="–"/>
              <a:defRPr sz="3200">
                <a:latin typeface="+mj-lt"/>
                <a:ea typeface="+mj-ea"/>
                <a:cs typeface="+mj-cs"/>
                <a:sym typeface="Calibri"/>
              </a:defRPr>
            </a:lvl2pPr>
            <a:lvl3pPr marL="1219200" indent="-304800" algn="l" defTabSz="914400">
              <a:spcBef>
                <a:spcPts val="700"/>
              </a:spcBef>
              <a:buSzPct val="100000"/>
              <a:buFont typeface="Arial"/>
              <a:buChar char="•"/>
              <a:defRPr sz="3200">
                <a:latin typeface="+mj-lt"/>
                <a:ea typeface="+mj-ea"/>
                <a:cs typeface="+mj-cs"/>
                <a:sym typeface="Calibri"/>
              </a:defRPr>
            </a:lvl3pPr>
            <a:lvl4pPr marL="1737360" indent="-365760" algn="l" defTabSz="914400">
              <a:spcBef>
                <a:spcPts val="700"/>
              </a:spcBef>
              <a:buSzPct val="100000"/>
              <a:buFont typeface="Arial"/>
              <a:buChar char="–"/>
              <a:defRPr sz="3200">
                <a:latin typeface="+mj-lt"/>
                <a:ea typeface="+mj-ea"/>
                <a:cs typeface="+mj-cs"/>
                <a:sym typeface="Calibri"/>
              </a:defRPr>
            </a:lvl4pPr>
            <a:lvl5pPr marL="2194560" indent="-365760" algn="l" defTabSz="914400">
              <a:spcBef>
                <a:spcPts val="700"/>
              </a:spcBef>
              <a:buSzPct val="100000"/>
              <a:buFont typeface="Arial"/>
              <a:buChar char="»"/>
              <a:defRPr sz="32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74" name="Rectangle"/>
          <p:cNvSpPr/>
          <p:nvPr>
            <p:ph type="body" sz="half" idx="21"/>
          </p:nvPr>
        </p:nvSpPr>
        <p:spPr>
          <a:xfrm>
            <a:off x="457198" y="1435100"/>
            <a:ext cx="3008317" cy="4691063"/>
          </a:xfrm>
          <a:prstGeom prst="rect">
            <a:avLst/>
          </a:prstGeom>
        </p:spPr>
        <p:txBody>
          <a:bodyPr lIns="45718" tIns="45718" rIns="45718" bIns="45718"/>
          <a:lstStyle/>
          <a:p>
            <a:pPr marL="342900" indent="-342900" algn="l" defTabSz="914400">
              <a:spcBef>
                <a:spcPts val="700"/>
              </a:spcBef>
              <a:buSzPct val="100000"/>
              <a:buFont typeface="Arial"/>
              <a:buChar char="•"/>
              <a:defRPr sz="3200">
                <a:latin typeface="+mj-lt"/>
                <a:ea typeface="+mj-ea"/>
                <a:cs typeface="+mj-cs"/>
                <a:sym typeface="Calibri"/>
              </a:defRPr>
            </a:pPr>
          </a:p>
        </p:txBody>
      </p:sp>
      <p:sp>
        <p:nvSpPr>
          <p:cNvPr id="75" name="Slide Number"/>
          <p:cNvSpPr txBox="1"/>
          <p:nvPr>
            <p:ph type="sldNum" sz="quarter" idx="2"/>
          </p:nvPr>
        </p:nvSpPr>
        <p:spPr>
          <a:xfrm>
            <a:off x="8428178" y="6414761"/>
            <a:ext cx="258623" cy="248303"/>
          </a:xfrm>
          <a:prstGeom prst="rect">
            <a:avLst/>
          </a:prstGeom>
        </p:spPr>
        <p:txBody>
          <a:bodyPr lIns="45718" tIns="45718" rIns="45718" bIns="45718"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2" cy="566738"/>
          </a:xfrm>
          <a:prstGeom prst="rect">
            <a:avLst/>
          </a:prstGeom>
        </p:spPr>
        <p:txBody>
          <a:bodyPr lIns="45718" tIns="45718" rIns="45718" bIns="45718"/>
          <a:lstStyle>
            <a:lvl1pPr algn="l" defTabSz="914400">
              <a:defRPr b="1" sz="2000">
                <a:latin typeface="+mj-lt"/>
                <a:ea typeface="+mj-ea"/>
                <a:cs typeface="+mj-cs"/>
                <a:sym typeface="Calibri"/>
              </a:defRPr>
            </a:lvl1pPr>
          </a:lstStyle>
          <a:p>
            <a:pPr/>
            <a:r>
              <a:t>Title Text</a:t>
            </a:r>
          </a:p>
        </p:txBody>
      </p:sp>
      <p:sp>
        <p:nvSpPr>
          <p:cNvPr id="83" name="Image"/>
          <p:cNvSpPr/>
          <p:nvPr>
            <p:ph type="pic" sz="half" idx="21"/>
          </p:nvPr>
        </p:nvSpPr>
        <p:spPr>
          <a:xfrm>
            <a:off x="1792288" y="612775"/>
            <a:ext cx="5486402" cy="4114800"/>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1792288" y="5367337"/>
            <a:ext cx="5486402" cy="804864"/>
          </a:xfrm>
          <a:prstGeom prst="rect">
            <a:avLst/>
          </a:prstGeom>
        </p:spPr>
        <p:txBody>
          <a:bodyPr lIns="45718" tIns="45718" rIns="45718" bIns="45718"/>
          <a:lstStyle>
            <a:lvl1pPr algn="l" defTabSz="914400">
              <a:spcBef>
                <a:spcPts val="300"/>
              </a:spcBef>
              <a:defRPr sz="1400">
                <a:latin typeface="+mj-lt"/>
                <a:ea typeface="+mj-ea"/>
                <a:cs typeface="+mj-cs"/>
                <a:sym typeface="Calibri"/>
              </a:defRPr>
            </a:lvl1pPr>
            <a:lvl2pPr algn="l" defTabSz="914400">
              <a:spcBef>
                <a:spcPts val="300"/>
              </a:spcBef>
              <a:defRPr sz="1400">
                <a:latin typeface="+mj-lt"/>
                <a:ea typeface="+mj-ea"/>
                <a:cs typeface="+mj-cs"/>
                <a:sym typeface="Calibri"/>
              </a:defRPr>
            </a:lvl2pPr>
            <a:lvl3pPr algn="l" defTabSz="914400">
              <a:spcBef>
                <a:spcPts val="300"/>
              </a:spcBef>
              <a:defRPr sz="1400">
                <a:latin typeface="+mj-lt"/>
                <a:ea typeface="+mj-ea"/>
                <a:cs typeface="+mj-cs"/>
                <a:sym typeface="Calibri"/>
              </a:defRPr>
            </a:lvl3pPr>
            <a:lvl4pPr algn="l" defTabSz="914400">
              <a:spcBef>
                <a:spcPts val="300"/>
              </a:spcBef>
              <a:defRPr sz="1400">
                <a:latin typeface="+mj-lt"/>
                <a:ea typeface="+mj-ea"/>
                <a:cs typeface="+mj-cs"/>
                <a:sym typeface="Calibri"/>
              </a:defRPr>
            </a:lvl4pPr>
            <a:lvl5pPr algn="l" defTabSz="914400">
              <a:spcBef>
                <a:spcPts val="300"/>
              </a:spcBef>
              <a:defRPr sz="14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xfrm>
            <a:off x="8428178" y="6414761"/>
            <a:ext cx="258623" cy="248303"/>
          </a:xfrm>
          <a:prstGeom prst="rect">
            <a:avLst/>
          </a:prstGeom>
        </p:spPr>
        <p:txBody>
          <a:bodyPr lIns="45718" tIns="45718" rIns="45718" bIns="45718"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92967" y="1151929"/>
            <a:ext cx="7358066" cy="232172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normAutofit fontScale="100000" lnSpcReduction="0"/>
          </a:bodyPr>
          <a:lstStyle/>
          <a:p>
            <a:pPr/>
            <a:r>
              <a:t>Title Text</a:t>
            </a:r>
          </a:p>
        </p:txBody>
      </p:sp>
      <p:sp>
        <p:nvSpPr>
          <p:cNvPr id="3" name="Body Level One…"/>
          <p:cNvSpPr txBox="1"/>
          <p:nvPr>
            <p:ph type="body" idx="1"/>
          </p:nvPr>
        </p:nvSpPr>
        <p:spPr>
          <a:xfrm>
            <a:off x="892967" y="3536155"/>
            <a:ext cx="7358066" cy="794744"/>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4440733" y="6505277"/>
            <a:ext cx="253605" cy="249237"/>
          </a:xfrm>
          <a:prstGeom prst="rect">
            <a:avLst/>
          </a:prstGeom>
          <a:ln w="12700">
            <a:miter lim="400000"/>
          </a:ln>
        </p:spPr>
        <p:txBody>
          <a:bodyPr wrap="none" lIns="35717" tIns="35717" rIns="35717" bIns="35717">
            <a:spAutoFit/>
          </a:bodyPr>
          <a:lstStyle>
            <a:lvl1pPr algn="ctr" defTabSz="410764">
              <a:defRPr b="0" sz="1200">
                <a:latin typeface="Helvetica Light"/>
                <a:ea typeface="Helvetica Light"/>
                <a:cs typeface="Helvetica Light"/>
                <a:sym typeface="Helvetica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410764" rtl="0" latinLnBrk="0">
        <a:lnSpc>
          <a:spcPct val="100000"/>
        </a:lnSpc>
        <a:spcBef>
          <a:spcPts val="0"/>
        </a:spcBef>
        <a:spcAft>
          <a:spcPts val="0"/>
        </a:spcAft>
        <a:buClrTx/>
        <a:buSzTx/>
        <a:buFontTx/>
        <a:buNone/>
        <a:tabLst/>
        <a:defRPr b="0" baseline="0" cap="none" i="0" spc="0" strike="noStrike" sz="5600" u="none">
          <a:solidFill>
            <a:srgbClr val="000000"/>
          </a:solidFill>
          <a:uFillTx/>
          <a:latin typeface="Helvetica Light"/>
          <a:ea typeface="Helvetica Light"/>
          <a:cs typeface="Helvetica Light"/>
          <a:sym typeface="Helvetica Light"/>
        </a:defRPr>
      </a:lvl1pPr>
      <a:lvl2pPr marL="0" marR="0" indent="0" algn="ctr" defTabSz="410764" rtl="0" latinLnBrk="0">
        <a:lnSpc>
          <a:spcPct val="100000"/>
        </a:lnSpc>
        <a:spcBef>
          <a:spcPts val="0"/>
        </a:spcBef>
        <a:spcAft>
          <a:spcPts val="0"/>
        </a:spcAft>
        <a:buClrTx/>
        <a:buSzTx/>
        <a:buFontTx/>
        <a:buNone/>
        <a:tabLst/>
        <a:defRPr b="0" baseline="0" cap="none" i="0" spc="0" strike="noStrike" sz="5600" u="none">
          <a:solidFill>
            <a:srgbClr val="000000"/>
          </a:solidFill>
          <a:uFillTx/>
          <a:latin typeface="Helvetica Light"/>
          <a:ea typeface="Helvetica Light"/>
          <a:cs typeface="Helvetica Light"/>
          <a:sym typeface="Helvetica Light"/>
        </a:defRPr>
      </a:lvl2pPr>
      <a:lvl3pPr marL="0" marR="0" indent="0" algn="ctr" defTabSz="410764" rtl="0" latinLnBrk="0">
        <a:lnSpc>
          <a:spcPct val="100000"/>
        </a:lnSpc>
        <a:spcBef>
          <a:spcPts val="0"/>
        </a:spcBef>
        <a:spcAft>
          <a:spcPts val="0"/>
        </a:spcAft>
        <a:buClrTx/>
        <a:buSzTx/>
        <a:buFontTx/>
        <a:buNone/>
        <a:tabLst/>
        <a:defRPr b="0" baseline="0" cap="none" i="0" spc="0" strike="noStrike" sz="5600" u="none">
          <a:solidFill>
            <a:srgbClr val="000000"/>
          </a:solidFill>
          <a:uFillTx/>
          <a:latin typeface="Helvetica Light"/>
          <a:ea typeface="Helvetica Light"/>
          <a:cs typeface="Helvetica Light"/>
          <a:sym typeface="Helvetica Light"/>
        </a:defRPr>
      </a:lvl3pPr>
      <a:lvl4pPr marL="0" marR="0" indent="0" algn="ctr" defTabSz="410764" rtl="0" latinLnBrk="0">
        <a:lnSpc>
          <a:spcPct val="100000"/>
        </a:lnSpc>
        <a:spcBef>
          <a:spcPts val="0"/>
        </a:spcBef>
        <a:spcAft>
          <a:spcPts val="0"/>
        </a:spcAft>
        <a:buClrTx/>
        <a:buSzTx/>
        <a:buFontTx/>
        <a:buNone/>
        <a:tabLst/>
        <a:defRPr b="0" baseline="0" cap="none" i="0" spc="0" strike="noStrike" sz="5600" u="none">
          <a:solidFill>
            <a:srgbClr val="000000"/>
          </a:solidFill>
          <a:uFillTx/>
          <a:latin typeface="Helvetica Light"/>
          <a:ea typeface="Helvetica Light"/>
          <a:cs typeface="Helvetica Light"/>
          <a:sym typeface="Helvetica Light"/>
        </a:defRPr>
      </a:lvl4pPr>
      <a:lvl5pPr marL="0" marR="0" indent="0" algn="ctr" defTabSz="410764" rtl="0" latinLnBrk="0">
        <a:lnSpc>
          <a:spcPct val="100000"/>
        </a:lnSpc>
        <a:spcBef>
          <a:spcPts val="0"/>
        </a:spcBef>
        <a:spcAft>
          <a:spcPts val="0"/>
        </a:spcAft>
        <a:buClrTx/>
        <a:buSzTx/>
        <a:buFontTx/>
        <a:buNone/>
        <a:tabLst/>
        <a:defRPr b="0" baseline="0" cap="none" i="0" spc="0" strike="noStrike" sz="5600" u="none">
          <a:solidFill>
            <a:srgbClr val="000000"/>
          </a:solidFill>
          <a:uFillTx/>
          <a:latin typeface="Helvetica Light"/>
          <a:ea typeface="Helvetica Light"/>
          <a:cs typeface="Helvetica Light"/>
          <a:sym typeface="Helvetica Light"/>
        </a:defRPr>
      </a:lvl5pPr>
      <a:lvl6pPr marL="0" marR="0" indent="0" algn="ctr" defTabSz="410764" rtl="0" latinLnBrk="0">
        <a:lnSpc>
          <a:spcPct val="100000"/>
        </a:lnSpc>
        <a:spcBef>
          <a:spcPts val="0"/>
        </a:spcBef>
        <a:spcAft>
          <a:spcPts val="0"/>
        </a:spcAft>
        <a:buClrTx/>
        <a:buSzTx/>
        <a:buFontTx/>
        <a:buNone/>
        <a:tabLst/>
        <a:defRPr b="0" baseline="0" cap="none" i="0" spc="0" strike="noStrike" sz="5600" u="none">
          <a:solidFill>
            <a:srgbClr val="000000"/>
          </a:solidFill>
          <a:uFillTx/>
          <a:latin typeface="Helvetica Light"/>
          <a:ea typeface="Helvetica Light"/>
          <a:cs typeface="Helvetica Light"/>
          <a:sym typeface="Helvetica Light"/>
        </a:defRPr>
      </a:lvl6pPr>
      <a:lvl7pPr marL="0" marR="0" indent="0" algn="ctr" defTabSz="410764" rtl="0" latinLnBrk="0">
        <a:lnSpc>
          <a:spcPct val="100000"/>
        </a:lnSpc>
        <a:spcBef>
          <a:spcPts val="0"/>
        </a:spcBef>
        <a:spcAft>
          <a:spcPts val="0"/>
        </a:spcAft>
        <a:buClrTx/>
        <a:buSzTx/>
        <a:buFontTx/>
        <a:buNone/>
        <a:tabLst/>
        <a:defRPr b="0" baseline="0" cap="none" i="0" spc="0" strike="noStrike" sz="5600" u="none">
          <a:solidFill>
            <a:srgbClr val="000000"/>
          </a:solidFill>
          <a:uFillTx/>
          <a:latin typeface="Helvetica Light"/>
          <a:ea typeface="Helvetica Light"/>
          <a:cs typeface="Helvetica Light"/>
          <a:sym typeface="Helvetica Light"/>
        </a:defRPr>
      </a:lvl7pPr>
      <a:lvl8pPr marL="0" marR="0" indent="0" algn="ctr" defTabSz="410764" rtl="0" latinLnBrk="0">
        <a:lnSpc>
          <a:spcPct val="100000"/>
        </a:lnSpc>
        <a:spcBef>
          <a:spcPts val="0"/>
        </a:spcBef>
        <a:spcAft>
          <a:spcPts val="0"/>
        </a:spcAft>
        <a:buClrTx/>
        <a:buSzTx/>
        <a:buFontTx/>
        <a:buNone/>
        <a:tabLst/>
        <a:defRPr b="0" baseline="0" cap="none" i="0" spc="0" strike="noStrike" sz="5600" u="none">
          <a:solidFill>
            <a:srgbClr val="000000"/>
          </a:solidFill>
          <a:uFillTx/>
          <a:latin typeface="Helvetica Light"/>
          <a:ea typeface="Helvetica Light"/>
          <a:cs typeface="Helvetica Light"/>
          <a:sym typeface="Helvetica Light"/>
        </a:defRPr>
      </a:lvl8pPr>
      <a:lvl9pPr marL="0" marR="0" indent="0" algn="ctr" defTabSz="410764" rtl="0" latinLnBrk="0">
        <a:lnSpc>
          <a:spcPct val="100000"/>
        </a:lnSpc>
        <a:spcBef>
          <a:spcPts val="0"/>
        </a:spcBef>
        <a:spcAft>
          <a:spcPts val="0"/>
        </a:spcAft>
        <a:buClrTx/>
        <a:buSzTx/>
        <a:buFontTx/>
        <a:buNone/>
        <a:tabLst/>
        <a:defRPr b="0" baseline="0" cap="none" i="0" spc="0" strike="noStrike" sz="5600" u="none">
          <a:solidFill>
            <a:srgbClr val="000000"/>
          </a:solidFill>
          <a:uFillTx/>
          <a:latin typeface="Helvetica Light"/>
          <a:ea typeface="Helvetica Light"/>
          <a:cs typeface="Helvetica Light"/>
          <a:sym typeface="Helvetica Light"/>
        </a:defRPr>
      </a:lvl9pPr>
    </p:titleStyle>
    <p:bodyStyle>
      <a:lvl1pPr marL="0" marR="0" indent="0" algn="ctr" defTabSz="410764" rtl="0" latinLnBrk="0">
        <a:lnSpc>
          <a:spcPct val="100000"/>
        </a:lnSpc>
        <a:spcBef>
          <a:spcPts val="0"/>
        </a:spcBef>
        <a:spcAft>
          <a:spcPts val="0"/>
        </a:spcAft>
        <a:buClrTx/>
        <a:buSzTx/>
        <a:buFontTx/>
        <a:buNone/>
        <a:tabLst/>
        <a:defRPr b="0" baseline="0" cap="none" i="0" spc="0" strike="noStrike" sz="2200" u="none">
          <a:solidFill>
            <a:srgbClr val="000000"/>
          </a:solidFill>
          <a:uFillTx/>
          <a:latin typeface="Helvetica Light"/>
          <a:ea typeface="Helvetica Light"/>
          <a:cs typeface="Helvetica Light"/>
          <a:sym typeface="Helvetica Light"/>
        </a:defRPr>
      </a:lvl1pPr>
      <a:lvl2pPr marL="0" marR="0" indent="0" algn="ctr" defTabSz="410764" rtl="0" latinLnBrk="0">
        <a:lnSpc>
          <a:spcPct val="100000"/>
        </a:lnSpc>
        <a:spcBef>
          <a:spcPts val="0"/>
        </a:spcBef>
        <a:spcAft>
          <a:spcPts val="0"/>
        </a:spcAft>
        <a:buClrTx/>
        <a:buSzTx/>
        <a:buFontTx/>
        <a:buNone/>
        <a:tabLst/>
        <a:defRPr b="0" baseline="0" cap="none" i="0" spc="0" strike="noStrike" sz="2200" u="none">
          <a:solidFill>
            <a:srgbClr val="000000"/>
          </a:solidFill>
          <a:uFillTx/>
          <a:latin typeface="Helvetica Light"/>
          <a:ea typeface="Helvetica Light"/>
          <a:cs typeface="Helvetica Light"/>
          <a:sym typeface="Helvetica Light"/>
        </a:defRPr>
      </a:lvl2pPr>
      <a:lvl3pPr marL="0" marR="0" indent="0" algn="ctr" defTabSz="410764" rtl="0" latinLnBrk="0">
        <a:lnSpc>
          <a:spcPct val="100000"/>
        </a:lnSpc>
        <a:spcBef>
          <a:spcPts val="0"/>
        </a:spcBef>
        <a:spcAft>
          <a:spcPts val="0"/>
        </a:spcAft>
        <a:buClrTx/>
        <a:buSzTx/>
        <a:buFontTx/>
        <a:buNone/>
        <a:tabLst/>
        <a:defRPr b="0" baseline="0" cap="none" i="0" spc="0" strike="noStrike" sz="2200" u="none">
          <a:solidFill>
            <a:srgbClr val="000000"/>
          </a:solidFill>
          <a:uFillTx/>
          <a:latin typeface="Helvetica Light"/>
          <a:ea typeface="Helvetica Light"/>
          <a:cs typeface="Helvetica Light"/>
          <a:sym typeface="Helvetica Light"/>
        </a:defRPr>
      </a:lvl3pPr>
      <a:lvl4pPr marL="0" marR="0" indent="0" algn="ctr" defTabSz="410764" rtl="0" latinLnBrk="0">
        <a:lnSpc>
          <a:spcPct val="100000"/>
        </a:lnSpc>
        <a:spcBef>
          <a:spcPts val="0"/>
        </a:spcBef>
        <a:spcAft>
          <a:spcPts val="0"/>
        </a:spcAft>
        <a:buClrTx/>
        <a:buSzTx/>
        <a:buFontTx/>
        <a:buNone/>
        <a:tabLst/>
        <a:defRPr b="0" baseline="0" cap="none" i="0" spc="0" strike="noStrike" sz="2200" u="none">
          <a:solidFill>
            <a:srgbClr val="000000"/>
          </a:solidFill>
          <a:uFillTx/>
          <a:latin typeface="Helvetica Light"/>
          <a:ea typeface="Helvetica Light"/>
          <a:cs typeface="Helvetica Light"/>
          <a:sym typeface="Helvetica Light"/>
        </a:defRPr>
      </a:lvl4pPr>
      <a:lvl5pPr marL="0" marR="0" indent="0" algn="ctr" defTabSz="410764" rtl="0" latinLnBrk="0">
        <a:lnSpc>
          <a:spcPct val="100000"/>
        </a:lnSpc>
        <a:spcBef>
          <a:spcPts val="0"/>
        </a:spcBef>
        <a:spcAft>
          <a:spcPts val="0"/>
        </a:spcAft>
        <a:buClrTx/>
        <a:buSzTx/>
        <a:buFontTx/>
        <a:buNone/>
        <a:tabLst/>
        <a:defRPr b="0" baseline="0" cap="none" i="0" spc="0" strike="noStrike" sz="2200" u="none">
          <a:solidFill>
            <a:srgbClr val="000000"/>
          </a:solidFill>
          <a:uFillTx/>
          <a:latin typeface="Helvetica Light"/>
          <a:ea typeface="Helvetica Light"/>
          <a:cs typeface="Helvetica Light"/>
          <a:sym typeface="Helvetica Light"/>
        </a:defRPr>
      </a:lvl5pPr>
      <a:lvl6pPr marL="2537460" marR="0" indent="-251460" algn="ctr" defTabSz="410764" rtl="0" latinLnBrk="0">
        <a:lnSpc>
          <a:spcPct val="100000"/>
        </a:lnSpc>
        <a:spcBef>
          <a:spcPts val="0"/>
        </a:spcBef>
        <a:spcAft>
          <a:spcPts val="0"/>
        </a:spcAft>
        <a:buClrTx/>
        <a:buSzPct val="100000"/>
        <a:buFontTx/>
        <a:buChar char="•"/>
        <a:tabLst/>
        <a:defRPr b="0" baseline="0" cap="none" i="0" spc="0" strike="noStrike" sz="2200" u="none">
          <a:solidFill>
            <a:srgbClr val="000000"/>
          </a:solidFill>
          <a:uFillTx/>
          <a:latin typeface="Helvetica Light"/>
          <a:ea typeface="Helvetica Light"/>
          <a:cs typeface="Helvetica Light"/>
          <a:sym typeface="Helvetica Light"/>
        </a:defRPr>
      </a:lvl6pPr>
      <a:lvl7pPr marL="2994660" marR="0" indent="-251460" algn="ctr" defTabSz="410764" rtl="0" latinLnBrk="0">
        <a:lnSpc>
          <a:spcPct val="100000"/>
        </a:lnSpc>
        <a:spcBef>
          <a:spcPts val="0"/>
        </a:spcBef>
        <a:spcAft>
          <a:spcPts val="0"/>
        </a:spcAft>
        <a:buClrTx/>
        <a:buSzPct val="100000"/>
        <a:buFontTx/>
        <a:buChar char="•"/>
        <a:tabLst/>
        <a:defRPr b="0" baseline="0" cap="none" i="0" spc="0" strike="noStrike" sz="2200" u="none">
          <a:solidFill>
            <a:srgbClr val="000000"/>
          </a:solidFill>
          <a:uFillTx/>
          <a:latin typeface="Helvetica Light"/>
          <a:ea typeface="Helvetica Light"/>
          <a:cs typeface="Helvetica Light"/>
          <a:sym typeface="Helvetica Light"/>
        </a:defRPr>
      </a:lvl7pPr>
      <a:lvl8pPr marL="3451859" marR="0" indent="-251459" algn="ctr" defTabSz="410764" rtl="0" latinLnBrk="0">
        <a:lnSpc>
          <a:spcPct val="100000"/>
        </a:lnSpc>
        <a:spcBef>
          <a:spcPts val="0"/>
        </a:spcBef>
        <a:spcAft>
          <a:spcPts val="0"/>
        </a:spcAft>
        <a:buClrTx/>
        <a:buSzPct val="100000"/>
        <a:buFontTx/>
        <a:buChar char="•"/>
        <a:tabLst/>
        <a:defRPr b="0" baseline="0" cap="none" i="0" spc="0" strike="noStrike" sz="2200" u="none">
          <a:solidFill>
            <a:srgbClr val="000000"/>
          </a:solidFill>
          <a:uFillTx/>
          <a:latin typeface="Helvetica Light"/>
          <a:ea typeface="Helvetica Light"/>
          <a:cs typeface="Helvetica Light"/>
          <a:sym typeface="Helvetica Light"/>
        </a:defRPr>
      </a:lvl8pPr>
      <a:lvl9pPr marL="3909059" marR="0" indent="-251459" algn="ctr" defTabSz="410764" rtl="0" latinLnBrk="0">
        <a:lnSpc>
          <a:spcPct val="100000"/>
        </a:lnSpc>
        <a:spcBef>
          <a:spcPts val="0"/>
        </a:spcBef>
        <a:spcAft>
          <a:spcPts val="0"/>
        </a:spcAft>
        <a:buClrTx/>
        <a:buSzPct val="100000"/>
        <a:buFontTx/>
        <a:buChar char="•"/>
        <a:tabLst/>
        <a:defRPr b="0" baseline="0" cap="none" i="0" spc="0" strike="noStrike" sz="2200" u="none">
          <a:solidFill>
            <a:srgbClr val="000000"/>
          </a:solidFill>
          <a:uFillTx/>
          <a:latin typeface="Helvetica Light"/>
          <a:ea typeface="Helvetica Light"/>
          <a:cs typeface="Helvetica Light"/>
          <a:sym typeface="Helvetica Light"/>
        </a:defRPr>
      </a:lvl9pPr>
    </p:bodyStyle>
    <p:otherStyle>
      <a:lvl1pPr marL="0" marR="0" indent="0" algn="ctr" defTabSz="410764"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Light"/>
        </a:defRPr>
      </a:lvl1pPr>
      <a:lvl2pPr marL="0" marR="0" indent="0" algn="ctr" defTabSz="410764"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Light"/>
        </a:defRPr>
      </a:lvl2pPr>
      <a:lvl3pPr marL="0" marR="0" indent="0" algn="ctr" defTabSz="410764"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Light"/>
        </a:defRPr>
      </a:lvl3pPr>
      <a:lvl4pPr marL="0" marR="0" indent="0" algn="ctr" defTabSz="410764"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Light"/>
        </a:defRPr>
      </a:lvl4pPr>
      <a:lvl5pPr marL="0" marR="0" indent="0" algn="ctr" defTabSz="410764"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Light"/>
        </a:defRPr>
      </a:lvl5pPr>
      <a:lvl6pPr marL="0" marR="0" indent="0" algn="ctr" defTabSz="410764"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Light"/>
        </a:defRPr>
      </a:lvl6pPr>
      <a:lvl7pPr marL="0" marR="0" indent="0" algn="ctr" defTabSz="410764"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Light"/>
        </a:defRPr>
      </a:lvl7pPr>
      <a:lvl8pPr marL="0" marR="0" indent="0" algn="ctr" defTabSz="410764"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Light"/>
        </a:defRPr>
      </a:lvl8pPr>
      <a:lvl9pPr marL="0" marR="0" indent="0" algn="ctr" defTabSz="410764"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1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7.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7.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8.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8.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9.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5.png"/><Relationship Id="rId4" Type="http://schemas.openxmlformats.org/officeDocument/2006/relationships/image" Target="../media/image7.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0.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1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17.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18.png"/><Relationship Id="rId4" Type="http://schemas.openxmlformats.org/officeDocument/2006/relationships/image" Target="../media/image10.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1.jpeg"/><Relationship Id="rId4" Type="http://schemas.openxmlformats.org/officeDocument/2006/relationships/image" Target="../media/image1.g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6.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1.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10.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8.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19.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1.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2.jpeg"/><Relationship Id="rId4" Type="http://schemas.openxmlformats.org/officeDocument/2006/relationships/image" Target="../media/image13.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14.jpeg"/><Relationship Id="rId4" Type="http://schemas.openxmlformats.org/officeDocument/2006/relationships/image" Target="../media/image12.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5.jpeg"/><Relationship Id="rId4" Type="http://schemas.openxmlformats.org/officeDocument/2006/relationships/image" Target="../media/image16.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7.jpeg"/><Relationship Id="rId4" Type="http://schemas.openxmlformats.org/officeDocument/2006/relationships/image" Target="../media/image18.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9.jpeg"/><Relationship Id="rId4" Type="http://schemas.openxmlformats.org/officeDocument/2006/relationships/image" Target="../media/image2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21.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22.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1.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21.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28.jpeg"/><Relationship Id="rId4" Type="http://schemas.openxmlformats.org/officeDocument/2006/relationships/image" Target="../media/image29.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20.png"/><Relationship Id="rId4" Type="http://schemas.openxmlformats.org/officeDocument/2006/relationships/image" Target="../media/image30.jpeg"/><Relationship Id="rId5" Type="http://schemas.openxmlformats.org/officeDocument/2006/relationships/image" Target="../media/image3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32.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33.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33.jpeg"/><Relationship Id="rId4" Type="http://schemas.openxmlformats.org/officeDocument/2006/relationships/image" Target="../media/image18.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34.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image" Target="../media/image21.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1.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18.png"/><Relationship Id="rId4" Type="http://schemas.openxmlformats.org/officeDocument/2006/relationships/image" Target="../media/image35.jpeg"/><Relationship Id="rId5" Type="http://schemas.openxmlformats.org/officeDocument/2006/relationships/image" Target="../media/image36.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37.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38.jpeg"/><Relationship Id="rId4" Type="http://schemas.openxmlformats.org/officeDocument/2006/relationships/image" Target="../media/image36.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39.jpeg"/><Relationship Id="rId4" Type="http://schemas.openxmlformats.org/officeDocument/2006/relationships/image" Target="../media/image4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41.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46.jpeg"/><Relationship Id="rId4" Type="http://schemas.openxmlformats.org/officeDocument/2006/relationships/image" Target="../media/image44.jpeg"/><Relationship Id="rId5" Type="http://schemas.openxmlformats.org/officeDocument/2006/relationships/image" Target="../media/image42.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45.jpeg"/><Relationship Id="rId4" Type="http://schemas.openxmlformats.org/officeDocument/2006/relationships/image" Target="../media/image44.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41.jpeg"/><Relationship Id="rId4" Type="http://schemas.openxmlformats.org/officeDocument/2006/relationships/image" Target="../media/image46.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1.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22.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23.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25.jpeg"/><Relationship Id="rId6" Type="http://schemas.openxmlformats.org/officeDocument/2006/relationships/image" Target="../media/image49.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Changing Earth cover.jpg" descr="Changing Earth cover.jpg"/>
          <p:cNvPicPr>
            <a:picLocks noChangeAspect="1"/>
          </p:cNvPicPr>
          <p:nvPr/>
        </p:nvPicPr>
        <p:blipFill>
          <a:blip r:embed="rId3">
            <a:extLst/>
          </a:blip>
          <a:stretch>
            <a:fillRect/>
          </a:stretch>
        </p:blipFill>
        <p:spPr>
          <a:xfrm>
            <a:off x="0" y="-1946275"/>
            <a:ext cx="9144000" cy="10337800"/>
          </a:xfrm>
          <a:prstGeom prst="rect">
            <a:avLst/>
          </a:prstGeom>
          <a:ln w="12700">
            <a:miter lim="400000"/>
          </a:ln>
        </p:spPr>
      </p:pic>
      <p:sp>
        <p:nvSpPr>
          <p:cNvPr id="122" name="Dynamic Earth"/>
          <p:cNvSpPr txBox="1"/>
          <p:nvPr/>
        </p:nvSpPr>
        <p:spPr>
          <a:xfrm>
            <a:off x="1219200" y="2819400"/>
            <a:ext cx="6477000" cy="8564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3200"/>
              </a:spcBef>
              <a:defRPr b="0" sz="5400">
                <a:solidFill>
                  <a:srgbClr val="FFFFFF"/>
                </a:solidFill>
                <a:latin typeface="Arial"/>
                <a:ea typeface="Arial"/>
                <a:cs typeface="Arial"/>
                <a:sym typeface="Arial"/>
              </a:defRPr>
            </a:lvl1pPr>
          </a:lstStyle>
          <a:p>
            <a:pPr/>
            <a:r>
              <a:t>Dynamic Earth</a:t>
            </a:r>
          </a:p>
        </p:txBody>
      </p:sp>
      <p:sp>
        <p:nvSpPr>
          <p:cNvPr id="123" name="Cognitive Learning Systems, Inc. © 2016"/>
          <p:cNvSpPr txBox="1"/>
          <p:nvPr/>
        </p:nvSpPr>
        <p:spPr>
          <a:xfrm>
            <a:off x="3520742" y="6546071"/>
            <a:ext cx="2407317"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solidFill>
                  <a:srgbClr val="FFFFFF"/>
                </a:solidFill>
                <a:latin typeface="Arial"/>
                <a:ea typeface="Arial"/>
                <a:cs typeface="Arial"/>
                <a:sym typeface="Arial"/>
              </a:defRPr>
            </a:pPr>
            <a:r>
              <a:t>Cognitive Learning Systems, </a:t>
            </a:r>
            <a:r>
              <a:t>Inc. ©</a:t>
            </a:r>
            <a:r>
              <a:t> 2016</a:t>
            </a:r>
          </a:p>
        </p:txBody>
      </p:sp>
      <p:pic>
        <p:nvPicPr>
          <p:cNvPr id="124" name="LabLearner_Logo white.png" descr="LabLearner_Logo white.png"/>
          <p:cNvPicPr>
            <a:picLocks noChangeAspect="1"/>
          </p:cNvPicPr>
          <p:nvPr/>
        </p:nvPicPr>
        <p:blipFill>
          <a:blip r:embed="rId4">
            <a:extLst/>
          </a:blip>
          <a:stretch>
            <a:fillRect/>
          </a:stretch>
        </p:blipFill>
        <p:spPr>
          <a:xfrm>
            <a:off x="3498850" y="6096000"/>
            <a:ext cx="2514600" cy="48418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Three Main Layers of the Earth"/>
          <p:cNvSpPr txBox="1"/>
          <p:nvPr/>
        </p:nvSpPr>
        <p:spPr>
          <a:xfrm>
            <a:off x="1066800" y="152400"/>
            <a:ext cx="7086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Three Main Layers of the Earth</a:t>
            </a:r>
          </a:p>
        </p:txBody>
      </p:sp>
      <p:sp>
        <p:nvSpPr>
          <p:cNvPr id="226" name="Crust  - The outer layer on which we live…"/>
          <p:cNvSpPr txBox="1"/>
          <p:nvPr/>
        </p:nvSpPr>
        <p:spPr>
          <a:xfrm>
            <a:off x="-381000" y="838200"/>
            <a:ext cx="5181600" cy="53409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u="sng">
                <a:latin typeface="Arial"/>
                <a:ea typeface="Arial"/>
                <a:cs typeface="Arial"/>
                <a:sym typeface="Arial"/>
              </a:defRPr>
            </a:pPr>
            <a:r>
              <a:t>Crust</a:t>
            </a:r>
            <a:r>
              <a:rPr u="none"/>
              <a:t>  - The outer layer on which we live</a:t>
            </a:r>
          </a:p>
          <a:p>
            <a:pPr lvl="1" marL="914400" indent="-457200">
              <a:buSzPct val="100000"/>
              <a:buChar char="•"/>
              <a:defRPr b="0">
                <a:latin typeface="Arial"/>
                <a:ea typeface="Arial"/>
                <a:cs typeface="Arial"/>
                <a:sym typeface="Arial"/>
              </a:defRPr>
            </a:pPr>
            <a:r>
              <a:t>Very thin and rigid</a:t>
            </a:r>
          </a:p>
          <a:p>
            <a:pPr lvl="1" marL="914400" indent="-457200">
              <a:buSzPct val="100000"/>
              <a:buChar char="•"/>
              <a:defRPr b="0">
                <a:latin typeface="Arial"/>
                <a:ea typeface="Arial"/>
                <a:cs typeface="Arial"/>
                <a:sym typeface="Arial"/>
              </a:defRPr>
            </a:pPr>
            <a:r>
              <a:t>5 km thick below the surface of the ocean</a:t>
            </a:r>
          </a:p>
          <a:p>
            <a:pPr lvl="1" marL="914400" indent="-457200">
              <a:buSzPct val="100000"/>
              <a:buChar char="•"/>
              <a:defRPr b="0">
                <a:latin typeface="Arial"/>
                <a:ea typeface="Arial"/>
                <a:cs typeface="Arial"/>
                <a:sym typeface="Arial"/>
              </a:defRPr>
            </a:pPr>
            <a:r>
              <a:t>30 km thick beneath the continents</a:t>
            </a:r>
          </a:p>
          <a:p>
            <a:pPr lvl="1" marL="914400" indent="-457200">
              <a:buSzPct val="100000"/>
              <a:buChar char="•"/>
              <a:defRPr b="0">
                <a:latin typeface="Arial"/>
                <a:ea typeface="Arial"/>
                <a:cs typeface="Arial"/>
                <a:sym typeface="Arial"/>
              </a:defRPr>
            </a:pPr>
            <a:r>
              <a:t>100 km beneath mountain ranges</a:t>
            </a:r>
          </a:p>
          <a:p>
            <a:pPr lvl="1" marL="914400" indent="-457200">
              <a:buSzPct val="100000"/>
              <a:buChar char="•"/>
              <a:defRPr b="0">
                <a:latin typeface="Arial"/>
                <a:ea typeface="Arial"/>
                <a:cs typeface="Arial"/>
                <a:sym typeface="Arial"/>
              </a:defRPr>
            </a:pPr>
            <a:r>
              <a:t>Brittle and can break apart</a:t>
            </a:r>
          </a:p>
          <a:p>
            <a:pPr lvl="1" marL="914400" indent="-457200">
              <a:buSzPct val="100000"/>
              <a:buChar char="•"/>
              <a:defRPr b="0">
                <a:latin typeface="Arial"/>
                <a:ea typeface="Arial"/>
                <a:cs typeface="Arial"/>
                <a:sym typeface="Arial"/>
              </a:defRPr>
            </a:pPr>
          </a:p>
          <a:p>
            <a:pPr lvl="1" indent="457200">
              <a:defRPr b="0" u="sng">
                <a:latin typeface="Arial"/>
                <a:ea typeface="Arial"/>
                <a:cs typeface="Arial"/>
                <a:sym typeface="Arial"/>
              </a:defRPr>
            </a:pPr>
            <a:r>
              <a:t>Mantle</a:t>
            </a:r>
          </a:p>
          <a:p>
            <a:pPr lvl="1" marL="914400" indent="-457200">
              <a:buSzPct val="100000"/>
              <a:buChar char="•"/>
              <a:defRPr b="0">
                <a:latin typeface="Arial"/>
                <a:ea typeface="Arial"/>
                <a:cs typeface="Arial"/>
                <a:sym typeface="Arial"/>
              </a:defRPr>
            </a:pPr>
            <a:r>
              <a:t>More dense than the crust</a:t>
            </a:r>
          </a:p>
          <a:p>
            <a:pPr lvl="1" marL="914400" indent="-457200">
              <a:buSzPct val="100000"/>
              <a:buChar char="•"/>
              <a:defRPr b="0">
                <a:latin typeface="Arial"/>
                <a:ea typeface="Arial"/>
                <a:cs typeface="Arial"/>
                <a:sym typeface="Arial"/>
              </a:defRPr>
            </a:pPr>
            <a:r>
              <a:t>Made of semi-solid rock</a:t>
            </a:r>
          </a:p>
          <a:p>
            <a:pPr lvl="1" marL="914400" indent="-457200">
              <a:buSzPct val="100000"/>
              <a:buChar char="•"/>
              <a:defRPr b="0">
                <a:latin typeface="Arial"/>
                <a:ea typeface="Arial"/>
                <a:cs typeface="Arial"/>
                <a:sym typeface="Arial"/>
              </a:defRPr>
            </a:pPr>
            <a:r>
              <a:t>2900 km thick</a:t>
            </a:r>
          </a:p>
          <a:p>
            <a:pPr lvl="1" marL="914400" indent="-457200">
              <a:buSzPct val="100000"/>
              <a:buChar char="•"/>
              <a:defRPr b="0">
                <a:latin typeface="Arial"/>
                <a:ea typeface="Arial"/>
                <a:cs typeface="Arial"/>
                <a:sym typeface="Arial"/>
              </a:defRPr>
            </a:pPr>
            <a:r>
              <a:t>Contains more iron, magnesium, and calcium than the crust </a:t>
            </a:r>
          </a:p>
          <a:p>
            <a:pPr lvl="1" marL="914400" indent="-457200">
              <a:buSzPct val="100000"/>
              <a:buChar char="•"/>
              <a:defRPr b="0">
                <a:latin typeface="Arial"/>
                <a:ea typeface="Arial"/>
                <a:cs typeface="Arial"/>
                <a:sym typeface="Arial"/>
              </a:defRPr>
            </a:pPr>
            <a:r>
              <a:t>Hotter than the crust because temperature and pressure increase as the depth inside the earth increases</a:t>
            </a:r>
          </a:p>
        </p:txBody>
      </p:sp>
      <p:sp>
        <p:nvSpPr>
          <p:cNvPr id="227"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grpSp>
        <p:nvGrpSpPr>
          <p:cNvPr id="236" name="Group"/>
          <p:cNvGrpSpPr/>
          <p:nvPr/>
        </p:nvGrpSpPr>
        <p:grpSpPr>
          <a:xfrm>
            <a:off x="4911047" y="1890445"/>
            <a:ext cx="3852815" cy="3184990"/>
            <a:chOff x="0" y="0"/>
            <a:chExt cx="3852814" cy="3184989"/>
          </a:xfrm>
        </p:grpSpPr>
        <p:grpSp>
          <p:nvGrpSpPr>
            <p:cNvPr id="230" name="Group"/>
            <p:cNvGrpSpPr/>
            <p:nvPr/>
          </p:nvGrpSpPr>
          <p:grpSpPr>
            <a:xfrm>
              <a:off x="-1" y="-1"/>
              <a:ext cx="3852816" cy="3184991"/>
              <a:chOff x="0" y="0"/>
              <a:chExt cx="3852814" cy="3184989"/>
            </a:xfrm>
          </p:grpSpPr>
          <p:sp>
            <p:nvSpPr>
              <p:cNvPr id="228" name="Rectangle"/>
              <p:cNvSpPr/>
              <p:nvPr/>
            </p:nvSpPr>
            <p:spPr>
              <a:xfrm>
                <a:off x="-1" y="-1"/>
                <a:ext cx="3852816" cy="3184991"/>
              </a:xfrm>
              <a:prstGeom prst="rect">
                <a:avLst/>
              </a:prstGeom>
              <a:solidFill>
                <a:srgbClr val="000000"/>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pic>
            <p:nvPicPr>
              <p:cNvPr id="229" name="image11.png" descr="image11.png"/>
              <p:cNvPicPr>
                <a:picLocks noChangeAspect="1"/>
              </p:cNvPicPr>
              <p:nvPr/>
            </p:nvPicPr>
            <p:blipFill>
              <a:blip r:embed="rId3">
                <a:extLst/>
              </a:blip>
              <a:stretch>
                <a:fillRect/>
              </a:stretch>
            </p:blipFill>
            <p:spPr>
              <a:xfrm>
                <a:off x="506114" y="118979"/>
                <a:ext cx="2762974" cy="2956146"/>
              </a:xfrm>
              <a:prstGeom prst="rect">
                <a:avLst/>
              </a:prstGeom>
              <a:ln w="12700" cap="flat">
                <a:noFill/>
                <a:miter lim="400000"/>
              </a:ln>
              <a:effectLst/>
            </p:spPr>
          </p:pic>
        </p:grpSp>
        <p:grpSp>
          <p:nvGrpSpPr>
            <p:cNvPr id="235" name="Group"/>
            <p:cNvGrpSpPr/>
            <p:nvPr/>
          </p:nvGrpSpPr>
          <p:grpSpPr>
            <a:xfrm>
              <a:off x="1015282" y="493158"/>
              <a:ext cx="2735449" cy="609545"/>
              <a:chOff x="0" y="0"/>
              <a:chExt cx="2735447" cy="609544"/>
            </a:xfrm>
          </p:grpSpPr>
          <p:sp>
            <p:nvSpPr>
              <p:cNvPr id="231" name="Mantle"/>
              <p:cNvSpPr txBox="1"/>
              <p:nvPr/>
            </p:nvSpPr>
            <p:spPr>
              <a:xfrm>
                <a:off x="-1" y="164387"/>
                <a:ext cx="894872"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sz="1600">
                    <a:latin typeface="Arial"/>
                    <a:ea typeface="Arial"/>
                    <a:cs typeface="Arial"/>
                    <a:sym typeface="Arial"/>
                  </a:defRPr>
                </a:lvl1pPr>
              </a:lstStyle>
              <a:p>
                <a:pPr/>
                <a:r>
                  <a:t>Mantle</a:t>
                </a:r>
              </a:p>
            </p:txBody>
          </p:sp>
          <p:sp>
            <p:nvSpPr>
              <p:cNvPr id="232" name="Crust"/>
              <p:cNvSpPr txBox="1"/>
              <p:nvPr/>
            </p:nvSpPr>
            <p:spPr>
              <a:xfrm>
                <a:off x="1722634" y="-1"/>
                <a:ext cx="1012814"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solidFill>
                      <a:srgbClr val="FFFFFF"/>
                    </a:solidFill>
                    <a:latin typeface="Arial"/>
                    <a:ea typeface="Arial"/>
                    <a:cs typeface="Arial"/>
                    <a:sym typeface="Arial"/>
                  </a:defRPr>
                </a:lvl1pPr>
              </a:lstStyle>
              <a:p>
                <a:pPr/>
                <a:r>
                  <a:t>Crust</a:t>
                </a:r>
              </a:p>
            </p:txBody>
          </p:sp>
          <p:sp>
            <p:nvSpPr>
              <p:cNvPr id="233" name="Line"/>
              <p:cNvSpPr/>
              <p:nvPr/>
            </p:nvSpPr>
            <p:spPr>
              <a:xfrm>
                <a:off x="235056" y="609544"/>
                <a:ext cx="456795"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pPr/>
              </a:p>
            </p:txBody>
          </p:sp>
          <p:sp>
            <p:nvSpPr>
              <p:cNvPr id="234" name="Line"/>
              <p:cNvSpPr/>
              <p:nvPr/>
            </p:nvSpPr>
            <p:spPr>
              <a:xfrm flipH="1">
                <a:off x="1722635" y="440372"/>
                <a:ext cx="403754" cy="169172"/>
              </a:xfrm>
              <a:prstGeom prst="line">
                <a:avLst/>
              </a:prstGeom>
              <a:noFill/>
              <a:ln w="9525" cap="flat">
                <a:solidFill>
                  <a:srgbClr val="FFFFFF"/>
                </a:solidFill>
                <a:prstDash val="solid"/>
                <a:round/>
                <a:tailEnd type="triangle" w="med" len="med"/>
              </a:ln>
              <a:effectLst/>
            </p:spPr>
            <p:txBody>
              <a:bodyPr wrap="square" lIns="45718" tIns="45718" rIns="45718" bIns="45718" numCol="1" anchor="t">
                <a:noAutofit/>
              </a:bodyPr>
              <a:lstStyle/>
              <a:p>
                <a:pPr/>
              </a:p>
            </p:txBody>
          </p:sp>
        </p:grpSp>
      </p:gr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5" name="5. Look at the picture. Choose the statement that does NOT fit the picture.…"/>
          <p:cNvSpPr txBox="1"/>
          <p:nvPr/>
        </p:nvSpPr>
        <p:spPr>
          <a:xfrm>
            <a:off x="168671" y="846129"/>
            <a:ext cx="8501858" cy="48845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b="0" sz="1800">
                <a:latin typeface="Arial"/>
                <a:ea typeface="Arial"/>
                <a:cs typeface="Arial"/>
                <a:sym typeface="Arial"/>
              </a:defRPr>
            </a:pPr>
            <a:r>
              <a:t>5. Look at the picture. Choose the statement that does NOT fit the picture. </a:t>
            </a: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marL="342900" indent="-342900" defTabSz="457200">
              <a:defRPr b="0" sz="1800">
                <a:latin typeface="Arial"/>
                <a:ea typeface="Arial"/>
                <a:cs typeface="Arial"/>
                <a:sym typeface="Arial"/>
              </a:defRPr>
            </a:pPr>
            <a:r>
              <a:t>A. </a:t>
            </a:r>
            <a:r>
              <a:t>The volcanoes in this range are now dormant.</a:t>
            </a:r>
          </a:p>
          <a:p>
            <a:pPr marL="342900" indent="-342900" defTabSz="457200">
              <a:defRPr b="0" sz="1800">
                <a:latin typeface="Arial"/>
                <a:ea typeface="Arial"/>
                <a:cs typeface="Arial"/>
                <a:sym typeface="Arial"/>
              </a:defRPr>
            </a:pPr>
            <a:r>
              <a:t>B. </a:t>
            </a:r>
            <a:r>
              <a:t>Subduction of the crust can produce oil and coal. </a:t>
            </a:r>
          </a:p>
          <a:p>
            <a:pPr marL="342900" indent="-342900" defTabSz="457200">
              <a:defRPr b="0" sz="1800">
                <a:latin typeface="Arial"/>
                <a:ea typeface="Arial"/>
                <a:cs typeface="Arial"/>
                <a:sym typeface="Arial"/>
              </a:defRPr>
            </a:pPr>
            <a:r>
              <a:t>C.</a:t>
            </a:r>
            <a:r>
              <a:t> These plates once shared a divergent boundary.</a:t>
            </a:r>
          </a:p>
          <a:p>
            <a:pPr marL="342900" indent="-342900" defTabSz="457200">
              <a:defRPr b="0" sz="1800">
                <a:latin typeface="Arial"/>
                <a:ea typeface="Arial"/>
                <a:cs typeface="Arial"/>
                <a:sym typeface="Arial"/>
              </a:defRPr>
            </a:pPr>
            <a:r>
              <a:t>D. </a:t>
            </a:r>
            <a:r>
              <a:t>Solar energy is related to tectonic plate movement.</a:t>
            </a:r>
          </a:p>
        </p:txBody>
      </p:sp>
      <p:sp>
        <p:nvSpPr>
          <p:cNvPr id="1106" name="Making and Applying Connections"/>
          <p:cNvSpPr txBox="1"/>
          <p:nvPr/>
        </p:nvSpPr>
        <p:spPr>
          <a:xfrm>
            <a:off x="609600" y="228600"/>
            <a:ext cx="7620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pic>
        <p:nvPicPr>
          <p:cNvPr id="1107" name="cont cont conver" descr="cont cont conver"/>
          <p:cNvPicPr>
            <a:picLocks noChangeAspect="1"/>
          </p:cNvPicPr>
          <p:nvPr/>
        </p:nvPicPr>
        <p:blipFill>
          <a:blip r:embed="rId3">
            <a:extLst/>
          </a:blip>
          <a:stretch>
            <a:fillRect/>
          </a:stretch>
        </p:blipFill>
        <p:spPr>
          <a:xfrm>
            <a:off x="1929525" y="1678458"/>
            <a:ext cx="4677486" cy="2688284"/>
          </a:xfrm>
          <a:prstGeom prst="rect">
            <a:avLst/>
          </a:prstGeom>
          <a:ln w="12700">
            <a:miter lim="400000"/>
          </a:ln>
        </p:spPr>
      </p:pic>
      <p:sp>
        <p:nvSpPr>
          <p:cNvPr id="1108" name="Cognitive Learning Systems, Inc. © 2016"/>
          <p:cNvSpPr txBox="1"/>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Inc</a:t>
            </a:r>
            <a:r>
              <a:t>.</a:t>
            </a:r>
            <a:r>
              <a:t> © 2016</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Rectangle"/>
          <p:cNvSpPr/>
          <p:nvPr/>
        </p:nvSpPr>
        <p:spPr>
          <a:xfrm>
            <a:off x="2239765" y="934947"/>
            <a:ext cx="4767210" cy="3472667"/>
          </a:xfrm>
          <a:prstGeom prst="rect">
            <a:avLst/>
          </a:prstGeom>
          <a:solidFill>
            <a:srgbClr val="000000"/>
          </a:solidFill>
          <a:ln w="25400">
            <a:solidFill>
              <a:srgbClr val="000000"/>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241" name="Three Main Layers of the Earth"/>
          <p:cNvSpPr txBox="1"/>
          <p:nvPr/>
        </p:nvSpPr>
        <p:spPr>
          <a:xfrm>
            <a:off x="1371600" y="152400"/>
            <a:ext cx="6781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Three Main Layers of the Earth</a:t>
            </a:r>
          </a:p>
        </p:txBody>
      </p:sp>
      <p:sp>
        <p:nvSpPr>
          <p:cNvPr id="242" name="Core…"/>
          <p:cNvSpPr txBox="1"/>
          <p:nvPr/>
        </p:nvSpPr>
        <p:spPr>
          <a:xfrm>
            <a:off x="-228600" y="4251325"/>
            <a:ext cx="9372600" cy="24199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u="sng">
                <a:latin typeface="Arial"/>
                <a:ea typeface="Arial"/>
                <a:cs typeface="Arial"/>
                <a:sym typeface="Arial"/>
              </a:defRPr>
            </a:pPr>
            <a:r>
              <a:t>Core</a:t>
            </a:r>
          </a:p>
          <a:p>
            <a:pPr lvl="1" marL="914400" indent="-457200">
              <a:buSzPct val="100000"/>
              <a:buChar char="•"/>
              <a:defRPr b="0">
                <a:latin typeface="Arial"/>
                <a:ea typeface="Arial"/>
                <a:cs typeface="Arial"/>
                <a:sym typeface="Arial"/>
              </a:defRPr>
            </a:pPr>
            <a:r>
              <a:t>two times as dense as the mantle</a:t>
            </a:r>
          </a:p>
          <a:p>
            <a:pPr lvl="1" marL="914400" indent="-457200">
              <a:buSzPct val="100000"/>
              <a:buChar char="•"/>
              <a:defRPr b="0">
                <a:latin typeface="Arial"/>
                <a:ea typeface="Arial"/>
                <a:cs typeface="Arial"/>
                <a:sym typeface="Arial"/>
              </a:defRPr>
            </a:pPr>
            <a:r>
              <a:t>composed of more iron and nickel than the other layers.</a:t>
            </a:r>
          </a:p>
          <a:p>
            <a:pPr lvl="1" marL="914400" indent="-457200">
              <a:buSzPct val="100000"/>
              <a:buChar char="•"/>
              <a:defRPr b="0">
                <a:latin typeface="Arial"/>
                <a:ea typeface="Arial"/>
                <a:cs typeface="Arial"/>
                <a:sym typeface="Arial"/>
              </a:defRPr>
            </a:pPr>
            <a:r>
              <a:t>made of two parts</a:t>
            </a:r>
          </a:p>
          <a:p>
            <a:pPr lvl="1" marL="914400" indent="-457200">
              <a:buSzPct val="100000"/>
              <a:buChar char="•"/>
              <a:defRPr b="0">
                <a:latin typeface="Arial"/>
                <a:ea typeface="Arial"/>
                <a:cs typeface="Arial"/>
                <a:sym typeface="Arial"/>
              </a:defRPr>
            </a:pPr>
            <a:r>
              <a:t>outer core which is a 2200 km liquid</a:t>
            </a:r>
          </a:p>
          <a:p>
            <a:pPr lvl="1" marL="914400" indent="-457200">
              <a:buSzPct val="100000"/>
              <a:buChar char="•"/>
              <a:defRPr b="0">
                <a:latin typeface="Arial"/>
                <a:ea typeface="Arial"/>
                <a:cs typeface="Arial"/>
                <a:sym typeface="Arial"/>
              </a:defRPr>
            </a:pPr>
            <a:r>
              <a:t>1250 km solid inner core</a:t>
            </a:r>
          </a:p>
          <a:p>
            <a:pPr lvl="1" marL="914400" indent="-457200">
              <a:buSzPct val="100000"/>
              <a:buChar char="•"/>
              <a:defRPr b="0">
                <a:latin typeface="Arial"/>
                <a:ea typeface="Arial"/>
                <a:cs typeface="Arial"/>
                <a:sym typeface="Arial"/>
              </a:defRPr>
            </a:pPr>
            <a:r>
              <a:t>convection currents in the liquid outer core create the Earth’s </a:t>
            </a:r>
          </a:p>
          <a:p>
            <a:pPr lvl="1" indent="457200">
              <a:defRPr b="0">
                <a:latin typeface="Arial"/>
                <a:ea typeface="Arial"/>
                <a:cs typeface="Arial"/>
                <a:sym typeface="Arial"/>
              </a:defRPr>
            </a:pPr>
            <a:r>
              <a:t>	magnetic field </a:t>
            </a:r>
          </a:p>
        </p:txBody>
      </p:sp>
      <p:sp>
        <p:nvSpPr>
          <p:cNvPr id="243"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grpSp>
        <p:nvGrpSpPr>
          <p:cNvPr id="249" name="Group"/>
          <p:cNvGrpSpPr/>
          <p:nvPr/>
        </p:nvGrpSpPr>
        <p:grpSpPr>
          <a:xfrm>
            <a:off x="2880616" y="931142"/>
            <a:ext cx="3479088" cy="3479087"/>
            <a:chOff x="0" y="0"/>
            <a:chExt cx="3479086" cy="3479086"/>
          </a:xfrm>
        </p:grpSpPr>
        <p:pic>
          <p:nvPicPr>
            <p:cNvPr id="244" name="image11.png" descr="image11.png"/>
            <p:cNvPicPr>
              <a:picLocks noChangeAspect="1"/>
            </p:cNvPicPr>
            <p:nvPr/>
          </p:nvPicPr>
          <p:blipFill>
            <a:blip r:embed="rId3">
              <a:extLst/>
            </a:blip>
            <a:stretch>
              <a:fillRect/>
            </a:stretch>
          </p:blipFill>
          <p:spPr>
            <a:xfrm>
              <a:off x="0" y="0"/>
              <a:ext cx="3479087" cy="3479087"/>
            </a:xfrm>
            <a:prstGeom prst="rect">
              <a:avLst/>
            </a:prstGeom>
            <a:ln w="12700" cap="flat">
              <a:noFill/>
              <a:miter lim="400000"/>
            </a:ln>
            <a:effectLst/>
          </p:spPr>
        </p:pic>
        <p:sp>
          <p:nvSpPr>
            <p:cNvPr id="245" name="Inner  core"/>
            <p:cNvSpPr txBox="1"/>
            <p:nvPr/>
          </p:nvSpPr>
          <p:spPr>
            <a:xfrm>
              <a:off x="2283713" y="1518515"/>
              <a:ext cx="762001" cy="4420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700"/>
                </a:spcBef>
                <a:defRPr sz="1200">
                  <a:latin typeface="Arial"/>
                  <a:ea typeface="Arial"/>
                  <a:cs typeface="Arial"/>
                  <a:sym typeface="Arial"/>
                </a:defRPr>
              </a:pPr>
              <a:r>
                <a:t>Inner </a:t>
              </a:r>
              <a:br/>
              <a:r>
                <a:t>core</a:t>
              </a:r>
            </a:p>
          </p:txBody>
        </p:sp>
        <p:sp>
          <p:nvSpPr>
            <p:cNvPr id="246" name="Outer core"/>
            <p:cNvSpPr txBox="1"/>
            <p:nvPr/>
          </p:nvSpPr>
          <p:spPr>
            <a:xfrm>
              <a:off x="856180" y="1024996"/>
              <a:ext cx="1143001" cy="2642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700"/>
                </a:spcBef>
                <a:defRPr sz="1200">
                  <a:latin typeface="Arial"/>
                  <a:ea typeface="Arial"/>
                  <a:cs typeface="Arial"/>
                  <a:sym typeface="Arial"/>
                </a:defRPr>
              </a:lvl1pPr>
            </a:lstStyle>
            <a:p>
              <a:pPr/>
              <a:r>
                <a:t>Outer core</a:t>
              </a:r>
            </a:p>
          </p:txBody>
        </p:sp>
        <p:sp>
          <p:nvSpPr>
            <p:cNvPr id="247" name="Line"/>
            <p:cNvSpPr/>
            <p:nvPr/>
          </p:nvSpPr>
          <p:spPr>
            <a:xfrm>
              <a:off x="1427680" y="1289250"/>
              <a:ext cx="149404" cy="208345"/>
            </a:xfrm>
            <a:prstGeom prst="line">
              <a:avLst/>
            </a:prstGeom>
            <a:noFill/>
            <a:ln w="25400" cap="flat">
              <a:solidFill>
                <a:srgbClr val="000000"/>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248" name="Line"/>
            <p:cNvSpPr/>
            <p:nvPr/>
          </p:nvSpPr>
          <p:spPr>
            <a:xfrm flipH="1" flipV="1">
              <a:off x="1739543" y="1739542"/>
              <a:ext cx="527194" cy="3"/>
            </a:xfrm>
            <a:prstGeom prst="line">
              <a:avLst/>
            </a:prstGeom>
            <a:noFill/>
            <a:ln w="25400" cap="flat">
              <a:solidFill>
                <a:srgbClr val="000000"/>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Mechanical Layers of Earth"/>
          <p:cNvSpPr txBox="1"/>
          <p:nvPr/>
        </p:nvSpPr>
        <p:spPr>
          <a:xfrm>
            <a:off x="1905000" y="152400"/>
            <a:ext cx="6096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Mechanical Layers of Earth</a:t>
            </a:r>
          </a:p>
        </p:txBody>
      </p:sp>
      <p:sp>
        <p:nvSpPr>
          <p:cNvPr id="254" name="Lithosphere (solid surface)…"/>
          <p:cNvSpPr txBox="1"/>
          <p:nvPr/>
        </p:nvSpPr>
        <p:spPr>
          <a:xfrm>
            <a:off x="-190500" y="4854059"/>
            <a:ext cx="9220200" cy="1835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u="sng">
                <a:latin typeface="Arial"/>
                <a:ea typeface="Arial"/>
                <a:cs typeface="Arial"/>
                <a:sym typeface="Arial"/>
              </a:defRPr>
            </a:pPr>
            <a:r>
              <a:t>Lithosphere</a:t>
            </a:r>
            <a:r>
              <a:rPr u="none"/>
              <a:t> (solid surface)</a:t>
            </a:r>
          </a:p>
          <a:p>
            <a:pPr lvl="1" marL="914400" indent="-457200">
              <a:buSzPct val="100000"/>
              <a:buChar char="•"/>
              <a:defRPr b="0">
                <a:latin typeface="Arial"/>
                <a:ea typeface="Arial"/>
                <a:cs typeface="Arial"/>
                <a:sym typeface="Arial"/>
              </a:defRPr>
            </a:pPr>
            <a:r>
              <a:t>Top part of mantle is more rigid than lower parts. </a:t>
            </a:r>
          </a:p>
          <a:p>
            <a:pPr lvl="1" marL="914400" indent="-457200">
              <a:buSzPct val="100000"/>
              <a:buChar char="•"/>
              <a:defRPr b="0">
                <a:latin typeface="Arial"/>
                <a:ea typeface="Arial"/>
                <a:cs typeface="Arial"/>
                <a:sym typeface="Arial"/>
              </a:defRPr>
            </a:pPr>
            <a:r>
              <a:t>In many ways it is similar to the crust</a:t>
            </a:r>
          </a:p>
          <a:p>
            <a:pPr lvl="1" marL="914400" indent="-457200">
              <a:buSzPct val="100000"/>
              <a:buChar char="•"/>
              <a:defRPr b="0">
                <a:latin typeface="Arial"/>
                <a:ea typeface="Arial"/>
                <a:cs typeface="Arial"/>
                <a:sym typeface="Arial"/>
              </a:defRPr>
            </a:pPr>
            <a:r>
              <a:t>Together the top or upper part of the mantle and the crust can be thought of as a layer called </a:t>
            </a:r>
            <a:r>
              <a:t>the </a:t>
            </a:r>
            <a:r>
              <a:t>lithosphere.</a:t>
            </a:r>
          </a:p>
          <a:p>
            <a:pPr lvl="1" marL="914400" indent="-457200">
              <a:buSzPct val="100000"/>
              <a:buChar char="•"/>
              <a:defRPr b="0">
                <a:latin typeface="Arial"/>
                <a:ea typeface="Arial"/>
                <a:cs typeface="Arial"/>
                <a:sym typeface="Arial"/>
              </a:defRPr>
            </a:pPr>
            <a:r>
              <a:t>About 80 km thick </a:t>
            </a:r>
          </a:p>
        </p:txBody>
      </p:sp>
      <p:pic>
        <p:nvPicPr>
          <p:cNvPr id="255" name="earth's layers" descr="earth's layers"/>
          <p:cNvPicPr>
            <a:picLocks noChangeAspect="1"/>
          </p:cNvPicPr>
          <p:nvPr/>
        </p:nvPicPr>
        <p:blipFill>
          <a:blip r:embed="rId3">
            <a:extLst/>
          </a:blip>
          <a:stretch>
            <a:fillRect/>
          </a:stretch>
        </p:blipFill>
        <p:spPr>
          <a:xfrm>
            <a:off x="1430459" y="908050"/>
            <a:ext cx="5978282" cy="3674153"/>
          </a:xfrm>
          <a:prstGeom prst="rect">
            <a:avLst/>
          </a:prstGeom>
          <a:ln w="12700">
            <a:miter lim="400000"/>
          </a:ln>
        </p:spPr>
      </p:pic>
      <p:sp>
        <p:nvSpPr>
          <p:cNvPr id="256"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Mechanical Layers of Earth"/>
          <p:cNvSpPr txBox="1"/>
          <p:nvPr/>
        </p:nvSpPr>
        <p:spPr>
          <a:xfrm>
            <a:off x="1905000" y="152400"/>
            <a:ext cx="6096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Mechanical Layers of Earth</a:t>
            </a:r>
          </a:p>
        </p:txBody>
      </p:sp>
      <p:sp>
        <p:nvSpPr>
          <p:cNvPr id="261" name="Asthenosphere (liquid layer)…"/>
          <p:cNvSpPr txBox="1"/>
          <p:nvPr/>
        </p:nvSpPr>
        <p:spPr>
          <a:xfrm>
            <a:off x="-381000" y="4648200"/>
            <a:ext cx="9829800" cy="1835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u="sng">
                <a:latin typeface="Arial"/>
                <a:ea typeface="Arial"/>
                <a:cs typeface="Arial"/>
                <a:sym typeface="Arial"/>
              </a:defRPr>
            </a:pPr>
            <a:r>
              <a:t>Asthenosphere (liquid layer)</a:t>
            </a:r>
          </a:p>
          <a:p>
            <a:pPr lvl="1" marL="914400" indent="-457200">
              <a:buSzPct val="100000"/>
              <a:buChar char="•"/>
              <a:defRPr b="0">
                <a:latin typeface="Arial"/>
                <a:ea typeface="Arial"/>
                <a:cs typeface="Arial"/>
                <a:sym typeface="Arial"/>
              </a:defRPr>
            </a:pPr>
            <a:r>
              <a:t>Thin layer of mantle directly under lithosphere</a:t>
            </a:r>
          </a:p>
          <a:p>
            <a:pPr lvl="1" marL="914400" indent="-457200">
              <a:buSzPct val="100000"/>
              <a:buChar char="•"/>
              <a:defRPr b="0">
                <a:latin typeface="Arial"/>
                <a:ea typeface="Arial"/>
                <a:cs typeface="Arial"/>
                <a:sym typeface="Arial"/>
              </a:defRPr>
            </a:pPr>
            <a:r>
              <a:t>Made of hot, semi-solid material</a:t>
            </a:r>
          </a:p>
          <a:p>
            <a:pPr lvl="1" marL="914400" indent="-457200">
              <a:buSzPct val="100000"/>
              <a:buChar char="•"/>
              <a:defRPr b="0">
                <a:latin typeface="Arial"/>
                <a:ea typeface="Arial"/>
                <a:cs typeface="Arial"/>
                <a:sym typeface="Arial"/>
              </a:defRPr>
            </a:pPr>
            <a:r>
              <a:t>Can soften and flow</a:t>
            </a:r>
          </a:p>
          <a:p>
            <a:pPr lvl="1" marL="914400" indent="-457200">
              <a:buSzPct val="100000"/>
              <a:buChar char="•"/>
              <a:defRPr b="0">
                <a:latin typeface="Arial"/>
                <a:ea typeface="Arial"/>
                <a:cs typeface="Arial"/>
                <a:sym typeface="Arial"/>
              </a:defRPr>
            </a:pPr>
            <a:r>
              <a:t>It acts like a fluid and circulates in currents under the lithosphere</a:t>
            </a:r>
          </a:p>
          <a:p>
            <a:pPr lvl="1" marL="914400" indent="-457200">
              <a:buSzPct val="100000"/>
              <a:buChar char="•"/>
              <a:defRPr b="0">
                <a:latin typeface="Arial"/>
                <a:ea typeface="Arial"/>
                <a:cs typeface="Arial"/>
                <a:sym typeface="Arial"/>
              </a:defRPr>
            </a:pPr>
            <a:r>
              <a:t>Source of lava, magma and the heating source for hot springs and geysers</a:t>
            </a:r>
          </a:p>
        </p:txBody>
      </p:sp>
      <p:pic>
        <p:nvPicPr>
          <p:cNvPr id="262" name="earth's layers" descr="earth's layers"/>
          <p:cNvPicPr>
            <a:picLocks noChangeAspect="1"/>
          </p:cNvPicPr>
          <p:nvPr/>
        </p:nvPicPr>
        <p:blipFill>
          <a:blip r:embed="rId3">
            <a:extLst/>
          </a:blip>
          <a:stretch>
            <a:fillRect/>
          </a:stretch>
        </p:blipFill>
        <p:spPr>
          <a:xfrm>
            <a:off x="1752600" y="771525"/>
            <a:ext cx="6172200" cy="3794125"/>
          </a:xfrm>
          <a:prstGeom prst="rect">
            <a:avLst/>
          </a:prstGeom>
          <a:ln w="12700">
            <a:miter lim="400000"/>
          </a:ln>
        </p:spPr>
      </p:pic>
      <p:sp>
        <p:nvSpPr>
          <p:cNvPr id="263"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Check Understanding"/>
          <p:cNvSpPr txBox="1"/>
          <p:nvPr/>
        </p:nvSpPr>
        <p:spPr>
          <a:xfrm>
            <a:off x="2133600" y="228600"/>
            <a:ext cx="4876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Check Understanding</a:t>
            </a:r>
          </a:p>
        </p:txBody>
      </p:sp>
      <p:sp>
        <p:nvSpPr>
          <p:cNvPr id="268" name="What was Pangaea?…"/>
          <p:cNvSpPr txBox="1"/>
          <p:nvPr/>
        </p:nvSpPr>
        <p:spPr>
          <a:xfrm>
            <a:off x="533400" y="990599"/>
            <a:ext cx="7315200" cy="45231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a:latin typeface="Arial"/>
                <a:ea typeface="Arial"/>
                <a:cs typeface="Arial"/>
                <a:sym typeface="Arial"/>
              </a:defRPr>
            </a:pPr>
          </a:p>
          <a:p>
            <a:pPr lvl="1" marL="914400" indent="-457200">
              <a:buSzPct val="100000"/>
              <a:buAutoNum type="arabicPeriod" startAt="1"/>
              <a:defRPr b="0">
                <a:latin typeface="Arial"/>
                <a:ea typeface="Arial"/>
                <a:cs typeface="Arial"/>
                <a:sym typeface="Arial"/>
              </a:defRPr>
            </a:pPr>
            <a:r>
              <a:t>What was Pangaea?</a:t>
            </a:r>
          </a:p>
          <a:p>
            <a:pPr lvl="1" marL="914400" indent="-457200">
              <a:buSzPct val="100000"/>
              <a:buAutoNum type="arabicPeriod" startAt="1"/>
              <a:defRPr b="0">
                <a:latin typeface="Arial"/>
                <a:ea typeface="Arial"/>
                <a:cs typeface="Arial"/>
                <a:sym typeface="Arial"/>
              </a:defRPr>
            </a:pPr>
          </a:p>
          <a:p>
            <a:pPr lvl="1" marL="914400" indent="-457200">
              <a:buSzPct val="100000"/>
              <a:buAutoNum type="arabicPeriod" startAt="2"/>
              <a:defRPr b="0">
                <a:latin typeface="Arial"/>
                <a:ea typeface="Arial"/>
                <a:cs typeface="Arial"/>
                <a:sym typeface="Arial"/>
              </a:defRPr>
            </a:pPr>
            <a:r>
              <a:t>How would you describe the theory of Continental Drift?</a:t>
            </a:r>
            <a:br/>
          </a:p>
          <a:p>
            <a:pPr lvl="1" marL="914400" indent="-457200">
              <a:buSzPct val="100000"/>
              <a:buAutoNum type="arabicPeriod" startAt="2"/>
              <a:defRPr b="0">
                <a:latin typeface="Arial"/>
                <a:ea typeface="Arial"/>
                <a:cs typeface="Arial"/>
                <a:sym typeface="Arial"/>
              </a:defRPr>
            </a:pPr>
            <a:r>
              <a:t>What is the relationship between the crust, lithosphere, and mantle?</a:t>
            </a:r>
          </a:p>
          <a:p>
            <a:pPr lvl="1" indent="457200">
              <a:defRPr sz="1800">
                <a:latin typeface="Arial"/>
                <a:ea typeface="Arial"/>
                <a:cs typeface="Arial"/>
                <a:sym typeface="Arial"/>
              </a:defRPr>
            </a:pPr>
          </a:p>
          <a:p>
            <a:pPr lvl="1" indent="457200">
              <a:defRPr b="0" sz="1800">
                <a:latin typeface="Arial"/>
                <a:ea typeface="Arial"/>
                <a:cs typeface="Arial"/>
                <a:sym typeface="Arial"/>
              </a:defRPr>
            </a:pPr>
          </a:p>
          <a:p>
            <a:pPr marL="457200" indent="-457200">
              <a:spcBef>
                <a:spcPts val="1200"/>
              </a:spcBef>
              <a:buSzPct val="100000"/>
              <a:buChar char="•"/>
              <a:defRPr b="0" sz="3200">
                <a:latin typeface="Arial"/>
                <a:ea typeface="Arial"/>
                <a:cs typeface="Arial"/>
                <a:sym typeface="Arial"/>
              </a:defRPr>
            </a:pPr>
          </a:p>
          <a:p>
            <a:pPr marL="457200" indent="-457200">
              <a:spcBef>
                <a:spcPts val="1200"/>
              </a:spcBef>
              <a:defRPr b="0" sz="3200">
                <a:latin typeface="Arial"/>
                <a:ea typeface="Arial"/>
                <a:cs typeface="Arial"/>
                <a:sym typeface="Arial"/>
              </a:defRPr>
            </a:pPr>
          </a:p>
        </p:txBody>
      </p:sp>
      <p:sp>
        <p:nvSpPr>
          <p:cNvPr id="269"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274" name="Dynamic Earth…"/>
          <p:cNvSpPr txBox="1"/>
          <p:nvPr/>
        </p:nvSpPr>
        <p:spPr>
          <a:xfrm>
            <a:off x="2819400" y="3519487"/>
            <a:ext cx="6477000" cy="15767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b="0" sz="5400">
                <a:latin typeface="Arial"/>
                <a:ea typeface="Arial"/>
                <a:cs typeface="Arial"/>
                <a:sym typeface="Arial"/>
              </a:defRPr>
            </a:pPr>
            <a:r>
              <a:t>Dynamic Earth</a:t>
            </a:r>
          </a:p>
          <a:p>
            <a:pPr>
              <a:spcBef>
                <a:spcPts val="1900"/>
              </a:spcBef>
              <a:defRPr b="0" sz="3200">
                <a:latin typeface="Arial"/>
                <a:ea typeface="Arial"/>
                <a:cs typeface="Arial"/>
                <a:sym typeface="Arial"/>
              </a:defRPr>
            </a:pPr>
            <a:r>
              <a:t>Plate Tectonics Theory</a:t>
            </a:r>
          </a:p>
        </p:txBody>
      </p:sp>
      <p:sp>
        <p:nvSpPr>
          <p:cNvPr id="275"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pic>
        <p:nvPicPr>
          <p:cNvPr id="276"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grpSp>
        <p:nvGrpSpPr>
          <p:cNvPr id="279" name="Group"/>
          <p:cNvGrpSpPr/>
          <p:nvPr/>
        </p:nvGrpSpPr>
        <p:grpSpPr>
          <a:xfrm>
            <a:off x="152400" y="547687"/>
            <a:ext cx="2628621" cy="2971801"/>
            <a:chOff x="0" y="0"/>
            <a:chExt cx="2628620" cy="2971800"/>
          </a:xfrm>
        </p:grpSpPr>
        <p:pic>
          <p:nvPicPr>
            <p:cNvPr id="277" name="Changing Earth cover.jpg" descr="Changing Earth cover.jpg"/>
            <p:cNvPicPr>
              <a:picLocks noChangeAspect="1"/>
            </p:cNvPicPr>
            <p:nvPr/>
          </p:nvPicPr>
          <p:blipFill>
            <a:blip r:embed="rId4">
              <a:extLst/>
            </a:blip>
            <a:stretch>
              <a:fillRect/>
            </a:stretch>
          </p:blipFill>
          <p:spPr>
            <a:xfrm>
              <a:off x="0" y="0"/>
              <a:ext cx="2628621" cy="2971801"/>
            </a:xfrm>
            <a:prstGeom prst="rect">
              <a:avLst/>
            </a:prstGeom>
            <a:ln w="12700" cap="flat">
              <a:noFill/>
              <a:miter lim="400000"/>
            </a:ln>
            <a:effectLst/>
          </p:spPr>
        </p:pic>
        <p:pic>
          <p:nvPicPr>
            <p:cNvPr id="278" name="LabLearner_Logo white.png" descr="LabLearner_Logo white.png"/>
            <p:cNvPicPr>
              <a:picLocks noChangeAspect="1"/>
            </p:cNvPicPr>
            <p:nvPr/>
          </p:nvPicPr>
          <p:blipFill>
            <a:blip r:embed="rId5">
              <a:extLst/>
            </a:blip>
            <a:stretch>
              <a:fillRect/>
            </a:stretch>
          </p:blipFill>
          <p:spPr>
            <a:xfrm>
              <a:off x="418818" y="2202214"/>
              <a:ext cx="1919160" cy="36953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What Can You Recall?"/>
          <p:cNvSpPr txBox="1"/>
          <p:nvPr/>
        </p:nvSpPr>
        <p:spPr>
          <a:xfrm>
            <a:off x="2057400" y="228600"/>
            <a:ext cx="6019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What Can You Recall?</a:t>
            </a:r>
          </a:p>
        </p:txBody>
      </p:sp>
      <p:sp>
        <p:nvSpPr>
          <p:cNvPr id="284" name="The surface of the Earth has changed over the course of millions of years.  Were there always 7 continents and 4 major oceans?…"/>
          <p:cNvSpPr txBox="1"/>
          <p:nvPr/>
        </p:nvSpPr>
        <p:spPr>
          <a:xfrm>
            <a:off x="533400" y="990600"/>
            <a:ext cx="7315200" cy="65678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a:latin typeface="Arial"/>
                <a:ea typeface="Arial"/>
                <a:cs typeface="Arial"/>
                <a:sym typeface="Arial"/>
              </a:defRPr>
            </a:pPr>
          </a:p>
          <a:p>
            <a:pPr lvl="1" marL="914400" indent="-457200">
              <a:buSzPct val="100000"/>
              <a:buAutoNum type="arabicPeriod" startAt="1"/>
              <a:defRPr b="0">
                <a:latin typeface="Arial"/>
                <a:ea typeface="Arial"/>
                <a:cs typeface="Arial"/>
                <a:sym typeface="Arial"/>
              </a:defRPr>
            </a:pPr>
            <a:r>
              <a:t>The surface of the Earth has changed over the course of millions of years.  Were there always 7 continents and 4 major oceans?</a:t>
            </a:r>
          </a:p>
          <a:p>
            <a:pPr lvl="1" marL="914400" indent="-457200">
              <a:buSzPct val="100000"/>
              <a:buAutoNum type="arabicPeriod" startAt="1"/>
              <a:defRPr b="0">
                <a:latin typeface="Arial"/>
                <a:ea typeface="Arial"/>
                <a:cs typeface="Arial"/>
                <a:sym typeface="Arial"/>
              </a:defRPr>
            </a:pPr>
          </a:p>
          <a:p>
            <a:pPr lvl="1" marL="914400" indent="-457200">
              <a:buSzPct val="100000"/>
              <a:buAutoNum type="arabicPeriod" startAt="2"/>
              <a:defRPr b="0">
                <a:latin typeface="Arial"/>
                <a:ea typeface="Arial"/>
                <a:cs typeface="Arial"/>
                <a:sym typeface="Arial"/>
              </a:defRPr>
            </a:pPr>
            <a:r>
              <a:t>What was Pangaea?</a:t>
            </a:r>
          </a:p>
          <a:p>
            <a:pPr lvl="1" marL="914400" indent="-457200">
              <a:buSzPct val="100000"/>
              <a:buAutoNum type="arabicPeriod" startAt="2"/>
              <a:defRPr b="0">
                <a:latin typeface="Arial"/>
                <a:ea typeface="Arial"/>
                <a:cs typeface="Arial"/>
                <a:sym typeface="Arial"/>
              </a:defRPr>
            </a:pPr>
          </a:p>
          <a:p>
            <a:pPr lvl="1" marL="914400" indent="-457200">
              <a:buSzPct val="100000"/>
              <a:buAutoNum type="arabicPeriod" startAt="3"/>
              <a:defRPr b="0">
                <a:latin typeface="Arial"/>
                <a:ea typeface="Arial"/>
                <a:cs typeface="Arial"/>
                <a:sym typeface="Arial"/>
              </a:defRPr>
            </a:pPr>
            <a:r>
              <a:t>How would you describe the theory of Continental Drift?</a:t>
            </a:r>
          </a:p>
          <a:p>
            <a:pPr lvl="1" marL="914400" indent="-457200">
              <a:buSzPct val="100000"/>
              <a:buAutoNum type="arabicPeriod" startAt="3"/>
              <a:defRPr b="0">
                <a:latin typeface="Arial"/>
                <a:ea typeface="Arial"/>
                <a:cs typeface="Arial"/>
                <a:sym typeface="Arial"/>
              </a:defRPr>
            </a:pPr>
          </a:p>
          <a:p>
            <a:pPr lvl="1" marL="914400" indent="-457200">
              <a:buSzPct val="100000"/>
              <a:buAutoNum type="arabicPeriod" startAt="4"/>
              <a:defRPr b="0">
                <a:latin typeface="Arial"/>
                <a:ea typeface="Arial"/>
                <a:cs typeface="Arial"/>
                <a:sym typeface="Arial"/>
              </a:defRPr>
            </a:pPr>
            <a:r>
              <a:t>What is the relationship between the lithosphere and the asthenosphere?</a:t>
            </a:r>
          </a:p>
          <a:p>
            <a:pPr lvl="1" marL="914400" indent="-457200">
              <a:buSzPct val="100000"/>
              <a:buAutoNum type="arabicPeriod" startAt="4"/>
              <a:defRPr b="0">
                <a:latin typeface="Arial"/>
                <a:ea typeface="Arial"/>
                <a:cs typeface="Arial"/>
                <a:sym typeface="Arial"/>
              </a:defRPr>
            </a:pPr>
          </a:p>
          <a:p>
            <a:pPr lvl="1" marL="914400" indent="-457200">
              <a:buSzPct val="100000"/>
              <a:buAutoNum type="arabicPeriod" startAt="5"/>
              <a:defRPr b="0">
                <a:latin typeface="Arial"/>
                <a:ea typeface="Arial"/>
                <a:cs typeface="Arial"/>
                <a:sym typeface="Arial"/>
              </a:defRPr>
            </a:pPr>
            <a:r>
              <a:t>What is the relationship between the crust, lithosphere, and mantle?</a:t>
            </a:r>
          </a:p>
          <a:p>
            <a:pPr lvl="1" indent="457200">
              <a:defRPr sz="1800">
                <a:latin typeface="Arial"/>
                <a:ea typeface="Arial"/>
                <a:cs typeface="Arial"/>
                <a:sym typeface="Arial"/>
              </a:defRPr>
            </a:pPr>
          </a:p>
          <a:p>
            <a:pPr lvl="1" indent="457200">
              <a:defRPr b="0" sz="1800">
                <a:latin typeface="Arial"/>
                <a:ea typeface="Arial"/>
                <a:cs typeface="Arial"/>
                <a:sym typeface="Arial"/>
              </a:defRPr>
            </a:pPr>
          </a:p>
          <a:p>
            <a:pPr marL="457200" indent="-457200">
              <a:spcBef>
                <a:spcPts val="1200"/>
              </a:spcBef>
              <a:buSzPct val="100000"/>
              <a:buChar char="•"/>
              <a:defRPr b="0" sz="3200">
                <a:latin typeface="Arial"/>
                <a:ea typeface="Arial"/>
                <a:cs typeface="Arial"/>
                <a:sym typeface="Arial"/>
              </a:defRPr>
            </a:pPr>
          </a:p>
          <a:p>
            <a:pPr marL="457200" indent="-457200">
              <a:spcBef>
                <a:spcPts val="1200"/>
              </a:spcBef>
              <a:defRPr b="0" sz="3200">
                <a:latin typeface="Arial"/>
                <a:ea typeface="Arial"/>
                <a:cs typeface="Arial"/>
                <a:sym typeface="Arial"/>
              </a:defRPr>
            </a:pPr>
          </a:p>
        </p:txBody>
      </p:sp>
      <p:sp>
        <p:nvSpPr>
          <p:cNvPr id="285"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Theory: Plate Tectonics (1960’s)"/>
          <p:cNvSpPr txBox="1"/>
          <p:nvPr/>
        </p:nvSpPr>
        <p:spPr>
          <a:xfrm>
            <a:off x="1295400" y="120650"/>
            <a:ext cx="7162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Theory: Plate Tectonics (1960’s)</a:t>
            </a:r>
          </a:p>
        </p:txBody>
      </p:sp>
      <p:sp>
        <p:nvSpPr>
          <p:cNvPr id="290" name="The lithosphere is composed of plates or sections of lithosphere that float on top of the asthenosphere…"/>
          <p:cNvSpPr txBox="1"/>
          <p:nvPr/>
        </p:nvSpPr>
        <p:spPr>
          <a:xfrm>
            <a:off x="0" y="4127500"/>
            <a:ext cx="8915400" cy="23714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marL="457200" indent="-228600">
              <a:lnSpc>
                <a:spcPct val="85000"/>
              </a:lnSpc>
              <a:buSzPct val="100000"/>
              <a:buChar char="•"/>
              <a:defRPr b="0">
                <a:latin typeface="Arial"/>
                <a:ea typeface="Arial"/>
                <a:cs typeface="Arial"/>
                <a:sym typeface="Arial"/>
              </a:defRPr>
            </a:pPr>
            <a:r>
              <a:t>The lithosphere is composed of plates or sections</a:t>
            </a:r>
            <a:r>
              <a:t> of lithosphere</a:t>
            </a:r>
            <a:r>
              <a:t> that float on top of the asthenosphere</a:t>
            </a:r>
          </a:p>
          <a:p>
            <a:pPr lvl="1" marL="457200" indent="-228600">
              <a:lnSpc>
                <a:spcPct val="85000"/>
              </a:lnSpc>
              <a:buSzPct val="100000"/>
              <a:buChar char="•"/>
              <a:defRPr b="0">
                <a:latin typeface="Arial"/>
                <a:ea typeface="Arial"/>
                <a:cs typeface="Arial"/>
                <a:sym typeface="Arial"/>
              </a:defRPr>
            </a:pPr>
          </a:p>
          <a:p>
            <a:pPr lvl="1" marL="457200" indent="-228600">
              <a:lnSpc>
                <a:spcPct val="85000"/>
              </a:lnSpc>
              <a:buSzPct val="100000"/>
              <a:buChar char="•"/>
              <a:defRPr b="0">
                <a:latin typeface="Arial"/>
                <a:ea typeface="Arial"/>
                <a:cs typeface="Arial"/>
                <a:sym typeface="Arial"/>
              </a:defRPr>
            </a:pPr>
            <a:r>
              <a:t>The plates can move because they float on top of the asthenosphere.</a:t>
            </a:r>
          </a:p>
          <a:p>
            <a:pPr lvl="1" marL="228600">
              <a:lnSpc>
                <a:spcPct val="85000"/>
              </a:lnSpc>
              <a:defRPr b="0">
                <a:latin typeface="Arial"/>
                <a:ea typeface="Arial"/>
                <a:cs typeface="Arial"/>
                <a:sym typeface="Arial"/>
              </a:defRPr>
            </a:pPr>
          </a:p>
          <a:p>
            <a:pPr lvl="1" marL="457200" indent="-228600">
              <a:lnSpc>
                <a:spcPct val="85000"/>
              </a:lnSpc>
              <a:buSzPct val="100000"/>
              <a:buChar char="•"/>
              <a:defRPr b="0">
                <a:latin typeface="Arial"/>
                <a:ea typeface="Arial"/>
                <a:cs typeface="Arial"/>
                <a:sym typeface="Arial"/>
              </a:defRPr>
            </a:pPr>
            <a:r>
              <a:t>The convection currents or movements of molten rock in the asthenosphere may be the force that starts the movement of the plates.</a:t>
            </a:r>
          </a:p>
          <a:p>
            <a:pPr lvl="1" marL="457200" indent="-228600">
              <a:lnSpc>
                <a:spcPct val="85000"/>
              </a:lnSpc>
              <a:buSzPct val="100000"/>
              <a:buChar char="•"/>
              <a:defRPr b="0">
                <a:latin typeface="Arial"/>
                <a:ea typeface="Arial"/>
                <a:cs typeface="Arial"/>
                <a:sym typeface="Arial"/>
              </a:defRPr>
            </a:pPr>
          </a:p>
          <a:p>
            <a:pPr lvl="1" marL="457200" indent="-228600">
              <a:lnSpc>
                <a:spcPct val="85000"/>
              </a:lnSpc>
              <a:buSzPct val="100000"/>
              <a:buChar char="•"/>
              <a:defRPr b="0">
                <a:latin typeface="Arial"/>
                <a:ea typeface="Arial"/>
                <a:cs typeface="Arial"/>
                <a:sym typeface="Arial"/>
              </a:defRPr>
            </a:pPr>
            <a:r>
              <a:t>The plates can move closer together or farther apart</a:t>
            </a:r>
            <a:r>
              <a:rPr sz="1800"/>
              <a:t>.</a:t>
            </a:r>
          </a:p>
        </p:txBody>
      </p:sp>
      <p:pic>
        <p:nvPicPr>
          <p:cNvPr id="291" name="Tectonic plates-2" descr="Tectonic plates-2"/>
          <p:cNvPicPr>
            <a:picLocks noChangeAspect="1"/>
          </p:cNvPicPr>
          <p:nvPr/>
        </p:nvPicPr>
        <p:blipFill>
          <a:blip r:embed="rId3">
            <a:extLst/>
          </a:blip>
          <a:stretch>
            <a:fillRect/>
          </a:stretch>
        </p:blipFill>
        <p:spPr>
          <a:xfrm>
            <a:off x="1762125" y="762000"/>
            <a:ext cx="5486400" cy="3337239"/>
          </a:xfrm>
          <a:prstGeom prst="rect">
            <a:avLst/>
          </a:prstGeom>
          <a:ln w="12700">
            <a:miter lim="400000"/>
          </a:ln>
        </p:spPr>
      </p:pic>
      <p:sp>
        <p:nvSpPr>
          <p:cNvPr id="292"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As plates moved over the history of the Earth, different continents were joined, mountains and trenches were formed, and continents divided.…"/>
          <p:cNvSpPr txBox="1"/>
          <p:nvPr/>
        </p:nvSpPr>
        <p:spPr>
          <a:xfrm>
            <a:off x="533400" y="990599"/>
            <a:ext cx="3505200" cy="51385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a:latin typeface="Arial"/>
                <a:ea typeface="Arial"/>
                <a:cs typeface="Arial"/>
                <a:sym typeface="Arial"/>
              </a:defRPr>
            </a:pPr>
          </a:p>
          <a:p>
            <a:pPr lvl="1" marL="457200">
              <a:buSzPct val="100000"/>
              <a:buChar char="•"/>
              <a:defRPr b="0">
                <a:latin typeface="Arial"/>
                <a:ea typeface="Arial"/>
                <a:cs typeface="Arial"/>
                <a:sym typeface="Arial"/>
              </a:defRPr>
            </a:pPr>
            <a:r>
              <a:t>As plates moved over the history of the Earth, different continents were joined, mountains and trenches were formed, and continents divided. </a:t>
            </a:r>
          </a:p>
          <a:p>
            <a:pPr lvl="1" indent="457200">
              <a:defRPr b="0">
                <a:latin typeface="Arial"/>
                <a:ea typeface="Arial"/>
                <a:cs typeface="Arial"/>
                <a:sym typeface="Arial"/>
              </a:defRPr>
            </a:pPr>
          </a:p>
          <a:p>
            <a:pPr lvl="1" marL="457200">
              <a:buSzPct val="100000"/>
              <a:buChar char="•"/>
              <a:defRPr b="0">
                <a:latin typeface="Arial"/>
                <a:ea typeface="Arial"/>
                <a:cs typeface="Arial"/>
                <a:sym typeface="Arial"/>
              </a:defRPr>
            </a:pPr>
            <a:r>
              <a:t>The surface of the Earth looked different over the time because of plate tectonics (movements of plates)</a:t>
            </a:r>
            <a:r>
              <a:rPr sz="1800"/>
              <a:t> </a:t>
            </a:r>
          </a:p>
          <a:p>
            <a:pPr>
              <a:spcBef>
                <a:spcPts val="1200"/>
              </a:spcBef>
              <a:buSzPct val="100000"/>
              <a:buChar char="•"/>
              <a:defRPr b="0" sz="1800">
                <a:latin typeface="Arial"/>
                <a:ea typeface="Arial"/>
                <a:cs typeface="Arial"/>
                <a:sym typeface="Arial"/>
              </a:defRPr>
            </a:pPr>
          </a:p>
          <a:p>
            <a:pPr>
              <a:spcBef>
                <a:spcPts val="1200"/>
              </a:spcBef>
              <a:defRPr b="0" sz="1800">
                <a:latin typeface="Arial"/>
                <a:ea typeface="Arial"/>
                <a:cs typeface="Arial"/>
                <a:sym typeface="Arial"/>
              </a:defRPr>
            </a:pPr>
          </a:p>
        </p:txBody>
      </p:sp>
      <p:pic>
        <p:nvPicPr>
          <p:cNvPr id="297" name="Pangaea to present" descr="Pangaea to present"/>
          <p:cNvPicPr>
            <a:picLocks noChangeAspect="1"/>
          </p:cNvPicPr>
          <p:nvPr/>
        </p:nvPicPr>
        <p:blipFill>
          <a:blip r:embed="rId3">
            <a:extLst/>
          </a:blip>
          <a:stretch>
            <a:fillRect/>
          </a:stretch>
        </p:blipFill>
        <p:spPr>
          <a:xfrm>
            <a:off x="4419600" y="914400"/>
            <a:ext cx="4311650" cy="5376863"/>
          </a:xfrm>
          <a:prstGeom prst="rect">
            <a:avLst/>
          </a:prstGeom>
          <a:ln w="12700">
            <a:miter lim="400000"/>
          </a:ln>
        </p:spPr>
      </p:pic>
      <p:sp>
        <p:nvSpPr>
          <p:cNvPr id="298" name="Theory: Plate Tectonics (1960’s)"/>
          <p:cNvSpPr txBox="1"/>
          <p:nvPr/>
        </p:nvSpPr>
        <p:spPr>
          <a:xfrm>
            <a:off x="1295400" y="196850"/>
            <a:ext cx="7162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Theory: Plate Tectonics (1960’s)</a:t>
            </a:r>
          </a:p>
        </p:txBody>
      </p:sp>
      <p:sp>
        <p:nvSpPr>
          <p:cNvPr id="299" name="Text"/>
          <p:cNvSpPr txBox="1"/>
          <p:nvPr/>
        </p:nvSpPr>
        <p:spPr>
          <a:xfrm rot="5400000">
            <a:off x="6750732" y="2848940"/>
            <a:ext cx="4187827" cy="4920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800"/>
              </a:spcBef>
              <a:defRPr b="0" sz="1400">
                <a:latin typeface="Arial"/>
                <a:ea typeface="Arial"/>
                <a:cs typeface="Arial"/>
                <a:sym typeface="Arial"/>
              </a:defRPr>
            </a:lvl1pPr>
          </a:lstStyle>
          <a:p>
            <a:pPr/>
            <a:br/>
          </a:p>
        </p:txBody>
      </p:sp>
      <p:sp>
        <p:nvSpPr>
          <p:cNvPr id="300"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Tectonic Plate Boundaries"/>
          <p:cNvSpPr txBox="1"/>
          <p:nvPr/>
        </p:nvSpPr>
        <p:spPr>
          <a:xfrm>
            <a:off x="1295400" y="120650"/>
            <a:ext cx="7162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Tectonic Plate Boundaries</a:t>
            </a:r>
          </a:p>
        </p:txBody>
      </p:sp>
      <p:sp>
        <p:nvSpPr>
          <p:cNvPr id="305" name="Divergent: plates are moving away from each other…"/>
          <p:cNvSpPr txBox="1"/>
          <p:nvPr/>
        </p:nvSpPr>
        <p:spPr>
          <a:xfrm>
            <a:off x="304800" y="5105400"/>
            <a:ext cx="8839200" cy="320986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a:latin typeface="Arial"/>
                <a:ea typeface="Arial"/>
                <a:cs typeface="Arial"/>
                <a:sym typeface="Arial"/>
              </a:defRPr>
            </a:pPr>
          </a:p>
          <a:p>
            <a:pPr lvl="1" marL="457200">
              <a:lnSpc>
                <a:spcPct val="80000"/>
              </a:lnSpc>
              <a:buSzPct val="100000"/>
              <a:buFont typeface="Arial"/>
              <a:buChar char="•"/>
              <a:defRPr b="0">
                <a:latin typeface="Arial"/>
                <a:ea typeface="Arial"/>
                <a:cs typeface="Arial"/>
                <a:sym typeface="Arial"/>
              </a:defRPr>
            </a:pPr>
            <a:r>
              <a:t>Divergent: plates are moving away from each other</a:t>
            </a:r>
          </a:p>
          <a:p>
            <a:pPr lvl="1" marL="457200">
              <a:lnSpc>
                <a:spcPct val="80000"/>
              </a:lnSpc>
              <a:buSzPct val="100000"/>
              <a:buChar char="•"/>
              <a:defRPr b="0">
                <a:latin typeface="Arial"/>
                <a:ea typeface="Arial"/>
                <a:cs typeface="Arial"/>
                <a:sym typeface="Arial"/>
              </a:defRPr>
            </a:pPr>
            <a:r>
              <a:t>Convergent: plates are moving towards each other.</a:t>
            </a:r>
          </a:p>
          <a:p>
            <a:pPr lvl="1" marL="457200">
              <a:lnSpc>
                <a:spcPct val="80000"/>
              </a:lnSpc>
              <a:buSzPct val="100000"/>
              <a:buChar char="•"/>
              <a:defRPr b="0">
                <a:latin typeface="Arial"/>
                <a:ea typeface="Arial"/>
                <a:cs typeface="Arial"/>
                <a:sym typeface="Arial"/>
              </a:defRPr>
            </a:pPr>
            <a:r>
              <a:t>Transform: plates are sliding past one another.</a:t>
            </a:r>
          </a:p>
          <a:p>
            <a:pPr lvl="1" indent="457200">
              <a:defRPr b="0" sz="1800">
                <a:latin typeface="Arial"/>
                <a:ea typeface="Arial"/>
                <a:cs typeface="Arial"/>
                <a:sym typeface="Arial"/>
              </a:defRPr>
            </a:pPr>
          </a:p>
          <a:p>
            <a:pPr>
              <a:spcBef>
                <a:spcPts val="1200"/>
              </a:spcBef>
              <a:defRPr b="0" sz="3200">
                <a:latin typeface="Arial"/>
                <a:ea typeface="Arial"/>
                <a:cs typeface="Arial"/>
                <a:sym typeface="Arial"/>
              </a:defRPr>
            </a:pPr>
          </a:p>
          <a:p>
            <a:pPr>
              <a:spcBef>
                <a:spcPts val="1200"/>
              </a:spcBef>
              <a:defRPr b="0" sz="3200">
                <a:latin typeface="Arial"/>
                <a:ea typeface="Arial"/>
                <a:cs typeface="Arial"/>
                <a:sym typeface="Arial"/>
              </a:defRPr>
            </a:pPr>
          </a:p>
        </p:txBody>
      </p:sp>
      <p:pic>
        <p:nvPicPr>
          <p:cNvPr id="306" name="Tectonic plates-2" descr="Tectonic plates-2"/>
          <p:cNvPicPr>
            <a:picLocks noChangeAspect="1"/>
          </p:cNvPicPr>
          <p:nvPr/>
        </p:nvPicPr>
        <p:blipFill>
          <a:blip r:embed="rId3">
            <a:extLst/>
          </a:blip>
          <a:stretch>
            <a:fillRect/>
          </a:stretch>
        </p:blipFill>
        <p:spPr>
          <a:xfrm>
            <a:off x="533400" y="746125"/>
            <a:ext cx="7543800" cy="4587875"/>
          </a:xfrm>
          <a:prstGeom prst="rect">
            <a:avLst/>
          </a:prstGeom>
          <a:ln w="12700">
            <a:miter lim="400000"/>
          </a:ln>
        </p:spPr>
      </p:pic>
      <p:sp>
        <p:nvSpPr>
          <p:cNvPr id="307" name="Text"/>
          <p:cNvSpPr txBox="1"/>
          <p:nvPr/>
        </p:nvSpPr>
        <p:spPr>
          <a:xfrm rot="5400000">
            <a:off x="6388142" y="3016265"/>
            <a:ext cx="3656015" cy="3666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600"/>
              </a:spcBef>
              <a:defRPr b="0" sz="1000">
                <a:latin typeface="Arial"/>
                <a:ea typeface="Arial"/>
                <a:cs typeface="Arial"/>
                <a:sym typeface="Arial"/>
              </a:defRPr>
            </a:lvl1pPr>
          </a:lstStyle>
          <a:p>
            <a:pPr/>
            <a:br/>
          </a:p>
        </p:txBody>
      </p:sp>
      <p:sp>
        <p:nvSpPr>
          <p:cNvPr id="308"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129" name="Dynamic Earth…"/>
          <p:cNvSpPr txBox="1"/>
          <p:nvPr/>
        </p:nvSpPr>
        <p:spPr>
          <a:xfrm>
            <a:off x="2819400" y="3519487"/>
            <a:ext cx="6477000" cy="15767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b="0" sz="5400">
                <a:latin typeface="Arial"/>
                <a:ea typeface="Arial"/>
                <a:cs typeface="Arial"/>
                <a:sym typeface="Arial"/>
              </a:defRPr>
            </a:pPr>
            <a:r>
              <a:t>Dynamic Earth</a:t>
            </a:r>
          </a:p>
          <a:p>
            <a:pPr>
              <a:spcBef>
                <a:spcPts val="1900"/>
              </a:spcBef>
              <a:defRPr b="0" sz="3200">
                <a:latin typeface="Arial"/>
                <a:ea typeface="Arial"/>
                <a:cs typeface="Arial"/>
                <a:sym typeface="Arial"/>
              </a:defRPr>
            </a:pPr>
            <a:r>
              <a:t>Surface and Interior of the Earth</a:t>
            </a:r>
          </a:p>
        </p:txBody>
      </p:sp>
      <p:sp>
        <p:nvSpPr>
          <p:cNvPr id="130"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pic>
        <p:nvPicPr>
          <p:cNvPr id="131"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grpSp>
        <p:nvGrpSpPr>
          <p:cNvPr id="134" name="Group"/>
          <p:cNvGrpSpPr/>
          <p:nvPr/>
        </p:nvGrpSpPr>
        <p:grpSpPr>
          <a:xfrm>
            <a:off x="266980" y="547687"/>
            <a:ext cx="2628621" cy="2971801"/>
            <a:chOff x="0" y="0"/>
            <a:chExt cx="2628620" cy="2971800"/>
          </a:xfrm>
        </p:grpSpPr>
        <p:pic>
          <p:nvPicPr>
            <p:cNvPr id="132" name="Changing Earth cover.jpg" descr="Changing Earth cover.jpg"/>
            <p:cNvPicPr>
              <a:picLocks noChangeAspect="1"/>
            </p:cNvPicPr>
            <p:nvPr/>
          </p:nvPicPr>
          <p:blipFill>
            <a:blip r:embed="rId4">
              <a:extLst/>
            </a:blip>
            <a:stretch>
              <a:fillRect/>
            </a:stretch>
          </p:blipFill>
          <p:spPr>
            <a:xfrm>
              <a:off x="0" y="0"/>
              <a:ext cx="2628621" cy="2971801"/>
            </a:xfrm>
            <a:prstGeom prst="rect">
              <a:avLst/>
            </a:prstGeom>
            <a:ln w="12700" cap="flat">
              <a:noFill/>
              <a:miter lim="400000"/>
            </a:ln>
            <a:effectLst/>
          </p:spPr>
        </p:pic>
        <p:pic>
          <p:nvPicPr>
            <p:cNvPr id="133" name="LabLearner_Logo white.png" descr="LabLearner_Logo white.png"/>
            <p:cNvPicPr>
              <a:picLocks noChangeAspect="1"/>
            </p:cNvPicPr>
            <p:nvPr/>
          </p:nvPicPr>
          <p:blipFill>
            <a:blip r:embed="rId5">
              <a:extLst/>
            </a:blip>
            <a:stretch>
              <a:fillRect/>
            </a:stretch>
          </p:blipFill>
          <p:spPr>
            <a:xfrm>
              <a:off x="418818" y="2202214"/>
              <a:ext cx="1919160" cy="36953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Making and Applying Connections"/>
          <p:cNvSpPr txBox="1"/>
          <p:nvPr/>
        </p:nvSpPr>
        <p:spPr>
          <a:xfrm>
            <a:off x="1143000" y="228600"/>
            <a:ext cx="7543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313" name="1. What is shown in the diagram above?…"/>
          <p:cNvSpPr txBox="1"/>
          <p:nvPr/>
        </p:nvSpPr>
        <p:spPr>
          <a:xfrm>
            <a:off x="762000" y="4800600"/>
            <a:ext cx="6477000" cy="1543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a:latin typeface="Arial"/>
                <a:ea typeface="Arial"/>
                <a:cs typeface="Arial"/>
                <a:sym typeface="Arial"/>
              </a:defRPr>
            </a:pPr>
            <a:r>
              <a:t>1. What is shown in the diagram above?</a:t>
            </a:r>
          </a:p>
          <a:p>
            <a:pPr lvl="1" indent="457200">
              <a:defRPr b="0">
                <a:latin typeface="Arial"/>
                <a:ea typeface="Arial"/>
                <a:cs typeface="Arial"/>
                <a:sym typeface="Arial"/>
              </a:defRPr>
            </a:pPr>
            <a:r>
              <a:t>	A. a tectonic plate</a:t>
            </a:r>
          </a:p>
          <a:p>
            <a:pPr lvl="1" indent="457200">
              <a:defRPr b="0">
                <a:latin typeface="Arial"/>
                <a:ea typeface="Arial"/>
                <a:cs typeface="Arial"/>
                <a:sym typeface="Arial"/>
              </a:defRPr>
            </a:pPr>
            <a:r>
              <a:t>	B. a gem stone</a:t>
            </a:r>
          </a:p>
          <a:p>
            <a:pPr lvl="1" indent="457200">
              <a:defRPr b="0">
                <a:latin typeface="Arial"/>
                <a:ea typeface="Arial"/>
                <a:cs typeface="Arial"/>
                <a:sym typeface="Arial"/>
              </a:defRPr>
            </a:pPr>
            <a:r>
              <a:t>	C  interior of the Earth</a:t>
            </a:r>
          </a:p>
          <a:p>
            <a:pPr lvl="1" indent="457200">
              <a:defRPr b="0">
                <a:latin typeface="Arial"/>
                <a:ea typeface="Arial"/>
                <a:cs typeface="Arial"/>
                <a:sym typeface="Arial"/>
              </a:defRPr>
            </a:pPr>
            <a:r>
              <a:t>	D. layers of the ocean</a:t>
            </a:r>
          </a:p>
        </p:txBody>
      </p:sp>
      <p:sp>
        <p:nvSpPr>
          <p:cNvPr id="314" name="Triangle"/>
          <p:cNvSpPr/>
          <p:nvPr/>
        </p:nvSpPr>
        <p:spPr>
          <a:xfrm rot="10800000">
            <a:off x="2514600" y="1981200"/>
            <a:ext cx="2286000" cy="2743200"/>
          </a:xfrm>
          <a:prstGeom prst="triangle">
            <a:avLst/>
          </a:prstGeom>
          <a:solidFill>
            <a:srgbClr val="C0C0C0"/>
          </a:solidFill>
          <a:ln>
            <a:solidFill>
              <a:srgbClr val="000000"/>
            </a:solidFill>
            <a:miter/>
          </a:ln>
        </p:spPr>
        <p:txBody>
          <a:bodyPr lIns="45718" tIns="45718" rIns="45718" bIns="45718" anchor="ctr"/>
          <a:lstStyle/>
          <a:p>
            <a:pPr>
              <a:defRPr>
                <a:latin typeface="Arial"/>
                <a:ea typeface="Arial"/>
                <a:cs typeface="Arial"/>
                <a:sym typeface="Arial"/>
              </a:defRPr>
            </a:pPr>
          </a:p>
        </p:txBody>
      </p:sp>
      <p:grpSp>
        <p:nvGrpSpPr>
          <p:cNvPr id="328" name="Group"/>
          <p:cNvGrpSpPr/>
          <p:nvPr/>
        </p:nvGrpSpPr>
        <p:grpSpPr>
          <a:xfrm>
            <a:off x="2514598" y="1219197"/>
            <a:ext cx="4495804" cy="3270833"/>
            <a:chOff x="0" y="-1"/>
            <a:chExt cx="4495802" cy="3270832"/>
          </a:xfrm>
        </p:grpSpPr>
        <p:grpSp>
          <p:nvGrpSpPr>
            <p:cNvPr id="320" name="Group"/>
            <p:cNvGrpSpPr/>
            <p:nvPr/>
          </p:nvGrpSpPr>
          <p:grpSpPr>
            <a:xfrm>
              <a:off x="-1" y="-2"/>
              <a:ext cx="2286006" cy="2900227"/>
              <a:chOff x="0" y="0"/>
              <a:chExt cx="2286004" cy="2900226"/>
            </a:xfrm>
          </p:grpSpPr>
          <p:sp>
            <p:nvSpPr>
              <p:cNvPr id="315" name="Shape"/>
              <p:cNvSpPr/>
              <p:nvPr/>
            </p:nvSpPr>
            <p:spPr>
              <a:xfrm rot="5400000">
                <a:off x="762000" y="-762001"/>
                <a:ext cx="762003" cy="2286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C0C0C0"/>
              </a:solidFill>
              <a:ln w="9525" cap="flat">
                <a:solidFill>
                  <a:srgbClr val="000000"/>
                </a:solidFill>
                <a:prstDash val="solid"/>
                <a:miter lim="800000"/>
              </a:ln>
              <a:effectLst/>
            </p:spPr>
            <p:txBody>
              <a:bodyPr wrap="square" lIns="45718" tIns="45718" rIns="45718" bIns="45718" numCol="1" anchor="ctr">
                <a:noAutofit/>
              </a:bodyPr>
              <a:lstStyle/>
              <a:p>
                <a:pPr>
                  <a:defRPr>
                    <a:latin typeface="Arial"/>
                    <a:ea typeface="Arial"/>
                    <a:cs typeface="Arial"/>
                    <a:sym typeface="Arial"/>
                  </a:defRPr>
                </a:pPr>
              </a:p>
            </p:txBody>
          </p:sp>
          <p:grpSp>
            <p:nvGrpSpPr>
              <p:cNvPr id="318" name="Group"/>
              <p:cNvGrpSpPr/>
              <p:nvPr/>
            </p:nvGrpSpPr>
            <p:grpSpPr>
              <a:xfrm>
                <a:off x="494233" y="1460288"/>
                <a:ext cx="1249366" cy="1439938"/>
                <a:chOff x="0" y="0"/>
                <a:chExt cx="1249364" cy="1439937"/>
              </a:xfrm>
            </p:grpSpPr>
            <p:sp>
              <p:nvSpPr>
                <p:cNvPr id="316" name="Line"/>
                <p:cNvSpPr/>
                <p:nvPr/>
              </p:nvSpPr>
              <p:spPr>
                <a:xfrm flipH="1" rot="3803179">
                  <a:off x="436404" y="779724"/>
                  <a:ext cx="381629" cy="676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3209" y="4008"/>
                        <a:pt x="21600" y="12399"/>
                        <a:pt x="21600" y="21600"/>
                      </a:cubicBezTo>
                    </a:path>
                  </a:pathLst>
                </a:custGeom>
                <a:noFill/>
                <a:ln w="9525" cap="flat">
                  <a:solidFill>
                    <a:srgbClr val="000000"/>
                  </a:solidFill>
                  <a:prstDash val="solid"/>
                  <a:round/>
                </a:ln>
                <a:effectLst/>
              </p:spPr>
              <p:txBody>
                <a:bodyPr wrap="square" lIns="45718" tIns="45718" rIns="45718" bIns="45718" numCol="1" anchor="ctr">
                  <a:noAutofit/>
                </a:bodyPr>
                <a:lstStyle/>
                <a:p>
                  <a:pPr>
                    <a:defRPr>
                      <a:latin typeface="Arial"/>
                      <a:ea typeface="Arial"/>
                      <a:cs typeface="Arial"/>
                      <a:sym typeface="Arial"/>
                    </a:defRPr>
                  </a:pPr>
                </a:p>
              </p:txBody>
            </p:sp>
            <p:sp>
              <p:nvSpPr>
                <p:cNvPr id="317" name="Line"/>
                <p:cNvSpPr/>
                <p:nvPr/>
              </p:nvSpPr>
              <p:spPr>
                <a:xfrm flipH="1" rot="3866763">
                  <a:off x="340252" y="-59797"/>
                  <a:ext cx="568859" cy="1112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3209" y="4008"/>
                        <a:pt x="21600" y="12399"/>
                        <a:pt x="21600" y="21600"/>
                      </a:cubicBezTo>
                    </a:path>
                  </a:pathLst>
                </a:custGeom>
                <a:noFill/>
                <a:ln w="9525" cap="flat">
                  <a:solidFill>
                    <a:srgbClr val="000000"/>
                  </a:solidFill>
                  <a:prstDash val="solid"/>
                  <a:round/>
                </a:ln>
                <a:effectLst/>
              </p:spPr>
              <p:txBody>
                <a:bodyPr wrap="square" lIns="45718" tIns="45718" rIns="45718" bIns="45718" numCol="1" anchor="ctr">
                  <a:noAutofit/>
                </a:bodyPr>
                <a:lstStyle/>
                <a:p>
                  <a:pPr>
                    <a:defRPr>
                      <a:latin typeface="Arial"/>
                      <a:ea typeface="Arial"/>
                      <a:cs typeface="Arial"/>
                      <a:sym typeface="Arial"/>
                    </a:defRPr>
                  </a:pPr>
                </a:p>
              </p:txBody>
            </p:sp>
          </p:grpSp>
          <p:sp>
            <p:nvSpPr>
              <p:cNvPr id="319" name="Oval"/>
              <p:cNvSpPr/>
              <p:nvPr/>
            </p:nvSpPr>
            <p:spPr>
              <a:xfrm>
                <a:off x="-1" y="304800"/>
                <a:ext cx="2286006" cy="762003"/>
              </a:xfrm>
              <a:prstGeom prst="ellipse">
                <a:avLst/>
              </a:prstGeom>
              <a:solidFill>
                <a:srgbClr val="C0C0C0"/>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grpSp>
        <p:grpSp>
          <p:nvGrpSpPr>
            <p:cNvPr id="327" name="Group"/>
            <p:cNvGrpSpPr/>
            <p:nvPr/>
          </p:nvGrpSpPr>
          <p:grpSpPr>
            <a:xfrm>
              <a:off x="1295401" y="1219199"/>
              <a:ext cx="3200402" cy="2051632"/>
              <a:chOff x="0" y="0"/>
              <a:chExt cx="3200400" cy="2051631"/>
            </a:xfrm>
          </p:grpSpPr>
          <p:sp>
            <p:nvSpPr>
              <p:cNvPr id="321" name="inner core"/>
              <p:cNvSpPr txBox="1"/>
              <p:nvPr/>
            </p:nvSpPr>
            <p:spPr>
              <a:xfrm>
                <a:off x="1143000" y="1676402"/>
                <a:ext cx="1524002"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b="0">
                    <a:latin typeface="Arial"/>
                    <a:ea typeface="Arial"/>
                    <a:cs typeface="Arial"/>
                    <a:sym typeface="Arial"/>
                  </a:defRPr>
                </a:lvl1pPr>
              </a:lstStyle>
              <a:p>
                <a:pPr/>
                <a:r>
                  <a:t>inner core</a:t>
                </a:r>
              </a:p>
            </p:txBody>
          </p:sp>
          <p:sp>
            <p:nvSpPr>
              <p:cNvPr id="322" name="outer core"/>
              <p:cNvSpPr txBox="1"/>
              <p:nvPr/>
            </p:nvSpPr>
            <p:spPr>
              <a:xfrm>
                <a:off x="1066800" y="898526"/>
                <a:ext cx="152400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b="0">
                    <a:latin typeface="Arial"/>
                    <a:ea typeface="Arial"/>
                    <a:cs typeface="Arial"/>
                    <a:sym typeface="Arial"/>
                  </a:defRPr>
                </a:lvl1pPr>
              </a:lstStyle>
              <a:p>
                <a:pPr/>
                <a:r>
                  <a:t>outer core</a:t>
                </a:r>
              </a:p>
            </p:txBody>
          </p:sp>
          <p:sp>
            <p:nvSpPr>
              <p:cNvPr id="323" name="mantle"/>
              <p:cNvSpPr txBox="1"/>
              <p:nvPr/>
            </p:nvSpPr>
            <p:spPr>
              <a:xfrm>
                <a:off x="1066800" y="0"/>
                <a:ext cx="213360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b="0">
                    <a:latin typeface="Arial"/>
                    <a:ea typeface="Arial"/>
                    <a:cs typeface="Arial"/>
                    <a:sym typeface="Arial"/>
                  </a:defRPr>
                </a:lvl1pPr>
              </a:lstStyle>
              <a:p>
                <a:pPr/>
                <a:r>
                  <a:t>mantle</a:t>
                </a:r>
              </a:p>
            </p:txBody>
          </p:sp>
          <p:sp>
            <p:nvSpPr>
              <p:cNvPr id="324" name="Line"/>
              <p:cNvSpPr/>
              <p:nvPr/>
            </p:nvSpPr>
            <p:spPr>
              <a:xfrm flipH="1">
                <a:off x="0" y="1905003"/>
                <a:ext cx="1143001" cy="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325" name="Line"/>
              <p:cNvSpPr/>
              <p:nvPr/>
            </p:nvSpPr>
            <p:spPr>
              <a:xfrm flipH="1">
                <a:off x="304800" y="1143001"/>
                <a:ext cx="685801" cy="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326" name="Line"/>
              <p:cNvSpPr/>
              <p:nvPr/>
            </p:nvSpPr>
            <p:spPr>
              <a:xfrm flipH="1" flipV="1">
                <a:off x="762000" y="152399"/>
                <a:ext cx="304801" cy="3"/>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grpSp>
      </p:grpSp>
      <p:sp>
        <p:nvSpPr>
          <p:cNvPr id="329"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2. How is the inner core of the Earth like the crust?…"/>
          <p:cNvSpPr txBox="1"/>
          <p:nvPr/>
        </p:nvSpPr>
        <p:spPr>
          <a:xfrm>
            <a:off x="685800" y="1125537"/>
            <a:ext cx="7315200" cy="69742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a:latin typeface="Arial"/>
                <a:ea typeface="Arial"/>
                <a:cs typeface="Arial"/>
                <a:sym typeface="Arial"/>
              </a:defRPr>
            </a:pPr>
            <a:r>
              <a:t>2. How is the inner core of the Earth like the crust?</a:t>
            </a:r>
          </a:p>
          <a:p>
            <a:pPr lvl="1" indent="457200">
              <a:defRPr b="0">
                <a:latin typeface="Arial"/>
                <a:ea typeface="Arial"/>
                <a:cs typeface="Arial"/>
                <a:sym typeface="Arial"/>
              </a:defRPr>
            </a:pPr>
          </a:p>
          <a:p>
            <a:pPr lvl="1" indent="457200">
              <a:defRPr b="0">
                <a:latin typeface="Arial"/>
                <a:ea typeface="Arial"/>
                <a:cs typeface="Arial"/>
                <a:sym typeface="Arial"/>
              </a:defRPr>
            </a:pPr>
            <a:r>
              <a:t>	A.   They are both </a:t>
            </a:r>
            <a:r>
              <a:t>liquids</a:t>
            </a:r>
            <a:r>
              <a:t>.</a:t>
            </a:r>
          </a:p>
          <a:p>
            <a:pPr lvl="1" indent="457200">
              <a:defRPr b="0">
                <a:latin typeface="Arial"/>
                <a:ea typeface="Arial"/>
                <a:cs typeface="Arial"/>
                <a:sym typeface="Arial"/>
              </a:defRPr>
            </a:pPr>
            <a:r>
              <a:t>	B.   They are both </a:t>
            </a:r>
            <a:r>
              <a:t>solids</a:t>
            </a:r>
            <a:r>
              <a:t>.</a:t>
            </a:r>
          </a:p>
          <a:p>
            <a:pPr lvl="1" indent="457200">
              <a:defRPr b="0">
                <a:latin typeface="Arial"/>
                <a:ea typeface="Arial"/>
                <a:cs typeface="Arial"/>
                <a:sym typeface="Arial"/>
              </a:defRPr>
            </a:pPr>
            <a:r>
              <a:t>	C.   They are both </a:t>
            </a:r>
            <a:r>
              <a:t>the same temperature</a:t>
            </a:r>
            <a:r>
              <a:t>.</a:t>
            </a:r>
          </a:p>
          <a:p>
            <a:pPr lvl="1" indent="457200">
              <a:defRPr b="0">
                <a:latin typeface="Arial"/>
                <a:ea typeface="Arial"/>
                <a:cs typeface="Arial"/>
                <a:sym typeface="Arial"/>
              </a:defRPr>
            </a:pPr>
            <a:r>
              <a:t>	D.   They are both the same thickness.</a:t>
            </a:r>
          </a:p>
          <a:p>
            <a:pPr lvl="1" indent="457200">
              <a:defRPr b="0">
                <a:latin typeface="Arial"/>
                <a:ea typeface="Arial"/>
                <a:cs typeface="Arial"/>
                <a:sym typeface="Arial"/>
              </a:defRPr>
            </a:pPr>
          </a:p>
          <a:p>
            <a:pPr lvl="1" indent="457200">
              <a:defRPr b="0">
                <a:latin typeface="Arial"/>
                <a:ea typeface="Arial"/>
                <a:cs typeface="Arial"/>
                <a:sym typeface="Arial"/>
              </a:defRPr>
            </a:pPr>
          </a:p>
          <a:p>
            <a:pPr lvl="1" indent="457200">
              <a:defRPr b="0">
                <a:latin typeface="Arial"/>
                <a:ea typeface="Arial"/>
                <a:cs typeface="Arial"/>
                <a:sym typeface="Arial"/>
              </a:defRPr>
            </a:pPr>
            <a:r>
              <a:t>3. The theories of Plate Tectonics and Continental Drift both described</a:t>
            </a:r>
          </a:p>
          <a:p>
            <a:pPr lvl="1" indent="457200">
              <a:defRPr b="0">
                <a:latin typeface="Arial"/>
                <a:ea typeface="Arial"/>
                <a:cs typeface="Arial"/>
                <a:sym typeface="Arial"/>
              </a:defRPr>
            </a:pPr>
          </a:p>
          <a:p>
            <a:pPr lvl="2" marL="1371600" indent="-457200">
              <a:buSzPct val="100000"/>
              <a:buAutoNum type="alphaUcPeriod" startAt="1"/>
              <a:defRPr b="0">
                <a:latin typeface="Arial"/>
                <a:ea typeface="Arial"/>
                <a:cs typeface="Arial"/>
                <a:sym typeface="Arial"/>
              </a:defRPr>
            </a:pPr>
            <a:r>
              <a:t>layers of the Earth</a:t>
            </a:r>
          </a:p>
          <a:p>
            <a:pPr lvl="2" marL="1371600" indent="-457200">
              <a:buSzPct val="100000"/>
              <a:buAutoNum type="alphaUcPeriod" startAt="1"/>
              <a:defRPr b="0">
                <a:latin typeface="Arial"/>
                <a:ea typeface="Arial"/>
                <a:cs typeface="Arial"/>
                <a:sym typeface="Arial"/>
              </a:defRPr>
            </a:pPr>
            <a:r>
              <a:t>how oceans formed</a:t>
            </a:r>
          </a:p>
          <a:p>
            <a:pPr lvl="2" marL="1371600" indent="-457200">
              <a:buSzPct val="100000"/>
              <a:buAutoNum type="alphaUcPeriod" startAt="1"/>
              <a:defRPr b="0">
                <a:latin typeface="Arial"/>
                <a:ea typeface="Arial"/>
                <a:cs typeface="Arial"/>
                <a:sym typeface="Arial"/>
              </a:defRPr>
            </a:pPr>
            <a:r>
              <a:t>why the surface of the Earth changes</a:t>
            </a:r>
          </a:p>
          <a:p>
            <a:pPr lvl="2" marL="1371600" indent="-457200">
              <a:buSzPct val="100000"/>
              <a:buAutoNum type="alphaUcPeriod" startAt="1"/>
              <a:defRPr b="0">
                <a:latin typeface="Arial"/>
                <a:ea typeface="Arial"/>
                <a:cs typeface="Arial"/>
                <a:sym typeface="Arial"/>
              </a:defRPr>
            </a:pPr>
            <a:r>
              <a:t>how minerals move through the rock cycle</a:t>
            </a:r>
          </a:p>
          <a:p>
            <a:pPr lvl="1" indent="457200">
              <a:defRPr b="0">
                <a:latin typeface="Arial"/>
                <a:ea typeface="Arial"/>
                <a:cs typeface="Arial"/>
                <a:sym typeface="Arial"/>
              </a:defRPr>
            </a:pPr>
          </a:p>
          <a:p>
            <a:pPr lvl="1" indent="457200">
              <a:defRPr b="0" sz="1800">
                <a:latin typeface="Arial"/>
                <a:ea typeface="Arial"/>
                <a:cs typeface="Arial"/>
                <a:sym typeface="Arial"/>
              </a:defRPr>
            </a:pPr>
          </a:p>
          <a:p>
            <a:pPr lvl="1" indent="457200">
              <a:defRPr b="0" sz="180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sz="3200">
                <a:latin typeface="Arial"/>
                <a:ea typeface="Arial"/>
                <a:cs typeface="Arial"/>
                <a:sym typeface="Arial"/>
              </a:defRPr>
            </a:pPr>
          </a:p>
        </p:txBody>
      </p:sp>
      <p:sp>
        <p:nvSpPr>
          <p:cNvPr id="334" name="Making and Applying Connections"/>
          <p:cNvSpPr txBox="1"/>
          <p:nvPr/>
        </p:nvSpPr>
        <p:spPr>
          <a:xfrm>
            <a:off x="990600" y="228600"/>
            <a:ext cx="7620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335"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4. In the picture above the dotted lines show some boundaries that exist on the surface of the Earth.  Which of the following best describes what the boundaries represent?…"/>
          <p:cNvSpPr txBox="1"/>
          <p:nvPr/>
        </p:nvSpPr>
        <p:spPr>
          <a:xfrm>
            <a:off x="123825" y="4021309"/>
            <a:ext cx="8915400" cy="24199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marL="285750" indent="171450">
              <a:defRPr b="0">
                <a:latin typeface="Arial"/>
                <a:ea typeface="Arial"/>
                <a:cs typeface="Arial"/>
                <a:sym typeface="Arial"/>
              </a:defRPr>
            </a:pPr>
            <a:r>
              <a:t>4. In the picture above the dotted lines show some boundaries that exist on the surface of the Earth.  Which of the following </a:t>
            </a:r>
            <a:r>
              <a:rPr u="sng"/>
              <a:t>best</a:t>
            </a:r>
            <a:r>
              <a:t> describes what the boundaries represent</a:t>
            </a:r>
            <a:r>
              <a:t>?</a:t>
            </a:r>
          </a:p>
          <a:p>
            <a:pPr lvl="1" marL="285750" indent="171450">
              <a:defRPr b="0">
                <a:latin typeface="Arial"/>
                <a:ea typeface="Arial"/>
                <a:cs typeface="Arial"/>
                <a:sym typeface="Arial"/>
              </a:defRPr>
            </a:pPr>
          </a:p>
          <a:p>
            <a:pPr lvl="1" indent="457200">
              <a:defRPr b="0">
                <a:latin typeface="Arial"/>
                <a:ea typeface="Arial"/>
                <a:cs typeface="Arial"/>
                <a:sym typeface="Arial"/>
              </a:defRPr>
            </a:pPr>
            <a:r>
              <a:t>	A.   The edges of the continents</a:t>
            </a:r>
          </a:p>
          <a:p>
            <a:pPr lvl="1" indent="457200">
              <a:defRPr b="0">
                <a:latin typeface="Arial"/>
                <a:ea typeface="Arial"/>
                <a:cs typeface="Arial"/>
                <a:sym typeface="Arial"/>
              </a:defRPr>
            </a:pPr>
            <a:r>
              <a:t>	B.   The widths of the oceans</a:t>
            </a:r>
          </a:p>
          <a:p>
            <a:pPr lvl="1" indent="457200">
              <a:defRPr b="0">
                <a:latin typeface="Arial"/>
                <a:ea typeface="Arial"/>
                <a:cs typeface="Arial"/>
                <a:sym typeface="Arial"/>
              </a:defRPr>
            </a:pPr>
            <a:r>
              <a:t>	C.   The edges of tectonic plates</a:t>
            </a:r>
          </a:p>
          <a:p>
            <a:pPr lvl="1" indent="457200">
              <a:defRPr b="0">
                <a:latin typeface="Arial"/>
                <a:ea typeface="Arial"/>
                <a:cs typeface="Arial"/>
                <a:sym typeface="Arial"/>
              </a:defRPr>
            </a:pPr>
            <a:r>
              <a:t>	D.   The layers of the Earth</a:t>
            </a:r>
          </a:p>
        </p:txBody>
      </p:sp>
      <p:pic>
        <p:nvPicPr>
          <p:cNvPr id="340" name="Tectonic plates-2" descr="Tectonic plates-2"/>
          <p:cNvPicPr>
            <a:picLocks noChangeAspect="1"/>
          </p:cNvPicPr>
          <p:nvPr/>
        </p:nvPicPr>
        <p:blipFill>
          <a:blip r:embed="rId3">
            <a:extLst/>
          </a:blip>
          <a:stretch>
            <a:fillRect/>
          </a:stretch>
        </p:blipFill>
        <p:spPr>
          <a:xfrm>
            <a:off x="1600200" y="727216"/>
            <a:ext cx="5287989" cy="3216591"/>
          </a:xfrm>
          <a:prstGeom prst="rect">
            <a:avLst/>
          </a:prstGeom>
          <a:ln w="12700">
            <a:miter lim="400000"/>
          </a:ln>
        </p:spPr>
      </p:pic>
      <p:sp>
        <p:nvSpPr>
          <p:cNvPr id="341" name="Making and Applying Connections"/>
          <p:cNvSpPr txBox="1"/>
          <p:nvPr/>
        </p:nvSpPr>
        <p:spPr>
          <a:xfrm>
            <a:off x="1228774" y="76200"/>
            <a:ext cx="73152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342" name="Text"/>
          <p:cNvSpPr txBox="1"/>
          <p:nvPr/>
        </p:nvSpPr>
        <p:spPr>
          <a:xfrm rot="5400000">
            <a:off x="5091127" y="2560651"/>
            <a:ext cx="3960815" cy="36668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600"/>
              </a:spcBef>
              <a:defRPr b="0" sz="1000">
                <a:latin typeface="Arial"/>
                <a:ea typeface="Arial"/>
                <a:cs typeface="Arial"/>
                <a:sym typeface="Arial"/>
              </a:defRPr>
            </a:lvl1pPr>
          </a:lstStyle>
          <a:p>
            <a:pPr/>
            <a:br/>
          </a:p>
        </p:txBody>
      </p:sp>
      <p:sp>
        <p:nvSpPr>
          <p:cNvPr id="343" name="Cognitive Learning Systems, Inc. © 2016"/>
          <p:cNvSpPr txBox="1"/>
          <p:nvPr/>
        </p:nvSpPr>
        <p:spPr>
          <a:xfrm>
            <a:off x="3555913"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Inc</a:t>
            </a:r>
            <a:r>
              <a:t>.</a:t>
            </a:r>
            <a:r>
              <a:t> © 2016</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47" name="Table"/>
          <p:cNvGraphicFramePr/>
          <p:nvPr/>
        </p:nvGraphicFramePr>
        <p:xfrm>
          <a:off x="152400" y="914400"/>
          <a:ext cx="8763000" cy="21209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766763"/>
                <a:gridCol w="4162425"/>
                <a:gridCol w="3833812"/>
              </a:tblGrid>
              <a:tr h="379413">
                <a:tc>
                  <a:txBody>
                    <a:bodyPr/>
                    <a:lstStyle/>
                    <a:p>
                      <a:pPr defTabSz="914400">
                        <a:spcBef>
                          <a:spcPts val="400"/>
                        </a:spcBef>
                        <a:defRPr sz="1800"/>
                      </a:pPr>
                      <a:r>
                        <a:rPr b="1">
                          <a:latin typeface="Arial"/>
                          <a:ea typeface="Arial"/>
                          <a:cs typeface="Arial"/>
                          <a:sym typeface="Arial"/>
                        </a:rPr>
                        <a:t>Year</a:t>
                      </a:r>
                    </a:p>
                  </a:txBody>
                  <a:tcPr marL="45720" marR="45720" marT="45720" marB="45720" anchor="t" anchorCtr="0"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defTabSz="914400">
                        <a:spcBef>
                          <a:spcPts val="400"/>
                        </a:spcBef>
                        <a:defRPr sz="1800"/>
                      </a:pPr>
                      <a:r>
                        <a:rPr b="1">
                          <a:latin typeface="Arial"/>
                          <a:ea typeface="Arial"/>
                          <a:cs typeface="Arial"/>
                          <a:sym typeface="Arial"/>
                        </a:rPr>
                        <a:t>Juan de Fuca Plate</a:t>
                      </a:r>
                    </a:p>
                  </a:txBody>
                  <a:tcPr marL="45720" marR="45720" marT="45720" marB="4572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defTabSz="914400">
                        <a:spcBef>
                          <a:spcPts val="400"/>
                        </a:spcBef>
                        <a:defRPr sz="1800"/>
                      </a:pPr>
                      <a:r>
                        <a:rPr b="1">
                          <a:latin typeface="Arial"/>
                          <a:ea typeface="Arial"/>
                          <a:cs typeface="Arial"/>
                          <a:sym typeface="Arial"/>
                        </a:rPr>
                        <a:t>North American Plate</a:t>
                      </a:r>
                    </a:p>
                  </a:txBody>
                  <a:tcPr marL="45720" marR="45720" marT="45720" marB="45720" anchor="t" anchorCtr="0" horzOverflow="overflow">
                    <a:lnL w="12700">
                      <a:solidFill>
                        <a:srgbClr val="000000"/>
                      </a:solidFill>
                    </a:lnL>
                    <a:lnR w="28575">
                      <a:solidFill>
                        <a:srgbClr val="000000"/>
                      </a:solidFill>
                    </a:lnR>
                    <a:lnT w="28575">
                      <a:solidFill>
                        <a:srgbClr val="000000"/>
                      </a:solidFill>
                    </a:lnT>
                    <a:lnB w="12700">
                      <a:solidFill>
                        <a:srgbClr val="000000"/>
                      </a:solidFill>
                    </a:lnB>
                    <a:noFill/>
                  </a:tcPr>
                </a:tc>
              </a:tr>
              <a:tr h="579438">
                <a:tc>
                  <a:txBody>
                    <a:bodyPr/>
                    <a:lstStyle/>
                    <a:p>
                      <a:pPr algn="l" defTabSz="914400">
                        <a:spcBef>
                          <a:spcPts val="300"/>
                        </a:spcBef>
                        <a:defRPr sz="1800"/>
                      </a:pPr>
                      <a:r>
                        <a:rPr b="1" sz="1600">
                          <a:latin typeface="Arial"/>
                          <a:ea typeface="Arial"/>
                          <a:cs typeface="Arial"/>
                          <a:sym typeface="Arial"/>
                        </a:rPr>
                        <a:t>1</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b="1" sz="1600">
                          <a:latin typeface="Arial"/>
                          <a:ea typeface="Arial"/>
                          <a:cs typeface="Arial"/>
                          <a:sym typeface="Arial"/>
                        </a:rPr>
                        <a:t>Moved 2 cm toward North American Plate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b="1" sz="1600">
                          <a:latin typeface="Arial"/>
                          <a:ea typeface="Arial"/>
                          <a:cs typeface="Arial"/>
                          <a:sym typeface="Arial"/>
                        </a:rPr>
                        <a:t>Moved 2 cm toward Juan de Fuca Plate</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581025">
                <a:tc>
                  <a:txBody>
                    <a:bodyPr/>
                    <a:lstStyle/>
                    <a:p>
                      <a:pPr algn="l" defTabSz="914400">
                        <a:spcBef>
                          <a:spcPts val="300"/>
                        </a:spcBef>
                        <a:defRPr sz="1800"/>
                      </a:pPr>
                      <a:r>
                        <a:rPr b="1" sz="1600">
                          <a:latin typeface="Arial"/>
                          <a:ea typeface="Arial"/>
                          <a:cs typeface="Arial"/>
                          <a:sym typeface="Arial"/>
                        </a:rPr>
                        <a:t>2</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b="1" sz="1600">
                          <a:latin typeface="Arial"/>
                          <a:ea typeface="Arial"/>
                          <a:cs typeface="Arial"/>
                          <a:sym typeface="Arial"/>
                        </a:rPr>
                        <a:t>Moved 2 cm toward North American Plate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b="1" sz="1600">
                          <a:latin typeface="Arial"/>
                          <a:ea typeface="Arial"/>
                          <a:cs typeface="Arial"/>
                          <a:sym typeface="Arial"/>
                        </a:rPr>
                        <a:t>Moved 2 cm toward Juan de Fuca Plate</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581025">
                <a:tc>
                  <a:txBody>
                    <a:bodyPr/>
                    <a:lstStyle/>
                    <a:p>
                      <a:pPr algn="l" defTabSz="914400">
                        <a:spcBef>
                          <a:spcPts val="300"/>
                        </a:spcBef>
                        <a:defRPr sz="1800"/>
                      </a:pPr>
                      <a:r>
                        <a:rPr b="1" sz="1600">
                          <a:latin typeface="Arial"/>
                          <a:ea typeface="Arial"/>
                          <a:cs typeface="Arial"/>
                          <a:sym typeface="Arial"/>
                        </a:rPr>
                        <a:t>3</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defTabSz="914400">
                        <a:spcBef>
                          <a:spcPts val="300"/>
                        </a:spcBef>
                        <a:defRPr sz="1800"/>
                      </a:pPr>
                      <a:r>
                        <a:rPr b="1" sz="1600">
                          <a:latin typeface="Arial"/>
                          <a:ea typeface="Arial"/>
                          <a:cs typeface="Arial"/>
                          <a:sym typeface="Arial"/>
                        </a:rPr>
                        <a:t>Moved 2 cm toward North American Plate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defTabSz="914400">
                        <a:spcBef>
                          <a:spcPts val="300"/>
                        </a:spcBef>
                        <a:defRPr sz="1800"/>
                      </a:pPr>
                      <a:r>
                        <a:rPr b="1" sz="1600">
                          <a:latin typeface="Arial"/>
                          <a:ea typeface="Arial"/>
                          <a:cs typeface="Arial"/>
                          <a:sym typeface="Arial"/>
                        </a:rPr>
                        <a:t>Moved 2 cm toward Juan de Fuca Plate</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
        <p:nvSpPr>
          <p:cNvPr id="348" name="5. The table above shows the movement of two plates near the coast of California over 3 years.…"/>
          <p:cNvSpPr txBox="1"/>
          <p:nvPr/>
        </p:nvSpPr>
        <p:spPr>
          <a:xfrm>
            <a:off x="76200" y="3124200"/>
            <a:ext cx="3581400" cy="36399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000"/>
              </a:spcBef>
              <a:defRPr b="0">
                <a:latin typeface="Arial"/>
                <a:ea typeface="Arial"/>
                <a:cs typeface="Arial"/>
                <a:sym typeface="Arial"/>
              </a:defRPr>
            </a:pPr>
            <a:r>
              <a:t>5. The table above shows the movement of two plates near the coast of California over 3 years. </a:t>
            </a:r>
          </a:p>
          <a:p>
            <a:pPr>
              <a:spcBef>
                <a:spcPts val="1000"/>
              </a:spcBef>
              <a:defRPr b="0">
                <a:latin typeface="Arial"/>
                <a:ea typeface="Arial"/>
                <a:cs typeface="Arial"/>
                <a:sym typeface="Arial"/>
              </a:defRPr>
            </a:pPr>
            <a:r>
              <a:t>What type of boundary exists between the two plates?</a:t>
            </a:r>
          </a:p>
          <a:p>
            <a:pPr>
              <a:spcBef>
                <a:spcPts val="1000"/>
              </a:spcBef>
              <a:defRPr b="0">
                <a:latin typeface="Arial"/>
                <a:ea typeface="Arial"/>
                <a:cs typeface="Arial"/>
                <a:sym typeface="Arial"/>
              </a:defRPr>
            </a:pPr>
            <a:r>
              <a:t>   A. Divergent boundary</a:t>
            </a:r>
          </a:p>
          <a:p>
            <a:pPr>
              <a:spcBef>
                <a:spcPts val="1000"/>
              </a:spcBef>
              <a:defRPr b="0">
                <a:latin typeface="Arial"/>
                <a:ea typeface="Arial"/>
                <a:cs typeface="Arial"/>
                <a:sym typeface="Arial"/>
              </a:defRPr>
            </a:pPr>
            <a:r>
              <a:t>   B. Convergent boundary</a:t>
            </a:r>
          </a:p>
          <a:p>
            <a:pPr>
              <a:spcBef>
                <a:spcPts val="1000"/>
              </a:spcBef>
              <a:defRPr b="0">
                <a:latin typeface="Arial"/>
                <a:ea typeface="Arial"/>
                <a:cs typeface="Arial"/>
                <a:sym typeface="Arial"/>
              </a:defRPr>
            </a:pPr>
            <a:r>
              <a:t>   C. Transform boundary</a:t>
            </a:r>
          </a:p>
        </p:txBody>
      </p:sp>
      <p:grpSp>
        <p:nvGrpSpPr>
          <p:cNvPr id="358" name="Group"/>
          <p:cNvGrpSpPr/>
          <p:nvPr/>
        </p:nvGrpSpPr>
        <p:grpSpPr>
          <a:xfrm>
            <a:off x="3648075" y="3186110"/>
            <a:ext cx="5219700" cy="3061516"/>
            <a:chOff x="0" y="0"/>
            <a:chExt cx="5219700" cy="3061514"/>
          </a:xfrm>
        </p:grpSpPr>
        <p:grpSp>
          <p:nvGrpSpPr>
            <p:cNvPr id="352" name="Group"/>
            <p:cNvGrpSpPr/>
            <p:nvPr/>
          </p:nvGrpSpPr>
          <p:grpSpPr>
            <a:xfrm>
              <a:off x="0" y="432849"/>
              <a:ext cx="5219700" cy="2628665"/>
              <a:chOff x="0" y="0"/>
              <a:chExt cx="5219700" cy="2628664"/>
            </a:xfrm>
          </p:grpSpPr>
          <p:pic>
            <p:nvPicPr>
              <p:cNvPr id="349" name="world map" descr="world map"/>
              <p:cNvPicPr>
                <a:picLocks noChangeAspect="1"/>
              </p:cNvPicPr>
              <p:nvPr/>
            </p:nvPicPr>
            <p:blipFill>
              <a:blip r:embed="rId3">
                <a:extLst/>
              </a:blip>
              <a:stretch>
                <a:fillRect/>
              </a:stretch>
            </p:blipFill>
            <p:spPr>
              <a:xfrm>
                <a:off x="0" y="-1"/>
                <a:ext cx="5219700" cy="2628666"/>
              </a:xfrm>
              <a:prstGeom prst="rect">
                <a:avLst/>
              </a:prstGeom>
              <a:ln w="12700" cap="flat">
                <a:noFill/>
                <a:miter lim="400000"/>
              </a:ln>
              <a:effectLst/>
            </p:spPr>
          </p:pic>
          <p:sp>
            <p:nvSpPr>
              <p:cNvPr id="350" name="Line"/>
              <p:cNvSpPr/>
              <p:nvPr/>
            </p:nvSpPr>
            <p:spPr>
              <a:xfrm>
                <a:off x="182689" y="87171"/>
                <a:ext cx="2425712" cy="1042316"/>
              </a:xfrm>
              <a:custGeom>
                <a:avLst/>
                <a:gdLst/>
                <a:ahLst/>
                <a:cxnLst>
                  <a:cxn ang="0">
                    <a:pos x="wd2" y="hd2"/>
                  </a:cxn>
                  <a:cxn ang="5400000">
                    <a:pos x="wd2" y="hd2"/>
                  </a:cxn>
                  <a:cxn ang="10800000">
                    <a:pos x="wd2" y="hd2"/>
                  </a:cxn>
                  <a:cxn ang="16200000">
                    <a:pos x="wd2" y="hd2"/>
                  </a:cxn>
                </a:cxnLst>
                <a:rect l="0" t="0" r="r" b="b"/>
                <a:pathLst>
                  <a:path w="21600" h="20548" fill="norm" stroke="1" extrusionOk="0">
                    <a:moveTo>
                      <a:pt x="0" y="14607"/>
                    </a:moveTo>
                    <a:cubicBezTo>
                      <a:pt x="465" y="14252"/>
                      <a:pt x="878" y="14163"/>
                      <a:pt x="1291" y="13541"/>
                    </a:cubicBezTo>
                    <a:cubicBezTo>
                      <a:pt x="1640" y="11022"/>
                      <a:pt x="1756" y="11674"/>
                      <a:pt x="3060" y="11378"/>
                    </a:cubicBezTo>
                    <a:cubicBezTo>
                      <a:pt x="3473" y="11052"/>
                      <a:pt x="3835" y="10578"/>
                      <a:pt x="4248" y="10281"/>
                    </a:cubicBezTo>
                    <a:cubicBezTo>
                      <a:pt x="4519" y="8385"/>
                      <a:pt x="5423" y="9452"/>
                      <a:pt x="6133" y="8919"/>
                    </a:cubicBezTo>
                    <a:cubicBezTo>
                      <a:pt x="6559" y="9926"/>
                      <a:pt x="6313" y="10341"/>
                      <a:pt x="6016" y="11378"/>
                    </a:cubicBezTo>
                    <a:cubicBezTo>
                      <a:pt x="6055" y="11911"/>
                      <a:pt x="6081" y="12444"/>
                      <a:pt x="6133" y="12978"/>
                    </a:cubicBezTo>
                    <a:cubicBezTo>
                      <a:pt x="6197" y="13541"/>
                      <a:pt x="6326" y="14044"/>
                      <a:pt x="6365" y="14607"/>
                    </a:cubicBezTo>
                    <a:cubicBezTo>
                      <a:pt x="6404" y="15141"/>
                      <a:pt x="6365" y="15763"/>
                      <a:pt x="6494" y="16237"/>
                    </a:cubicBezTo>
                    <a:cubicBezTo>
                      <a:pt x="6585" y="16563"/>
                      <a:pt x="6817" y="16563"/>
                      <a:pt x="6959" y="16770"/>
                    </a:cubicBezTo>
                    <a:cubicBezTo>
                      <a:pt x="7204" y="17096"/>
                      <a:pt x="7437" y="17511"/>
                      <a:pt x="7669" y="17867"/>
                    </a:cubicBezTo>
                    <a:cubicBezTo>
                      <a:pt x="7876" y="18193"/>
                      <a:pt x="8147" y="18222"/>
                      <a:pt x="8379" y="18400"/>
                    </a:cubicBezTo>
                    <a:cubicBezTo>
                      <a:pt x="8495" y="18489"/>
                      <a:pt x="8728" y="18667"/>
                      <a:pt x="8728" y="18667"/>
                    </a:cubicBezTo>
                    <a:cubicBezTo>
                      <a:pt x="9141" y="21600"/>
                      <a:pt x="8857" y="20296"/>
                      <a:pt x="11090" y="20030"/>
                    </a:cubicBezTo>
                    <a:cubicBezTo>
                      <a:pt x="11426" y="18874"/>
                      <a:pt x="11542" y="18133"/>
                      <a:pt x="10858" y="17600"/>
                    </a:cubicBezTo>
                    <a:cubicBezTo>
                      <a:pt x="10819" y="17333"/>
                      <a:pt x="10690" y="17037"/>
                      <a:pt x="10742" y="16770"/>
                    </a:cubicBezTo>
                    <a:cubicBezTo>
                      <a:pt x="10794" y="16504"/>
                      <a:pt x="10974" y="16563"/>
                      <a:pt x="11090" y="16504"/>
                    </a:cubicBezTo>
                    <a:cubicBezTo>
                      <a:pt x="11323" y="16385"/>
                      <a:pt x="11568" y="16326"/>
                      <a:pt x="11801" y="16237"/>
                    </a:cubicBezTo>
                    <a:cubicBezTo>
                      <a:pt x="11917" y="16148"/>
                      <a:pt x="12046" y="16119"/>
                      <a:pt x="12149" y="15970"/>
                    </a:cubicBezTo>
                    <a:cubicBezTo>
                      <a:pt x="12252" y="15852"/>
                      <a:pt x="12278" y="15467"/>
                      <a:pt x="12395" y="15437"/>
                    </a:cubicBezTo>
                    <a:cubicBezTo>
                      <a:pt x="13608" y="15200"/>
                      <a:pt x="14835" y="15259"/>
                      <a:pt x="16048" y="15170"/>
                    </a:cubicBezTo>
                    <a:cubicBezTo>
                      <a:pt x="16461" y="14844"/>
                      <a:pt x="16823" y="14370"/>
                      <a:pt x="17236" y="14074"/>
                    </a:cubicBezTo>
                    <a:cubicBezTo>
                      <a:pt x="17830" y="13156"/>
                      <a:pt x="17546" y="12859"/>
                      <a:pt x="18295" y="12444"/>
                    </a:cubicBezTo>
                    <a:cubicBezTo>
                      <a:pt x="18553" y="10667"/>
                      <a:pt x="18630" y="9304"/>
                      <a:pt x="19470" y="8652"/>
                    </a:cubicBezTo>
                    <a:cubicBezTo>
                      <a:pt x="19741" y="7793"/>
                      <a:pt x="19857" y="6904"/>
                      <a:pt x="20064" y="5956"/>
                    </a:cubicBezTo>
                    <a:cubicBezTo>
                      <a:pt x="20180" y="3496"/>
                      <a:pt x="20025" y="3348"/>
                      <a:pt x="20890" y="2696"/>
                    </a:cubicBezTo>
                    <a:cubicBezTo>
                      <a:pt x="21135" y="1007"/>
                      <a:pt x="21109" y="1126"/>
                      <a:pt x="21600" y="0"/>
                    </a:cubicBezTo>
                  </a:path>
                </a:pathLst>
              </a:custGeom>
              <a:noFill/>
              <a:ln w="19050" cap="flat">
                <a:solidFill>
                  <a:srgbClr val="000000"/>
                </a:solidFill>
                <a:prstDash val="dash"/>
                <a:round/>
              </a:ln>
              <a:effectLst/>
            </p:spPr>
            <p:txBody>
              <a:bodyPr wrap="square" lIns="45718" tIns="45718" rIns="45718" bIns="45718" numCol="1" anchor="t">
                <a:noAutofit/>
              </a:bodyPr>
              <a:lstStyle/>
              <a:p>
                <a:pPr>
                  <a:defRPr>
                    <a:latin typeface="Arial"/>
                    <a:ea typeface="Arial"/>
                    <a:cs typeface="Arial"/>
                    <a:sym typeface="Arial"/>
                  </a:defRPr>
                </a:pPr>
              </a:p>
            </p:txBody>
          </p:sp>
          <p:sp>
            <p:nvSpPr>
              <p:cNvPr id="351" name="Shape"/>
              <p:cNvSpPr/>
              <p:nvPr/>
            </p:nvSpPr>
            <p:spPr>
              <a:xfrm>
                <a:off x="735145" y="680837"/>
                <a:ext cx="239200" cy="374026"/>
              </a:xfrm>
              <a:custGeom>
                <a:avLst/>
                <a:gdLst/>
                <a:ahLst/>
                <a:cxnLst>
                  <a:cxn ang="0">
                    <a:pos x="wd2" y="hd2"/>
                  </a:cxn>
                  <a:cxn ang="5400000">
                    <a:pos x="wd2" y="hd2"/>
                  </a:cxn>
                  <a:cxn ang="10800000">
                    <a:pos x="wd2" y="hd2"/>
                  </a:cxn>
                  <a:cxn ang="16200000">
                    <a:pos x="wd2" y="hd2"/>
                  </a:cxn>
                </a:cxnLst>
                <a:rect l="0" t="0" r="r" b="b"/>
                <a:pathLst>
                  <a:path w="17383" h="20133" fill="norm" stroke="1" extrusionOk="0">
                    <a:moveTo>
                      <a:pt x="14433" y="5178"/>
                    </a:moveTo>
                    <a:cubicBezTo>
                      <a:pt x="13168" y="2184"/>
                      <a:pt x="12642" y="971"/>
                      <a:pt x="8638" y="0"/>
                    </a:cubicBezTo>
                    <a:cubicBezTo>
                      <a:pt x="-529" y="2346"/>
                      <a:pt x="-4217" y="2508"/>
                      <a:pt x="6741" y="19173"/>
                    </a:cubicBezTo>
                    <a:cubicBezTo>
                      <a:pt x="8322" y="21600"/>
                      <a:pt x="13801" y="18688"/>
                      <a:pt x="17383" y="18445"/>
                    </a:cubicBezTo>
                    <a:cubicBezTo>
                      <a:pt x="17067" y="16261"/>
                      <a:pt x="16751" y="13996"/>
                      <a:pt x="16329" y="11811"/>
                    </a:cubicBezTo>
                    <a:cubicBezTo>
                      <a:pt x="15803" y="9465"/>
                      <a:pt x="14433" y="7524"/>
                      <a:pt x="14433" y="5178"/>
                    </a:cubicBezTo>
                    <a:close/>
                  </a:path>
                </a:pathLst>
              </a:custGeom>
              <a:noFill/>
              <a:ln w="19050" cap="flat">
                <a:solidFill>
                  <a:srgbClr val="000000"/>
                </a:solidFill>
                <a:prstDash val="dash"/>
                <a:round/>
              </a:ln>
              <a:effectLst/>
            </p:spPr>
            <p:txBody>
              <a:bodyPr wrap="square" lIns="45718" tIns="45718" rIns="45718" bIns="45718" numCol="1" anchor="t">
                <a:noAutofit/>
              </a:bodyPr>
              <a:lstStyle/>
              <a:p>
                <a:pPr>
                  <a:defRPr>
                    <a:latin typeface="Arial"/>
                    <a:ea typeface="Arial"/>
                    <a:cs typeface="Arial"/>
                    <a:sym typeface="Arial"/>
                  </a:defRPr>
                </a:pPr>
              </a:p>
            </p:txBody>
          </p:sp>
        </p:grpSp>
        <p:grpSp>
          <p:nvGrpSpPr>
            <p:cNvPr id="357" name="Group"/>
            <p:cNvGrpSpPr/>
            <p:nvPr/>
          </p:nvGrpSpPr>
          <p:grpSpPr>
            <a:xfrm>
              <a:off x="278384" y="-1"/>
              <a:ext cx="3062224" cy="2228304"/>
              <a:chOff x="0" y="0"/>
              <a:chExt cx="3062222" cy="2228303"/>
            </a:xfrm>
          </p:grpSpPr>
          <p:sp>
            <p:nvSpPr>
              <p:cNvPr id="353" name="Juan de Fuca plate"/>
              <p:cNvSpPr txBox="1"/>
              <p:nvPr/>
            </p:nvSpPr>
            <p:spPr>
              <a:xfrm>
                <a:off x="0" y="1686312"/>
                <a:ext cx="1043939" cy="5419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b="0" sz="1600">
                    <a:latin typeface="Arial"/>
                    <a:ea typeface="Arial"/>
                    <a:cs typeface="Arial"/>
                    <a:sym typeface="Arial"/>
                  </a:defRPr>
                </a:lvl1pPr>
              </a:lstStyle>
              <a:p>
                <a:pPr/>
                <a:r>
                  <a:t>Juan de Fuca plate</a:t>
                </a:r>
              </a:p>
            </p:txBody>
          </p:sp>
          <p:sp>
            <p:nvSpPr>
              <p:cNvPr id="354" name="Line"/>
              <p:cNvSpPr/>
              <p:nvPr/>
            </p:nvSpPr>
            <p:spPr>
              <a:xfrm flipV="1">
                <a:off x="278383" y="1442835"/>
                <a:ext cx="208789" cy="288568"/>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355" name="North American Plate"/>
              <p:cNvSpPr txBox="1"/>
              <p:nvPr/>
            </p:nvSpPr>
            <p:spPr>
              <a:xfrm>
                <a:off x="974344" y="0"/>
                <a:ext cx="2087879"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b="0" sz="1600">
                    <a:latin typeface="Arial"/>
                    <a:ea typeface="Arial"/>
                    <a:cs typeface="Arial"/>
                    <a:sym typeface="Arial"/>
                  </a:defRPr>
                </a:lvl1pPr>
              </a:lstStyle>
              <a:p>
                <a:pPr/>
                <a:r>
                  <a:t>North American Plate</a:t>
                </a:r>
              </a:p>
            </p:txBody>
          </p:sp>
          <p:sp>
            <p:nvSpPr>
              <p:cNvPr id="356" name="Line"/>
              <p:cNvSpPr/>
              <p:nvPr/>
            </p:nvSpPr>
            <p:spPr>
              <a:xfrm>
                <a:off x="1809495" y="360707"/>
                <a:ext cx="1" cy="649276"/>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grpSp>
      </p:grpSp>
      <p:sp>
        <p:nvSpPr>
          <p:cNvPr id="359" name="Making and Applying Connections"/>
          <p:cNvSpPr txBox="1"/>
          <p:nvPr/>
        </p:nvSpPr>
        <p:spPr>
          <a:xfrm>
            <a:off x="762000" y="152400"/>
            <a:ext cx="7467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360"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365"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pic>
        <p:nvPicPr>
          <p:cNvPr id="366"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367" name="Dynamic Earth…"/>
          <p:cNvSpPr txBox="1"/>
          <p:nvPr/>
        </p:nvSpPr>
        <p:spPr>
          <a:xfrm>
            <a:off x="2819400" y="3581400"/>
            <a:ext cx="6477000" cy="20466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b="0" sz="5400">
                <a:latin typeface="Arial"/>
                <a:ea typeface="Arial"/>
                <a:cs typeface="Arial"/>
                <a:sym typeface="Arial"/>
              </a:defRPr>
            </a:pPr>
            <a:r>
              <a:t>Dynamic Earth</a:t>
            </a:r>
          </a:p>
          <a:p>
            <a:pPr>
              <a:spcBef>
                <a:spcPts val="1900"/>
              </a:spcBef>
              <a:defRPr b="0" sz="3200">
                <a:latin typeface="Arial"/>
                <a:ea typeface="Arial"/>
                <a:cs typeface="Arial"/>
                <a:sym typeface="Arial"/>
              </a:defRPr>
            </a:pPr>
            <a:r>
              <a:t>The Lithosphere, Asthenosphere and Tectonic Plates</a:t>
            </a:r>
          </a:p>
        </p:txBody>
      </p:sp>
      <p:grpSp>
        <p:nvGrpSpPr>
          <p:cNvPr id="370" name="Group"/>
          <p:cNvGrpSpPr/>
          <p:nvPr/>
        </p:nvGrpSpPr>
        <p:grpSpPr>
          <a:xfrm>
            <a:off x="76200" y="547687"/>
            <a:ext cx="2628621" cy="2971801"/>
            <a:chOff x="0" y="0"/>
            <a:chExt cx="2628620" cy="2971800"/>
          </a:xfrm>
        </p:grpSpPr>
        <p:pic>
          <p:nvPicPr>
            <p:cNvPr id="368" name="Changing Earth cover.jpg" descr="Changing Earth cover.jpg"/>
            <p:cNvPicPr>
              <a:picLocks noChangeAspect="1"/>
            </p:cNvPicPr>
            <p:nvPr/>
          </p:nvPicPr>
          <p:blipFill>
            <a:blip r:embed="rId4">
              <a:extLst/>
            </a:blip>
            <a:stretch>
              <a:fillRect/>
            </a:stretch>
          </p:blipFill>
          <p:spPr>
            <a:xfrm>
              <a:off x="0" y="0"/>
              <a:ext cx="2628621" cy="2971801"/>
            </a:xfrm>
            <a:prstGeom prst="rect">
              <a:avLst/>
            </a:prstGeom>
            <a:ln w="12700" cap="flat">
              <a:noFill/>
              <a:miter lim="400000"/>
            </a:ln>
            <a:effectLst/>
          </p:spPr>
        </p:pic>
        <p:pic>
          <p:nvPicPr>
            <p:cNvPr id="369" name="LabLearner_Logo white.png" descr="LabLearner_Logo white.png"/>
            <p:cNvPicPr>
              <a:picLocks noChangeAspect="1"/>
            </p:cNvPicPr>
            <p:nvPr/>
          </p:nvPicPr>
          <p:blipFill>
            <a:blip r:embed="rId5">
              <a:extLst/>
            </a:blip>
            <a:stretch>
              <a:fillRect/>
            </a:stretch>
          </p:blipFill>
          <p:spPr>
            <a:xfrm>
              <a:off x="418818" y="2202214"/>
              <a:ext cx="1919160" cy="36953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What Can You Recall?"/>
          <p:cNvSpPr txBox="1"/>
          <p:nvPr/>
        </p:nvSpPr>
        <p:spPr>
          <a:xfrm>
            <a:off x="2057400" y="228600"/>
            <a:ext cx="6019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What Can You Recall?</a:t>
            </a:r>
          </a:p>
        </p:txBody>
      </p:sp>
      <p:sp>
        <p:nvSpPr>
          <p:cNvPr id="375" name="1. The surface of the Earth has changed over the course of millions of years.…"/>
          <p:cNvSpPr txBox="1"/>
          <p:nvPr/>
        </p:nvSpPr>
        <p:spPr>
          <a:xfrm>
            <a:off x="533400" y="990598"/>
            <a:ext cx="7315200" cy="47567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a:latin typeface="Arial"/>
                <a:ea typeface="Arial"/>
                <a:cs typeface="Arial"/>
                <a:sym typeface="Arial"/>
              </a:defRPr>
            </a:pPr>
          </a:p>
          <a:p>
            <a:pPr lvl="1" indent="457200">
              <a:defRPr b="0">
                <a:latin typeface="Arial"/>
                <a:ea typeface="Arial"/>
                <a:cs typeface="Arial"/>
                <a:sym typeface="Arial"/>
              </a:defRPr>
            </a:pPr>
            <a:r>
              <a:t>1.	The surface of the Earth has changed over the course of millions of years.  </a:t>
            </a:r>
          </a:p>
          <a:p>
            <a:pPr lvl="1" indent="457200">
              <a:defRPr b="0">
                <a:latin typeface="Arial"/>
                <a:ea typeface="Arial"/>
                <a:cs typeface="Arial"/>
                <a:sym typeface="Arial"/>
              </a:defRPr>
            </a:pPr>
          </a:p>
          <a:p>
            <a:pPr lvl="2" indent="914400">
              <a:defRPr b="0">
                <a:latin typeface="Arial"/>
                <a:ea typeface="Arial"/>
                <a:cs typeface="Arial"/>
                <a:sym typeface="Arial"/>
              </a:defRPr>
            </a:pPr>
            <a:r>
              <a:t>a.  What are the names of the two major theories that</a:t>
            </a:r>
          </a:p>
          <a:p>
            <a:pPr lvl="2" indent="914400">
              <a:defRPr b="0">
                <a:latin typeface="Arial"/>
                <a:ea typeface="Arial"/>
                <a:cs typeface="Arial"/>
                <a:sym typeface="Arial"/>
              </a:defRPr>
            </a:pPr>
            <a:r>
              <a:t>     describe why the surface of the Earth has changed</a:t>
            </a:r>
          </a:p>
          <a:p>
            <a:pPr lvl="2" indent="914400">
              <a:defRPr b="0">
                <a:latin typeface="Arial"/>
                <a:ea typeface="Arial"/>
                <a:cs typeface="Arial"/>
                <a:sym typeface="Arial"/>
              </a:defRPr>
            </a:pPr>
            <a:r>
              <a:t>     over millions of years?</a:t>
            </a:r>
          </a:p>
          <a:p>
            <a:pPr lvl="2" indent="914400">
              <a:defRPr b="0">
                <a:latin typeface="Arial"/>
                <a:ea typeface="Arial"/>
                <a:cs typeface="Arial"/>
                <a:sym typeface="Arial"/>
              </a:defRPr>
            </a:pPr>
          </a:p>
          <a:p>
            <a:pPr lvl="2" indent="914400">
              <a:defRPr b="0">
                <a:latin typeface="Arial"/>
                <a:ea typeface="Arial"/>
                <a:cs typeface="Arial"/>
                <a:sym typeface="Arial"/>
              </a:defRPr>
            </a:pPr>
            <a:r>
              <a:t>b.  What are some similarities and differences between</a:t>
            </a:r>
          </a:p>
          <a:p>
            <a:pPr lvl="2" indent="914400">
              <a:defRPr b="0">
                <a:latin typeface="Arial"/>
                <a:ea typeface="Arial"/>
                <a:cs typeface="Arial"/>
                <a:sym typeface="Arial"/>
              </a:defRPr>
            </a:pPr>
            <a:r>
              <a:t>     these two theories?</a:t>
            </a:r>
          </a:p>
          <a:p>
            <a:pPr lvl="1" indent="457200">
              <a:defRPr b="0">
                <a:latin typeface="Arial"/>
                <a:ea typeface="Arial"/>
                <a:cs typeface="Arial"/>
                <a:sym typeface="Arial"/>
              </a:defRPr>
            </a:pPr>
          </a:p>
          <a:p>
            <a:pPr lvl="1" indent="457200">
              <a:tabLst>
                <a:tab pos="850900" algn="l"/>
              </a:tabLst>
              <a:defRPr b="0">
                <a:latin typeface="Arial"/>
                <a:ea typeface="Arial"/>
                <a:cs typeface="Arial"/>
                <a:sym typeface="Arial"/>
              </a:defRPr>
            </a:pPr>
            <a:r>
              <a:t>2. 	What is the relationship between the lithosphere and the asthenosphere and tectonic plates?</a:t>
            </a:r>
          </a:p>
          <a:p>
            <a:pPr lvl="1" indent="457200">
              <a:defRPr b="0">
                <a:latin typeface="Arial"/>
                <a:ea typeface="Arial"/>
                <a:cs typeface="Arial"/>
                <a:sym typeface="Arial"/>
              </a:defRPr>
            </a:pPr>
          </a:p>
          <a:p>
            <a:pPr lvl="1" indent="457200">
              <a:defRPr b="0">
                <a:latin typeface="Arial"/>
                <a:ea typeface="Arial"/>
                <a:cs typeface="Arial"/>
                <a:sym typeface="Arial"/>
              </a:defRPr>
            </a:pPr>
            <a:r>
              <a:t>3. 	What type of boundaries exist between tectonic plates?</a:t>
            </a:r>
          </a:p>
        </p:txBody>
      </p:sp>
      <p:sp>
        <p:nvSpPr>
          <p:cNvPr id="376"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Understanding how tectonic plates move"/>
          <p:cNvSpPr txBox="1"/>
          <p:nvPr/>
        </p:nvSpPr>
        <p:spPr>
          <a:xfrm>
            <a:off x="457200" y="304800"/>
            <a:ext cx="8458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Understanding how tectonic plates move</a:t>
            </a:r>
          </a:p>
        </p:txBody>
      </p:sp>
      <p:sp>
        <p:nvSpPr>
          <p:cNvPr id="381" name="Let’s pick a starting point: a section of lithosphere on one tectonic plate.…"/>
          <p:cNvSpPr txBox="1"/>
          <p:nvPr/>
        </p:nvSpPr>
        <p:spPr>
          <a:xfrm>
            <a:off x="2514600" y="1050925"/>
            <a:ext cx="6477000" cy="1543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2" marL="1409700" indent="-495300">
              <a:buSzPct val="100000"/>
              <a:buChar char="•"/>
              <a:defRPr b="0">
                <a:latin typeface="Arial"/>
                <a:ea typeface="Arial"/>
                <a:cs typeface="Arial"/>
                <a:sym typeface="Arial"/>
              </a:defRPr>
            </a:pPr>
            <a:r>
              <a:t>Let’s pick a starting point: a section of lithosphere on one tectonic plate. </a:t>
            </a:r>
          </a:p>
          <a:p>
            <a:pPr lvl="2" indent="914400">
              <a:defRPr b="0">
                <a:latin typeface="Arial"/>
                <a:ea typeface="Arial"/>
                <a:cs typeface="Arial"/>
                <a:sym typeface="Arial"/>
              </a:defRPr>
            </a:pPr>
          </a:p>
          <a:p>
            <a:pPr lvl="2" marL="1409700" indent="-495300">
              <a:buSzPct val="100000"/>
              <a:buChar char="•"/>
              <a:defRPr b="0">
                <a:latin typeface="Arial"/>
                <a:ea typeface="Arial"/>
                <a:cs typeface="Arial"/>
                <a:sym typeface="Arial"/>
              </a:defRPr>
            </a:pPr>
            <a:r>
              <a:t>The tectonic plate has continental lithosphere and oceanic lithosphere.</a:t>
            </a:r>
          </a:p>
        </p:txBody>
      </p:sp>
      <p:grpSp>
        <p:nvGrpSpPr>
          <p:cNvPr id="391" name="Group"/>
          <p:cNvGrpSpPr/>
          <p:nvPr/>
        </p:nvGrpSpPr>
        <p:grpSpPr>
          <a:xfrm>
            <a:off x="304799" y="2971800"/>
            <a:ext cx="8534401" cy="3436761"/>
            <a:chOff x="0" y="0"/>
            <a:chExt cx="8534400" cy="3436760"/>
          </a:xfrm>
        </p:grpSpPr>
        <p:sp>
          <p:nvSpPr>
            <p:cNvPr id="382" name="Asthenosphere  (pink)"/>
            <p:cNvSpPr txBox="1"/>
            <p:nvPr/>
          </p:nvSpPr>
          <p:spPr>
            <a:xfrm>
              <a:off x="2819400" y="2819400"/>
              <a:ext cx="2286000" cy="617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000"/>
                </a:spcBef>
                <a:defRPr sz="1800">
                  <a:latin typeface="Arial"/>
                  <a:ea typeface="Arial"/>
                  <a:cs typeface="Arial"/>
                  <a:sym typeface="Arial"/>
                </a:defRPr>
              </a:pPr>
              <a:r>
                <a:t>Asthenosphere</a:t>
              </a:r>
              <a:r>
                <a:rPr b="0"/>
                <a:t> </a:t>
              </a:r>
              <a:br>
                <a:rPr b="0"/>
              </a:br>
              <a:r>
                <a:t>(pink)</a:t>
              </a:r>
            </a:p>
          </p:txBody>
        </p:sp>
        <p:grpSp>
          <p:nvGrpSpPr>
            <p:cNvPr id="390" name="Group"/>
            <p:cNvGrpSpPr/>
            <p:nvPr/>
          </p:nvGrpSpPr>
          <p:grpSpPr>
            <a:xfrm>
              <a:off x="-1" y="0"/>
              <a:ext cx="8534401" cy="3149423"/>
              <a:chOff x="0" y="0"/>
              <a:chExt cx="8534400" cy="3149422"/>
            </a:xfrm>
          </p:grpSpPr>
          <p:sp>
            <p:nvSpPr>
              <p:cNvPr id="383" name="Continental lithosphere (red)…"/>
              <p:cNvSpPr txBox="1"/>
              <p:nvPr/>
            </p:nvSpPr>
            <p:spPr>
              <a:xfrm>
                <a:off x="0" y="0"/>
                <a:ext cx="2286000" cy="15444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000"/>
                  </a:spcBef>
                  <a:defRPr sz="1800">
                    <a:latin typeface="Arial"/>
                    <a:ea typeface="Arial"/>
                    <a:cs typeface="Arial"/>
                    <a:sym typeface="Arial"/>
                  </a:defRPr>
                </a:pPr>
                <a:r>
                  <a:t>Continental lithosphere</a:t>
                </a:r>
                <a:br/>
                <a:r>
                  <a:t>(red)</a:t>
                </a:r>
                <a:endParaRPr b="0"/>
              </a:p>
              <a:p>
                <a:pPr>
                  <a:spcBef>
                    <a:spcPts val="1000"/>
                  </a:spcBef>
                  <a:defRPr sz="1800">
                    <a:latin typeface="Arial"/>
                    <a:ea typeface="Arial"/>
                    <a:cs typeface="Arial"/>
                    <a:sym typeface="Arial"/>
                  </a:defRPr>
                </a:pPr>
                <a:r>
                  <a:t>"Floating" just at or above sea level.</a:t>
                </a:r>
              </a:p>
            </p:txBody>
          </p:sp>
          <p:pic>
            <p:nvPicPr>
              <p:cNvPr id="384" name="Continent_001" descr="Continent_001"/>
              <p:cNvPicPr>
                <a:picLocks noChangeAspect="1"/>
              </p:cNvPicPr>
              <p:nvPr/>
            </p:nvPicPr>
            <p:blipFill>
              <a:blip r:embed="rId3">
                <a:extLst/>
              </a:blip>
              <a:stretch>
                <a:fillRect/>
              </a:stretch>
            </p:blipFill>
            <p:spPr>
              <a:xfrm>
                <a:off x="2286000" y="228599"/>
                <a:ext cx="3886200" cy="2522541"/>
              </a:xfrm>
              <a:prstGeom prst="rect">
                <a:avLst/>
              </a:prstGeom>
              <a:ln w="12700" cap="flat">
                <a:noFill/>
                <a:miter lim="400000"/>
              </a:ln>
              <a:effectLst/>
            </p:spPr>
          </p:pic>
          <p:sp>
            <p:nvSpPr>
              <p:cNvPr id="385" name="Line"/>
              <p:cNvSpPr/>
              <p:nvPr/>
            </p:nvSpPr>
            <p:spPr>
              <a:xfrm flipH="1" flipV="1">
                <a:off x="5410200" y="685800"/>
                <a:ext cx="1219200" cy="1143003"/>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386" name="Line"/>
              <p:cNvSpPr/>
              <p:nvPr/>
            </p:nvSpPr>
            <p:spPr>
              <a:xfrm>
                <a:off x="1447799" y="228600"/>
                <a:ext cx="1828802" cy="6096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387" name="Oceanic lithosphere (orange)…"/>
              <p:cNvSpPr txBox="1"/>
              <p:nvPr/>
            </p:nvSpPr>
            <p:spPr>
              <a:xfrm>
                <a:off x="6248400" y="1871663"/>
                <a:ext cx="2286000" cy="12777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000"/>
                  </a:spcBef>
                  <a:defRPr sz="1800">
                    <a:latin typeface="Arial"/>
                    <a:ea typeface="Arial"/>
                    <a:cs typeface="Arial"/>
                    <a:sym typeface="Arial"/>
                  </a:defRPr>
                </a:pPr>
                <a:r>
                  <a:t>Oceanic lithosphere</a:t>
                </a:r>
                <a:br/>
                <a:r>
                  <a:t>(orange)</a:t>
                </a:r>
              </a:p>
              <a:p>
                <a:pPr>
                  <a:spcBef>
                    <a:spcPts val="1000"/>
                  </a:spcBef>
                  <a:defRPr sz="1800">
                    <a:latin typeface="Arial"/>
                    <a:ea typeface="Arial"/>
                    <a:cs typeface="Arial"/>
                    <a:sym typeface="Arial"/>
                  </a:defRPr>
                </a:pPr>
                <a:r>
                  <a:t>"Floating" lower, beneath sea level.</a:t>
                </a:r>
                <a:r>
                  <a:rPr b="0"/>
                  <a:t> </a:t>
                </a:r>
              </a:p>
            </p:txBody>
          </p:sp>
          <p:sp>
            <p:nvSpPr>
              <p:cNvPr id="388" name="Line"/>
              <p:cNvSpPr/>
              <p:nvPr/>
            </p:nvSpPr>
            <p:spPr>
              <a:xfrm flipV="1">
                <a:off x="3733799" y="1981201"/>
                <a:ext cx="381003" cy="914402"/>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389" name="Sea level"/>
              <p:cNvSpPr txBox="1"/>
              <p:nvPr/>
            </p:nvSpPr>
            <p:spPr>
              <a:xfrm>
                <a:off x="5638800" y="76199"/>
                <a:ext cx="2286000"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000"/>
                  </a:spcBef>
                  <a:defRPr sz="1800">
                    <a:latin typeface="Arial"/>
                    <a:ea typeface="Arial"/>
                    <a:cs typeface="Arial"/>
                    <a:sym typeface="Arial"/>
                  </a:defRPr>
                </a:pPr>
                <a:r>
                  <a:t>Sea level</a:t>
                </a:r>
                <a:r>
                  <a:rPr b="0"/>
                  <a:t> </a:t>
                </a:r>
              </a:p>
            </p:txBody>
          </p:sp>
        </p:grpSp>
      </p:grpSp>
      <p:sp>
        <p:nvSpPr>
          <p:cNvPr id="392" name="Line"/>
          <p:cNvSpPr/>
          <p:nvPr/>
        </p:nvSpPr>
        <p:spPr>
          <a:xfrm flipH="1">
            <a:off x="5867398" y="3352799"/>
            <a:ext cx="228602" cy="228602"/>
          </a:xfrm>
          <a:prstGeom prst="line">
            <a:avLst/>
          </a:prstGeom>
          <a:ln>
            <a:solidFill>
              <a:srgbClr val="000000"/>
            </a:solidFill>
            <a:tailEnd type="triangle"/>
          </a:ln>
        </p:spPr>
        <p:txBody>
          <a:bodyPr lIns="45718" tIns="45718" rIns="45718" bIns="45718"/>
          <a:lstStyle/>
          <a:p>
            <a:pPr/>
          </a:p>
        </p:txBody>
      </p:sp>
      <p:sp>
        <p:nvSpPr>
          <p:cNvPr id="393"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Continental and Oceanic Lithosphere"/>
          <p:cNvSpPr txBox="1"/>
          <p:nvPr/>
        </p:nvSpPr>
        <p:spPr>
          <a:xfrm>
            <a:off x="457200" y="304800"/>
            <a:ext cx="8458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Continental and Oceanic Lithosphere</a:t>
            </a:r>
          </a:p>
        </p:txBody>
      </p:sp>
      <p:sp>
        <p:nvSpPr>
          <p:cNvPr id="398" name="Continental lithosphere is composed mostly granite.  Granite is a type of igneous rock.  Its density allows it to “float” a few hundred meters above sea level.…"/>
          <p:cNvSpPr txBox="1"/>
          <p:nvPr/>
        </p:nvSpPr>
        <p:spPr>
          <a:xfrm>
            <a:off x="-663459" y="1001737"/>
            <a:ext cx="9753601" cy="21278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2" marL="1409700" indent="-495300">
              <a:buSzPct val="100000"/>
              <a:buChar char="•"/>
              <a:defRPr b="0">
                <a:latin typeface="Arial"/>
                <a:ea typeface="Arial"/>
                <a:cs typeface="Arial"/>
                <a:sym typeface="Arial"/>
              </a:defRPr>
            </a:pPr>
            <a:r>
              <a:t>Continental lithosphere is composed mostly granite.  Granite is a type of igneous rock.  Its density allows it to “float” a few hundred meters above sea level. </a:t>
            </a:r>
          </a:p>
          <a:p>
            <a:pPr lvl="2" marL="1409700" indent="-495300">
              <a:buSzPct val="100000"/>
              <a:buChar char="•"/>
              <a:defRPr b="0">
                <a:latin typeface="Arial"/>
                <a:ea typeface="Arial"/>
                <a:cs typeface="Arial"/>
                <a:sym typeface="Arial"/>
              </a:defRPr>
            </a:pPr>
            <a:r>
              <a:t>Lithosphere of the ocean basins or floors is composed of different types of igneous rocks, one of which is basalt. These rocks are MORE dense than granite.  They still “float” on top of the asthenosphere, but they float about 10 km BELOW sea level. </a:t>
            </a:r>
          </a:p>
        </p:txBody>
      </p:sp>
      <p:grpSp>
        <p:nvGrpSpPr>
          <p:cNvPr id="410" name="Group"/>
          <p:cNvGrpSpPr/>
          <p:nvPr/>
        </p:nvGrpSpPr>
        <p:grpSpPr>
          <a:xfrm>
            <a:off x="457199" y="3195636"/>
            <a:ext cx="8458201" cy="3360563"/>
            <a:chOff x="0" y="-1"/>
            <a:chExt cx="8458200" cy="3360562"/>
          </a:xfrm>
        </p:grpSpPr>
        <p:grpSp>
          <p:nvGrpSpPr>
            <p:cNvPr id="408" name="Group"/>
            <p:cNvGrpSpPr/>
            <p:nvPr/>
          </p:nvGrpSpPr>
          <p:grpSpPr>
            <a:xfrm>
              <a:off x="-1" y="-2"/>
              <a:ext cx="8458201" cy="3360563"/>
              <a:chOff x="0" y="0"/>
              <a:chExt cx="8458200" cy="3360562"/>
            </a:xfrm>
          </p:grpSpPr>
          <p:grpSp>
            <p:nvGrpSpPr>
              <p:cNvPr id="406" name="Group"/>
              <p:cNvGrpSpPr/>
              <p:nvPr/>
            </p:nvGrpSpPr>
            <p:grpSpPr>
              <a:xfrm>
                <a:off x="-1" y="-1"/>
                <a:ext cx="8458201" cy="2819404"/>
                <a:chOff x="0" y="0"/>
                <a:chExt cx="8458200" cy="2819403"/>
              </a:xfrm>
            </p:grpSpPr>
            <p:sp>
              <p:nvSpPr>
                <p:cNvPr id="399" name="Continental lithosphere (red)…"/>
                <p:cNvSpPr txBox="1"/>
                <p:nvPr/>
              </p:nvSpPr>
              <p:spPr>
                <a:xfrm>
                  <a:off x="-1" y="347662"/>
                  <a:ext cx="2286001" cy="18111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000"/>
                    </a:spcBef>
                    <a:defRPr sz="1800">
                      <a:latin typeface="Arial"/>
                      <a:ea typeface="Arial"/>
                      <a:cs typeface="Arial"/>
                      <a:sym typeface="Arial"/>
                    </a:defRPr>
                  </a:pPr>
                  <a:r>
                    <a:t>Continental lithosphere</a:t>
                  </a:r>
                  <a:br/>
                  <a:r>
                    <a:t>(red)</a:t>
                  </a:r>
                  <a:endParaRPr b="0"/>
                </a:p>
                <a:p>
                  <a:pPr>
                    <a:spcBef>
                      <a:spcPts val="1000"/>
                    </a:spcBef>
                    <a:defRPr sz="1800">
                      <a:latin typeface="Arial"/>
                      <a:ea typeface="Arial"/>
                      <a:cs typeface="Arial"/>
                      <a:sym typeface="Arial"/>
                    </a:defRPr>
                  </a:pPr>
                  <a:r>
                    <a:t>Composed of granite (igneous rock)</a:t>
                  </a:r>
                </a:p>
              </p:txBody>
            </p:sp>
            <p:pic>
              <p:nvPicPr>
                <p:cNvPr id="400" name="Continent_001" descr="Continent_001"/>
                <p:cNvPicPr>
                  <a:picLocks noChangeAspect="1"/>
                </p:cNvPicPr>
                <p:nvPr/>
              </p:nvPicPr>
              <p:blipFill>
                <a:blip r:embed="rId3">
                  <a:extLst/>
                </a:blip>
                <a:stretch>
                  <a:fillRect/>
                </a:stretch>
              </p:blipFill>
              <p:spPr>
                <a:xfrm>
                  <a:off x="2209800" y="152400"/>
                  <a:ext cx="3886200" cy="2522542"/>
                </a:xfrm>
                <a:prstGeom prst="rect">
                  <a:avLst/>
                </a:prstGeom>
                <a:ln w="12700" cap="flat">
                  <a:noFill/>
                  <a:miter lim="400000"/>
                </a:ln>
                <a:effectLst/>
              </p:spPr>
            </p:pic>
            <p:sp>
              <p:nvSpPr>
                <p:cNvPr id="401" name="Line"/>
                <p:cNvSpPr/>
                <p:nvPr/>
              </p:nvSpPr>
              <p:spPr>
                <a:xfrm flipH="1" flipV="1">
                  <a:off x="5334000" y="609601"/>
                  <a:ext cx="1600201" cy="473076"/>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402" name="Line"/>
                <p:cNvSpPr/>
                <p:nvPr/>
              </p:nvSpPr>
              <p:spPr>
                <a:xfrm flipV="1">
                  <a:off x="1523999" y="761999"/>
                  <a:ext cx="1676402" cy="15878"/>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403" name="Oceanic lithosphere (orange)…"/>
                <p:cNvSpPr txBox="1"/>
                <p:nvPr/>
              </p:nvSpPr>
              <p:spPr>
                <a:xfrm>
                  <a:off x="6172200" y="1006476"/>
                  <a:ext cx="2286000" cy="12777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000"/>
                    </a:spcBef>
                    <a:defRPr sz="1800">
                      <a:latin typeface="Arial"/>
                      <a:ea typeface="Arial"/>
                      <a:cs typeface="Arial"/>
                      <a:sym typeface="Arial"/>
                    </a:defRPr>
                  </a:pPr>
                  <a:r>
                    <a:t>Oceanic lithosphere</a:t>
                  </a:r>
                  <a:br/>
                  <a:r>
                    <a:t>(orange)</a:t>
                  </a:r>
                </a:p>
                <a:p>
                  <a:pPr>
                    <a:spcBef>
                      <a:spcPts val="1000"/>
                    </a:spcBef>
                    <a:defRPr sz="1800">
                      <a:latin typeface="Arial"/>
                      <a:ea typeface="Arial"/>
                      <a:cs typeface="Arial"/>
                      <a:sym typeface="Arial"/>
                    </a:defRPr>
                  </a:pPr>
                  <a:r>
                    <a:t>Composed of basalt (igneous rock)</a:t>
                  </a:r>
                  <a:r>
                    <a:rPr b="0"/>
                    <a:t> </a:t>
                  </a:r>
                </a:p>
              </p:txBody>
            </p:sp>
            <p:sp>
              <p:nvSpPr>
                <p:cNvPr id="404" name="Line"/>
                <p:cNvSpPr/>
                <p:nvPr/>
              </p:nvSpPr>
              <p:spPr>
                <a:xfrm flipV="1">
                  <a:off x="3657599" y="1905002"/>
                  <a:ext cx="381003" cy="914402"/>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405" name="Sea level"/>
                <p:cNvSpPr txBox="1"/>
                <p:nvPr/>
              </p:nvSpPr>
              <p:spPr>
                <a:xfrm>
                  <a:off x="5562600" y="0"/>
                  <a:ext cx="2286000"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000"/>
                    </a:spcBef>
                    <a:defRPr sz="1800">
                      <a:latin typeface="Arial"/>
                      <a:ea typeface="Arial"/>
                      <a:cs typeface="Arial"/>
                      <a:sym typeface="Arial"/>
                    </a:defRPr>
                  </a:pPr>
                  <a:r>
                    <a:t>Sea level</a:t>
                  </a:r>
                  <a:r>
                    <a:rPr b="0"/>
                    <a:t> </a:t>
                  </a:r>
                </a:p>
              </p:txBody>
            </p:sp>
          </p:grpSp>
          <p:sp>
            <p:nvSpPr>
              <p:cNvPr id="407" name="Asthenosphere (pink)"/>
              <p:cNvSpPr txBox="1"/>
              <p:nvPr/>
            </p:nvSpPr>
            <p:spPr>
              <a:xfrm>
                <a:off x="2971800" y="2743202"/>
                <a:ext cx="2667000" cy="617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000"/>
                  </a:spcBef>
                  <a:defRPr sz="1800">
                    <a:latin typeface="Arial"/>
                    <a:ea typeface="Arial"/>
                    <a:cs typeface="Arial"/>
                    <a:sym typeface="Arial"/>
                  </a:defRPr>
                </a:pPr>
                <a:r>
                  <a:t>Asthenosphere</a:t>
                </a:r>
                <a:br/>
                <a:r>
                  <a:t>(pink)</a:t>
                </a:r>
              </a:p>
            </p:txBody>
          </p:sp>
        </p:grpSp>
        <p:sp>
          <p:nvSpPr>
            <p:cNvPr id="409" name="Line"/>
            <p:cNvSpPr/>
            <p:nvPr/>
          </p:nvSpPr>
          <p:spPr>
            <a:xfrm flipH="1">
              <a:off x="5257798" y="304799"/>
              <a:ext cx="381002" cy="228603"/>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grpSp>
      <p:sp>
        <p:nvSpPr>
          <p:cNvPr id="411"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Convection Currents"/>
          <p:cNvSpPr txBox="1"/>
          <p:nvPr/>
        </p:nvSpPr>
        <p:spPr>
          <a:xfrm>
            <a:off x="2438400" y="304800"/>
            <a:ext cx="4572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Convection Currents</a:t>
            </a:r>
          </a:p>
        </p:txBody>
      </p:sp>
      <p:sp>
        <p:nvSpPr>
          <p:cNvPr id="416" name="Heat from the Earth’s core is transferred to the asthenosphere, heating it.…"/>
          <p:cNvSpPr txBox="1"/>
          <p:nvPr/>
        </p:nvSpPr>
        <p:spPr>
          <a:xfrm>
            <a:off x="152400" y="4327525"/>
            <a:ext cx="8839200" cy="232961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85000"/>
              </a:lnSpc>
              <a:spcBef>
                <a:spcPts val="1200"/>
              </a:spcBef>
              <a:buSzPct val="100000"/>
              <a:buChar char="•"/>
              <a:defRPr b="0">
                <a:latin typeface="Arial"/>
                <a:ea typeface="Arial"/>
                <a:cs typeface="Arial"/>
                <a:sym typeface="Arial"/>
              </a:defRPr>
            </a:pPr>
            <a:r>
              <a:t>Heat from the Earth’s core is transferred to the asthenosphere, heating it.</a:t>
            </a:r>
          </a:p>
          <a:p>
            <a:pPr>
              <a:lnSpc>
                <a:spcPct val="85000"/>
              </a:lnSpc>
              <a:spcBef>
                <a:spcPts val="1200"/>
              </a:spcBef>
              <a:buSzPct val="100000"/>
              <a:buChar char="•"/>
              <a:defRPr b="0">
                <a:latin typeface="Arial"/>
                <a:ea typeface="Arial"/>
                <a:cs typeface="Arial"/>
                <a:sym typeface="Arial"/>
              </a:defRPr>
            </a:pPr>
            <a:r>
              <a:t>Warmer molten rock rises to the top layer where is cooled by contact with the lithosphere. </a:t>
            </a:r>
          </a:p>
          <a:p>
            <a:pPr>
              <a:lnSpc>
                <a:spcPct val="85000"/>
              </a:lnSpc>
              <a:spcBef>
                <a:spcPts val="1200"/>
              </a:spcBef>
              <a:buSzPct val="100000"/>
              <a:buChar char="•"/>
              <a:defRPr b="0">
                <a:latin typeface="Arial"/>
                <a:ea typeface="Arial"/>
                <a:cs typeface="Arial"/>
                <a:sym typeface="Arial"/>
              </a:defRPr>
            </a:pPr>
            <a:r>
              <a:t>This cooler,</a:t>
            </a:r>
            <a:r>
              <a:t> but</a:t>
            </a:r>
            <a:r>
              <a:t> still liquid</a:t>
            </a:r>
            <a:r>
              <a:t>,</a:t>
            </a:r>
            <a:r>
              <a:t> rock sinks back down into deeper sections of the asthenosphere and the cycle begins again.</a:t>
            </a:r>
          </a:p>
          <a:p>
            <a:pPr>
              <a:lnSpc>
                <a:spcPct val="85000"/>
              </a:lnSpc>
              <a:spcBef>
                <a:spcPts val="1200"/>
              </a:spcBef>
              <a:buSzPct val="100000"/>
              <a:buChar char="•"/>
              <a:defRPr b="0">
                <a:latin typeface="Arial"/>
                <a:ea typeface="Arial"/>
                <a:cs typeface="Arial"/>
                <a:sym typeface="Arial"/>
              </a:defRPr>
            </a:pPr>
            <a:r>
              <a:t>This cycle of heating and cooling creates convection currents in the asthenosphere.</a:t>
            </a:r>
          </a:p>
        </p:txBody>
      </p:sp>
      <p:sp>
        <p:nvSpPr>
          <p:cNvPr id="417" name="Text"/>
          <p:cNvSpPr txBox="1"/>
          <p:nvPr/>
        </p:nvSpPr>
        <p:spPr>
          <a:xfrm rot="5400000">
            <a:off x="6954938" y="2141905"/>
            <a:ext cx="3732215" cy="4920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800"/>
              </a:spcBef>
              <a:defRPr b="0" sz="1400">
                <a:latin typeface="Arial"/>
                <a:ea typeface="Arial"/>
                <a:cs typeface="Arial"/>
                <a:sym typeface="Arial"/>
              </a:defRPr>
            </a:lvl1pPr>
          </a:lstStyle>
          <a:p>
            <a:pPr/>
            <a:br/>
          </a:p>
        </p:txBody>
      </p:sp>
      <p:grpSp>
        <p:nvGrpSpPr>
          <p:cNvPr id="420" name="Group"/>
          <p:cNvGrpSpPr/>
          <p:nvPr/>
        </p:nvGrpSpPr>
        <p:grpSpPr>
          <a:xfrm>
            <a:off x="2476500" y="1014552"/>
            <a:ext cx="4191000" cy="3213102"/>
            <a:chOff x="0" y="0"/>
            <a:chExt cx="4191000" cy="3213100"/>
          </a:xfrm>
        </p:grpSpPr>
        <p:pic>
          <p:nvPicPr>
            <p:cNvPr id="418" name="convection currents-USGS" descr="convection currents-USGS"/>
            <p:cNvPicPr>
              <a:picLocks noChangeAspect="1"/>
            </p:cNvPicPr>
            <p:nvPr/>
          </p:nvPicPr>
          <p:blipFill>
            <a:blip r:embed="rId3">
              <a:extLst/>
            </a:blip>
            <a:stretch>
              <a:fillRect/>
            </a:stretch>
          </p:blipFill>
          <p:spPr>
            <a:xfrm>
              <a:off x="0" y="0"/>
              <a:ext cx="4191000" cy="3213101"/>
            </a:xfrm>
            <a:prstGeom prst="rect">
              <a:avLst/>
            </a:prstGeom>
            <a:ln w="12700" cap="flat">
              <a:noFill/>
              <a:miter lim="400000"/>
            </a:ln>
            <a:effectLst/>
          </p:spPr>
        </p:pic>
        <p:sp>
          <p:nvSpPr>
            <p:cNvPr id="419" name="Shape"/>
            <p:cNvSpPr/>
            <p:nvPr/>
          </p:nvSpPr>
          <p:spPr>
            <a:xfrm rot="4493112">
              <a:off x="1192211" y="-36514"/>
              <a:ext cx="361953" cy="12223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9671" y="21600"/>
                    <a:pt x="0" y="16765"/>
                    <a:pt x="0" y="10800"/>
                  </a:cubicBezTo>
                  <a:cubicBezTo>
                    <a:pt x="0" y="4835"/>
                    <a:pt x="9671" y="0"/>
                    <a:pt x="21600" y="0"/>
                  </a:cubicBezTo>
                  <a:cubicBezTo>
                    <a:pt x="18000" y="7087"/>
                    <a:pt x="18000" y="14512"/>
                    <a:pt x="21600" y="21600"/>
                  </a:cubicBezTo>
                  <a:close/>
                </a:path>
              </a:pathLst>
            </a:custGeom>
            <a:solidFill>
              <a:srgbClr val="BAE7EC"/>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grpSp>
      <p:sp>
        <p:nvSpPr>
          <p:cNvPr id="421"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Making and Applying Connections"/>
          <p:cNvSpPr txBox="1"/>
          <p:nvPr/>
        </p:nvSpPr>
        <p:spPr>
          <a:xfrm>
            <a:off x="1058023" y="313974"/>
            <a:ext cx="7391401"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426" name="1. Which of the layers of the Earth change when tectonic plates move?…"/>
          <p:cNvSpPr txBox="1"/>
          <p:nvPr/>
        </p:nvSpPr>
        <p:spPr>
          <a:xfrm>
            <a:off x="571500" y="1033371"/>
            <a:ext cx="8077200" cy="39058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r>
              <a:t>1. Which of the layers of the Earth change when tectonic plates move?</a:t>
            </a:r>
          </a:p>
          <a:p>
            <a:pPr marL="457200" indent="-457200">
              <a:spcBef>
                <a:spcPts val="1200"/>
              </a:spcBef>
              <a:defRPr b="0">
                <a:latin typeface="Arial"/>
                <a:ea typeface="Arial"/>
                <a:cs typeface="Arial"/>
                <a:sym typeface="Arial"/>
              </a:defRPr>
            </a:pPr>
            <a:r>
              <a:t>	A. Inner Core</a:t>
            </a:r>
            <a:br/>
            <a:r>
              <a:t>B. </a:t>
            </a:r>
            <a:r>
              <a:t>Outer Core</a:t>
            </a:r>
            <a:br/>
            <a:r>
              <a:t>C. </a:t>
            </a:r>
            <a:r>
              <a:t>Lithosphere</a:t>
            </a:r>
            <a:br/>
            <a:r>
              <a:t>D. </a:t>
            </a:r>
            <a:r>
              <a:t>Asthenosphere</a:t>
            </a:r>
          </a:p>
          <a:p>
            <a:pPr marL="457200" indent="-457200">
              <a:spcBef>
                <a:spcPts val="1200"/>
              </a:spcBef>
              <a:defRPr b="0">
                <a:latin typeface="Arial"/>
                <a:ea typeface="Arial"/>
                <a:cs typeface="Arial"/>
                <a:sym typeface="Arial"/>
              </a:defRPr>
            </a:pPr>
            <a:r>
              <a:t>2. The driving force for movement of tectonic plates is</a:t>
            </a:r>
          </a:p>
          <a:p>
            <a:pPr marL="457200" indent="-457200">
              <a:spcBef>
                <a:spcPts val="1200"/>
              </a:spcBef>
              <a:defRPr b="0">
                <a:latin typeface="Arial"/>
                <a:ea typeface="Arial"/>
                <a:cs typeface="Arial"/>
                <a:sym typeface="Arial"/>
              </a:defRPr>
            </a:pPr>
            <a:r>
              <a:t>	A. rotation of the outer core of the Earth</a:t>
            </a:r>
            <a:br/>
            <a:r>
              <a:t>B. convection currents in the mantle</a:t>
            </a:r>
            <a:br/>
            <a:r>
              <a:t>C. generation of waves in the ocean</a:t>
            </a:r>
            <a:br/>
            <a:r>
              <a:t>D. cooling of the inner core</a:t>
            </a:r>
          </a:p>
        </p:txBody>
      </p:sp>
      <p:sp>
        <p:nvSpPr>
          <p:cNvPr id="427" name="Cognitive Learning Systems, Inc. © 2016"/>
          <p:cNvSpPr txBox="1"/>
          <p:nvPr/>
        </p:nvSpPr>
        <p:spPr>
          <a:xfrm>
            <a:off x="6721141"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image5.jpg" descr="image5.jpg"/>
          <p:cNvPicPr>
            <a:picLocks noChangeAspect="1"/>
          </p:cNvPicPr>
          <p:nvPr/>
        </p:nvPicPr>
        <p:blipFill>
          <a:blip r:embed="rId3">
            <a:extLst/>
          </a:blip>
          <a:stretch>
            <a:fillRect/>
          </a:stretch>
        </p:blipFill>
        <p:spPr>
          <a:xfrm>
            <a:off x="-211017" y="87287"/>
            <a:ext cx="9775284" cy="7207362"/>
          </a:xfrm>
          <a:prstGeom prst="rect">
            <a:avLst/>
          </a:prstGeom>
          <a:ln w="12700">
            <a:miter lim="400000"/>
          </a:ln>
        </p:spPr>
      </p:pic>
      <p:sp>
        <p:nvSpPr>
          <p:cNvPr id="139" name="Text"/>
          <p:cNvSpPr txBox="1"/>
          <p:nvPr/>
        </p:nvSpPr>
        <p:spPr>
          <a:xfrm rot="5400000">
            <a:off x="5633673" y="4185874"/>
            <a:ext cx="6400802" cy="61985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b="0" sz="1200">
                <a:latin typeface="Arial"/>
                <a:ea typeface="Arial"/>
                <a:cs typeface="Arial"/>
                <a:sym typeface="Arial"/>
              </a:defRPr>
            </a:pPr>
            <a:br/>
            <a:br/>
          </a:p>
        </p:txBody>
      </p:sp>
      <p:sp>
        <p:nvSpPr>
          <p:cNvPr id="140" name="Surface of the Earth"/>
          <p:cNvSpPr txBox="1"/>
          <p:nvPr/>
        </p:nvSpPr>
        <p:spPr>
          <a:xfrm>
            <a:off x="2057400" y="228600"/>
            <a:ext cx="6019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Surface of the Earth</a:t>
            </a:r>
          </a:p>
        </p:txBody>
      </p:sp>
      <p:sp>
        <p:nvSpPr>
          <p:cNvPr id="141"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Making and Applying Connections"/>
          <p:cNvSpPr txBox="1"/>
          <p:nvPr/>
        </p:nvSpPr>
        <p:spPr>
          <a:xfrm>
            <a:off x="914400" y="152400"/>
            <a:ext cx="7162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432" name="3. How is continental lithosphere different from oceanic lithosphere?"/>
          <p:cNvSpPr txBox="1"/>
          <p:nvPr/>
        </p:nvSpPr>
        <p:spPr>
          <a:xfrm>
            <a:off x="76200" y="914400"/>
            <a:ext cx="8077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457200" indent="-457200">
              <a:spcBef>
                <a:spcPts val="1200"/>
              </a:spcBef>
              <a:defRPr b="0">
                <a:latin typeface="Arial"/>
                <a:ea typeface="Arial"/>
                <a:cs typeface="Arial"/>
                <a:sym typeface="Arial"/>
              </a:defRPr>
            </a:lvl1pPr>
          </a:lstStyle>
          <a:p>
            <a:pPr/>
            <a:r>
              <a:t>3. How is continental lithosphere different from oceanic lithosphere?</a:t>
            </a:r>
          </a:p>
        </p:txBody>
      </p:sp>
      <p:grpSp>
        <p:nvGrpSpPr>
          <p:cNvPr id="442" name="Group"/>
          <p:cNvGrpSpPr/>
          <p:nvPr/>
        </p:nvGrpSpPr>
        <p:grpSpPr>
          <a:xfrm>
            <a:off x="847725" y="1398902"/>
            <a:ext cx="7991474" cy="3163333"/>
            <a:chOff x="0" y="0"/>
            <a:chExt cx="7991473" cy="3163332"/>
          </a:xfrm>
        </p:grpSpPr>
        <p:sp>
          <p:nvSpPr>
            <p:cNvPr id="433" name="Asthenosphere  (pink)"/>
            <p:cNvSpPr txBox="1"/>
            <p:nvPr/>
          </p:nvSpPr>
          <p:spPr>
            <a:xfrm>
              <a:off x="2640040" y="2438608"/>
              <a:ext cx="2140574" cy="617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000"/>
                </a:spcBef>
                <a:defRPr sz="1800">
                  <a:latin typeface="Arial"/>
                  <a:ea typeface="Arial"/>
                  <a:cs typeface="Arial"/>
                  <a:sym typeface="Arial"/>
                </a:defRPr>
              </a:pPr>
              <a:r>
                <a:t>Asthenosphere</a:t>
              </a:r>
              <a:r>
                <a:rPr b="0"/>
                <a:t> </a:t>
              </a:r>
              <a:br>
                <a:rPr b="0"/>
              </a:br>
              <a:r>
                <a:t>(pink)</a:t>
              </a:r>
            </a:p>
          </p:txBody>
        </p:sp>
        <p:grpSp>
          <p:nvGrpSpPr>
            <p:cNvPr id="441" name="Group"/>
            <p:cNvGrpSpPr/>
            <p:nvPr/>
          </p:nvGrpSpPr>
          <p:grpSpPr>
            <a:xfrm>
              <a:off x="0" y="0"/>
              <a:ext cx="7991474" cy="3163333"/>
              <a:chOff x="0" y="0"/>
              <a:chExt cx="7991473" cy="3163332"/>
            </a:xfrm>
          </p:grpSpPr>
          <p:sp>
            <p:nvSpPr>
              <p:cNvPr id="434" name="Continental lithosphere (red)…"/>
              <p:cNvSpPr txBox="1"/>
              <p:nvPr/>
            </p:nvSpPr>
            <p:spPr>
              <a:xfrm>
                <a:off x="0" y="0"/>
                <a:ext cx="2140573" cy="15444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000"/>
                  </a:spcBef>
                  <a:defRPr sz="1800">
                    <a:latin typeface="Arial"/>
                    <a:ea typeface="Arial"/>
                    <a:cs typeface="Arial"/>
                    <a:sym typeface="Arial"/>
                  </a:defRPr>
                </a:pPr>
                <a:r>
                  <a:t>Continental lithosphere</a:t>
                </a:r>
                <a:br/>
                <a:r>
                  <a:t>(red)</a:t>
                </a:r>
                <a:endParaRPr b="0"/>
              </a:p>
              <a:p>
                <a:pPr>
                  <a:spcBef>
                    <a:spcPts val="1000"/>
                  </a:spcBef>
                  <a:defRPr sz="1800">
                    <a:latin typeface="Arial"/>
                    <a:ea typeface="Arial"/>
                    <a:cs typeface="Arial"/>
                    <a:sym typeface="Arial"/>
                  </a:defRPr>
                </a:pPr>
                <a:r>
                  <a:t>"Floating" just at or above sea level.</a:t>
                </a:r>
              </a:p>
            </p:txBody>
          </p:sp>
          <p:pic>
            <p:nvPicPr>
              <p:cNvPr id="435" name="Continent_001" descr="Continent_001"/>
              <p:cNvPicPr>
                <a:picLocks noChangeAspect="1"/>
              </p:cNvPicPr>
              <p:nvPr/>
            </p:nvPicPr>
            <p:blipFill>
              <a:blip r:embed="rId3">
                <a:extLst/>
              </a:blip>
              <a:stretch>
                <a:fillRect/>
              </a:stretch>
            </p:blipFill>
            <p:spPr>
              <a:xfrm>
                <a:off x="2140573" y="197724"/>
                <a:ext cx="3638976" cy="2181843"/>
              </a:xfrm>
              <a:prstGeom prst="rect">
                <a:avLst/>
              </a:prstGeom>
              <a:ln w="12700" cap="flat">
                <a:noFill/>
                <a:miter lim="400000"/>
              </a:ln>
              <a:effectLst/>
            </p:spPr>
          </p:pic>
          <p:sp>
            <p:nvSpPr>
              <p:cNvPr id="436" name="Line"/>
              <p:cNvSpPr/>
              <p:nvPr/>
            </p:nvSpPr>
            <p:spPr>
              <a:xfrm flipH="1" flipV="1">
                <a:off x="5066024" y="593175"/>
                <a:ext cx="1141640" cy="988627"/>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437" name="Line"/>
              <p:cNvSpPr/>
              <p:nvPr/>
            </p:nvSpPr>
            <p:spPr>
              <a:xfrm>
                <a:off x="1355695" y="197725"/>
                <a:ext cx="1712461" cy="527267"/>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438" name="Oceanic lithosphere (orange)…"/>
              <p:cNvSpPr txBox="1"/>
              <p:nvPr/>
            </p:nvSpPr>
            <p:spPr>
              <a:xfrm>
                <a:off x="5850900" y="1618873"/>
                <a:ext cx="2140574" cy="15444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000"/>
                  </a:spcBef>
                  <a:defRPr sz="1800">
                    <a:latin typeface="Arial"/>
                    <a:ea typeface="Arial"/>
                    <a:cs typeface="Arial"/>
                    <a:sym typeface="Arial"/>
                  </a:defRPr>
                </a:pPr>
                <a:r>
                  <a:t>Oceanic lithosphere</a:t>
                </a:r>
                <a:br/>
                <a:r>
                  <a:t>(orange)</a:t>
                </a:r>
              </a:p>
              <a:p>
                <a:pPr>
                  <a:spcBef>
                    <a:spcPts val="1000"/>
                  </a:spcBef>
                  <a:defRPr sz="1800">
                    <a:latin typeface="Arial"/>
                    <a:ea typeface="Arial"/>
                    <a:cs typeface="Arial"/>
                    <a:sym typeface="Arial"/>
                  </a:defRPr>
                </a:pPr>
                <a:r>
                  <a:t>"Floating" lower, beneath sea level.</a:t>
                </a:r>
                <a:r>
                  <a:rPr b="0"/>
                  <a:t> </a:t>
                </a:r>
              </a:p>
            </p:txBody>
          </p:sp>
          <p:sp>
            <p:nvSpPr>
              <p:cNvPr id="439" name="Line"/>
              <p:cNvSpPr/>
              <p:nvPr/>
            </p:nvSpPr>
            <p:spPr>
              <a:xfrm flipV="1">
                <a:off x="3496268" y="1713617"/>
                <a:ext cx="356765" cy="7909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440" name="Sea level"/>
              <p:cNvSpPr txBox="1"/>
              <p:nvPr/>
            </p:nvSpPr>
            <p:spPr>
              <a:xfrm>
                <a:off x="5280081" y="65907"/>
                <a:ext cx="2140574"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000"/>
                  </a:spcBef>
                  <a:defRPr sz="1800">
                    <a:latin typeface="Arial"/>
                    <a:ea typeface="Arial"/>
                    <a:cs typeface="Arial"/>
                    <a:sym typeface="Arial"/>
                  </a:defRPr>
                </a:pPr>
                <a:r>
                  <a:t>Sea level</a:t>
                </a:r>
                <a:r>
                  <a:rPr b="0"/>
                  <a:t> </a:t>
                </a:r>
              </a:p>
            </p:txBody>
          </p:sp>
        </p:grpSp>
      </p:grpSp>
      <p:sp>
        <p:nvSpPr>
          <p:cNvPr id="443" name="A. Continental lithosphere floats on the asthenosphere, oceanic lithosphere does not. B. Continental lithosphere is more dense than oceanic lithosphere. C. Oceanic lithosphere floats on the asthenosphere, continental lithosphere does not. D. Oceanic lith"/>
          <p:cNvSpPr txBox="1"/>
          <p:nvPr/>
        </p:nvSpPr>
        <p:spPr>
          <a:xfrm>
            <a:off x="457200" y="4706446"/>
            <a:ext cx="8534400" cy="18357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000"/>
              </a:spcBef>
              <a:defRPr b="0">
                <a:latin typeface="Arial"/>
                <a:ea typeface="Arial"/>
                <a:cs typeface="Arial"/>
                <a:sym typeface="Arial"/>
              </a:defRPr>
            </a:pPr>
            <a:r>
              <a:t>A. Continental lithosphere floats on the asthenosphere, oceanic lithosphere does not.</a:t>
            </a:r>
            <a:br/>
            <a:r>
              <a:t>B. Continental lithosphere is more dense than oceanic lithosphere.</a:t>
            </a:r>
            <a:br/>
            <a:r>
              <a:t>C. Oceanic lithosphere floats on the asthenosphere, continental lithosphere does not.</a:t>
            </a:r>
            <a:br/>
            <a:r>
              <a:t>D. Oceanic lithosphere is more dense than continental lithosphere. </a:t>
            </a:r>
          </a:p>
        </p:txBody>
      </p:sp>
      <p:sp>
        <p:nvSpPr>
          <p:cNvPr id="444"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Making and Applying Connections"/>
          <p:cNvSpPr txBox="1"/>
          <p:nvPr/>
        </p:nvSpPr>
        <p:spPr>
          <a:xfrm>
            <a:off x="838200" y="381000"/>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449" name="4.  Which of the following would be the most likely reason…"/>
          <p:cNvSpPr txBox="1"/>
          <p:nvPr/>
        </p:nvSpPr>
        <p:spPr>
          <a:xfrm>
            <a:off x="762000" y="1081087"/>
            <a:ext cx="8077200" cy="21278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defRPr b="0">
                <a:latin typeface="Arial"/>
                <a:ea typeface="Arial"/>
                <a:cs typeface="Arial"/>
                <a:sym typeface="Arial"/>
              </a:defRPr>
            </a:pPr>
            <a:r>
              <a:t>4. 	Which of the following would be the most likely reason</a:t>
            </a:r>
          </a:p>
          <a:p>
            <a:pPr lvl="1" indent="457200">
              <a:defRPr b="0">
                <a:latin typeface="Arial"/>
                <a:ea typeface="Arial"/>
                <a:cs typeface="Arial"/>
                <a:sym typeface="Arial"/>
              </a:defRPr>
            </a:pPr>
            <a:r>
              <a:t>that tectonic plates float on the asthenosphere?</a:t>
            </a:r>
          </a:p>
          <a:p>
            <a:pPr lvl="1" indent="457200">
              <a:defRPr b="0">
                <a:latin typeface="Arial"/>
                <a:ea typeface="Arial"/>
                <a:cs typeface="Arial"/>
                <a:sym typeface="Arial"/>
              </a:defRPr>
            </a:pPr>
          </a:p>
          <a:p>
            <a:pPr lvl="1" indent="457200">
              <a:defRPr b="0">
                <a:latin typeface="Arial"/>
                <a:ea typeface="Arial"/>
                <a:cs typeface="Arial"/>
                <a:sym typeface="Arial"/>
              </a:defRPr>
            </a:pPr>
            <a:r>
              <a:t>A. pH of the lithosphere </a:t>
            </a:r>
          </a:p>
          <a:p>
            <a:pPr lvl="1" indent="457200">
              <a:defRPr b="0">
                <a:latin typeface="Arial"/>
                <a:ea typeface="Arial"/>
                <a:cs typeface="Arial"/>
                <a:sym typeface="Arial"/>
              </a:defRPr>
            </a:pPr>
            <a:r>
              <a:t>B. Volume of the lithosphere</a:t>
            </a:r>
          </a:p>
          <a:p>
            <a:pPr lvl="1" indent="457200">
              <a:defRPr b="0">
                <a:latin typeface="Arial"/>
                <a:ea typeface="Arial"/>
                <a:cs typeface="Arial"/>
                <a:sym typeface="Arial"/>
              </a:defRPr>
            </a:pPr>
            <a:r>
              <a:t>C. Mass of the lithosphere</a:t>
            </a:r>
          </a:p>
          <a:p>
            <a:pPr lvl="1" indent="457200">
              <a:defRPr b="0">
                <a:latin typeface="Arial"/>
                <a:ea typeface="Arial"/>
                <a:cs typeface="Arial"/>
                <a:sym typeface="Arial"/>
              </a:defRPr>
            </a:pPr>
            <a:r>
              <a:t>D. Density of the lithosphere</a:t>
            </a:r>
          </a:p>
        </p:txBody>
      </p:sp>
      <p:sp>
        <p:nvSpPr>
          <p:cNvPr id="450"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Making and Applying Connections"/>
          <p:cNvSpPr txBox="1"/>
          <p:nvPr/>
        </p:nvSpPr>
        <p:spPr>
          <a:xfrm>
            <a:off x="838200" y="273050"/>
            <a:ext cx="7848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455" name="5.  Catherine thinks that magma forms different types of rock on land and under water. To test her idea she should obtain a sample of magma and…"/>
          <p:cNvSpPr txBox="1"/>
          <p:nvPr/>
        </p:nvSpPr>
        <p:spPr>
          <a:xfrm>
            <a:off x="762000" y="1081087"/>
            <a:ext cx="8077200" cy="3156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defRPr b="0">
                <a:latin typeface="Arial"/>
                <a:ea typeface="Arial"/>
                <a:cs typeface="Arial"/>
                <a:sym typeface="Arial"/>
              </a:defRPr>
            </a:pPr>
            <a:r>
              <a:t>5. 	Catherine thinks that magma forms different types of rock on land and under water. To test her idea she should obtain a sample of magma and</a:t>
            </a:r>
          </a:p>
          <a:p>
            <a:pPr marL="457200" indent="-457200">
              <a:spcBef>
                <a:spcPts val="1200"/>
              </a:spcBef>
              <a:defRPr b="0">
                <a:latin typeface="Arial"/>
                <a:ea typeface="Arial"/>
                <a:cs typeface="Arial"/>
                <a:sym typeface="Arial"/>
              </a:defRPr>
            </a:pPr>
            <a:r>
              <a:t>	A. Expose half of the magma to salt water and half of the magma </a:t>
            </a:r>
            <a:br/>
            <a:r>
              <a:t>     to fresh water.</a:t>
            </a:r>
            <a:br/>
            <a:r>
              <a:t>B. Expose half of the magma to polluted air and half of the </a:t>
            </a:r>
            <a:br/>
            <a:r>
              <a:t>    magma to clean air.</a:t>
            </a:r>
            <a:br/>
            <a:r>
              <a:t>C. Expose half of the magma to salt water and save the other </a:t>
            </a:r>
            <a:br/>
            <a:r>
              <a:t>     sample of magma</a:t>
            </a:r>
            <a:r>
              <a:t>.</a:t>
            </a:r>
            <a:br/>
            <a:r>
              <a:t>D. Expose half the magma to water and half of the magma to air. </a:t>
            </a:r>
          </a:p>
        </p:txBody>
      </p:sp>
      <p:sp>
        <p:nvSpPr>
          <p:cNvPr id="456"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461" name="Dynamic Earth…"/>
          <p:cNvSpPr txBox="1"/>
          <p:nvPr/>
        </p:nvSpPr>
        <p:spPr>
          <a:xfrm>
            <a:off x="2819400" y="3519487"/>
            <a:ext cx="6477000" cy="15767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b="0" sz="5400">
                <a:latin typeface="Arial"/>
                <a:ea typeface="Arial"/>
                <a:cs typeface="Arial"/>
                <a:sym typeface="Arial"/>
              </a:defRPr>
            </a:pPr>
            <a:r>
              <a:t>Dynamic Earth</a:t>
            </a:r>
          </a:p>
          <a:p>
            <a:pPr>
              <a:spcBef>
                <a:spcPts val="1900"/>
              </a:spcBef>
              <a:defRPr b="0" sz="3200">
                <a:latin typeface="Arial"/>
                <a:ea typeface="Arial"/>
                <a:cs typeface="Arial"/>
                <a:sym typeface="Arial"/>
              </a:defRPr>
            </a:pPr>
            <a:r>
              <a:t>Divergent Boundaries</a:t>
            </a:r>
          </a:p>
        </p:txBody>
      </p:sp>
      <p:sp>
        <p:nvSpPr>
          <p:cNvPr id="462"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pic>
        <p:nvPicPr>
          <p:cNvPr id="463"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grpSp>
        <p:nvGrpSpPr>
          <p:cNvPr id="466" name="Group"/>
          <p:cNvGrpSpPr/>
          <p:nvPr/>
        </p:nvGrpSpPr>
        <p:grpSpPr>
          <a:xfrm>
            <a:off x="152400" y="547687"/>
            <a:ext cx="2628621" cy="2971801"/>
            <a:chOff x="0" y="0"/>
            <a:chExt cx="2628620" cy="2971800"/>
          </a:xfrm>
        </p:grpSpPr>
        <p:pic>
          <p:nvPicPr>
            <p:cNvPr id="464" name="Changing Earth cover.jpg" descr="Changing Earth cover.jpg"/>
            <p:cNvPicPr>
              <a:picLocks noChangeAspect="1"/>
            </p:cNvPicPr>
            <p:nvPr/>
          </p:nvPicPr>
          <p:blipFill>
            <a:blip r:embed="rId4">
              <a:extLst/>
            </a:blip>
            <a:stretch>
              <a:fillRect/>
            </a:stretch>
          </p:blipFill>
          <p:spPr>
            <a:xfrm>
              <a:off x="0" y="0"/>
              <a:ext cx="2628621" cy="2971801"/>
            </a:xfrm>
            <a:prstGeom prst="rect">
              <a:avLst/>
            </a:prstGeom>
            <a:ln w="12700" cap="flat">
              <a:noFill/>
              <a:miter lim="400000"/>
            </a:ln>
            <a:effectLst/>
          </p:spPr>
        </p:pic>
        <p:pic>
          <p:nvPicPr>
            <p:cNvPr id="465" name="LabLearner_Logo white.png" descr="LabLearner_Logo white.png"/>
            <p:cNvPicPr>
              <a:picLocks noChangeAspect="1"/>
            </p:cNvPicPr>
            <p:nvPr/>
          </p:nvPicPr>
          <p:blipFill>
            <a:blip r:embed="rId5">
              <a:extLst/>
            </a:blip>
            <a:stretch>
              <a:fillRect/>
            </a:stretch>
          </p:blipFill>
          <p:spPr>
            <a:xfrm>
              <a:off x="418818" y="2202214"/>
              <a:ext cx="1919160" cy="36953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Rifting: Creating a Divergent Boundary"/>
          <p:cNvSpPr txBox="1"/>
          <p:nvPr/>
        </p:nvSpPr>
        <p:spPr>
          <a:xfrm>
            <a:off x="381000" y="273050"/>
            <a:ext cx="8382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Rifting: Creating a Divergent Boundary</a:t>
            </a:r>
          </a:p>
        </p:txBody>
      </p:sp>
      <p:sp>
        <p:nvSpPr>
          <p:cNvPr id="471" name="Molten rock (magma) moved upward by convection currents can heat the bottom of the lithosphere, melting it.…"/>
          <p:cNvSpPr txBox="1"/>
          <p:nvPr/>
        </p:nvSpPr>
        <p:spPr>
          <a:xfrm>
            <a:off x="5486400" y="1339850"/>
            <a:ext cx="3429000" cy="42183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buSzPct val="100000"/>
              <a:buChar char="•"/>
              <a:defRPr b="0">
                <a:latin typeface="Arial"/>
                <a:ea typeface="Arial"/>
                <a:cs typeface="Arial"/>
                <a:sym typeface="Arial"/>
              </a:defRPr>
            </a:pPr>
            <a:r>
              <a:t>Molten rock (magma) moved upward by convection currents can heat the bottom of the lithosphere, melting it.</a:t>
            </a:r>
          </a:p>
          <a:p>
            <a:pPr>
              <a:spcBef>
                <a:spcPts val="1200"/>
              </a:spcBef>
              <a:buSzPct val="100000"/>
              <a:buChar char="•"/>
              <a:defRPr b="0">
                <a:latin typeface="Arial"/>
                <a:ea typeface="Arial"/>
                <a:cs typeface="Arial"/>
                <a:sym typeface="Arial"/>
              </a:defRPr>
            </a:pPr>
            <a:r>
              <a:t>Some of the magma cools inside and on the surface of the crust, creating different types of igneous rock.</a:t>
            </a:r>
          </a:p>
          <a:p>
            <a:pPr>
              <a:spcBef>
                <a:spcPts val="1200"/>
              </a:spcBef>
              <a:buSzPct val="100000"/>
              <a:buChar char="•"/>
              <a:defRPr b="0">
                <a:latin typeface="Arial"/>
                <a:ea typeface="Arial"/>
                <a:cs typeface="Arial"/>
                <a:sym typeface="Arial"/>
              </a:defRPr>
            </a:pPr>
            <a:r>
              <a:t>As magma pushes upward it put pressure on the crust, cracking it.</a:t>
            </a:r>
            <a:endParaRPr sz="3200"/>
          </a:p>
        </p:txBody>
      </p:sp>
      <p:sp>
        <p:nvSpPr>
          <p:cNvPr id="472" name="Magma rising"/>
          <p:cNvSpPr txBox="1"/>
          <p:nvPr/>
        </p:nvSpPr>
        <p:spPr>
          <a:xfrm>
            <a:off x="1828800" y="2971800"/>
            <a:ext cx="1905000" cy="3506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1000"/>
              </a:spcBef>
              <a:defRPr sz="1800">
                <a:latin typeface="Arial"/>
                <a:ea typeface="Arial"/>
                <a:cs typeface="Arial"/>
                <a:sym typeface="Arial"/>
              </a:defRPr>
            </a:lvl1pPr>
          </a:lstStyle>
          <a:p>
            <a:pPr/>
            <a:r>
              <a:t>Magma rising</a:t>
            </a:r>
          </a:p>
        </p:txBody>
      </p:sp>
      <p:grpSp>
        <p:nvGrpSpPr>
          <p:cNvPr id="481" name="Group"/>
          <p:cNvGrpSpPr/>
          <p:nvPr/>
        </p:nvGrpSpPr>
        <p:grpSpPr>
          <a:xfrm>
            <a:off x="-1" y="2209800"/>
            <a:ext cx="5257801" cy="4114801"/>
            <a:chOff x="0" y="0"/>
            <a:chExt cx="5257800" cy="4114800"/>
          </a:xfrm>
        </p:grpSpPr>
        <p:grpSp>
          <p:nvGrpSpPr>
            <p:cNvPr id="475" name="Group"/>
            <p:cNvGrpSpPr/>
            <p:nvPr/>
          </p:nvGrpSpPr>
          <p:grpSpPr>
            <a:xfrm>
              <a:off x="304800" y="0"/>
              <a:ext cx="4953000" cy="4114801"/>
              <a:chOff x="0" y="0"/>
              <a:chExt cx="4953000" cy="4114799"/>
            </a:xfrm>
          </p:grpSpPr>
          <p:pic>
            <p:nvPicPr>
              <p:cNvPr id="473" name="Continent002" descr="Continent002"/>
              <p:cNvPicPr>
                <a:picLocks noChangeAspect="1"/>
              </p:cNvPicPr>
              <p:nvPr/>
            </p:nvPicPr>
            <p:blipFill>
              <a:blip r:embed="rId3">
                <a:extLst/>
              </a:blip>
              <a:stretch>
                <a:fillRect/>
              </a:stretch>
            </p:blipFill>
            <p:spPr>
              <a:xfrm>
                <a:off x="0" y="0"/>
                <a:ext cx="4953000" cy="4052888"/>
              </a:xfrm>
              <a:prstGeom prst="rect">
                <a:avLst/>
              </a:prstGeom>
              <a:ln w="12700" cap="flat">
                <a:noFill/>
                <a:miter lim="400000"/>
              </a:ln>
              <a:effectLst/>
            </p:spPr>
          </p:pic>
          <p:sp>
            <p:nvSpPr>
              <p:cNvPr id="474" name="Rectangle"/>
              <p:cNvSpPr/>
              <p:nvPr/>
            </p:nvSpPr>
            <p:spPr>
              <a:xfrm>
                <a:off x="228600" y="2514600"/>
                <a:ext cx="4419600" cy="1600200"/>
              </a:xfrm>
              <a:prstGeom prst="rect">
                <a:avLst/>
              </a:prstGeom>
              <a:solidFill>
                <a:srgbClr val="FFFFFF"/>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grpSp>
        <p:sp>
          <p:nvSpPr>
            <p:cNvPr id="476" name="Magma rising"/>
            <p:cNvSpPr txBox="1"/>
            <p:nvPr/>
          </p:nvSpPr>
          <p:spPr>
            <a:xfrm>
              <a:off x="1752600" y="1919286"/>
              <a:ext cx="1905000"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000"/>
                </a:spcBef>
                <a:defRPr sz="1800">
                  <a:latin typeface="Arial"/>
                  <a:ea typeface="Arial"/>
                  <a:cs typeface="Arial"/>
                  <a:sym typeface="Arial"/>
                </a:defRPr>
              </a:lvl1pPr>
            </a:lstStyle>
            <a:p>
              <a:pPr/>
              <a:r>
                <a:t>Magma rising</a:t>
              </a:r>
            </a:p>
          </p:txBody>
        </p:sp>
        <p:sp>
          <p:nvSpPr>
            <p:cNvPr id="477" name="Line"/>
            <p:cNvSpPr/>
            <p:nvPr/>
          </p:nvSpPr>
          <p:spPr>
            <a:xfrm flipH="1" flipV="1">
              <a:off x="2895600" y="1600198"/>
              <a:ext cx="1219201" cy="1219204"/>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478" name="Line"/>
            <p:cNvSpPr/>
            <p:nvPr/>
          </p:nvSpPr>
          <p:spPr>
            <a:xfrm flipV="1">
              <a:off x="761999" y="1676399"/>
              <a:ext cx="1447802" cy="1371602"/>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479" name="Crack in crust"/>
            <p:cNvSpPr txBox="1"/>
            <p:nvPr/>
          </p:nvSpPr>
          <p:spPr>
            <a:xfrm>
              <a:off x="2971800" y="2819400"/>
              <a:ext cx="2286000"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000"/>
                </a:spcBef>
                <a:defRPr sz="1800">
                  <a:latin typeface="Arial"/>
                  <a:ea typeface="Arial"/>
                  <a:cs typeface="Arial"/>
                  <a:sym typeface="Arial"/>
                </a:defRPr>
              </a:lvl1pPr>
            </a:lstStyle>
            <a:p>
              <a:pPr/>
              <a:r>
                <a:t>Crack in crust</a:t>
              </a:r>
            </a:p>
          </p:txBody>
        </p:sp>
        <p:sp>
          <p:nvSpPr>
            <p:cNvPr id="480" name="Crack in crust"/>
            <p:cNvSpPr txBox="1"/>
            <p:nvPr/>
          </p:nvSpPr>
          <p:spPr>
            <a:xfrm>
              <a:off x="-1" y="2971800"/>
              <a:ext cx="22860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000"/>
                </a:spcBef>
                <a:defRPr sz="1800">
                  <a:latin typeface="Arial"/>
                  <a:ea typeface="Arial"/>
                  <a:cs typeface="Arial"/>
                  <a:sym typeface="Arial"/>
                </a:defRPr>
              </a:lvl1pPr>
            </a:lstStyle>
            <a:p>
              <a:pPr/>
              <a:r>
                <a:t>Crack in crust</a:t>
              </a:r>
            </a:p>
          </p:txBody>
        </p:sp>
      </p:grpSp>
      <p:sp>
        <p:nvSpPr>
          <p:cNvPr id="482"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Rifting: Creating a Divergent Boundary"/>
          <p:cNvSpPr txBox="1"/>
          <p:nvPr/>
        </p:nvSpPr>
        <p:spPr>
          <a:xfrm>
            <a:off x="457200" y="228600"/>
            <a:ext cx="8382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Rifting: Creating a Divergent Boundary</a:t>
            </a:r>
          </a:p>
        </p:txBody>
      </p:sp>
      <p:grpSp>
        <p:nvGrpSpPr>
          <p:cNvPr id="495" name="Group"/>
          <p:cNvGrpSpPr/>
          <p:nvPr/>
        </p:nvGrpSpPr>
        <p:grpSpPr>
          <a:xfrm>
            <a:off x="266699" y="932352"/>
            <a:ext cx="8763001" cy="5921199"/>
            <a:chOff x="0" y="0"/>
            <a:chExt cx="8763000" cy="5921198"/>
          </a:xfrm>
        </p:grpSpPr>
        <p:sp>
          <p:nvSpPr>
            <p:cNvPr id="487" name="Magma that squeezes through the crack of the rift produce volcanoes.…"/>
            <p:cNvSpPr txBox="1"/>
            <p:nvPr/>
          </p:nvSpPr>
          <p:spPr>
            <a:xfrm>
              <a:off x="4343400" y="1506539"/>
              <a:ext cx="4419600" cy="4414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lvl="2" marL="1409700" indent="-495300">
                <a:buSzPct val="100000"/>
                <a:buChar char="•"/>
                <a:defRPr b="0">
                  <a:latin typeface="Arial"/>
                  <a:ea typeface="Arial"/>
                  <a:cs typeface="Arial"/>
                  <a:sym typeface="Arial"/>
                </a:defRPr>
              </a:pPr>
              <a:r>
                <a:t>Magma that squeezes through the crack of the rift produce volcanoes.</a:t>
              </a:r>
            </a:p>
            <a:p>
              <a:pPr lvl="2" marL="838200" indent="-342900">
                <a:buSzPct val="100000"/>
                <a:buFont typeface="Arial"/>
                <a:buChar char="•"/>
                <a:defRPr b="0">
                  <a:latin typeface="Arial"/>
                  <a:ea typeface="Arial"/>
                  <a:cs typeface="Arial"/>
                  <a:sym typeface="Arial"/>
                </a:defRPr>
              </a:pPr>
            </a:p>
            <a:p>
              <a:pPr lvl="2" marL="1409700" indent="-495300">
                <a:buSzPct val="100000"/>
                <a:buChar char="•"/>
                <a:defRPr b="0">
                  <a:latin typeface="Arial"/>
                  <a:ea typeface="Arial"/>
                  <a:cs typeface="Arial"/>
                  <a:sym typeface="Arial"/>
                </a:defRPr>
              </a:pPr>
              <a:r>
                <a:t>As more cracks </a:t>
              </a:r>
              <a:r>
                <a:t>form</a:t>
              </a:r>
              <a:r>
                <a:t>, the area between the two sides of crust sinks into the mantle</a:t>
              </a:r>
              <a:r>
                <a:t>. </a:t>
              </a:r>
              <a:r>
                <a:t>This </a:t>
              </a:r>
              <a:r>
                <a:t>creates a </a:t>
              </a:r>
              <a:r>
                <a:t>valley is called a rift. </a:t>
              </a:r>
            </a:p>
            <a:p>
              <a:pPr lvl="2" marL="838200" indent="-342900">
                <a:buSzPct val="100000"/>
                <a:buFont typeface="Arial"/>
                <a:buChar char="•"/>
                <a:defRPr b="0">
                  <a:latin typeface="Arial"/>
                  <a:ea typeface="Arial"/>
                  <a:cs typeface="Arial"/>
                  <a:sym typeface="Arial"/>
                </a:defRPr>
              </a:pPr>
            </a:p>
            <a:p>
              <a:pPr lvl="2" marL="1409700" indent="-495300">
                <a:buSzPct val="100000"/>
                <a:buChar char="•"/>
                <a:defRPr b="0">
                  <a:latin typeface="Arial"/>
                  <a:ea typeface="Arial"/>
                  <a:cs typeface="Arial"/>
                  <a:sym typeface="Arial"/>
                </a:defRPr>
              </a:pPr>
              <a:r>
                <a:t>This magma creates new crust on the surface of the Earth.</a:t>
              </a:r>
            </a:p>
            <a:p>
              <a:pPr lvl="2" marL="1409700" indent="-495300">
                <a:buSzPct val="100000"/>
                <a:buChar char="•"/>
                <a:defRPr b="0" sz="1800">
                  <a:latin typeface="Arial"/>
                  <a:ea typeface="Arial"/>
                  <a:cs typeface="Arial"/>
                  <a:sym typeface="Arial"/>
                </a:defRPr>
              </a:pPr>
            </a:p>
          </p:txBody>
        </p:sp>
        <p:pic>
          <p:nvPicPr>
            <p:cNvPr id="488" name="Continent002" descr="Continent002"/>
            <p:cNvPicPr>
              <a:picLocks noChangeAspect="1"/>
            </p:cNvPicPr>
            <p:nvPr/>
          </p:nvPicPr>
          <p:blipFill>
            <a:blip r:embed="rId3">
              <a:extLst/>
            </a:blip>
            <a:stretch>
              <a:fillRect/>
            </a:stretch>
          </p:blipFill>
          <p:spPr>
            <a:xfrm>
              <a:off x="0" y="0"/>
              <a:ext cx="4953000" cy="4052890"/>
            </a:xfrm>
            <a:prstGeom prst="rect">
              <a:avLst/>
            </a:prstGeom>
            <a:ln w="12700" cap="flat">
              <a:noFill/>
              <a:miter lim="400000"/>
            </a:ln>
            <a:effectLst/>
          </p:spPr>
        </p:pic>
        <p:sp>
          <p:nvSpPr>
            <p:cNvPr id="489" name="Line"/>
            <p:cNvSpPr/>
            <p:nvPr/>
          </p:nvSpPr>
          <p:spPr>
            <a:xfrm flipH="1">
              <a:off x="4800600" y="1981200"/>
              <a:ext cx="838200" cy="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490" name="Line"/>
            <p:cNvSpPr/>
            <p:nvPr/>
          </p:nvSpPr>
          <p:spPr>
            <a:xfrm flipH="1">
              <a:off x="4800600" y="3505200"/>
              <a:ext cx="838200" cy="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491" name="volcano"/>
            <p:cNvSpPr txBox="1"/>
            <p:nvPr/>
          </p:nvSpPr>
          <p:spPr>
            <a:xfrm>
              <a:off x="1905000" y="1143000"/>
              <a:ext cx="1295400"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800"/>
                </a:spcBef>
                <a:defRPr sz="1400">
                  <a:latin typeface="Arial"/>
                  <a:ea typeface="Arial"/>
                  <a:cs typeface="Arial"/>
                  <a:sym typeface="Arial"/>
                </a:defRPr>
              </a:lvl1pPr>
            </a:lstStyle>
            <a:p>
              <a:pPr/>
              <a:r>
                <a:t>volcano</a:t>
              </a:r>
            </a:p>
          </p:txBody>
        </p:sp>
        <p:sp>
          <p:nvSpPr>
            <p:cNvPr id="492" name="rift"/>
            <p:cNvSpPr txBox="1"/>
            <p:nvPr/>
          </p:nvSpPr>
          <p:spPr>
            <a:xfrm>
              <a:off x="2057400" y="2482850"/>
              <a:ext cx="609600"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sz="1600">
                  <a:latin typeface="Arial"/>
                  <a:ea typeface="Arial"/>
                  <a:cs typeface="Arial"/>
                  <a:sym typeface="Arial"/>
                </a:defRPr>
              </a:lvl1pPr>
            </a:lstStyle>
            <a:p>
              <a:pPr/>
              <a:r>
                <a:t>rift</a:t>
              </a:r>
            </a:p>
          </p:txBody>
        </p:sp>
        <p:sp>
          <p:nvSpPr>
            <p:cNvPr id="493" name="Magma rising"/>
            <p:cNvSpPr txBox="1"/>
            <p:nvPr/>
          </p:nvSpPr>
          <p:spPr>
            <a:xfrm>
              <a:off x="1524000" y="1905000"/>
              <a:ext cx="1752600"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sz="1600">
                  <a:latin typeface="Arial"/>
                  <a:ea typeface="Arial"/>
                  <a:cs typeface="Arial"/>
                  <a:sym typeface="Arial"/>
                </a:defRPr>
              </a:lvl1pPr>
            </a:lstStyle>
            <a:p>
              <a:pPr/>
              <a:r>
                <a:t>Magma rising</a:t>
              </a:r>
            </a:p>
          </p:txBody>
        </p:sp>
        <p:sp>
          <p:nvSpPr>
            <p:cNvPr id="494" name="Magma rising"/>
            <p:cNvSpPr txBox="1"/>
            <p:nvPr/>
          </p:nvSpPr>
          <p:spPr>
            <a:xfrm>
              <a:off x="1524000" y="3429000"/>
              <a:ext cx="1752600" cy="313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sz="1600">
                  <a:latin typeface="Arial"/>
                  <a:ea typeface="Arial"/>
                  <a:cs typeface="Arial"/>
                  <a:sym typeface="Arial"/>
                </a:defRPr>
              </a:lvl1pPr>
            </a:lstStyle>
            <a:p>
              <a:pPr/>
              <a:r>
                <a:t>Magma rising</a:t>
              </a:r>
            </a:p>
          </p:txBody>
        </p:sp>
      </p:grpSp>
      <p:sp>
        <p:nvSpPr>
          <p:cNvPr id="496"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Rifting: Creating a Divergent Boundary"/>
          <p:cNvSpPr txBox="1"/>
          <p:nvPr/>
        </p:nvSpPr>
        <p:spPr>
          <a:xfrm>
            <a:off x="533400" y="76200"/>
            <a:ext cx="8382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Rifting: Creating a Divergent Boundary</a:t>
            </a:r>
          </a:p>
        </p:txBody>
      </p:sp>
      <p:sp>
        <p:nvSpPr>
          <p:cNvPr id="501" name="A rift is an example of a divergent boundary.…"/>
          <p:cNvSpPr txBox="1"/>
          <p:nvPr/>
        </p:nvSpPr>
        <p:spPr>
          <a:xfrm>
            <a:off x="295274" y="4714875"/>
            <a:ext cx="8620126" cy="26307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2">
              <a:lnSpc>
                <a:spcPct val="85000"/>
              </a:lnSpc>
              <a:defRPr b="0">
                <a:latin typeface="Arial"/>
                <a:ea typeface="Arial"/>
                <a:cs typeface="Arial"/>
                <a:sym typeface="Arial"/>
              </a:defRPr>
            </a:pPr>
            <a:r>
              <a:t>A rift is an example of a divergent boundary.</a:t>
            </a:r>
          </a:p>
          <a:p>
            <a:pPr lvl="2">
              <a:lnSpc>
                <a:spcPct val="85000"/>
              </a:lnSpc>
              <a:defRPr b="0">
                <a:latin typeface="Arial"/>
                <a:ea typeface="Arial"/>
                <a:cs typeface="Arial"/>
                <a:sym typeface="Arial"/>
              </a:defRPr>
            </a:pPr>
          </a:p>
          <a:p>
            <a:pPr lvl="2">
              <a:lnSpc>
                <a:spcPct val="85000"/>
              </a:lnSpc>
              <a:defRPr b="0">
                <a:latin typeface="Arial"/>
                <a:ea typeface="Arial"/>
                <a:cs typeface="Arial"/>
                <a:sym typeface="Arial"/>
              </a:defRPr>
            </a:pPr>
            <a:r>
              <a:t>Rifts can occur under continental lithosphere and oceanic lithosphere. In both cases volcanoes form and earthquakes can occur. </a:t>
            </a:r>
          </a:p>
          <a:p>
            <a:pPr lvl="2">
              <a:lnSpc>
                <a:spcPct val="85000"/>
              </a:lnSpc>
              <a:defRPr b="0">
                <a:latin typeface="Arial"/>
                <a:ea typeface="Arial"/>
                <a:cs typeface="Arial"/>
                <a:sym typeface="Arial"/>
              </a:defRPr>
            </a:pPr>
          </a:p>
          <a:p>
            <a:pPr lvl="2">
              <a:lnSpc>
                <a:spcPct val="85000"/>
              </a:lnSpc>
              <a:defRPr b="0">
                <a:latin typeface="Arial"/>
                <a:ea typeface="Arial"/>
                <a:cs typeface="Arial"/>
                <a:sym typeface="Arial"/>
              </a:defRPr>
            </a:pPr>
            <a:r>
              <a:t>When rifts occur, the tectonic plate can remain intact with a crack in the middle or it can split in two creating two new tectonic plates. </a:t>
            </a:r>
          </a:p>
          <a:p>
            <a:pPr lvl="2" indent="914400">
              <a:defRPr sz="1800">
                <a:latin typeface="Arial"/>
                <a:ea typeface="Arial"/>
                <a:cs typeface="Arial"/>
                <a:sym typeface="Arial"/>
              </a:defRPr>
            </a:pPr>
          </a:p>
          <a:p>
            <a:pPr lvl="2" indent="914400">
              <a:defRPr b="0" sz="1800">
                <a:latin typeface="Arial"/>
                <a:ea typeface="Arial"/>
                <a:cs typeface="Arial"/>
                <a:sym typeface="Arial"/>
              </a:defRPr>
            </a:pPr>
          </a:p>
        </p:txBody>
      </p:sp>
      <p:grpSp>
        <p:nvGrpSpPr>
          <p:cNvPr id="507" name="Group"/>
          <p:cNvGrpSpPr/>
          <p:nvPr/>
        </p:nvGrpSpPr>
        <p:grpSpPr>
          <a:xfrm>
            <a:off x="2057400" y="671512"/>
            <a:ext cx="4953000" cy="4052890"/>
            <a:chOff x="0" y="0"/>
            <a:chExt cx="4953000" cy="4052889"/>
          </a:xfrm>
        </p:grpSpPr>
        <p:pic>
          <p:nvPicPr>
            <p:cNvPr id="502" name="Continent002" descr="Continent002"/>
            <p:cNvPicPr>
              <a:picLocks noChangeAspect="1"/>
            </p:cNvPicPr>
            <p:nvPr/>
          </p:nvPicPr>
          <p:blipFill>
            <a:blip r:embed="rId3">
              <a:extLst/>
            </a:blip>
            <a:stretch>
              <a:fillRect/>
            </a:stretch>
          </p:blipFill>
          <p:spPr>
            <a:xfrm>
              <a:off x="0" y="0"/>
              <a:ext cx="4953000" cy="4052890"/>
            </a:xfrm>
            <a:prstGeom prst="rect">
              <a:avLst/>
            </a:prstGeom>
            <a:ln w="12700" cap="flat">
              <a:noFill/>
              <a:miter lim="400000"/>
            </a:ln>
            <a:effectLst/>
          </p:spPr>
        </p:pic>
        <p:sp>
          <p:nvSpPr>
            <p:cNvPr id="503" name="volcano"/>
            <p:cNvSpPr txBox="1"/>
            <p:nvPr/>
          </p:nvSpPr>
          <p:spPr>
            <a:xfrm>
              <a:off x="1905000" y="1142999"/>
              <a:ext cx="1295400"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800"/>
                </a:spcBef>
                <a:defRPr sz="1400">
                  <a:latin typeface="Arial"/>
                  <a:ea typeface="Arial"/>
                  <a:cs typeface="Arial"/>
                  <a:sym typeface="Arial"/>
                </a:defRPr>
              </a:lvl1pPr>
            </a:lstStyle>
            <a:p>
              <a:pPr/>
              <a:r>
                <a:t>volcano</a:t>
              </a:r>
            </a:p>
          </p:txBody>
        </p:sp>
        <p:sp>
          <p:nvSpPr>
            <p:cNvPr id="504" name="rift"/>
            <p:cNvSpPr txBox="1"/>
            <p:nvPr/>
          </p:nvSpPr>
          <p:spPr>
            <a:xfrm>
              <a:off x="2105025" y="2482850"/>
              <a:ext cx="609600"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sz="1600">
                  <a:latin typeface="Arial"/>
                  <a:ea typeface="Arial"/>
                  <a:cs typeface="Arial"/>
                  <a:sym typeface="Arial"/>
                </a:defRPr>
              </a:lvl1pPr>
            </a:lstStyle>
            <a:p>
              <a:pPr/>
              <a:r>
                <a:t>rift</a:t>
              </a:r>
            </a:p>
          </p:txBody>
        </p:sp>
        <p:sp>
          <p:nvSpPr>
            <p:cNvPr id="505" name="Magma rising"/>
            <p:cNvSpPr txBox="1"/>
            <p:nvPr/>
          </p:nvSpPr>
          <p:spPr>
            <a:xfrm>
              <a:off x="1524000" y="1904999"/>
              <a:ext cx="1752600" cy="313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sz="1600">
                  <a:latin typeface="Arial"/>
                  <a:ea typeface="Arial"/>
                  <a:cs typeface="Arial"/>
                  <a:sym typeface="Arial"/>
                </a:defRPr>
              </a:lvl1pPr>
            </a:lstStyle>
            <a:p>
              <a:pPr/>
              <a:r>
                <a:t>Magma rising</a:t>
              </a:r>
            </a:p>
          </p:txBody>
        </p:sp>
        <p:sp>
          <p:nvSpPr>
            <p:cNvPr id="506" name="Magma rising"/>
            <p:cNvSpPr txBox="1"/>
            <p:nvPr/>
          </p:nvSpPr>
          <p:spPr>
            <a:xfrm>
              <a:off x="1524000" y="3429000"/>
              <a:ext cx="1752600"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sz="1600">
                  <a:latin typeface="Arial"/>
                  <a:ea typeface="Arial"/>
                  <a:cs typeface="Arial"/>
                  <a:sym typeface="Arial"/>
                </a:defRPr>
              </a:lvl1pPr>
            </a:lstStyle>
            <a:p>
              <a:pPr/>
              <a:r>
                <a:t>Magma rising</a:t>
              </a:r>
            </a:p>
          </p:txBody>
        </p:sp>
      </p:grpSp>
      <p:sp>
        <p:nvSpPr>
          <p:cNvPr id="508"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Mid-Ocean Ridges"/>
          <p:cNvSpPr txBox="1"/>
          <p:nvPr/>
        </p:nvSpPr>
        <p:spPr>
          <a:xfrm>
            <a:off x="2362200" y="152400"/>
            <a:ext cx="3962783"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b="0" sz="3600">
                <a:latin typeface="Arial"/>
                <a:ea typeface="Arial"/>
                <a:cs typeface="Arial"/>
                <a:sym typeface="Arial"/>
              </a:defRPr>
            </a:lvl1pPr>
          </a:lstStyle>
          <a:p>
            <a:pPr/>
            <a:r>
              <a:t>Mid-Ocean Ridges</a:t>
            </a:r>
          </a:p>
        </p:txBody>
      </p:sp>
      <p:sp>
        <p:nvSpPr>
          <p:cNvPr id="513" name="Rifts that form under the ocean are call mid-ocean ridges.…"/>
          <p:cNvSpPr txBox="1"/>
          <p:nvPr/>
        </p:nvSpPr>
        <p:spPr>
          <a:xfrm>
            <a:off x="0" y="914399"/>
            <a:ext cx="4876800" cy="54679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marL="914400" indent="-457200">
              <a:spcBef>
                <a:spcPts val="1400"/>
              </a:spcBef>
              <a:buSzPct val="100000"/>
              <a:buChar char="•"/>
              <a:defRPr b="0">
                <a:latin typeface="Arial"/>
                <a:ea typeface="Arial"/>
                <a:cs typeface="Arial"/>
                <a:sym typeface="Arial"/>
              </a:defRPr>
            </a:pPr>
            <a:r>
              <a:t>Rifts that form under the ocean are call mid-ocean ridges. </a:t>
            </a:r>
          </a:p>
          <a:p>
            <a:pPr lvl="1" marL="914400" indent="-457200">
              <a:spcBef>
                <a:spcPts val="1400"/>
              </a:spcBef>
              <a:buSzPct val="100000"/>
              <a:buChar char="•"/>
              <a:defRPr b="0">
                <a:latin typeface="Arial"/>
                <a:ea typeface="Arial"/>
                <a:cs typeface="Arial"/>
                <a:sym typeface="Arial"/>
              </a:defRPr>
            </a:pPr>
            <a:r>
              <a:t>Mid-ocean ridges are places in which the upward movement of magma has created a string of rifts. </a:t>
            </a:r>
          </a:p>
          <a:p>
            <a:pPr lvl="1" marL="914400" indent="-457200">
              <a:spcBef>
                <a:spcPts val="1400"/>
              </a:spcBef>
              <a:buSzPct val="100000"/>
              <a:buChar char="•"/>
              <a:defRPr b="0">
                <a:latin typeface="Arial"/>
                <a:ea typeface="Arial"/>
                <a:cs typeface="Arial"/>
                <a:sym typeface="Arial"/>
              </a:defRPr>
            </a:pPr>
            <a:r>
              <a:t>Mid-ocean ridges are divergent boundaries between two tectonic plates. </a:t>
            </a:r>
          </a:p>
          <a:p>
            <a:pPr lvl="1" marL="914400" indent="-457200">
              <a:spcBef>
                <a:spcPts val="1400"/>
              </a:spcBef>
              <a:buSzPct val="100000"/>
              <a:buChar char="•"/>
              <a:defRPr b="0">
                <a:latin typeface="Arial"/>
                <a:ea typeface="Arial"/>
                <a:cs typeface="Arial"/>
                <a:sym typeface="Arial"/>
              </a:defRPr>
            </a:pPr>
            <a:r>
              <a:t>Mid-ocean ridges can extend for hundreds of kilometers.</a:t>
            </a:r>
          </a:p>
          <a:p>
            <a:pPr lvl="1" marL="914400" indent="-457200">
              <a:spcBef>
                <a:spcPts val="1400"/>
              </a:spcBef>
              <a:buSzPct val="100000"/>
              <a:buChar char="•"/>
              <a:defRPr b="0">
                <a:latin typeface="Arial"/>
                <a:ea typeface="Arial"/>
                <a:cs typeface="Arial"/>
                <a:sym typeface="Arial"/>
              </a:defRPr>
            </a:pPr>
            <a:r>
              <a:t>The example here is the Mid-Atlantic Ridge. Two different tectonic plates exist on either side of the ridge. </a:t>
            </a:r>
          </a:p>
        </p:txBody>
      </p:sp>
      <p:pic>
        <p:nvPicPr>
          <p:cNvPr id="514" name="image18.png" descr="image18.png"/>
          <p:cNvPicPr>
            <a:picLocks noChangeAspect="1"/>
          </p:cNvPicPr>
          <p:nvPr/>
        </p:nvPicPr>
        <p:blipFill>
          <a:blip r:embed="rId3">
            <a:extLst/>
          </a:blip>
          <a:stretch>
            <a:fillRect/>
          </a:stretch>
        </p:blipFill>
        <p:spPr>
          <a:xfrm>
            <a:off x="5562982" y="762001"/>
            <a:ext cx="2602735" cy="5400674"/>
          </a:xfrm>
          <a:prstGeom prst="rect">
            <a:avLst/>
          </a:prstGeom>
          <a:ln w="12700">
            <a:miter lim="400000"/>
          </a:ln>
        </p:spPr>
      </p:pic>
      <p:sp>
        <p:nvSpPr>
          <p:cNvPr id="515"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Mid-Ocean Ridges"/>
          <p:cNvSpPr txBox="1"/>
          <p:nvPr/>
        </p:nvSpPr>
        <p:spPr>
          <a:xfrm>
            <a:off x="2581275" y="152400"/>
            <a:ext cx="3962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Mid-Ocean Ridges</a:t>
            </a:r>
          </a:p>
        </p:txBody>
      </p:sp>
      <p:sp>
        <p:nvSpPr>
          <p:cNvPr id="520" name="As more and more magma comes up and cools new basalt igneous rock is formed. This is how new ocean floor is created.…"/>
          <p:cNvSpPr txBox="1"/>
          <p:nvPr/>
        </p:nvSpPr>
        <p:spPr>
          <a:xfrm>
            <a:off x="-304800" y="1219200"/>
            <a:ext cx="3810000" cy="5226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marL="914400" indent="-457200">
              <a:spcBef>
                <a:spcPts val="1400"/>
              </a:spcBef>
              <a:buSzPct val="100000"/>
              <a:buChar char="•"/>
              <a:defRPr b="0">
                <a:latin typeface="Arial"/>
                <a:ea typeface="Arial"/>
                <a:cs typeface="Arial"/>
                <a:sym typeface="Arial"/>
              </a:defRPr>
            </a:pPr>
            <a:r>
              <a:t>As more and more magma comes up and cools new basalt igneous rock is formed</a:t>
            </a:r>
            <a:r>
              <a:t>.</a:t>
            </a:r>
            <a:r>
              <a:t> </a:t>
            </a:r>
            <a:r>
              <a:t>This is how</a:t>
            </a:r>
            <a:r>
              <a:t> </a:t>
            </a:r>
            <a:r>
              <a:t>new </a:t>
            </a:r>
            <a:r>
              <a:t>ocean floor is created.</a:t>
            </a:r>
          </a:p>
          <a:p>
            <a:pPr lvl="1" marL="914400" indent="-457200">
              <a:spcBef>
                <a:spcPts val="1400"/>
              </a:spcBef>
              <a:buSzPct val="100000"/>
              <a:buChar char="•"/>
              <a:defRPr b="0">
                <a:latin typeface="Arial"/>
                <a:ea typeface="Arial"/>
                <a:cs typeface="Arial"/>
                <a:sym typeface="Arial"/>
              </a:defRPr>
            </a:pPr>
            <a:r>
              <a:t>Magma continues to rise and form new rock. After several million years, continents on the two tectonic plates can be separated by thousands of kilometers and the ocean between the continents has become wider.</a:t>
            </a:r>
          </a:p>
        </p:txBody>
      </p:sp>
      <p:grpSp>
        <p:nvGrpSpPr>
          <p:cNvPr id="529" name="Group"/>
          <p:cNvGrpSpPr/>
          <p:nvPr/>
        </p:nvGrpSpPr>
        <p:grpSpPr>
          <a:xfrm>
            <a:off x="3505199" y="685799"/>
            <a:ext cx="5334001" cy="5037792"/>
            <a:chOff x="0" y="0"/>
            <a:chExt cx="5334000" cy="5037791"/>
          </a:xfrm>
        </p:grpSpPr>
        <p:grpSp>
          <p:nvGrpSpPr>
            <p:cNvPr id="523" name="Group"/>
            <p:cNvGrpSpPr/>
            <p:nvPr/>
          </p:nvGrpSpPr>
          <p:grpSpPr>
            <a:xfrm>
              <a:off x="-1" y="381000"/>
              <a:ext cx="5334001" cy="3800477"/>
              <a:chOff x="0" y="0"/>
              <a:chExt cx="5334000" cy="3800476"/>
            </a:xfrm>
          </p:grpSpPr>
          <p:pic>
            <p:nvPicPr>
              <p:cNvPr id="521" name="sea floor spreading -USGS" descr="sea floor spreading -USGS"/>
              <p:cNvPicPr>
                <a:picLocks noChangeAspect="1"/>
              </p:cNvPicPr>
              <p:nvPr/>
            </p:nvPicPr>
            <p:blipFill>
              <a:blip r:embed="rId3">
                <a:extLst/>
              </a:blip>
              <a:stretch>
                <a:fillRect/>
              </a:stretch>
            </p:blipFill>
            <p:spPr>
              <a:xfrm>
                <a:off x="152400" y="0"/>
                <a:ext cx="5181600" cy="3800477"/>
              </a:xfrm>
              <a:prstGeom prst="rect">
                <a:avLst/>
              </a:prstGeom>
              <a:ln w="12700" cap="flat">
                <a:noFill/>
                <a:miter lim="400000"/>
              </a:ln>
              <a:effectLst/>
            </p:spPr>
          </p:pic>
          <p:sp>
            <p:nvSpPr>
              <p:cNvPr id="522" name="Rectangle"/>
              <p:cNvSpPr/>
              <p:nvPr/>
            </p:nvSpPr>
            <p:spPr>
              <a:xfrm>
                <a:off x="-1" y="76200"/>
                <a:ext cx="2057401" cy="1752601"/>
              </a:xfrm>
              <a:prstGeom prst="rect">
                <a:avLst/>
              </a:prstGeom>
              <a:solidFill>
                <a:srgbClr val="FFFFFF"/>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grpSp>
        <p:sp>
          <p:nvSpPr>
            <p:cNvPr id="524" name="new ocean floor"/>
            <p:cNvSpPr txBox="1"/>
            <p:nvPr/>
          </p:nvSpPr>
          <p:spPr>
            <a:xfrm>
              <a:off x="3276600" y="0"/>
              <a:ext cx="1752600"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sz="1600">
                  <a:latin typeface="Arial"/>
                  <a:ea typeface="Arial"/>
                  <a:cs typeface="Arial"/>
                  <a:sym typeface="Arial"/>
                </a:defRPr>
              </a:lvl1pPr>
            </a:lstStyle>
            <a:p>
              <a:pPr/>
              <a:r>
                <a:t>new ocean floor</a:t>
              </a:r>
            </a:p>
          </p:txBody>
        </p:sp>
        <p:sp>
          <p:nvSpPr>
            <p:cNvPr id="525" name="Line"/>
            <p:cNvSpPr/>
            <p:nvPr/>
          </p:nvSpPr>
          <p:spPr>
            <a:xfrm flipH="1">
              <a:off x="4114798" y="380999"/>
              <a:ext cx="76202" cy="228603"/>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526" name="Previously created ocean floor"/>
            <p:cNvSpPr txBox="1"/>
            <p:nvPr/>
          </p:nvSpPr>
          <p:spPr>
            <a:xfrm>
              <a:off x="3657600" y="4267201"/>
              <a:ext cx="1676400" cy="7705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sz="1600">
                  <a:latin typeface="Arial"/>
                  <a:ea typeface="Arial"/>
                  <a:cs typeface="Arial"/>
                  <a:sym typeface="Arial"/>
                </a:defRPr>
              </a:lvl1pPr>
            </a:lstStyle>
            <a:p>
              <a:pPr/>
              <a:r>
                <a:t>Previously created ocean floor</a:t>
              </a:r>
            </a:p>
          </p:txBody>
        </p:sp>
        <p:sp>
          <p:nvSpPr>
            <p:cNvPr id="527" name="Previously created ocean floor"/>
            <p:cNvSpPr txBox="1"/>
            <p:nvPr/>
          </p:nvSpPr>
          <p:spPr>
            <a:xfrm>
              <a:off x="228599" y="4267201"/>
              <a:ext cx="1600201" cy="7705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sz="1600">
                  <a:latin typeface="Arial"/>
                  <a:ea typeface="Arial"/>
                  <a:cs typeface="Arial"/>
                  <a:sym typeface="Arial"/>
                </a:defRPr>
              </a:lvl1pPr>
            </a:lstStyle>
            <a:p>
              <a:pPr/>
              <a:r>
                <a:t>Previously created ocean floor</a:t>
              </a:r>
            </a:p>
          </p:txBody>
        </p:sp>
        <p:sp>
          <p:nvSpPr>
            <p:cNvPr id="528" name="new ocean floor"/>
            <p:cNvSpPr txBox="1"/>
            <p:nvPr/>
          </p:nvSpPr>
          <p:spPr>
            <a:xfrm>
              <a:off x="1676400" y="4267201"/>
              <a:ext cx="1752600"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sz="1600">
                  <a:latin typeface="Arial"/>
                  <a:ea typeface="Arial"/>
                  <a:cs typeface="Arial"/>
                  <a:sym typeface="Arial"/>
                </a:defRPr>
              </a:lvl1pPr>
            </a:lstStyle>
            <a:p>
              <a:pPr/>
              <a:r>
                <a:t>new ocean floor</a:t>
              </a:r>
            </a:p>
          </p:txBody>
        </p:sp>
      </p:grpSp>
      <p:sp>
        <p:nvSpPr>
          <p:cNvPr id="530"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Mid-Ocean Ridges"/>
          <p:cNvSpPr txBox="1"/>
          <p:nvPr/>
        </p:nvSpPr>
        <p:spPr>
          <a:xfrm>
            <a:off x="2343150" y="152400"/>
            <a:ext cx="4067175"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2100"/>
              </a:spcBef>
              <a:defRPr b="0" sz="3600">
                <a:latin typeface="Arial"/>
                <a:ea typeface="Arial"/>
                <a:cs typeface="Arial"/>
                <a:sym typeface="Arial"/>
              </a:defRPr>
            </a:pPr>
            <a:r>
              <a:t>Mid-Ocea</a:t>
            </a:r>
            <a:r>
              <a:t>n</a:t>
            </a:r>
            <a:r>
              <a:t> Ridges</a:t>
            </a:r>
          </a:p>
        </p:txBody>
      </p:sp>
      <p:pic>
        <p:nvPicPr>
          <p:cNvPr id="535" name="iceland" descr="iceland"/>
          <p:cNvPicPr>
            <a:picLocks noChangeAspect="1"/>
          </p:cNvPicPr>
          <p:nvPr/>
        </p:nvPicPr>
        <p:blipFill>
          <a:blip r:embed="rId3">
            <a:extLst/>
          </a:blip>
          <a:stretch>
            <a:fillRect/>
          </a:stretch>
        </p:blipFill>
        <p:spPr>
          <a:xfrm>
            <a:off x="4343400" y="1295400"/>
            <a:ext cx="4187825" cy="4343400"/>
          </a:xfrm>
          <a:prstGeom prst="rect">
            <a:avLst/>
          </a:prstGeom>
          <a:ln w="12700">
            <a:miter lim="400000"/>
          </a:ln>
        </p:spPr>
      </p:pic>
      <p:sp>
        <p:nvSpPr>
          <p:cNvPr id="536" name="Text"/>
          <p:cNvSpPr txBox="1"/>
          <p:nvPr/>
        </p:nvSpPr>
        <p:spPr>
          <a:xfrm rot="5400000">
            <a:off x="6652434" y="3436158"/>
            <a:ext cx="4038602" cy="3666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600"/>
              </a:spcBef>
              <a:defRPr b="0" sz="1000">
                <a:latin typeface="Arial"/>
                <a:ea typeface="Arial"/>
                <a:cs typeface="Arial"/>
                <a:sym typeface="Arial"/>
              </a:defRPr>
            </a:lvl1pPr>
          </a:lstStyle>
          <a:p>
            <a:pPr/>
            <a:br/>
          </a:p>
        </p:txBody>
      </p:sp>
      <p:grpSp>
        <p:nvGrpSpPr>
          <p:cNvPr id="540" name="Group"/>
          <p:cNvGrpSpPr/>
          <p:nvPr/>
        </p:nvGrpSpPr>
        <p:grpSpPr>
          <a:xfrm>
            <a:off x="-1" y="914399"/>
            <a:ext cx="7564630" cy="5363727"/>
            <a:chOff x="0" y="0"/>
            <a:chExt cx="7564628" cy="5363726"/>
          </a:xfrm>
        </p:grpSpPr>
        <p:sp>
          <p:nvSpPr>
            <p:cNvPr id="537" name="Iceland is a country that is slowly being divided by the Mid-Atlantic Ridge.…"/>
            <p:cNvSpPr txBox="1"/>
            <p:nvPr/>
          </p:nvSpPr>
          <p:spPr>
            <a:xfrm>
              <a:off x="0" y="0"/>
              <a:ext cx="4191000" cy="49980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lvl="1" marL="914400" indent="-457200">
                <a:spcBef>
                  <a:spcPts val="1400"/>
                </a:spcBef>
                <a:buSzPct val="100000"/>
                <a:buChar char="•"/>
                <a:defRPr b="0">
                  <a:latin typeface="Arial"/>
                  <a:ea typeface="Arial"/>
                  <a:cs typeface="Arial"/>
                  <a:sym typeface="Arial"/>
                </a:defRPr>
              </a:pPr>
              <a:r>
                <a:t>Iceland is a country that is slowly being divided by the Mid-Atlantic Ridge. </a:t>
              </a:r>
            </a:p>
            <a:p>
              <a:pPr lvl="1" marL="914400" indent="-457200">
                <a:spcBef>
                  <a:spcPts val="1400"/>
                </a:spcBef>
                <a:buSzPct val="100000"/>
                <a:buChar char="•"/>
                <a:defRPr b="0">
                  <a:latin typeface="Arial"/>
                  <a:ea typeface="Arial"/>
                  <a:cs typeface="Arial"/>
                  <a:sym typeface="Arial"/>
                </a:defRPr>
              </a:pPr>
              <a:r>
                <a:t>The Mid-Atlantic Ridge runs through Iceland.</a:t>
              </a:r>
            </a:p>
            <a:p>
              <a:pPr lvl="1" marL="914400" indent="-457200">
                <a:spcBef>
                  <a:spcPts val="1400"/>
                </a:spcBef>
                <a:buSzPct val="100000"/>
                <a:buChar char="•"/>
                <a:defRPr b="0">
                  <a:latin typeface="Arial"/>
                  <a:ea typeface="Arial"/>
                  <a:cs typeface="Arial"/>
                  <a:sym typeface="Arial"/>
                </a:defRPr>
              </a:pPr>
              <a:r>
                <a:t>As a result, Iceland is an area of high volcanic and earthquake activity. </a:t>
              </a:r>
            </a:p>
            <a:p>
              <a:pPr lvl="1" marL="914400" indent="-457200">
                <a:spcBef>
                  <a:spcPts val="1400"/>
                </a:spcBef>
                <a:buSzPct val="100000"/>
                <a:buChar char="•"/>
                <a:defRPr b="0">
                  <a:latin typeface="Arial"/>
                  <a:ea typeface="Arial"/>
                  <a:cs typeface="Arial"/>
                  <a:sym typeface="Arial"/>
                </a:defRPr>
              </a:pPr>
              <a:r>
                <a:t>As more and more magma moves up through the Mid-Atlantic ridge, new crust is created</a:t>
              </a:r>
              <a:r>
                <a:t> that is slowly dividing Iceland into two or more islands.</a:t>
              </a:r>
              <a:r>
                <a:t> </a:t>
              </a:r>
            </a:p>
          </p:txBody>
        </p:sp>
        <p:sp>
          <p:nvSpPr>
            <p:cNvPr id="538" name="Triangle"/>
            <p:cNvSpPr/>
            <p:nvPr/>
          </p:nvSpPr>
          <p:spPr>
            <a:xfrm>
              <a:off x="5735829" y="4982726"/>
              <a:ext cx="381001" cy="381001"/>
            </a:xfrm>
            <a:prstGeom prst="triangle">
              <a:avLst/>
            </a:prstGeom>
            <a:solidFill>
              <a:srgbClr val="FF0000"/>
            </a:solidFill>
            <a:ln w="9525" cap="flat">
              <a:solidFill>
                <a:srgbClr val="000000"/>
              </a:solidFill>
              <a:prstDash val="solid"/>
              <a:miter lim="800000"/>
            </a:ln>
            <a:effectLst/>
          </p:spPr>
          <p:txBody>
            <a:bodyPr wrap="square" lIns="45718" tIns="45718" rIns="45718" bIns="45718" numCol="1" anchor="ctr">
              <a:noAutofit/>
            </a:bodyPr>
            <a:lstStyle/>
            <a:p>
              <a:pPr>
                <a:defRPr>
                  <a:latin typeface="Arial"/>
                  <a:ea typeface="Arial"/>
                  <a:cs typeface="Arial"/>
                  <a:sym typeface="Arial"/>
                </a:defRPr>
              </a:pPr>
            </a:p>
          </p:txBody>
        </p:sp>
        <p:sp>
          <p:nvSpPr>
            <p:cNvPr id="539" name="= volcano"/>
            <p:cNvSpPr txBox="1"/>
            <p:nvPr/>
          </p:nvSpPr>
          <p:spPr>
            <a:xfrm>
              <a:off x="6116829" y="4997013"/>
              <a:ext cx="1447800"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000"/>
                </a:spcBef>
                <a:defRPr sz="1800">
                  <a:latin typeface="Arial"/>
                  <a:ea typeface="Arial"/>
                  <a:cs typeface="Arial"/>
                  <a:sym typeface="Arial"/>
                </a:defRPr>
              </a:lvl1pPr>
            </a:lstStyle>
            <a:p>
              <a:pPr/>
              <a:r>
                <a:t>= volcano</a:t>
              </a:r>
            </a:p>
          </p:txBody>
        </p:sp>
      </p:grpSp>
      <p:sp>
        <p:nvSpPr>
          <p:cNvPr id="541"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urface of the Earth"/>
          <p:cNvSpPr txBox="1"/>
          <p:nvPr>
            <p:ph type="title"/>
          </p:nvPr>
        </p:nvSpPr>
        <p:spPr>
          <a:xfrm>
            <a:off x="2030778" y="276817"/>
            <a:ext cx="5095983" cy="1140823"/>
          </a:xfrm>
          <a:prstGeom prst="rect">
            <a:avLst/>
          </a:prstGeom>
        </p:spPr>
        <p:txBody>
          <a:bodyPr/>
          <a:lstStyle/>
          <a:p>
            <a:pPr/>
            <a:r>
              <a:t>Surface of the Earth</a:t>
            </a:r>
          </a:p>
        </p:txBody>
      </p:sp>
      <p:grpSp>
        <p:nvGrpSpPr>
          <p:cNvPr id="153" name="Group"/>
          <p:cNvGrpSpPr/>
          <p:nvPr/>
        </p:nvGrpSpPr>
        <p:grpSpPr>
          <a:xfrm>
            <a:off x="662683" y="1523143"/>
            <a:ext cx="8262492" cy="4454760"/>
            <a:chOff x="0" y="0"/>
            <a:chExt cx="8262491" cy="4454758"/>
          </a:xfrm>
        </p:grpSpPr>
        <p:pic>
          <p:nvPicPr>
            <p:cNvPr id="146" name="image6.jpg" descr="image6.jpg"/>
            <p:cNvPicPr>
              <a:picLocks noChangeAspect="1"/>
            </p:cNvPicPr>
            <p:nvPr/>
          </p:nvPicPr>
          <p:blipFill>
            <a:blip r:embed="rId3">
              <a:extLst/>
            </a:blip>
            <a:stretch>
              <a:fillRect/>
            </a:stretch>
          </p:blipFill>
          <p:spPr>
            <a:xfrm>
              <a:off x="0" y="0"/>
              <a:ext cx="7926512" cy="3963257"/>
            </a:xfrm>
            <a:prstGeom prst="rect">
              <a:avLst/>
            </a:prstGeom>
            <a:ln w="12700" cap="flat">
              <a:noFill/>
              <a:miter lim="400000"/>
            </a:ln>
            <a:effectLst/>
          </p:spPr>
        </p:pic>
        <p:sp>
          <p:nvSpPr>
            <p:cNvPr id="147" name="North America"/>
            <p:cNvSpPr/>
            <p:nvPr/>
          </p:nvSpPr>
          <p:spPr>
            <a:xfrm>
              <a:off x="806521" y="115841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FFFFFF"/>
                  </a:solidFill>
                </a:defRPr>
              </a:lvl1pPr>
            </a:lstStyle>
            <a:p>
              <a:pPr/>
              <a:r>
                <a:t>North America</a:t>
              </a:r>
            </a:p>
          </p:txBody>
        </p:sp>
        <p:sp>
          <p:nvSpPr>
            <p:cNvPr id="148" name="Line"/>
            <p:cNvSpPr/>
            <p:nvPr/>
          </p:nvSpPr>
          <p:spPr>
            <a:xfrm>
              <a:off x="2030265" y="1520185"/>
              <a:ext cx="431517" cy="287678"/>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149" name="South America"/>
            <p:cNvSpPr/>
            <p:nvPr/>
          </p:nvSpPr>
          <p:spPr>
            <a:xfrm>
              <a:off x="6470522" y="3119301"/>
              <a:ext cx="1791970" cy="12102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r>
                <a:t>South America</a:t>
              </a:r>
            </a:p>
          </p:txBody>
        </p:sp>
        <p:sp>
          <p:nvSpPr>
            <p:cNvPr id="150" name="Australia"/>
            <p:cNvSpPr/>
            <p:nvPr/>
          </p:nvSpPr>
          <p:spPr>
            <a:xfrm>
              <a:off x="6179335" y="115841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r>
                <a:t>Australia</a:t>
              </a:r>
            </a:p>
          </p:txBody>
        </p:sp>
        <p:sp>
          <p:nvSpPr>
            <p:cNvPr id="151" name="Sahara Desert"/>
            <p:cNvSpPr/>
            <p:nvPr/>
          </p:nvSpPr>
          <p:spPr>
            <a:xfrm>
              <a:off x="4840548" y="3641408"/>
              <a:ext cx="1601333" cy="81335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i="1" sz="1600"/>
              </a:lvl1pPr>
            </a:lstStyle>
            <a:p>
              <a:pPr/>
              <a:r>
                <a:t>Sahara Desert</a:t>
              </a:r>
            </a:p>
          </p:txBody>
        </p:sp>
        <p:sp>
          <p:nvSpPr>
            <p:cNvPr id="152" name="Siberia"/>
            <p:cNvSpPr/>
            <p:nvPr/>
          </p:nvSpPr>
          <p:spPr>
            <a:xfrm>
              <a:off x="3916086" y="118918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i="1" sz="1600"/>
              </a:lvl1pPr>
            </a:lstStyle>
            <a:p>
              <a:pPr/>
              <a:r>
                <a:t>Siberia</a:t>
              </a:r>
            </a:p>
          </p:txBody>
        </p:sp>
      </p:grpSp>
      <p:sp>
        <p:nvSpPr>
          <p:cNvPr id="154" name="450 Million Years Ago"/>
          <p:cNvSpPr txBox="1"/>
          <p:nvPr/>
        </p:nvSpPr>
        <p:spPr>
          <a:xfrm>
            <a:off x="3554858" y="5691882"/>
            <a:ext cx="2368807" cy="34018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450 Million Years Ago</a:t>
            </a:r>
          </a:p>
        </p:txBody>
      </p:sp>
      <p:sp>
        <p:nvSpPr>
          <p:cNvPr id="155" name="Cognitive Learning Systems, Inc. © 2016"/>
          <p:cNvSpPr txBox="1"/>
          <p:nvPr/>
        </p:nvSpPr>
        <p:spPr>
          <a:xfrm>
            <a:off x="3438680"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Rifts can also occur in continental lithosphere.…"/>
          <p:cNvSpPr txBox="1"/>
          <p:nvPr/>
        </p:nvSpPr>
        <p:spPr>
          <a:xfrm>
            <a:off x="4191000" y="914400"/>
            <a:ext cx="4724400" cy="61672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2" marL="1409700" indent="-495300">
              <a:buSzPct val="100000"/>
              <a:buChar char="•"/>
              <a:defRPr b="0">
                <a:latin typeface="Arial"/>
                <a:ea typeface="Arial"/>
                <a:cs typeface="Arial"/>
                <a:sym typeface="Arial"/>
              </a:defRPr>
            </a:pPr>
            <a:r>
              <a:t>Rifts can also occur in continental lithosphere.</a:t>
            </a:r>
          </a:p>
          <a:p>
            <a:pPr lvl="2" indent="914400">
              <a:defRPr b="0">
                <a:latin typeface="Arial"/>
                <a:ea typeface="Arial"/>
                <a:cs typeface="Arial"/>
                <a:sym typeface="Arial"/>
              </a:defRPr>
            </a:pPr>
          </a:p>
          <a:p>
            <a:pPr lvl="2" marL="1409700" indent="-495300">
              <a:buSzPct val="100000"/>
              <a:buChar char="•"/>
              <a:defRPr b="0">
                <a:latin typeface="Arial"/>
                <a:ea typeface="Arial"/>
                <a:cs typeface="Arial"/>
                <a:sym typeface="Arial"/>
              </a:defRPr>
            </a:pPr>
            <a:r>
              <a:t>These areas are </a:t>
            </a:r>
            <a:r>
              <a:t>rich in </a:t>
            </a:r>
            <a:r>
              <a:t>volcanic and earthquake activity.</a:t>
            </a:r>
          </a:p>
          <a:p>
            <a:pPr lvl="2" indent="914400">
              <a:defRPr b="0">
                <a:latin typeface="Arial"/>
                <a:ea typeface="Arial"/>
                <a:cs typeface="Arial"/>
                <a:sym typeface="Arial"/>
              </a:defRPr>
            </a:pPr>
          </a:p>
          <a:p>
            <a:pPr lvl="2" marL="1409700" indent="-495300">
              <a:buSzPct val="100000"/>
              <a:buChar char="•"/>
              <a:defRPr b="0">
                <a:latin typeface="Arial"/>
                <a:ea typeface="Arial"/>
                <a:cs typeface="Arial"/>
                <a:sym typeface="Arial"/>
              </a:defRPr>
            </a:pPr>
            <a:r>
              <a:t>Because these rifts tend to involve isolated spots, the separation of the continent into two tectonic plates may take millions of year</a:t>
            </a:r>
            <a:r>
              <a:t>s</a:t>
            </a:r>
            <a:r>
              <a:t>.</a:t>
            </a:r>
          </a:p>
          <a:p>
            <a:pPr lvl="2" marL="1409700" indent="-495300">
              <a:buSzPct val="100000"/>
              <a:buChar char="•"/>
              <a:defRPr b="0">
                <a:latin typeface="Arial"/>
                <a:ea typeface="Arial"/>
                <a:cs typeface="Arial"/>
                <a:sym typeface="Arial"/>
              </a:defRPr>
            </a:pPr>
          </a:p>
          <a:p>
            <a:pPr lvl="2" marL="1409700" indent="-495300">
              <a:buSzPct val="100000"/>
              <a:buChar char="•"/>
              <a:defRPr b="0">
                <a:latin typeface="Arial"/>
                <a:ea typeface="Arial"/>
                <a:cs typeface="Arial"/>
                <a:sym typeface="Arial"/>
              </a:defRPr>
            </a:pPr>
            <a:r>
              <a:t>One example of a continental rift is the East African Rift.</a:t>
            </a:r>
          </a:p>
          <a:p>
            <a:pPr lvl="2" marL="1409700" indent="-495300">
              <a:buSzPct val="100000"/>
              <a:buChar char="•"/>
              <a:defRPr b="0">
                <a:latin typeface="Arial"/>
                <a:ea typeface="Arial"/>
                <a:cs typeface="Arial"/>
                <a:sym typeface="Arial"/>
              </a:defRPr>
            </a:pPr>
          </a:p>
          <a:p>
            <a:pPr lvl="2" indent="914400">
              <a:defRPr b="0">
                <a:latin typeface="Arial"/>
                <a:ea typeface="Arial"/>
                <a:cs typeface="Arial"/>
                <a:sym typeface="Arial"/>
              </a:defRPr>
            </a:pPr>
          </a:p>
          <a:p>
            <a:pPr lvl="2" marL="1409700" indent="-495300">
              <a:buSzPct val="100000"/>
              <a:buChar char="•"/>
              <a:defRPr b="0">
                <a:latin typeface="Arial"/>
                <a:ea typeface="Arial"/>
                <a:cs typeface="Arial"/>
                <a:sym typeface="Arial"/>
              </a:defRPr>
            </a:pPr>
          </a:p>
          <a:p>
            <a:pPr lvl="2" indent="914400">
              <a:defRPr b="0" sz="1800">
                <a:latin typeface="Arial"/>
                <a:ea typeface="Arial"/>
                <a:cs typeface="Arial"/>
                <a:sym typeface="Arial"/>
              </a:defRPr>
            </a:pPr>
          </a:p>
        </p:txBody>
      </p:sp>
      <p:sp>
        <p:nvSpPr>
          <p:cNvPr id="546" name="Continental Rifts"/>
          <p:cNvSpPr txBox="1"/>
          <p:nvPr/>
        </p:nvSpPr>
        <p:spPr>
          <a:xfrm>
            <a:off x="2743200" y="228600"/>
            <a:ext cx="3657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Continental Rifts</a:t>
            </a:r>
          </a:p>
        </p:txBody>
      </p:sp>
      <p:pic>
        <p:nvPicPr>
          <p:cNvPr id="547" name="image21.jpeg" descr="image21.jpeg"/>
          <p:cNvPicPr>
            <a:picLocks noChangeAspect="1"/>
          </p:cNvPicPr>
          <p:nvPr/>
        </p:nvPicPr>
        <p:blipFill>
          <a:blip r:embed="rId3">
            <a:extLst/>
          </a:blip>
          <a:stretch>
            <a:fillRect/>
          </a:stretch>
        </p:blipFill>
        <p:spPr>
          <a:xfrm>
            <a:off x="304800" y="1512267"/>
            <a:ext cx="4648200" cy="3096864"/>
          </a:xfrm>
          <a:prstGeom prst="rect">
            <a:avLst/>
          </a:prstGeom>
          <a:ln w="12700">
            <a:miter lim="400000"/>
          </a:ln>
        </p:spPr>
      </p:pic>
      <p:sp>
        <p:nvSpPr>
          <p:cNvPr id="548" name="Text"/>
          <p:cNvSpPr txBox="1"/>
          <p:nvPr/>
        </p:nvSpPr>
        <p:spPr>
          <a:xfrm rot="16200000">
            <a:off x="-1919013" y="2540052"/>
            <a:ext cx="4267202" cy="4920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800"/>
              </a:spcBef>
              <a:defRPr b="0" sz="1400">
                <a:latin typeface="Arial"/>
                <a:ea typeface="Arial"/>
                <a:cs typeface="Arial"/>
                <a:sym typeface="Arial"/>
              </a:defRPr>
            </a:lvl1pPr>
          </a:lstStyle>
          <a:p>
            <a:pPr/>
            <a:br/>
          </a:p>
        </p:txBody>
      </p:sp>
      <p:sp>
        <p:nvSpPr>
          <p:cNvPr id="549"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If the pressure on the…"/>
          <p:cNvSpPr txBox="1"/>
          <p:nvPr/>
        </p:nvSpPr>
        <p:spPr>
          <a:xfrm>
            <a:off x="6400800" y="914399"/>
            <a:ext cx="2667000" cy="4756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95300" indent="-495300">
              <a:defRPr b="0">
                <a:latin typeface="Arial"/>
                <a:ea typeface="Arial"/>
                <a:cs typeface="Arial"/>
                <a:sym typeface="Arial"/>
              </a:defRPr>
            </a:pPr>
            <a:r>
              <a:t>If the pressure on the</a:t>
            </a:r>
          </a:p>
          <a:p>
            <a:pPr marL="495300" indent="-495300">
              <a:defRPr b="0">
                <a:latin typeface="Arial"/>
                <a:ea typeface="Arial"/>
                <a:cs typeface="Arial"/>
                <a:sym typeface="Arial"/>
              </a:defRPr>
            </a:pPr>
            <a:r>
              <a:t>crust and the</a:t>
            </a:r>
          </a:p>
          <a:p>
            <a:pPr marL="495300" indent="-495300">
              <a:defRPr b="0">
                <a:latin typeface="Arial"/>
                <a:ea typeface="Arial"/>
                <a:cs typeface="Arial"/>
                <a:sym typeface="Arial"/>
              </a:defRPr>
            </a:pPr>
            <a:r>
              <a:t>spreading of crust</a:t>
            </a:r>
          </a:p>
          <a:p>
            <a:pPr marL="495300" indent="-495300">
              <a:defRPr b="0">
                <a:latin typeface="Arial"/>
                <a:ea typeface="Arial"/>
                <a:cs typeface="Arial"/>
                <a:sym typeface="Arial"/>
              </a:defRPr>
            </a:pPr>
            <a:r>
              <a:t>continue, scientists</a:t>
            </a:r>
          </a:p>
          <a:p>
            <a:pPr marL="495300" indent="-495300">
              <a:defRPr b="0">
                <a:latin typeface="Arial"/>
                <a:ea typeface="Arial"/>
                <a:cs typeface="Arial"/>
                <a:sym typeface="Arial"/>
              </a:defRPr>
            </a:pPr>
            <a:r>
              <a:t>predict that the</a:t>
            </a:r>
          </a:p>
          <a:p>
            <a:pPr marL="495300" indent="-495300">
              <a:defRPr b="0">
                <a:latin typeface="Arial"/>
                <a:ea typeface="Arial"/>
                <a:cs typeface="Arial"/>
                <a:sym typeface="Arial"/>
              </a:defRPr>
            </a:pPr>
            <a:r>
              <a:t>eastern coast of</a:t>
            </a:r>
          </a:p>
          <a:p>
            <a:pPr marL="495300" indent="-495300">
              <a:defRPr b="0">
                <a:latin typeface="Arial"/>
                <a:ea typeface="Arial"/>
                <a:cs typeface="Arial"/>
                <a:sym typeface="Arial"/>
              </a:defRPr>
            </a:pPr>
            <a:r>
              <a:t>Africa will</a:t>
            </a:r>
          </a:p>
          <a:p>
            <a:pPr marL="495300" indent="-495300">
              <a:defRPr b="0">
                <a:latin typeface="Arial"/>
                <a:ea typeface="Arial"/>
                <a:cs typeface="Arial"/>
                <a:sym typeface="Arial"/>
              </a:defRPr>
            </a:pPr>
            <a:r>
              <a:t>separate from the rest</a:t>
            </a:r>
          </a:p>
          <a:p>
            <a:pPr marL="495300" indent="-495300">
              <a:defRPr b="0">
                <a:latin typeface="Arial"/>
                <a:ea typeface="Arial"/>
                <a:cs typeface="Arial"/>
                <a:sym typeface="Arial"/>
              </a:defRPr>
            </a:pPr>
            <a:r>
              <a:t>of the continent and</a:t>
            </a:r>
          </a:p>
          <a:p>
            <a:pPr marL="495300" indent="-495300">
              <a:defRPr b="0">
                <a:latin typeface="Arial"/>
                <a:ea typeface="Arial"/>
                <a:cs typeface="Arial"/>
                <a:sym typeface="Arial"/>
              </a:defRPr>
            </a:pPr>
            <a:r>
              <a:t>the Indian </a:t>
            </a:r>
            <a:r>
              <a:t>O</a:t>
            </a:r>
            <a:r>
              <a:t>cean</a:t>
            </a:r>
          </a:p>
          <a:p>
            <a:pPr marL="495300" indent="-495300">
              <a:defRPr b="0">
                <a:latin typeface="Arial"/>
                <a:ea typeface="Arial"/>
                <a:cs typeface="Arial"/>
                <a:sym typeface="Arial"/>
              </a:defRPr>
            </a:pPr>
            <a:r>
              <a:t>will move in between </a:t>
            </a:r>
          </a:p>
          <a:p>
            <a:pPr marL="495300" indent="-495300">
              <a:defRPr b="0">
                <a:latin typeface="Arial"/>
                <a:ea typeface="Arial"/>
                <a:cs typeface="Arial"/>
                <a:sym typeface="Arial"/>
              </a:defRPr>
            </a:pPr>
            <a:r>
              <a:t>the two plates.</a:t>
            </a:r>
          </a:p>
          <a:p>
            <a:pPr marL="495300" indent="-495300">
              <a:defRPr b="0">
                <a:latin typeface="Arial"/>
                <a:ea typeface="Arial"/>
                <a:cs typeface="Arial"/>
                <a:sym typeface="Arial"/>
              </a:defRPr>
            </a:pPr>
          </a:p>
          <a:p>
            <a:pPr marL="495300" indent="-495300">
              <a:defRPr b="0">
                <a:latin typeface="Arial"/>
                <a:ea typeface="Arial"/>
                <a:cs typeface="Arial"/>
                <a:sym typeface="Arial"/>
              </a:defRPr>
            </a:pPr>
            <a:r>
              <a:t>The east coast</a:t>
            </a:r>
          </a:p>
          <a:p>
            <a:pPr marL="495300" indent="-495300">
              <a:defRPr b="0">
                <a:latin typeface="Arial"/>
                <a:ea typeface="Arial"/>
                <a:cs typeface="Arial"/>
                <a:sym typeface="Arial"/>
              </a:defRPr>
            </a:pPr>
            <a:r>
              <a:t>of Africa would</a:t>
            </a:r>
          </a:p>
          <a:p>
            <a:pPr marL="495300" indent="-495300">
              <a:defRPr b="0">
                <a:latin typeface="Arial"/>
                <a:ea typeface="Arial"/>
                <a:cs typeface="Arial"/>
                <a:sym typeface="Arial"/>
              </a:defRPr>
            </a:pPr>
            <a:r>
              <a:t>become an island! </a:t>
            </a:r>
          </a:p>
        </p:txBody>
      </p:sp>
      <p:sp>
        <p:nvSpPr>
          <p:cNvPr id="554" name="Continental Rifts"/>
          <p:cNvSpPr txBox="1"/>
          <p:nvPr/>
        </p:nvSpPr>
        <p:spPr>
          <a:xfrm>
            <a:off x="2895600" y="178897"/>
            <a:ext cx="3657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Continental Rifts</a:t>
            </a:r>
          </a:p>
        </p:txBody>
      </p:sp>
      <p:sp>
        <p:nvSpPr>
          <p:cNvPr id="555" name="Image courtesy: http://pubs.usgs.gov/gip/dynamic/dynamic.html"/>
          <p:cNvSpPr txBox="1"/>
          <p:nvPr/>
        </p:nvSpPr>
        <p:spPr>
          <a:xfrm>
            <a:off x="152400" y="5105400"/>
            <a:ext cx="1524000" cy="7714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800"/>
              </a:spcBef>
              <a:defRPr b="0" sz="1000">
                <a:latin typeface="Arial"/>
                <a:ea typeface="Arial"/>
                <a:cs typeface="Arial"/>
                <a:sym typeface="Arial"/>
              </a:defRPr>
            </a:pPr>
            <a:r>
              <a:t>Image courtesy: http://pubs.usgs.gov/gip/dynamic/dynamic.html</a:t>
            </a:r>
            <a:r>
              <a:rPr sz="1400"/>
              <a:t> </a:t>
            </a:r>
            <a:br>
              <a:rPr sz="1400"/>
            </a:br>
          </a:p>
        </p:txBody>
      </p:sp>
      <p:grpSp>
        <p:nvGrpSpPr>
          <p:cNvPr id="559" name="Group"/>
          <p:cNvGrpSpPr/>
          <p:nvPr/>
        </p:nvGrpSpPr>
        <p:grpSpPr>
          <a:xfrm>
            <a:off x="76200" y="990597"/>
            <a:ext cx="6096000" cy="5129219"/>
            <a:chOff x="0" y="-1"/>
            <a:chExt cx="6096000" cy="5129217"/>
          </a:xfrm>
        </p:grpSpPr>
        <p:pic>
          <p:nvPicPr>
            <p:cNvPr id="556" name="African rift zone-plates" descr="African rift zone-plates"/>
            <p:cNvPicPr>
              <a:picLocks noChangeAspect="1"/>
            </p:cNvPicPr>
            <p:nvPr/>
          </p:nvPicPr>
          <p:blipFill>
            <a:blip r:embed="rId3">
              <a:extLst/>
            </a:blip>
            <a:stretch>
              <a:fillRect/>
            </a:stretch>
          </p:blipFill>
          <p:spPr>
            <a:xfrm>
              <a:off x="0" y="-2"/>
              <a:ext cx="6096000" cy="5129218"/>
            </a:xfrm>
            <a:prstGeom prst="rect">
              <a:avLst/>
            </a:prstGeom>
            <a:ln w="12700" cap="flat">
              <a:noFill/>
              <a:miter lim="400000"/>
            </a:ln>
            <a:effectLst/>
          </p:spPr>
        </p:pic>
        <p:sp>
          <p:nvSpPr>
            <p:cNvPr id="557" name="East African Rift"/>
            <p:cNvSpPr txBox="1"/>
            <p:nvPr/>
          </p:nvSpPr>
          <p:spPr>
            <a:xfrm>
              <a:off x="3886200" y="2803525"/>
              <a:ext cx="18288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200"/>
                </a:spcBef>
                <a:defRPr sz="1600">
                  <a:latin typeface="Arial"/>
                  <a:ea typeface="Arial"/>
                  <a:cs typeface="Arial"/>
                  <a:sym typeface="Arial"/>
                </a:defRPr>
              </a:pPr>
              <a:r>
                <a:t>East African Rift</a:t>
              </a:r>
              <a:r>
                <a:rPr sz="2000"/>
                <a:t> </a:t>
              </a:r>
            </a:p>
          </p:txBody>
        </p:sp>
        <p:sp>
          <p:nvSpPr>
            <p:cNvPr id="558" name="Line"/>
            <p:cNvSpPr/>
            <p:nvPr/>
          </p:nvSpPr>
          <p:spPr>
            <a:xfrm flipH="1">
              <a:off x="3733800" y="3048001"/>
              <a:ext cx="228600" cy="2"/>
            </a:xfrm>
            <a:prstGeom prst="line">
              <a:avLst/>
            </a:prstGeom>
            <a:noFill/>
            <a:ln w="19050" cap="flat">
              <a:solidFill>
                <a:srgbClr val="000000"/>
              </a:solidFill>
              <a:prstDash val="solid"/>
              <a:round/>
              <a:tailEnd type="triangle" w="med" len="med"/>
            </a:ln>
            <a:effectLst/>
          </p:spPr>
          <p:txBody>
            <a:bodyPr wrap="square" lIns="45718" tIns="45718" rIns="45718" bIns="45718" numCol="1" anchor="t">
              <a:noAutofit/>
            </a:bodyPr>
            <a:lstStyle/>
            <a:p>
              <a:pPr/>
            </a:p>
          </p:txBody>
        </p:sp>
      </p:grpSp>
      <p:sp>
        <p:nvSpPr>
          <p:cNvPr id="560"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Check Understanding"/>
          <p:cNvSpPr txBox="1"/>
          <p:nvPr/>
        </p:nvSpPr>
        <p:spPr>
          <a:xfrm>
            <a:off x="2247900" y="165963"/>
            <a:ext cx="4953000"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Check Understanding</a:t>
            </a:r>
          </a:p>
        </p:txBody>
      </p:sp>
      <p:sp>
        <p:nvSpPr>
          <p:cNvPr id="565" name="Mid-oceanic ridges are shown as the pink dashed lines.…"/>
          <p:cNvSpPr txBox="1"/>
          <p:nvPr/>
        </p:nvSpPr>
        <p:spPr>
          <a:xfrm>
            <a:off x="425339" y="4598649"/>
            <a:ext cx="8293321" cy="183055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85000"/>
              </a:lnSpc>
              <a:spcBef>
                <a:spcPts val="1200"/>
              </a:spcBef>
              <a:defRPr b="0">
                <a:latin typeface="Arial"/>
                <a:ea typeface="Arial"/>
                <a:cs typeface="Arial"/>
                <a:sym typeface="Arial"/>
              </a:defRPr>
            </a:pPr>
            <a:r>
              <a:t>Mid-oceanic ridges are shown as the pink dashed lines. </a:t>
            </a:r>
          </a:p>
          <a:p>
            <a:pPr>
              <a:lnSpc>
                <a:spcPct val="85000"/>
              </a:lnSpc>
              <a:spcBef>
                <a:spcPts val="1200"/>
              </a:spcBef>
              <a:defRPr b="0">
                <a:latin typeface="Arial"/>
                <a:ea typeface="Arial"/>
                <a:cs typeface="Arial"/>
                <a:sym typeface="Arial"/>
              </a:defRPr>
            </a:pPr>
            <a:r>
              <a:t>1. How many mid-oceanic ridges can you find?</a:t>
            </a:r>
          </a:p>
          <a:p>
            <a:pPr>
              <a:lnSpc>
                <a:spcPct val="85000"/>
              </a:lnSpc>
              <a:spcBef>
                <a:spcPts val="1200"/>
              </a:spcBef>
              <a:defRPr b="0">
                <a:latin typeface="Arial"/>
                <a:ea typeface="Arial"/>
                <a:cs typeface="Arial"/>
                <a:sym typeface="Arial"/>
              </a:defRPr>
            </a:pPr>
            <a:r>
              <a:t>2. What type of boundaries are mid-oceanic ridges?</a:t>
            </a:r>
          </a:p>
          <a:p>
            <a:pPr>
              <a:lnSpc>
                <a:spcPct val="85000"/>
              </a:lnSpc>
              <a:spcBef>
                <a:spcPts val="1200"/>
              </a:spcBef>
              <a:defRPr b="0">
                <a:latin typeface="Arial"/>
                <a:ea typeface="Arial"/>
                <a:cs typeface="Arial"/>
                <a:sym typeface="Arial"/>
              </a:defRPr>
            </a:pPr>
            <a:r>
              <a:t>3. How can mid-oceanic ridges explain how continents move across the Earth?</a:t>
            </a:r>
          </a:p>
        </p:txBody>
      </p:sp>
      <p:pic>
        <p:nvPicPr>
          <p:cNvPr id="566" name="map with mid oceanic ridges-USGS" descr="map with mid oceanic ridges-USGS"/>
          <p:cNvPicPr>
            <a:picLocks noChangeAspect="1"/>
          </p:cNvPicPr>
          <p:nvPr/>
        </p:nvPicPr>
        <p:blipFill>
          <a:blip r:embed="rId3">
            <a:extLst/>
          </a:blip>
          <a:stretch>
            <a:fillRect/>
          </a:stretch>
        </p:blipFill>
        <p:spPr>
          <a:xfrm>
            <a:off x="1524797" y="774093"/>
            <a:ext cx="5646256" cy="3631494"/>
          </a:xfrm>
          <a:prstGeom prst="rect">
            <a:avLst/>
          </a:prstGeom>
          <a:ln w="12700">
            <a:miter lim="400000"/>
          </a:ln>
        </p:spPr>
      </p:pic>
      <p:sp>
        <p:nvSpPr>
          <p:cNvPr id="567"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1. There is a divergent boundary between the Indian and African plates.   Which of the following will likely happen over the next million years?…"/>
          <p:cNvSpPr txBox="1"/>
          <p:nvPr/>
        </p:nvSpPr>
        <p:spPr>
          <a:xfrm>
            <a:off x="228600" y="4048125"/>
            <a:ext cx="8763000" cy="24199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a:latin typeface="Arial"/>
                <a:ea typeface="Arial"/>
                <a:cs typeface="Arial"/>
                <a:sym typeface="Arial"/>
              </a:defRPr>
            </a:pPr>
          </a:p>
          <a:p>
            <a:pPr lvl="1" indent="457200">
              <a:defRPr b="0">
                <a:latin typeface="Arial"/>
                <a:ea typeface="Arial"/>
                <a:cs typeface="Arial"/>
                <a:sym typeface="Arial"/>
              </a:defRPr>
            </a:pPr>
            <a:r>
              <a:t>1. There is a divergent boundary between the Indian and African plates.  	Which of the following will likely happen over the next million years?</a:t>
            </a:r>
          </a:p>
          <a:p>
            <a:pPr lvl="1" indent="457200">
              <a:defRPr b="0">
                <a:latin typeface="Arial"/>
                <a:ea typeface="Arial"/>
                <a:cs typeface="Arial"/>
                <a:sym typeface="Arial"/>
              </a:defRPr>
            </a:pPr>
          </a:p>
          <a:p>
            <a:pPr lvl="1" indent="457200">
              <a:defRPr b="0">
                <a:latin typeface="Arial"/>
                <a:ea typeface="Arial"/>
                <a:cs typeface="Arial"/>
                <a:sym typeface="Arial"/>
              </a:defRPr>
            </a:pPr>
            <a:r>
              <a:t>	A. Africa and India will move closer together</a:t>
            </a:r>
            <a:r>
              <a:t>.</a:t>
            </a:r>
          </a:p>
          <a:p>
            <a:pPr lvl="1" indent="457200">
              <a:defRPr b="0">
                <a:latin typeface="Arial"/>
                <a:ea typeface="Arial"/>
                <a:cs typeface="Arial"/>
                <a:sym typeface="Arial"/>
              </a:defRPr>
            </a:pPr>
            <a:r>
              <a:t>	B. Africa and India will move farther apart</a:t>
            </a:r>
            <a:r>
              <a:t>.</a:t>
            </a:r>
          </a:p>
          <a:p>
            <a:pPr lvl="1" indent="457200">
              <a:defRPr b="0">
                <a:latin typeface="Arial"/>
                <a:ea typeface="Arial"/>
                <a:cs typeface="Arial"/>
                <a:sym typeface="Arial"/>
              </a:defRPr>
            </a:pPr>
            <a:r>
              <a:t>	C. The position of Africa and India will be the same.</a:t>
            </a:r>
          </a:p>
          <a:p>
            <a:pPr lvl="1" indent="457200">
              <a:defRPr b="0">
                <a:latin typeface="Arial"/>
                <a:ea typeface="Arial"/>
                <a:cs typeface="Arial"/>
                <a:sym typeface="Arial"/>
              </a:defRPr>
            </a:pPr>
            <a:r>
              <a:t>	D. Africa will move northward and India will move southward.</a:t>
            </a:r>
          </a:p>
        </p:txBody>
      </p:sp>
      <p:grpSp>
        <p:nvGrpSpPr>
          <p:cNvPr id="578" name="Group"/>
          <p:cNvGrpSpPr/>
          <p:nvPr/>
        </p:nvGrpSpPr>
        <p:grpSpPr>
          <a:xfrm>
            <a:off x="819150" y="720726"/>
            <a:ext cx="7058025" cy="3327401"/>
            <a:chOff x="0" y="0"/>
            <a:chExt cx="7058025" cy="3327400"/>
          </a:xfrm>
        </p:grpSpPr>
        <p:pic>
          <p:nvPicPr>
            <p:cNvPr id="572" name="world map" descr="world map"/>
            <p:cNvPicPr>
              <a:picLocks noChangeAspect="1"/>
            </p:cNvPicPr>
            <p:nvPr/>
          </p:nvPicPr>
          <p:blipFill>
            <a:blip r:embed="rId3">
              <a:extLst/>
            </a:blip>
            <a:stretch>
              <a:fillRect/>
            </a:stretch>
          </p:blipFill>
          <p:spPr>
            <a:xfrm>
              <a:off x="0" y="0"/>
              <a:ext cx="7058025" cy="3327400"/>
            </a:xfrm>
            <a:prstGeom prst="rect">
              <a:avLst/>
            </a:prstGeom>
            <a:ln w="12700" cap="flat">
              <a:noFill/>
              <a:miter lim="400000"/>
            </a:ln>
            <a:effectLst/>
          </p:spPr>
        </p:pic>
        <p:grpSp>
          <p:nvGrpSpPr>
            <p:cNvPr id="575" name="Group"/>
            <p:cNvGrpSpPr/>
            <p:nvPr/>
          </p:nvGrpSpPr>
          <p:grpSpPr>
            <a:xfrm>
              <a:off x="2984368" y="846898"/>
              <a:ext cx="2334620" cy="1584035"/>
              <a:chOff x="-18" y="10"/>
              <a:chExt cx="2334619" cy="1584033"/>
            </a:xfrm>
          </p:grpSpPr>
          <p:sp>
            <p:nvSpPr>
              <p:cNvPr id="573" name="Shape"/>
              <p:cNvSpPr/>
              <p:nvPr/>
            </p:nvSpPr>
            <p:spPr>
              <a:xfrm>
                <a:off x="-19" y="10"/>
                <a:ext cx="1872937" cy="1584035"/>
              </a:xfrm>
              <a:custGeom>
                <a:avLst/>
                <a:gdLst/>
                <a:ahLst/>
                <a:cxnLst>
                  <a:cxn ang="0">
                    <a:pos x="wd2" y="hd2"/>
                  </a:cxn>
                  <a:cxn ang="5400000">
                    <a:pos x="wd2" y="hd2"/>
                  </a:cxn>
                  <a:cxn ang="10800000">
                    <a:pos x="wd2" y="hd2"/>
                  </a:cxn>
                  <a:cxn ang="16200000">
                    <a:pos x="wd2" y="hd2"/>
                  </a:cxn>
                </a:cxnLst>
                <a:rect l="0" t="0" r="r" b="b"/>
                <a:pathLst>
                  <a:path w="21220" h="21430" fill="norm" stroke="1" extrusionOk="0">
                    <a:moveTo>
                      <a:pt x="5763" y="24"/>
                    </a:moveTo>
                    <a:cubicBezTo>
                      <a:pt x="7142" y="246"/>
                      <a:pt x="8540" y="448"/>
                      <a:pt x="9920" y="751"/>
                    </a:cubicBezTo>
                    <a:cubicBezTo>
                      <a:pt x="10410" y="1336"/>
                      <a:pt x="10246" y="1558"/>
                      <a:pt x="10900" y="2043"/>
                    </a:cubicBezTo>
                    <a:cubicBezTo>
                      <a:pt x="11626" y="1922"/>
                      <a:pt x="12043" y="1700"/>
                      <a:pt x="12733" y="2043"/>
                    </a:cubicBezTo>
                    <a:cubicBezTo>
                      <a:pt x="12896" y="2124"/>
                      <a:pt x="13223" y="2749"/>
                      <a:pt x="13405" y="2790"/>
                    </a:cubicBezTo>
                    <a:cubicBezTo>
                      <a:pt x="13949" y="2931"/>
                      <a:pt x="14512" y="2911"/>
                      <a:pt x="15056" y="2971"/>
                    </a:cubicBezTo>
                    <a:cubicBezTo>
                      <a:pt x="15202" y="4001"/>
                      <a:pt x="15419" y="4970"/>
                      <a:pt x="16218" y="5555"/>
                    </a:cubicBezTo>
                    <a:cubicBezTo>
                      <a:pt x="16345" y="5979"/>
                      <a:pt x="16363" y="6444"/>
                      <a:pt x="16545" y="6847"/>
                    </a:cubicBezTo>
                    <a:cubicBezTo>
                      <a:pt x="16690" y="7170"/>
                      <a:pt x="17017" y="7312"/>
                      <a:pt x="17216" y="7594"/>
                    </a:cubicBezTo>
                    <a:cubicBezTo>
                      <a:pt x="17343" y="7776"/>
                      <a:pt x="17343" y="8099"/>
                      <a:pt x="17543" y="8139"/>
                    </a:cubicBezTo>
                    <a:cubicBezTo>
                      <a:pt x="18360" y="8341"/>
                      <a:pt x="19195" y="8260"/>
                      <a:pt x="20030" y="8321"/>
                    </a:cubicBezTo>
                    <a:cubicBezTo>
                      <a:pt x="20629" y="8947"/>
                      <a:pt x="20919" y="8503"/>
                      <a:pt x="21191" y="9431"/>
                    </a:cubicBezTo>
                    <a:cubicBezTo>
                      <a:pt x="21137" y="11470"/>
                      <a:pt x="21373" y="13529"/>
                      <a:pt x="21028" y="15528"/>
                    </a:cubicBezTo>
                    <a:cubicBezTo>
                      <a:pt x="20883" y="16335"/>
                      <a:pt x="19031" y="16638"/>
                      <a:pt x="19031" y="16638"/>
                    </a:cubicBezTo>
                    <a:cubicBezTo>
                      <a:pt x="19013" y="16658"/>
                      <a:pt x="17997" y="18576"/>
                      <a:pt x="17870" y="18657"/>
                    </a:cubicBezTo>
                    <a:cubicBezTo>
                      <a:pt x="17561" y="18818"/>
                      <a:pt x="16890" y="19020"/>
                      <a:pt x="16890" y="19020"/>
                    </a:cubicBezTo>
                    <a:cubicBezTo>
                      <a:pt x="16744" y="19262"/>
                      <a:pt x="16109" y="20453"/>
                      <a:pt x="15728" y="20696"/>
                    </a:cubicBezTo>
                    <a:cubicBezTo>
                      <a:pt x="15528" y="20817"/>
                      <a:pt x="14094" y="21059"/>
                      <a:pt x="14058" y="21059"/>
                    </a:cubicBezTo>
                    <a:cubicBezTo>
                      <a:pt x="13895" y="21180"/>
                      <a:pt x="13768" y="21402"/>
                      <a:pt x="13568" y="21422"/>
                    </a:cubicBezTo>
                    <a:cubicBezTo>
                      <a:pt x="12025" y="21503"/>
                      <a:pt x="8177" y="20958"/>
                      <a:pt x="6761" y="20877"/>
                    </a:cubicBezTo>
                    <a:cubicBezTo>
                      <a:pt x="5963" y="20312"/>
                      <a:pt x="6035" y="19787"/>
                      <a:pt x="5763" y="18838"/>
                    </a:cubicBezTo>
                    <a:cubicBezTo>
                      <a:pt x="5654" y="18475"/>
                      <a:pt x="5436" y="17728"/>
                      <a:pt x="5436" y="17728"/>
                    </a:cubicBezTo>
                    <a:cubicBezTo>
                      <a:pt x="5382" y="16557"/>
                      <a:pt x="5418" y="15386"/>
                      <a:pt x="5273" y="14236"/>
                    </a:cubicBezTo>
                    <a:cubicBezTo>
                      <a:pt x="5237" y="14014"/>
                      <a:pt x="5019" y="13872"/>
                      <a:pt x="4928" y="13670"/>
                    </a:cubicBezTo>
                    <a:cubicBezTo>
                      <a:pt x="4619" y="12984"/>
                      <a:pt x="4692" y="12156"/>
                      <a:pt x="4438" y="11470"/>
                    </a:cubicBezTo>
                    <a:cubicBezTo>
                      <a:pt x="4184" y="10784"/>
                      <a:pt x="3276" y="10542"/>
                      <a:pt x="2768" y="10178"/>
                    </a:cubicBezTo>
                    <a:cubicBezTo>
                      <a:pt x="2568" y="9250"/>
                      <a:pt x="2223" y="8785"/>
                      <a:pt x="1606" y="8139"/>
                    </a:cubicBezTo>
                    <a:cubicBezTo>
                      <a:pt x="1425" y="7554"/>
                      <a:pt x="1098" y="7271"/>
                      <a:pt x="953" y="6666"/>
                    </a:cubicBezTo>
                    <a:cubicBezTo>
                      <a:pt x="699" y="5656"/>
                      <a:pt x="644" y="4788"/>
                      <a:pt x="118" y="3900"/>
                    </a:cubicBezTo>
                    <a:cubicBezTo>
                      <a:pt x="-227" y="2689"/>
                      <a:pt x="190" y="1538"/>
                      <a:pt x="1280" y="1134"/>
                    </a:cubicBezTo>
                    <a:cubicBezTo>
                      <a:pt x="2006" y="287"/>
                      <a:pt x="3294" y="347"/>
                      <a:pt x="4275" y="206"/>
                    </a:cubicBezTo>
                    <a:cubicBezTo>
                      <a:pt x="5073" y="-97"/>
                      <a:pt x="4601" y="24"/>
                      <a:pt x="5763" y="24"/>
                    </a:cubicBezTo>
                    <a:close/>
                  </a:path>
                </a:pathLst>
              </a:custGeom>
              <a:noFill/>
              <a:ln w="19050" cap="flat">
                <a:solidFill>
                  <a:srgbClr val="000000"/>
                </a:solidFill>
                <a:prstDash val="dash"/>
                <a:round/>
              </a:ln>
              <a:effectLst/>
            </p:spPr>
            <p:txBody>
              <a:bodyPr wrap="square" lIns="45718" tIns="45718" rIns="45718" bIns="45718" numCol="1" anchor="t">
                <a:noAutofit/>
              </a:bodyPr>
              <a:lstStyle/>
              <a:p>
                <a:pPr>
                  <a:defRPr>
                    <a:latin typeface="Arial"/>
                    <a:ea typeface="Arial"/>
                    <a:cs typeface="Arial"/>
                    <a:sym typeface="Arial"/>
                  </a:defRPr>
                </a:pPr>
              </a:p>
            </p:txBody>
          </p:sp>
          <p:sp>
            <p:nvSpPr>
              <p:cNvPr id="574" name="Shape"/>
              <p:cNvSpPr/>
              <p:nvPr/>
            </p:nvSpPr>
            <p:spPr>
              <a:xfrm>
                <a:off x="1835400" y="259906"/>
                <a:ext cx="499202" cy="768566"/>
              </a:xfrm>
              <a:custGeom>
                <a:avLst/>
                <a:gdLst/>
                <a:ahLst/>
                <a:cxnLst>
                  <a:cxn ang="0">
                    <a:pos x="wd2" y="hd2"/>
                  </a:cxn>
                  <a:cxn ang="5400000">
                    <a:pos x="wd2" y="hd2"/>
                  </a:cxn>
                  <a:cxn ang="10800000">
                    <a:pos x="wd2" y="hd2"/>
                  </a:cxn>
                  <a:cxn ang="16200000">
                    <a:pos x="wd2" y="hd2"/>
                  </a:cxn>
                </a:cxnLst>
                <a:rect l="0" t="0" r="r" b="b"/>
                <a:pathLst>
                  <a:path w="16578" h="20414" fill="norm" stroke="1" extrusionOk="0">
                    <a:moveTo>
                      <a:pt x="682" y="9789"/>
                    </a:moveTo>
                    <a:cubicBezTo>
                      <a:pt x="97" y="6183"/>
                      <a:pt x="-1180" y="2854"/>
                      <a:pt x="2651" y="0"/>
                    </a:cubicBezTo>
                    <a:cubicBezTo>
                      <a:pt x="8822" y="277"/>
                      <a:pt x="10152" y="238"/>
                      <a:pt x="14781" y="1110"/>
                    </a:cubicBezTo>
                    <a:cubicBezTo>
                      <a:pt x="17813" y="3290"/>
                      <a:pt x="16323" y="4796"/>
                      <a:pt x="15259" y="7610"/>
                    </a:cubicBezTo>
                    <a:cubicBezTo>
                      <a:pt x="14834" y="19262"/>
                      <a:pt x="20420" y="21600"/>
                      <a:pt x="8450" y="19935"/>
                    </a:cubicBezTo>
                    <a:cubicBezTo>
                      <a:pt x="7386" y="19777"/>
                      <a:pt x="6587" y="19103"/>
                      <a:pt x="5577" y="18865"/>
                    </a:cubicBezTo>
                    <a:cubicBezTo>
                      <a:pt x="4300" y="17954"/>
                      <a:pt x="2917" y="17954"/>
                      <a:pt x="1640" y="17042"/>
                    </a:cubicBezTo>
                    <a:cubicBezTo>
                      <a:pt x="-10" y="13237"/>
                      <a:pt x="682" y="15615"/>
                      <a:pt x="682" y="9789"/>
                    </a:cubicBezTo>
                    <a:close/>
                  </a:path>
                </a:pathLst>
              </a:custGeom>
              <a:noFill/>
              <a:ln w="19050" cap="flat">
                <a:solidFill>
                  <a:srgbClr val="000000"/>
                </a:solidFill>
                <a:prstDash val="dash"/>
                <a:round/>
              </a:ln>
              <a:effectLst/>
            </p:spPr>
            <p:txBody>
              <a:bodyPr wrap="square" lIns="45718" tIns="45718" rIns="45718" bIns="45718" numCol="1" anchor="t">
                <a:noAutofit/>
              </a:bodyPr>
              <a:lstStyle/>
              <a:p>
                <a:pPr>
                  <a:defRPr>
                    <a:latin typeface="Arial"/>
                    <a:ea typeface="Arial"/>
                    <a:cs typeface="Arial"/>
                    <a:sym typeface="Arial"/>
                  </a:defRPr>
                </a:pPr>
              </a:p>
            </p:txBody>
          </p:sp>
        </p:grpSp>
        <p:sp>
          <p:nvSpPr>
            <p:cNvPr id="576" name="divergent boundary"/>
            <p:cNvSpPr txBox="1"/>
            <p:nvPr/>
          </p:nvSpPr>
          <p:spPr>
            <a:xfrm>
              <a:off x="4375975" y="2490551"/>
              <a:ext cx="2258569" cy="667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b="0">
                  <a:latin typeface="Arial"/>
                  <a:ea typeface="Arial"/>
                  <a:cs typeface="Arial"/>
                  <a:sym typeface="Arial"/>
                </a:defRPr>
              </a:lvl1pPr>
            </a:lstStyle>
            <a:p>
              <a:pPr/>
              <a:r>
                <a:t>divergent boundary</a:t>
              </a:r>
            </a:p>
          </p:txBody>
        </p:sp>
        <p:sp>
          <p:nvSpPr>
            <p:cNvPr id="577" name="Line"/>
            <p:cNvSpPr/>
            <p:nvPr/>
          </p:nvSpPr>
          <p:spPr>
            <a:xfrm flipH="1" flipV="1">
              <a:off x="4870036" y="1682264"/>
              <a:ext cx="494063" cy="822570"/>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grpSp>
      <p:sp>
        <p:nvSpPr>
          <p:cNvPr id="579" name="Making and Applying Connections"/>
          <p:cNvSpPr txBox="1"/>
          <p:nvPr/>
        </p:nvSpPr>
        <p:spPr>
          <a:xfrm>
            <a:off x="838200" y="76200"/>
            <a:ext cx="8001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580"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Making and Applying Connections"/>
          <p:cNvSpPr txBox="1"/>
          <p:nvPr/>
        </p:nvSpPr>
        <p:spPr>
          <a:xfrm>
            <a:off x="1058023" y="313974"/>
            <a:ext cx="7391401"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585" name="2. Earthquakes, formation of volcanoes and rifts are evidence for which of the following theories:…"/>
          <p:cNvSpPr txBox="1"/>
          <p:nvPr/>
        </p:nvSpPr>
        <p:spPr>
          <a:xfrm>
            <a:off x="571500" y="1033371"/>
            <a:ext cx="8077200" cy="19881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spcBef>
                <a:spcPts val="1200"/>
              </a:spcBef>
              <a:defRPr b="0">
                <a:latin typeface="Arial"/>
                <a:ea typeface="Arial"/>
                <a:cs typeface="Arial"/>
                <a:sym typeface="Arial"/>
              </a:defRPr>
            </a:pPr>
            <a:r>
              <a:t>2. Earthquakes, formation of volcanoes and rifts are evidence for which of the following theories:</a:t>
            </a:r>
          </a:p>
          <a:p>
            <a:pPr marL="457200" indent="-457200">
              <a:spcBef>
                <a:spcPts val="1200"/>
              </a:spcBef>
              <a:defRPr b="0">
                <a:latin typeface="Arial"/>
                <a:ea typeface="Arial"/>
                <a:cs typeface="Arial"/>
                <a:sym typeface="Arial"/>
              </a:defRPr>
            </a:pPr>
            <a:r>
              <a:t>	A. </a:t>
            </a:r>
            <a:r>
              <a:t>Rock cycle</a:t>
            </a:r>
            <a:br/>
            <a:r>
              <a:t>B. </a:t>
            </a:r>
            <a:r>
              <a:t>Plate tectonics</a:t>
            </a:r>
            <a:br/>
            <a:r>
              <a:t>C. </a:t>
            </a:r>
            <a:r>
              <a:t>Continental drift</a:t>
            </a:r>
            <a:br/>
            <a:r>
              <a:t>D. </a:t>
            </a:r>
            <a:r>
              <a:t>Fossil succession</a:t>
            </a:r>
          </a:p>
        </p:txBody>
      </p:sp>
      <p:sp>
        <p:nvSpPr>
          <p:cNvPr id="586" name="Cognitive Learning Systems, Inc. © 2016"/>
          <p:cNvSpPr txBox="1"/>
          <p:nvPr/>
        </p:nvSpPr>
        <p:spPr>
          <a:xfrm>
            <a:off x="6721141"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
        <p:nvSpPr>
          <p:cNvPr id="587" name="3. Which of the following would best explain why a rift formed in the lithosphere?…"/>
          <p:cNvSpPr txBox="1"/>
          <p:nvPr/>
        </p:nvSpPr>
        <p:spPr>
          <a:xfrm>
            <a:off x="533398" y="3227026"/>
            <a:ext cx="8277226" cy="2432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defRPr b="0">
                <a:latin typeface="Arial"/>
                <a:ea typeface="Arial"/>
                <a:cs typeface="Arial"/>
                <a:sym typeface="Arial"/>
              </a:defRPr>
            </a:pPr>
          </a:p>
          <a:p>
            <a:pPr marL="285750" indent="-285750">
              <a:spcBef>
                <a:spcPts val="1200"/>
              </a:spcBef>
              <a:defRPr b="0">
                <a:latin typeface="Arial"/>
                <a:ea typeface="Arial"/>
                <a:cs typeface="Arial"/>
                <a:sym typeface="Arial"/>
              </a:defRPr>
            </a:pPr>
            <a:r>
              <a:t>3. Which of the following would best explain why a rift formed in the lithosphere?</a:t>
            </a:r>
          </a:p>
          <a:p>
            <a:pPr marL="457200" indent="-457200">
              <a:spcBef>
                <a:spcPts val="1200"/>
              </a:spcBef>
              <a:defRPr b="0">
                <a:latin typeface="Arial"/>
                <a:ea typeface="Arial"/>
                <a:cs typeface="Arial"/>
                <a:sym typeface="Arial"/>
              </a:defRPr>
            </a:pPr>
            <a:r>
              <a:t>	A.</a:t>
            </a:r>
            <a:r>
              <a:t> Cracks in the Earth’s crust cause volcanoes</a:t>
            </a:r>
            <a:r>
              <a:t>.</a:t>
            </a:r>
            <a:br/>
            <a:r>
              <a:t>B. </a:t>
            </a:r>
            <a:r>
              <a:t>Earthquakes produce cracks in the Earth’s crust</a:t>
            </a:r>
            <a:r>
              <a:t>.</a:t>
            </a:r>
            <a:br/>
            <a:r>
              <a:t>C. </a:t>
            </a:r>
            <a:r>
              <a:t>Magma from the mantle pushed up through the Earth’s crust</a:t>
            </a:r>
            <a:r>
              <a:t>.</a:t>
            </a:r>
            <a:br/>
            <a:r>
              <a:t>D.</a:t>
            </a:r>
            <a:r>
              <a:t> Magma from the mantle moved downward into the Earth’s core</a:t>
            </a:r>
            <a:r>
              <a:t>.</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Making and Applying Connections"/>
          <p:cNvSpPr txBox="1"/>
          <p:nvPr/>
        </p:nvSpPr>
        <p:spPr>
          <a:xfrm>
            <a:off x="1184890" y="110842"/>
            <a:ext cx="72390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592" name="4. Compare the two maps above.  The black spots on Map A are areas of frequent earthquakes. Map B shows tectonic plates. Which conclusion could you make from the information on both maps?…"/>
          <p:cNvSpPr txBox="1"/>
          <p:nvPr/>
        </p:nvSpPr>
        <p:spPr>
          <a:xfrm>
            <a:off x="171450" y="3810000"/>
            <a:ext cx="8905875" cy="2572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defRPr b="0">
                <a:latin typeface="Arial"/>
                <a:ea typeface="Arial"/>
                <a:cs typeface="Arial"/>
                <a:sym typeface="Arial"/>
              </a:defRPr>
            </a:pPr>
            <a:r>
              <a:t>4. Compare the two maps above.  The black spots on Map A are areas of frequent earthquakes. Map B shows tectonic plates. Which conclusion could you make from the information on both maps?</a:t>
            </a:r>
          </a:p>
          <a:p>
            <a:pPr marL="457200" indent="-457200">
              <a:spcBef>
                <a:spcPts val="1200"/>
              </a:spcBef>
              <a:defRPr b="0">
                <a:latin typeface="Arial"/>
                <a:ea typeface="Arial"/>
                <a:cs typeface="Arial"/>
                <a:sym typeface="Arial"/>
              </a:defRPr>
            </a:pPr>
            <a:r>
              <a:t>	A. </a:t>
            </a:r>
            <a:r>
              <a:t>Earthquakes occur only in Africa</a:t>
            </a:r>
            <a:r>
              <a:t>.</a:t>
            </a:r>
            <a:br/>
            <a:r>
              <a:t>B.</a:t>
            </a:r>
            <a:r>
              <a:t> Earthquakes occur only at divergent boundaries</a:t>
            </a:r>
            <a:r>
              <a:t>.</a:t>
            </a:r>
            <a:br/>
            <a:r>
              <a:t>C.</a:t>
            </a:r>
            <a:r>
              <a:t> Earthquakes occur at the boundaries of tectonic plates</a:t>
            </a:r>
            <a:r>
              <a:t>.</a:t>
            </a:r>
            <a:br/>
            <a:r>
              <a:t>D.</a:t>
            </a:r>
            <a:r>
              <a:t> There is no relationship between tectonic plate boundaries and   </a:t>
            </a:r>
            <a:br/>
            <a:r>
              <a:t>     earthquakes</a:t>
            </a:r>
            <a:r>
              <a:t>. </a:t>
            </a:r>
          </a:p>
        </p:txBody>
      </p:sp>
      <p:pic>
        <p:nvPicPr>
          <p:cNvPr id="593" name="image24.png" descr="image24.png"/>
          <p:cNvPicPr>
            <a:picLocks noChangeAspect="1"/>
          </p:cNvPicPr>
          <p:nvPr/>
        </p:nvPicPr>
        <p:blipFill>
          <a:blip r:embed="rId3">
            <a:extLst/>
          </a:blip>
          <a:stretch>
            <a:fillRect/>
          </a:stretch>
        </p:blipFill>
        <p:spPr>
          <a:xfrm>
            <a:off x="66852" y="1003985"/>
            <a:ext cx="4619077" cy="2425015"/>
          </a:xfrm>
          <a:prstGeom prst="rect">
            <a:avLst/>
          </a:prstGeom>
          <a:ln w="12700">
            <a:miter lim="400000"/>
          </a:ln>
        </p:spPr>
      </p:pic>
      <p:pic>
        <p:nvPicPr>
          <p:cNvPr id="594" name="Tectonic plates-2" descr="Tectonic plates-2"/>
          <p:cNvPicPr>
            <a:picLocks noChangeAspect="1"/>
          </p:cNvPicPr>
          <p:nvPr/>
        </p:nvPicPr>
        <p:blipFill>
          <a:blip r:embed="rId4">
            <a:extLst/>
          </a:blip>
          <a:stretch>
            <a:fillRect/>
          </a:stretch>
        </p:blipFill>
        <p:spPr>
          <a:xfrm>
            <a:off x="4714504" y="891925"/>
            <a:ext cx="4429496" cy="2694611"/>
          </a:xfrm>
          <a:prstGeom prst="rect">
            <a:avLst/>
          </a:prstGeom>
          <a:ln w="12700">
            <a:miter lim="400000"/>
          </a:ln>
        </p:spPr>
      </p:pic>
      <p:sp>
        <p:nvSpPr>
          <p:cNvPr id="595" name="Text"/>
          <p:cNvSpPr txBox="1"/>
          <p:nvPr/>
        </p:nvSpPr>
        <p:spPr>
          <a:xfrm>
            <a:off x="7086600" y="76200"/>
            <a:ext cx="2057400" cy="3666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600"/>
              </a:spcBef>
              <a:defRPr b="0" sz="1000">
                <a:latin typeface="Arial"/>
                <a:ea typeface="Arial"/>
                <a:cs typeface="Arial"/>
                <a:sym typeface="Arial"/>
              </a:defRPr>
            </a:lvl1pPr>
          </a:lstStyle>
          <a:p>
            <a:pPr/>
            <a:br/>
          </a:p>
        </p:txBody>
      </p:sp>
      <p:sp>
        <p:nvSpPr>
          <p:cNvPr id="596" name="Cognitive Learning Systems, Inc. © 2016"/>
          <p:cNvSpPr txBox="1"/>
          <p:nvPr/>
        </p:nvSpPr>
        <p:spPr>
          <a:xfrm>
            <a:off x="6797341" y="6638145"/>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Making and Applying Connections"/>
          <p:cNvSpPr txBox="1"/>
          <p:nvPr/>
        </p:nvSpPr>
        <p:spPr>
          <a:xfrm>
            <a:off x="685800" y="76200"/>
            <a:ext cx="7924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601" name="5. A team of scientists has been creating model to show the distance between two continents on either side of a mid-oceanic ridge over the period of several thousand years. The table below shows the distances.  In reviewing the data you realize one of th"/>
          <p:cNvSpPr txBox="1"/>
          <p:nvPr/>
        </p:nvSpPr>
        <p:spPr>
          <a:xfrm>
            <a:off x="152400" y="685799"/>
            <a:ext cx="8839200" cy="9963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defRPr b="0">
                <a:latin typeface="Arial"/>
                <a:ea typeface="Arial"/>
                <a:cs typeface="Arial"/>
                <a:sym typeface="Arial"/>
              </a:defRPr>
            </a:pPr>
            <a:r>
              <a:t>5. A team of scientists has been creating model to show the distance between two continents on either side of a mid-oceanic ridge over the period of several thousand years. The table below shows the distances.  In reviewing the data you realize one of the data points is missing.  </a:t>
            </a: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br/>
            <a:r>
              <a:t>Which is the most likely distance the two tectonic plates will move between 3008 and 4008?</a:t>
            </a:r>
          </a:p>
          <a:p>
            <a:pPr marL="457200" indent="-457200">
              <a:spcBef>
                <a:spcPts val="1200"/>
              </a:spcBef>
              <a:defRPr b="0">
                <a:latin typeface="Arial"/>
                <a:ea typeface="Arial"/>
                <a:cs typeface="Arial"/>
                <a:sym typeface="Arial"/>
              </a:defRPr>
            </a:pPr>
            <a:r>
              <a:t>		A. </a:t>
            </a:r>
            <a:r>
              <a:t>1</a:t>
            </a:r>
            <a:r>
              <a:t>0 km</a:t>
            </a:r>
            <a:br/>
            <a:r>
              <a:t>	B. </a:t>
            </a:r>
            <a:r>
              <a:t>2</a:t>
            </a:r>
            <a:r>
              <a:t>0 km</a:t>
            </a:r>
            <a:br/>
            <a:r>
              <a:t>	C. 10 km</a:t>
            </a:r>
            <a:br/>
            <a:r>
              <a:t>	D. 60 km</a:t>
            </a: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lvl="1"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spcBef>
                <a:spcPts val="1200"/>
              </a:spcBef>
              <a:buSzPct val="100000"/>
              <a:buChar char="•"/>
              <a:defRPr b="0">
                <a:latin typeface="Arial"/>
                <a:ea typeface="Arial"/>
                <a:cs typeface="Arial"/>
                <a:sym typeface="Arial"/>
              </a:defRPr>
            </a:pPr>
          </a:p>
          <a:p>
            <a:pPr marL="457200" indent="-457200">
              <a:spcBef>
                <a:spcPts val="1200"/>
              </a:spcBef>
              <a:buSzPct val="100000"/>
              <a:buChar char="•"/>
              <a:defRPr b="0">
                <a:latin typeface="Arial"/>
                <a:ea typeface="Arial"/>
                <a:cs typeface="Arial"/>
                <a:sym typeface="Arial"/>
              </a:defRPr>
            </a:pPr>
          </a:p>
          <a:p>
            <a:pPr marL="457200" indent="-457200">
              <a:spcBef>
                <a:spcPts val="1200"/>
              </a:spcBef>
              <a:buSzPct val="100000"/>
              <a:buChar char="•"/>
              <a:defRPr b="0">
                <a:latin typeface="Arial"/>
                <a:ea typeface="Arial"/>
                <a:cs typeface="Arial"/>
                <a:sym typeface="Arial"/>
              </a:defRPr>
            </a:pPr>
          </a:p>
          <a:p>
            <a:pPr marL="457200" indent="-457200">
              <a:spcBef>
                <a:spcPts val="1200"/>
              </a:spcBef>
              <a:buSzPct val="100000"/>
              <a:buChar char="•"/>
              <a:defRPr b="0">
                <a:latin typeface="Arial"/>
                <a:ea typeface="Arial"/>
                <a:cs typeface="Arial"/>
                <a:sym typeface="Arial"/>
              </a:defRPr>
            </a:pPr>
          </a:p>
          <a:p>
            <a:pPr marL="457200" indent="-457200">
              <a:spcBef>
                <a:spcPts val="1200"/>
              </a:spcBef>
              <a:buSzPct val="100000"/>
              <a:buChar char="•"/>
              <a:defRPr b="0">
                <a:latin typeface="Arial"/>
                <a:ea typeface="Arial"/>
                <a:cs typeface="Arial"/>
                <a:sym typeface="Arial"/>
              </a:defRPr>
            </a:pPr>
          </a:p>
        </p:txBody>
      </p:sp>
      <p:graphicFrame>
        <p:nvGraphicFramePr>
          <p:cNvPr id="602" name="Table"/>
          <p:cNvGraphicFramePr/>
          <p:nvPr/>
        </p:nvGraphicFramePr>
        <p:xfrm>
          <a:off x="838200" y="2133600"/>
          <a:ext cx="7391400" cy="230187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939925"/>
                <a:gridCol w="5451475"/>
              </a:tblGrid>
              <a:tr h="457200">
                <a:tc>
                  <a:txBody>
                    <a:bodyPr/>
                    <a:lstStyle/>
                    <a:p>
                      <a:pPr defTabSz="914400">
                        <a:spcBef>
                          <a:spcPts val="400"/>
                        </a:spcBef>
                        <a:defRPr sz="1800"/>
                      </a:pPr>
                      <a:r>
                        <a:rPr b="1">
                          <a:latin typeface="Arial"/>
                          <a:ea typeface="Arial"/>
                          <a:cs typeface="Arial"/>
                          <a:sym typeface="Arial"/>
                        </a:rPr>
                        <a:t>Year</a:t>
                      </a:r>
                    </a:p>
                  </a:txBody>
                  <a:tcPr marL="45720" marR="45720" marT="45720" marB="45720" anchor="t" anchorCtr="0"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defTabSz="914400">
                        <a:spcBef>
                          <a:spcPts val="400"/>
                        </a:spcBef>
                        <a:defRPr sz="1800"/>
                      </a:pPr>
                      <a:r>
                        <a:rPr b="1">
                          <a:latin typeface="Arial"/>
                          <a:ea typeface="Arial"/>
                          <a:cs typeface="Arial"/>
                          <a:sym typeface="Arial"/>
                        </a:rPr>
                        <a:t>Distance between tectonic plates</a:t>
                      </a:r>
                    </a:p>
                  </a:txBody>
                  <a:tcPr marL="45720" marR="45720" marT="45720" marB="45720" anchor="t" anchorCtr="0" horzOverflow="overflow">
                    <a:lnL w="12700">
                      <a:solidFill>
                        <a:srgbClr val="000000"/>
                      </a:solidFill>
                    </a:lnL>
                    <a:lnR w="28575">
                      <a:solidFill>
                        <a:srgbClr val="000000"/>
                      </a:solidFill>
                    </a:lnR>
                    <a:lnT w="28575">
                      <a:solidFill>
                        <a:srgbClr val="000000"/>
                      </a:solidFill>
                    </a:lnT>
                    <a:lnB w="12700">
                      <a:solidFill>
                        <a:srgbClr val="000000"/>
                      </a:solidFill>
                    </a:lnB>
                    <a:noFill/>
                  </a:tcPr>
                </a:tc>
              </a:tr>
              <a:tr h="381000">
                <a:tc>
                  <a:txBody>
                    <a:bodyPr/>
                    <a:lstStyle/>
                    <a:p>
                      <a:pPr defTabSz="914400">
                        <a:spcBef>
                          <a:spcPts val="400"/>
                        </a:spcBef>
                        <a:defRPr sz="1800"/>
                      </a:pPr>
                      <a:r>
                        <a:rPr b="1">
                          <a:latin typeface="Arial"/>
                          <a:ea typeface="Arial"/>
                          <a:cs typeface="Arial"/>
                          <a:sym typeface="Arial"/>
                        </a:rPr>
                        <a:t>2016</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6000 km</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81000">
                <a:tc>
                  <a:txBody>
                    <a:bodyPr/>
                    <a:lstStyle/>
                    <a:p>
                      <a:pPr defTabSz="914400">
                        <a:spcBef>
                          <a:spcPts val="400"/>
                        </a:spcBef>
                        <a:defRPr sz="1800"/>
                      </a:pPr>
                      <a:r>
                        <a:rPr b="1">
                          <a:latin typeface="Arial"/>
                          <a:ea typeface="Arial"/>
                          <a:cs typeface="Arial"/>
                          <a:sym typeface="Arial"/>
                        </a:rPr>
                        <a:t>3008</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6010 km</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96875">
                <a:tc>
                  <a:txBody>
                    <a:bodyPr/>
                    <a:lstStyle/>
                    <a:p>
                      <a:pPr defTabSz="914400">
                        <a:spcBef>
                          <a:spcPts val="400"/>
                        </a:spcBef>
                        <a:defRPr sz="1800"/>
                      </a:pPr>
                      <a:r>
                        <a:rPr b="1">
                          <a:latin typeface="Arial"/>
                          <a:ea typeface="Arial"/>
                          <a:cs typeface="Arial"/>
                          <a:sym typeface="Arial"/>
                        </a:rPr>
                        <a:t>4008</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600"/>
                        </a:spcBef>
                        <a:defRPr b="1" sz="1800">
                          <a:latin typeface="Arial"/>
                          <a:ea typeface="Arial"/>
                          <a:cs typeface="Arial"/>
                          <a:sym typeface="Arial"/>
                        </a:defRPr>
                      </a:pP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81000">
                <a:tc>
                  <a:txBody>
                    <a:bodyPr/>
                    <a:lstStyle/>
                    <a:p>
                      <a:pPr defTabSz="914400">
                        <a:spcBef>
                          <a:spcPts val="400"/>
                        </a:spcBef>
                        <a:defRPr sz="1800"/>
                      </a:pPr>
                      <a:r>
                        <a:rPr b="1">
                          <a:latin typeface="Arial"/>
                          <a:ea typeface="Arial"/>
                          <a:cs typeface="Arial"/>
                          <a:sym typeface="Arial"/>
                        </a:rPr>
                        <a:t>5008</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6030 km</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04800">
                <a:tc>
                  <a:txBody>
                    <a:bodyPr/>
                    <a:lstStyle/>
                    <a:p>
                      <a:pPr defTabSz="914400">
                        <a:spcBef>
                          <a:spcPts val="400"/>
                        </a:spcBef>
                        <a:defRPr sz="1800"/>
                      </a:pPr>
                      <a:r>
                        <a:rPr b="1">
                          <a:latin typeface="Arial"/>
                          <a:ea typeface="Arial"/>
                          <a:cs typeface="Arial"/>
                          <a:sym typeface="Arial"/>
                        </a:rPr>
                        <a:t>6008</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defTabSz="914400">
                        <a:spcBef>
                          <a:spcPts val="400"/>
                        </a:spcBef>
                        <a:defRPr sz="1800"/>
                      </a:pPr>
                      <a:r>
                        <a:rPr b="1">
                          <a:latin typeface="Arial"/>
                          <a:ea typeface="Arial"/>
                          <a:cs typeface="Arial"/>
                          <a:sym typeface="Arial"/>
                        </a:rPr>
                        <a:t>6040 km</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
        <p:nvSpPr>
          <p:cNvPr id="603"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608" name="Dynamic Earth…"/>
          <p:cNvSpPr txBox="1"/>
          <p:nvPr/>
        </p:nvSpPr>
        <p:spPr>
          <a:xfrm>
            <a:off x="2819400" y="3519487"/>
            <a:ext cx="6477000" cy="20466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b="0" sz="5400">
                <a:latin typeface="Arial"/>
                <a:ea typeface="Arial"/>
                <a:cs typeface="Arial"/>
                <a:sym typeface="Arial"/>
              </a:defRPr>
            </a:pPr>
            <a:r>
              <a:t>Dynamic Earth</a:t>
            </a:r>
          </a:p>
          <a:p>
            <a:pPr>
              <a:spcBef>
                <a:spcPts val="1900"/>
              </a:spcBef>
              <a:defRPr b="0" sz="3200">
                <a:latin typeface="Arial"/>
                <a:ea typeface="Arial"/>
                <a:cs typeface="Arial"/>
                <a:sym typeface="Arial"/>
              </a:defRPr>
            </a:pPr>
            <a:r>
              <a:t>Convergent and Transform Boundaries</a:t>
            </a:r>
          </a:p>
        </p:txBody>
      </p:sp>
      <p:sp>
        <p:nvSpPr>
          <p:cNvPr id="609"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pic>
        <p:nvPicPr>
          <p:cNvPr id="610"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grpSp>
        <p:nvGrpSpPr>
          <p:cNvPr id="613" name="Group"/>
          <p:cNvGrpSpPr/>
          <p:nvPr/>
        </p:nvGrpSpPr>
        <p:grpSpPr>
          <a:xfrm>
            <a:off x="76200" y="547687"/>
            <a:ext cx="2628621" cy="2971801"/>
            <a:chOff x="0" y="0"/>
            <a:chExt cx="2628620" cy="2971800"/>
          </a:xfrm>
        </p:grpSpPr>
        <p:pic>
          <p:nvPicPr>
            <p:cNvPr id="611" name="Changing Earth cover.jpg" descr="Changing Earth cover.jpg"/>
            <p:cNvPicPr>
              <a:picLocks noChangeAspect="1"/>
            </p:cNvPicPr>
            <p:nvPr/>
          </p:nvPicPr>
          <p:blipFill>
            <a:blip r:embed="rId4">
              <a:extLst/>
            </a:blip>
            <a:stretch>
              <a:fillRect/>
            </a:stretch>
          </p:blipFill>
          <p:spPr>
            <a:xfrm>
              <a:off x="0" y="0"/>
              <a:ext cx="2628621" cy="2971801"/>
            </a:xfrm>
            <a:prstGeom prst="rect">
              <a:avLst/>
            </a:prstGeom>
            <a:ln w="12700" cap="flat">
              <a:noFill/>
              <a:miter lim="400000"/>
            </a:ln>
            <a:effectLst/>
          </p:spPr>
        </p:pic>
        <p:pic>
          <p:nvPicPr>
            <p:cNvPr id="612" name="LabLearner_Logo white.png" descr="LabLearner_Logo white.png"/>
            <p:cNvPicPr>
              <a:picLocks noChangeAspect="1"/>
            </p:cNvPicPr>
            <p:nvPr/>
          </p:nvPicPr>
          <p:blipFill>
            <a:blip r:embed="rId5">
              <a:extLst/>
            </a:blip>
            <a:stretch>
              <a:fillRect/>
            </a:stretch>
          </p:blipFill>
          <p:spPr>
            <a:xfrm>
              <a:off x="418818" y="2202214"/>
              <a:ext cx="1919160" cy="36953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ubduction – Creating a Convergent Boundary"/>
          <p:cNvSpPr txBox="1"/>
          <p:nvPr/>
        </p:nvSpPr>
        <p:spPr>
          <a:xfrm>
            <a:off x="1719086" y="76199"/>
            <a:ext cx="6564519" cy="11432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2100"/>
              </a:spcBef>
              <a:defRPr b="0" sz="3600">
                <a:latin typeface="Arial"/>
                <a:ea typeface="Arial"/>
                <a:cs typeface="Arial"/>
                <a:sym typeface="Arial"/>
              </a:defRPr>
            </a:pPr>
            <a:r>
              <a:t>Subduction</a:t>
            </a:r>
            <a:r>
              <a:t> – </a:t>
            </a:r>
            <a:r>
              <a:t>Creating a Convergent Boundary</a:t>
            </a:r>
          </a:p>
        </p:txBody>
      </p:sp>
      <p:sp>
        <p:nvSpPr>
          <p:cNvPr id="618" name="Creation of new ocean crust at mid-oceanic ridges can continue for tens to hundreds of millions of years.…"/>
          <p:cNvSpPr txBox="1"/>
          <p:nvPr/>
        </p:nvSpPr>
        <p:spPr>
          <a:xfrm>
            <a:off x="381000" y="4098925"/>
            <a:ext cx="8382000" cy="2432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b="0">
                <a:latin typeface="Arial"/>
                <a:ea typeface="Arial"/>
                <a:cs typeface="Arial"/>
                <a:sym typeface="Arial"/>
              </a:defRPr>
            </a:pPr>
            <a:r>
              <a:t>Creation of new ocean crust at mid-oceanic ridges can continue for tens to hundreds of millions of years.</a:t>
            </a:r>
          </a:p>
          <a:p>
            <a:pPr>
              <a:spcBef>
                <a:spcPts val="1200"/>
              </a:spcBef>
              <a:defRPr b="0">
                <a:latin typeface="Arial"/>
                <a:ea typeface="Arial"/>
                <a:cs typeface="Arial"/>
                <a:sym typeface="Arial"/>
              </a:defRPr>
            </a:pPr>
            <a:r>
              <a:t>At some point, however, new oceanic crust breaks and begins to move beneath the mantle. This is called subduction.</a:t>
            </a:r>
          </a:p>
          <a:p>
            <a:pPr>
              <a:spcBef>
                <a:spcPts val="1200"/>
              </a:spcBef>
              <a:defRPr b="0">
                <a:latin typeface="Arial"/>
                <a:ea typeface="Arial"/>
                <a:cs typeface="Arial"/>
                <a:sym typeface="Arial"/>
              </a:defRPr>
            </a:pPr>
            <a:r>
              <a:t>In the example above, when subduction occurs, the two continents on either side of the mid-oceanic ridge stop moving apart and begin moving back toward one another. </a:t>
            </a:r>
          </a:p>
        </p:txBody>
      </p:sp>
      <p:grpSp>
        <p:nvGrpSpPr>
          <p:cNvPr id="623" name="Group"/>
          <p:cNvGrpSpPr/>
          <p:nvPr/>
        </p:nvGrpSpPr>
        <p:grpSpPr>
          <a:xfrm>
            <a:off x="685799" y="1228723"/>
            <a:ext cx="7353301" cy="2790828"/>
            <a:chOff x="0" y="0"/>
            <a:chExt cx="7353300" cy="2790827"/>
          </a:xfrm>
        </p:grpSpPr>
        <p:pic>
          <p:nvPicPr>
            <p:cNvPr id="619" name="continent_003" descr="continent_003"/>
            <p:cNvPicPr>
              <a:picLocks noChangeAspect="1"/>
            </p:cNvPicPr>
            <p:nvPr/>
          </p:nvPicPr>
          <p:blipFill>
            <a:blip r:embed="rId3">
              <a:extLst/>
            </a:blip>
            <a:stretch>
              <a:fillRect/>
            </a:stretch>
          </p:blipFill>
          <p:spPr>
            <a:xfrm>
              <a:off x="-1" y="-1"/>
              <a:ext cx="6792612" cy="2790828"/>
            </a:xfrm>
            <a:prstGeom prst="rect">
              <a:avLst/>
            </a:prstGeom>
            <a:ln w="12700" cap="flat">
              <a:noFill/>
              <a:miter lim="400000"/>
            </a:ln>
            <a:effectLst/>
          </p:spPr>
        </p:pic>
        <p:sp>
          <p:nvSpPr>
            <p:cNvPr id="620" name="Oceanic crust (lithosphere)…"/>
            <p:cNvSpPr txBox="1"/>
            <p:nvPr/>
          </p:nvSpPr>
          <p:spPr>
            <a:xfrm>
              <a:off x="1250061" y="1652048"/>
              <a:ext cx="2647189" cy="1113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900"/>
                </a:spcBef>
                <a:defRPr sz="1600">
                  <a:latin typeface="Arial"/>
                  <a:ea typeface="Arial"/>
                  <a:cs typeface="Arial"/>
                  <a:sym typeface="Arial"/>
                </a:defRPr>
              </a:pPr>
              <a:r>
                <a:t>Oceanic crust</a:t>
              </a:r>
              <a:br/>
              <a:r>
                <a:t>(lithosphere)</a:t>
              </a:r>
            </a:p>
            <a:p>
              <a:pPr>
                <a:spcBef>
                  <a:spcPts val="900"/>
                </a:spcBef>
                <a:defRPr sz="1600">
                  <a:latin typeface="Arial"/>
                  <a:ea typeface="Arial"/>
                  <a:cs typeface="Arial"/>
                  <a:sym typeface="Arial"/>
                </a:defRPr>
              </a:pPr>
              <a:r>
                <a:t>Subducting into mantle</a:t>
              </a:r>
              <a:br/>
              <a:r>
                <a:t>under continental crust</a:t>
              </a:r>
            </a:p>
          </p:txBody>
        </p:sp>
        <p:sp>
          <p:nvSpPr>
            <p:cNvPr id="621" name="Line"/>
            <p:cNvSpPr/>
            <p:nvPr/>
          </p:nvSpPr>
          <p:spPr>
            <a:xfrm flipV="1">
              <a:off x="2205990" y="1508393"/>
              <a:ext cx="588265" cy="215486"/>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pPr/>
            </a:p>
          </p:txBody>
        </p:sp>
        <p:sp>
          <p:nvSpPr>
            <p:cNvPr id="622" name="Continental crust (lithosphere)…"/>
            <p:cNvSpPr txBox="1"/>
            <p:nvPr/>
          </p:nvSpPr>
          <p:spPr>
            <a:xfrm>
              <a:off x="4706111" y="1652048"/>
              <a:ext cx="2647189" cy="8848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900"/>
                </a:spcBef>
                <a:defRPr sz="1600">
                  <a:latin typeface="Arial"/>
                  <a:ea typeface="Arial"/>
                  <a:cs typeface="Arial"/>
                  <a:sym typeface="Arial"/>
                </a:defRPr>
              </a:pPr>
              <a:r>
                <a:t>Continental crust</a:t>
              </a:r>
              <a:br/>
              <a:r>
                <a:t>(lithosphere)</a:t>
              </a:r>
            </a:p>
            <a:p>
              <a:pPr>
                <a:spcBef>
                  <a:spcPts val="900"/>
                </a:spcBef>
                <a:defRPr sz="1600">
                  <a:latin typeface="Arial"/>
                  <a:ea typeface="Arial"/>
                  <a:cs typeface="Arial"/>
                  <a:sym typeface="Arial"/>
                </a:defRPr>
              </a:pPr>
              <a:r>
                <a:t>remains on top of mantle</a:t>
              </a:r>
            </a:p>
          </p:txBody>
        </p:sp>
      </p:grpSp>
      <p:sp>
        <p:nvSpPr>
          <p:cNvPr id="624"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Convergent Boundaries"/>
          <p:cNvSpPr txBox="1"/>
          <p:nvPr/>
        </p:nvSpPr>
        <p:spPr>
          <a:xfrm>
            <a:off x="2013116" y="152400"/>
            <a:ext cx="6019802"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Convergent Boundaries</a:t>
            </a:r>
          </a:p>
        </p:txBody>
      </p:sp>
      <p:sp>
        <p:nvSpPr>
          <p:cNvPr id="629" name="One side of the ocean crust is dragged down below the other side.…"/>
          <p:cNvSpPr txBox="1"/>
          <p:nvPr/>
        </p:nvSpPr>
        <p:spPr>
          <a:xfrm>
            <a:off x="302431" y="3441679"/>
            <a:ext cx="8508194" cy="30041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a:latin typeface="Arial"/>
                <a:ea typeface="Arial"/>
                <a:cs typeface="Arial"/>
                <a:sym typeface="Arial"/>
              </a:defRPr>
            </a:pPr>
            <a:r>
              <a:t>One side of the ocean crust is dragged down below the other side.</a:t>
            </a:r>
          </a:p>
          <a:p>
            <a:pPr lvl="1" indent="457200">
              <a:defRPr b="0">
                <a:latin typeface="Arial"/>
                <a:ea typeface="Arial"/>
                <a:cs typeface="Arial"/>
                <a:sym typeface="Arial"/>
              </a:defRPr>
            </a:pPr>
            <a:r>
              <a:t>A trench is formed.  It can extend 1-2 km below the ocean floor. </a:t>
            </a:r>
            <a:r>
              <a:t>T</a:t>
            </a:r>
            <a:r>
              <a:t>he ocean crust slides into the mantle</a:t>
            </a:r>
            <a:r>
              <a:t> and </a:t>
            </a:r>
            <a:r>
              <a:t>begins to melt</a:t>
            </a:r>
            <a:r>
              <a:t>,</a:t>
            </a:r>
            <a:r>
              <a:t> forming</a:t>
            </a:r>
            <a:r>
              <a:t> </a:t>
            </a:r>
            <a:r>
              <a:t>magma. </a:t>
            </a:r>
          </a:p>
          <a:p>
            <a:pPr lvl="1" indent="457200">
              <a:defRPr b="0">
                <a:latin typeface="Arial"/>
                <a:ea typeface="Arial"/>
                <a:cs typeface="Arial"/>
                <a:sym typeface="Arial"/>
              </a:defRPr>
            </a:pPr>
          </a:p>
          <a:p>
            <a:pPr lvl="1" indent="457200">
              <a:defRPr b="0">
                <a:latin typeface="Arial"/>
                <a:ea typeface="Arial"/>
                <a:cs typeface="Arial"/>
                <a:sym typeface="Arial"/>
              </a:defRPr>
            </a:pPr>
            <a:r>
              <a:t>Magma rises towards the ocean floor as lava and creates a volcano.</a:t>
            </a:r>
          </a:p>
          <a:p>
            <a:pPr lvl="1" indent="457200">
              <a:defRPr b="0">
                <a:latin typeface="Arial"/>
                <a:ea typeface="Arial"/>
                <a:cs typeface="Arial"/>
                <a:sym typeface="Arial"/>
              </a:defRPr>
            </a:pPr>
            <a:r>
              <a:t>Eventually enough lava rises up that an island is formed. </a:t>
            </a:r>
          </a:p>
          <a:p>
            <a:pPr lvl="1" indent="457200">
              <a:defRPr b="0">
                <a:latin typeface="Arial"/>
                <a:ea typeface="Arial"/>
                <a:cs typeface="Arial"/>
                <a:sym typeface="Arial"/>
              </a:defRPr>
            </a:pPr>
          </a:p>
          <a:p>
            <a:pPr lvl="1" indent="457200">
              <a:defRPr b="0">
                <a:latin typeface="Arial"/>
                <a:ea typeface="Arial"/>
                <a:cs typeface="Arial"/>
                <a:sym typeface="Arial"/>
              </a:defRPr>
            </a:pPr>
            <a:r>
              <a:t>The island is now considered the beginning of the convergent</a:t>
            </a:r>
            <a:r>
              <a:t> </a:t>
            </a:r>
            <a:r>
              <a:t>boundary of two different tectonic plates.  The example above is</a:t>
            </a:r>
            <a:r>
              <a:t> </a:t>
            </a:r>
            <a:r>
              <a:t>oceanic</a:t>
            </a:r>
            <a:r>
              <a:t>-oceanic </a:t>
            </a:r>
            <a:r>
              <a:t>convergence.</a:t>
            </a:r>
          </a:p>
        </p:txBody>
      </p:sp>
      <p:pic>
        <p:nvPicPr>
          <p:cNvPr id="630" name="ocean ocean conv" descr="ocean ocean conv"/>
          <p:cNvPicPr>
            <a:picLocks noChangeAspect="1"/>
          </p:cNvPicPr>
          <p:nvPr/>
        </p:nvPicPr>
        <p:blipFill>
          <a:blip r:embed="rId3">
            <a:extLst/>
          </a:blip>
          <a:stretch>
            <a:fillRect/>
          </a:stretch>
        </p:blipFill>
        <p:spPr>
          <a:xfrm>
            <a:off x="1959123" y="823912"/>
            <a:ext cx="4441677" cy="2357440"/>
          </a:xfrm>
          <a:prstGeom prst="rect">
            <a:avLst/>
          </a:prstGeom>
          <a:ln w="12700">
            <a:miter lim="400000"/>
          </a:ln>
        </p:spPr>
      </p:pic>
      <p:sp>
        <p:nvSpPr>
          <p:cNvPr id="631" name="l"/>
          <p:cNvSpPr txBox="1"/>
          <p:nvPr/>
        </p:nvSpPr>
        <p:spPr>
          <a:xfrm rot="5400000">
            <a:off x="6904052" y="3703651"/>
            <a:ext cx="4113215" cy="3666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defRPr b="0" sz="1000">
                <a:latin typeface="Arial"/>
                <a:ea typeface="Arial"/>
                <a:cs typeface="Arial"/>
                <a:sym typeface="Arial"/>
              </a:defRPr>
            </a:pPr>
            <a:r>
              <a:t>l </a:t>
            </a:r>
            <a:br/>
          </a:p>
        </p:txBody>
      </p:sp>
      <p:sp>
        <p:nvSpPr>
          <p:cNvPr id="632" name="Cognitive Learning Systems, Inc. © 2016"/>
          <p:cNvSpPr txBox="1"/>
          <p:nvPr/>
        </p:nvSpPr>
        <p:spPr>
          <a:xfrm>
            <a:off x="3223098" y="6621398"/>
            <a:ext cx="2407317"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urface of the Earth"/>
          <p:cNvSpPr txBox="1"/>
          <p:nvPr/>
        </p:nvSpPr>
        <p:spPr>
          <a:xfrm>
            <a:off x="2538042" y="228600"/>
            <a:ext cx="4273063"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Surface of the Earth</a:t>
            </a:r>
          </a:p>
        </p:txBody>
      </p:sp>
      <p:sp>
        <p:nvSpPr>
          <p:cNvPr id="160" name="Text"/>
          <p:cNvSpPr txBox="1"/>
          <p:nvPr/>
        </p:nvSpPr>
        <p:spPr>
          <a:xfrm rot="5400000">
            <a:off x="5438633" y="4009735"/>
            <a:ext cx="6400803" cy="6673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1200"/>
              </a:spcBef>
              <a:defRPr b="0">
                <a:latin typeface="Arial"/>
                <a:ea typeface="Arial"/>
                <a:cs typeface="Arial"/>
                <a:sym typeface="Arial"/>
              </a:defRPr>
            </a:lvl1pPr>
          </a:lstStyle>
          <a:p>
            <a:pPr/>
            <a:br/>
          </a:p>
        </p:txBody>
      </p:sp>
      <p:sp>
        <p:nvSpPr>
          <p:cNvPr id="161" name="Cognitive Learning Systems, Inc. © 2016"/>
          <p:cNvSpPr txBox="1"/>
          <p:nvPr/>
        </p:nvSpPr>
        <p:spPr>
          <a:xfrm>
            <a:off x="3438680"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grpSp>
        <p:nvGrpSpPr>
          <p:cNvPr id="170" name="Group"/>
          <p:cNvGrpSpPr/>
          <p:nvPr/>
        </p:nvGrpSpPr>
        <p:grpSpPr>
          <a:xfrm>
            <a:off x="421237" y="1503088"/>
            <a:ext cx="8267140" cy="4133570"/>
            <a:chOff x="0" y="0"/>
            <a:chExt cx="8267138" cy="4133569"/>
          </a:xfrm>
        </p:grpSpPr>
        <p:pic>
          <p:nvPicPr>
            <p:cNvPr id="162" name="image7.jpg" descr="image7.jpg"/>
            <p:cNvPicPr>
              <a:picLocks noChangeAspect="1"/>
            </p:cNvPicPr>
            <p:nvPr/>
          </p:nvPicPr>
          <p:blipFill>
            <a:blip r:embed="rId3">
              <a:extLst/>
            </a:blip>
            <a:stretch>
              <a:fillRect/>
            </a:stretch>
          </p:blipFill>
          <p:spPr>
            <a:xfrm>
              <a:off x="0" y="0"/>
              <a:ext cx="8267139" cy="4133570"/>
            </a:xfrm>
            <a:prstGeom prst="rect">
              <a:avLst/>
            </a:prstGeom>
            <a:ln w="12700" cap="flat">
              <a:noFill/>
              <a:miter lim="400000"/>
            </a:ln>
            <a:effectLst/>
          </p:spPr>
        </p:pic>
        <p:sp>
          <p:nvSpPr>
            <p:cNvPr id="163" name="North America"/>
            <p:cNvSpPr txBox="1"/>
            <p:nvPr/>
          </p:nvSpPr>
          <p:spPr>
            <a:xfrm>
              <a:off x="1014586" y="1160703"/>
              <a:ext cx="1651332" cy="3401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FFFFFF"/>
                  </a:solidFill>
                </a:defRPr>
              </a:lvl1pPr>
            </a:lstStyle>
            <a:p>
              <a:pPr/>
              <a:r>
                <a:t>North America</a:t>
              </a:r>
            </a:p>
          </p:txBody>
        </p:sp>
        <p:sp>
          <p:nvSpPr>
            <p:cNvPr id="164" name="Line"/>
            <p:cNvSpPr/>
            <p:nvPr/>
          </p:nvSpPr>
          <p:spPr>
            <a:xfrm>
              <a:off x="2784926" y="1419658"/>
              <a:ext cx="605546" cy="108131"/>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165" name="South America"/>
            <p:cNvSpPr txBox="1"/>
            <p:nvPr/>
          </p:nvSpPr>
          <p:spPr>
            <a:xfrm>
              <a:off x="886077" y="2439210"/>
              <a:ext cx="1650092" cy="3401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FFFFFF"/>
                  </a:solidFill>
                </a:defRPr>
              </a:lvl1pPr>
            </a:lstStyle>
            <a:p>
              <a:pPr/>
              <a:r>
                <a:t>South America</a:t>
              </a:r>
            </a:p>
          </p:txBody>
        </p:sp>
        <p:sp>
          <p:nvSpPr>
            <p:cNvPr id="166" name="Siberia"/>
            <p:cNvSpPr txBox="1"/>
            <p:nvPr/>
          </p:nvSpPr>
          <p:spPr>
            <a:xfrm>
              <a:off x="4335550" y="156138"/>
              <a:ext cx="684371" cy="300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i="1" sz="1600"/>
              </a:lvl1pPr>
            </a:lstStyle>
            <a:p>
              <a:pPr/>
              <a:r>
                <a:t>Siberia</a:t>
              </a:r>
            </a:p>
          </p:txBody>
        </p:sp>
        <p:sp>
          <p:nvSpPr>
            <p:cNvPr id="167" name="Australia"/>
            <p:cNvSpPr txBox="1"/>
            <p:nvPr/>
          </p:nvSpPr>
          <p:spPr>
            <a:xfrm>
              <a:off x="5751298" y="3130556"/>
              <a:ext cx="1041136" cy="3401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r>
                <a:t>Australia</a:t>
              </a:r>
            </a:p>
          </p:txBody>
        </p:sp>
        <p:sp>
          <p:nvSpPr>
            <p:cNvPr id="168" name="Sahara Desert"/>
            <p:cNvSpPr txBox="1"/>
            <p:nvPr/>
          </p:nvSpPr>
          <p:spPr>
            <a:xfrm>
              <a:off x="4055555" y="2730025"/>
              <a:ext cx="1294864" cy="300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i="1" sz="1600"/>
              </a:lvl1pPr>
            </a:lstStyle>
            <a:p>
              <a:pPr/>
              <a:r>
                <a:t>Sahara Desert</a:t>
              </a:r>
            </a:p>
          </p:txBody>
        </p:sp>
        <p:sp>
          <p:nvSpPr>
            <p:cNvPr id="169" name="Line"/>
            <p:cNvSpPr/>
            <p:nvPr/>
          </p:nvSpPr>
          <p:spPr>
            <a:xfrm>
              <a:off x="2582944" y="2670580"/>
              <a:ext cx="941092" cy="113688"/>
            </a:xfrm>
            <a:prstGeom prst="line">
              <a:avLst/>
            </a:prstGeom>
            <a:noFill/>
            <a:ln w="25400" cap="flat">
              <a:solidFill>
                <a:srgbClr val="FFFF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grpSp>
      <p:sp>
        <p:nvSpPr>
          <p:cNvPr id="171" name="240 Million Years Ago"/>
          <p:cNvSpPr txBox="1"/>
          <p:nvPr/>
        </p:nvSpPr>
        <p:spPr>
          <a:xfrm>
            <a:off x="3554858" y="5691882"/>
            <a:ext cx="2368807" cy="34018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240 Million Years Ago</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Convergent Boundaries"/>
          <p:cNvSpPr txBox="1"/>
          <p:nvPr/>
        </p:nvSpPr>
        <p:spPr>
          <a:xfrm>
            <a:off x="1981200" y="228600"/>
            <a:ext cx="5562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Convergent Boundaries</a:t>
            </a:r>
          </a:p>
        </p:txBody>
      </p:sp>
      <p:sp>
        <p:nvSpPr>
          <p:cNvPr id="637" name="Similar processes occur when the subduction zone is near the edge…"/>
          <p:cNvSpPr txBox="1"/>
          <p:nvPr/>
        </p:nvSpPr>
        <p:spPr>
          <a:xfrm>
            <a:off x="247650" y="3979745"/>
            <a:ext cx="8810625" cy="21024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a:latin typeface="Arial"/>
                <a:ea typeface="Arial"/>
                <a:cs typeface="Arial"/>
                <a:sym typeface="Arial"/>
              </a:defRPr>
            </a:pPr>
            <a:r>
              <a:t>Similar processes occur when the subduction zone is near the edge</a:t>
            </a:r>
          </a:p>
          <a:p>
            <a:pPr lvl="1" indent="457200">
              <a:defRPr b="0">
                <a:latin typeface="Arial"/>
                <a:ea typeface="Arial"/>
                <a:cs typeface="Arial"/>
                <a:sym typeface="Arial"/>
              </a:defRPr>
            </a:pPr>
            <a:r>
              <a:t>of a continent. Volcanoes appear under crust that is above sea level</a:t>
            </a:r>
            <a:r>
              <a:t>. </a:t>
            </a:r>
            <a:r>
              <a:t>mountains </a:t>
            </a:r>
            <a:r>
              <a:t>are higher </a:t>
            </a:r>
            <a:r>
              <a:t>than </a:t>
            </a:r>
            <a:r>
              <a:t>the ones created by </a:t>
            </a:r>
            <a:r>
              <a:t>island building. This is called</a:t>
            </a:r>
            <a:r>
              <a:t> o</a:t>
            </a:r>
            <a:r>
              <a:t>ceanic</a:t>
            </a:r>
            <a:r>
              <a:t>-</a:t>
            </a:r>
            <a:r>
              <a:t>continent</a:t>
            </a:r>
            <a:r>
              <a:t>al</a:t>
            </a:r>
            <a:r>
              <a:t> convergence.</a:t>
            </a:r>
          </a:p>
          <a:p>
            <a:pPr lvl="1" indent="457200">
              <a:defRPr b="0" sz="1800">
                <a:latin typeface="Arial"/>
                <a:ea typeface="Arial"/>
                <a:cs typeface="Arial"/>
                <a:sym typeface="Arial"/>
              </a:defRPr>
            </a:pPr>
          </a:p>
          <a:p>
            <a:pPr lvl="1" indent="457200">
              <a:defRPr b="0">
                <a:latin typeface="Arial"/>
                <a:ea typeface="Arial"/>
                <a:cs typeface="Arial"/>
                <a:sym typeface="Arial"/>
              </a:defRPr>
            </a:pPr>
            <a:r>
              <a:t>Like divergent boundaries, volcanoes and earthquakes can occur at</a:t>
            </a:r>
          </a:p>
          <a:p>
            <a:pPr lvl="1" indent="457200">
              <a:defRPr b="0">
                <a:latin typeface="Arial"/>
                <a:ea typeface="Arial"/>
                <a:cs typeface="Arial"/>
                <a:sym typeface="Arial"/>
              </a:defRPr>
            </a:pPr>
            <a:r>
              <a:t>convergent boundaries. </a:t>
            </a:r>
          </a:p>
        </p:txBody>
      </p:sp>
      <p:pic>
        <p:nvPicPr>
          <p:cNvPr id="638" name="ocean cont conv" descr="ocean cont conv"/>
          <p:cNvPicPr>
            <a:picLocks noChangeAspect="1"/>
          </p:cNvPicPr>
          <p:nvPr/>
        </p:nvPicPr>
        <p:blipFill>
          <a:blip r:embed="rId3">
            <a:extLst/>
          </a:blip>
          <a:stretch>
            <a:fillRect/>
          </a:stretch>
        </p:blipFill>
        <p:spPr>
          <a:xfrm>
            <a:off x="1752600" y="914400"/>
            <a:ext cx="4876800" cy="2875128"/>
          </a:xfrm>
          <a:prstGeom prst="rect">
            <a:avLst/>
          </a:prstGeom>
          <a:ln w="12700">
            <a:miter lim="400000"/>
          </a:ln>
        </p:spPr>
      </p:pic>
      <p:sp>
        <p:nvSpPr>
          <p:cNvPr id="639" name="Cognitive Learning Systems, Inc. © 2016"/>
          <p:cNvSpPr txBox="1"/>
          <p:nvPr/>
        </p:nvSpPr>
        <p:spPr>
          <a:xfrm>
            <a:off x="3368341" y="6579887"/>
            <a:ext cx="2407317"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Convergent Boundaries"/>
          <p:cNvSpPr txBox="1"/>
          <p:nvPr/>
        </p:nvSpPr>
        <p:spPr>
          <a:xfrm>
            <a:off x="1219200" y="76200"/>
            <a:ext cx="6858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Convergent Boundaries</a:t>
            </a:r>
          </a:p>
        </p:txBody>
      </p:sp>
      <p:sp>
        <p:nvSpPr>
          <p:cNvPr id="644" name="Imagine an example in which subduction continues until an island and continent meet or two continents on sides of an ocean meet.…"/>
          <p:cNvSpPr txBox="1"/>
          <p:nvPr/>
        </p:nvSpPr>
        <p:spPr>
          <a:xfrm>
            <a:off x="104775" y="2952750"/>
            <a:ext cx="8934450" cy="3321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marL="457200" indent="-342900">
              <a:spcBef>
                <a:spcPts val="1200"/>
              </a:spcBef>
              <a:buSzPct val="100000"/>
              <a:buFont typeface="Arial"/>
              <a:buChar char="•"/>
              <a:defRPr b="0">
                <a:latin typeface="Arial"/>
                <a:ea typeface="Arial"/>
                <a:cs typeface="Arial"/>
                <a:sym typeface="Arial"/>
              </a:defRPr>
            </a:pPr>
            <a:r>
              <a:t>Imagine an example in which subduction continues until an island and continent meet or two continents on sides of an ocean meet.</a:t>
            </a:r>
          </a:p>
          <a:p>
            <a:pPr lvl="1" marL="457200" indent="-342900">
              <a:spcBef>
                <a:spcPts val="1200"/>
              </a:spcBef>
              <a:buSzPct val="100000"/>
              <a:buFont typeface="Arial"/>
              <a:buChar char="•"/>
              <a:defRPr b="0">
                <a:latin typeface="Arial"/>
                <a:ea typeface="Arial"/>
                <a:cs typeface="Arial"/>
                <a:sym typeface="Arial"/>
              </a:defRPr>
            </a:pPr>
            <a:r>
              <a:t>One must slide over the other. Great heat and pressure occur at this area.</a:t>
            </a:r>
          </a:p>
          <a:p>
            <a:pPr lvl="1" marL="457200" indent="-342900">
              <a:spcBef>
                <a:spcPts val="1200"/>
              </a:spcBef>
              <a:buSzPct val="100000"/>
              <a:buFont typeface="Arial"/>
              <a:buChar char="•"/>
              <a:defRPr b="0">
                <a:latin typeface="Arial"/>
                <a:ea typeface="Arial"/>
                <a:cs typeface="Arial"/>
                <a:sym typeface="Arial"/>
              </a:defRPr>
            </a:pPr>
            <a:r>
              <a:t>Area that was the trench and contains crust that was underwater is thrust up over the other plate. </a:t>
            </a:r>
          </a:p>
          <a:p>
            <a:pPr lvl="1" marL="457200" indent="-342900">
              <a:spcBef>
                <a:spcPts val="1200"/>
              </a:spcBef>
              <a:buSzPct val="100000"/>
              <a:buFont typeface="Arial"/>
              <a:buChar char="•"/>
              <a:defRPr b="0">
                <a:latin typeface="Arial"/>
                <a:ea typeface="Arial"/>
                <a:cs typeface="Arial"/>
                <a:sym typeface="Arial"/>
              </a:defRPr>
            </a:pPr>
            <a:r>
              <a:t>The two plates are now “s</a:t>
            </a:r>
            <a:r>
              <a:t>titch</a:t>
            </a:r>
            <a:r>
              <a:t>ed” together. Subduction and volcanic activity stop.</a:t>
            </a:r>
          </a:p>
          <a:p>
            <a:pPr lvl="1" marL="457200" indent="-342900">
              <a:spcBef>
                <a:spcPts val="1200"/>
              </a:spcBef>
              <a:buSzPct val="100000"/>
              <a:buFont typeface="Arial"/>
              <a:buChar char="•"/>
              <a:defRPr b="0">
                <a:latin typeface="Arial"/>
                <a:ea typeface="Arial"/>
                <a:cs typeface="Arial"/>
                <a:sym typeface="Arial"/>
              </a:defRPr>
            </a:pPr>
            <a:r>
              <a:t>The island or one continent has now overridden the other continent forming high mountains.  </a:t>
            </a:r>
          </a:p>
        </p:txBody>
      </p:sp>
      <p:pic>
        <p:nvPicPr>
          <p:cNvPr id="645" name="cont cont conver" descr="cont cont conver"/>
          <p:cNvPicPr>
            <a:picLocks noChangeAspect="1"/>
          </p:cNvPicPr>
          <p:nvPr/>
        </p:nvPicPr>
        <p:blipFill>
          <a:blip r:embed="rId3">
            <a:extLst/>
          </a:blip>
          <a:stretch>
            <a:fillRect/>
          </a:stretch>
        </p:blipFill>
        <p:spPr>
          <a:xfrm>
            <a:off x="4724400" y="576262"/>
            <a:ext cx="3505200" cy="2014539"/>
          </a:xfrm>
          <a:prstGeom prst="rect">
            <a:avLst/>
          </a:prstGeom>
          <a:ln w="12700">
            <a:miter lim="400000"/>
          </a:ln>
        </p:spPr>
      </p:pic>
      <p:pic>
        <p:nvPicPr>
          <p:cNvPr id="646" name="continent_003" descr="continent_003"/>
          <p:cNvPicPr>
            <a:picLocks noChangeAspect="1"/>
          </p:cNvPicPr>
          <p:nvPr/>
        </p:nvPicPr>
        <p:blipFill>
          <a:blip r:embed="rId4">
            <a:extLst/>
          </a:blip>
          <a:stretch>
            <a:fillRect/>
          </a:stretch>
        </p:blipFill>
        <p:spPr>
          <a:xfrm>
            <a:off x="0" y="685800"/>
            <a:ext cx="4648200" cy="1954215"/>
          </a:xfrm>
          <a:prstGeom prst="rect">
            <a:avLst/>
          </a:prstGeom>
          <a:ln w="12700">
            <a:miter lim="400000"/>
          </a:ln>
        </p:spPr>
      </p:pic>
      <p:sp>
        <p:nvSpPr>
          <p:cNvPr id="647" name="Text"/>
          <p:cNvSpPr txBox="1"/>
          <p:nvPr/>
        </p:nvSpPr>
        <p:spPr>
          <a:xfrm rot="5400000">
            <a:off x="7590676" y="2255058"/>
            <a:ext cx="2743202" cy="3666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600"/>
              </a:spcBef>
              <a:defRPr b="0" sz="1000">
                <a:latin typeface="Arial"/>
                <a:ea typeface="Arial"/>
                <a:cs typeface="Arial"/>
                <a:sym typeface="Arial"/>
              </a:defRPr>
            </a:lvl1pPr>
          </a:lstStyle>
          <a:p>
            <a:pPr/>
            <a:br/>
          </a:p>
        </p:txBody>
      </p:sp>
      <p:sp>
        <p:nvSpPr>
          <p:cNvPr id="648"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Transform Boundaries"/>
          <p:cNvSpPr txBox="1"/>
          <p:nvPr/>
        </p:nvSpPr>
        <p:spPr>
          <a:xfrm>
            <a:off x="1676400" y="76200"/>
            <a:ext cx="6400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Transform Boundaries</a:t>
            </a:r>
          </a:p>
        </p:txBody>
      </p:sp>
      <p:sp>
        <p:nvSpPr>
          <p:cNvPr id="653" name="Text"/>
          <p:cNvSpPr txBox="1"/>
          <p:nvPr/>
        </p:nvSpPr>
        <p:spPr>
          <a:xfrm>
            <a:off x="228600" y="990600"/>
            <a:ext cx="6477000" cy="36976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sz="1800">
                <a:latin typeface="Arial"/>
                <a:ea typeface="Arial"/>
                <a:cs typeface="Arial"/>
                <a:sym typeface="Arial"/>
              </a:defRPr>
            </a:pPr>
            <a:r>
              <a:t> </a:t>
            </a:r>
          </a:p>
          <a:p>
            <a:pPr lvl="1" indent="457200">
              <a:defRPr b="0" sz="1800">
                <a:latin typeface="Arial"/>
                <a:ea typeface="Arial"/>
                <a:cs typeface="Arial"/>
                <a:sym typeface="Arial"/>
              </a:defRPr>
            </a:pPr>
          </a:p>
          <a:p>
            <a:pPr lvl="1" indent="457200">
              <a:defRPr b="0" sz="1800">
                <a:latin typeface="Arial"/>
                <a:ea typeface="Arial"/>
                <a:cs typeface="Arial"/>
                <a:sym typeface="Arial"/>
              </a:defRPr>
            </a:pPr>
          </a:p>
          <a:p>
            <a:pPr lvl="1" indent="457200">
              <a:defRPr b="0" sz="1800">
                <a:latin typeface="Arial"/>
                <a:ea typeface="Arial"/>
                <a:cs typeface="Arial"/>
                <a:sym typeface="Arial"/>
              </a:defRPr>
            </a:pPr>
            <a:r>
              <a:t> </a:t>
            </a:r>
          </a:p>
          <a:p>
            <a:pPr lvl="1" indent="457200">
              <a:defRPr b="0" sz="1800">
                <a:latin typeface="Arial"/>
                <a:ea typeface="Arial"/>
                <a:cs typeface="Arial"/>
                <a:sym typeface="Arial"/>
              </a:defRPr>
            </a:pPr>
          </a:p>
          <a:p>
            <a:pPr lvl="1" marL="914400" indent="-457200">
              <a:spcBef>
                <a:spcPts val="1200"/>
              </a:spcBef>
              <a:buSzPct val="100000"/>
              <a:buAutoNum type="alphaLcPeriod" startAt="1"/>
              <a:defRPr b="0" sz="1800">
                <a:latin typeface="Arial"/>
                <a:ea typeface="Arial"/>
                <a:cs typeface="Arial"/>
                <a:sym typeface="Arial"/>
              </a:defRPr>
            </a:pPr>
          </a:p>
          <a:p>
            <a:pPr marL="457200" indent="-457200">
              <a:spcBef>
                <a:spcPts val="1200"/>
              </a:spcBef>
              <a:buSzPct val="100000"/>
              <a:buChar char="•"/>
              <a:defRPr b="0" sz="3200">
                <a:latin typeface="Arial"/>
                <a:ea typeface="Arial"/>
                <a:cs typeface="Arial"/>
                <a:sym typeface="Arial"/>
              </a:defRPr>
            </a:pPr>
          </a:p>
          <a:p>
            <a:pPr marL="457200" indent="-457200">
              <a:spcBef>
                <a:spcPts val="1200"/>
              </a:spcBef>
              <a:defRPr b="0" sz="3200">
                <a:latin typeface="Arial"/>
                <a:ea typeface="Arial"/>
                <a:cs typeface="Arial"/>
                <a:sym typeface="Arial"/>
              </a:defRPr>
            </a:pPr>
          </a:p>
        </p:txBody>
      </p:sp>
      <p:pic>
        <p:nvPicPr>
          <p:cNvPr id="654" name="image29.jpeg" descr="image29.jpeg"/>
          <p:cNvPicPr>
            <a:picLocks noChangeAspect="1"/>
          </p:cNvPicPr>
          <p:nvPr/>
        </p:nvPicPr>
        <p:blipFill>
          <a:blip r:embed="rId3">
            <a:extLst/>
          </a:blip>
          <a:stretch>
            <a:fillRect/>
          </a:stretch>
        </p:blipFill>
        <p:spPr>
          <a:xfrm>
            <a:off x="212342" y="819205"/>
            <a:ext cx="4109216" cy="5531635"/>
          </a:xfrm>
          <a:prstGeom prst="rect">
            <a:avLst/>
          </a:prstGeom>
          <a:ln w="12700">
            <a:miter lim="400000"/>
          </a:ln>
        </p:spPr>
      </p:pic>
      <p:sp>
        <p:nvSpPr>
          <p:cNvPr id="655" name="Tectonic plates slide past one another…"/>
          <p:cNvSpPr txBox="1"/>
          <p:nvPr/>
        </p:nvSpPr>
        <p:spPr>
          <a:xfrm>
            <a:off x="4572000" y="769049"/>
            <a:ext cx="4438650" cy="30295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b="0">
                <a:latin typeface="Arial"/>
                <a:ea typeface="Arial"/>
                <a:cs typeface="Arial"/>
                <a:sym typeface="Arial"/>
              </a:defRPr>
            </a:pPr>
            <a:r>
              <a:t>Tectonic plates slide past one another</a:t>
            </a:r>
          </a:p>
          <a:p>
            <a:pPr>
              <a:spcBef>
                <a:spcPts val="1200"/>
              </a:spcBef>
              <a:defRPr b="0">
                <a:latin typeface="Arial"/>
                <a:ea typeface="Arial"/>
                <a:cs typeface="Arial"/>
                <a:sym typeface="Arial"/>
              </a:defRPr>
            </a:pPr>
            <a:r>
              <a:t>Not usually associated with volcanic activity</a:t>
            </a:r>
          </a:p>
          <a:p>
            <a:pPr>
              <a:spcBef>
                <a:spcPts val="1200"/>
              </a:spcBef>
              <a:defRPr b="0">
                <a:latin typeface="Arial"/>
                <a:ea typeface="Arial"/>
                <a:cs typeface="Arial"/>
                <a:sym typeface="Arial"/>
              </a:defRPr>
            </a:pPr>
            <a:r>
              <a:t>Associated with earthquakes.</a:t>
            </a:r>
          </a:p>
          <a:p>
            <a:pPr>
              <a:spcBef>
                <a:spcPts val="1200"/>
              </a:spcBef>
              <a:defRPr b="0">
                <a:latin typeface="Arial"/>
                <a:ea typeface="Arial"/>
                <a:cs typeface="Arial"/>
                <a:sym typeface="Arial"/>
              </a:defRPr>
            </a:pPr>
            <a:r>
              <a:t>Shifting of plates can causes openings or fractures in the surface of the Earth.</a:t>
            </a:r>
          </a:p>
          <a:p>
            <a:pPr>
              <a:spcBef>
                <a:spcPts val="1200"/>
              </a:spcBef>
              <a:defRPr b="0">
                <a:latin typeface="Arial"/>
                <a:ea typeface="Arial"/>
                <a:cs typeface="Arial"/>
                <a:sym typeface="Arial"/>
              </a:defRPr>
            </a:pPr>
            <a:r>
              <a:t>One of most famous examples: San Andreas Fault in California</a:t>
            </a:r>
          </a:p>
        </p:txBody>
      </p:sp>
      <p:pic>
        <p:nvPicPr>
          <p:cNvPr id="656" name="image30.gif" descr="image30.gif"/>
          <p:cNvPicPr>
            <a:picLocks noChangeAspect="1"/>
          </p:cNvPicPr>
          <p:nvPr/>
        </p:nvPicPr>
        <p:blipFill>
          <a:blip r:embed="rId4">
            <a:extLst/>
          </a:blip>
          <a:stretch>
            <a:fillRect/>
          </a:stretch>
        </p:blipFill>
        <p:spPr>
          <a:xfrm>
            <a:off x="5926330" y="4011817"/>
            <a:ext cx="1598421" cy="2339022"/>
          </a:xfrm>
          <a:prstGeom prst="rect">
            <a:avLst/>
          </a:prstGeom>
          <a:ln w="12700">
            <a:miter lim="400000"/>
          </a:ln>
        </p:spPr>
      </p:pic>
      <p:sp>
        <p:nvSpPr>
          <p:cNvPr id="657"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Check Understanding"/>
          <p:cNvSpPr txBox="1"/>
          <p:nvPr/>
        </p:nvSpPr>
        <p:spPr>
          <a:xfrm>
            <a:off x="1905000" y="228600"/>
            <a:ext cx="5486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Check Understanding</a:t>
            </a:r>
          </a:p>
        </p:txBody>
      </p:sp>
      <p:pic>
        <p:nvPicPr>
          <p:cNvPr id="662" name="ocean ocean conv" descr="ocean ocean conv"/>
          <p:cNvPicPr>
            <a:picLocks noChangeAspect="1"/>
          </p:cNvPicPr>
          <p:nvPr/>
        </p:nvPicPr>
        <p:blipFill>
          <a:blip r:embed="rId3">
            <a:extLst/>
          </a:blip>
          <a:stretch>
            <a:fillRect/>
          </a:stretch>
        </p:blipFill>
        <p:spPr>
          <a:xfrm>
            <a:off x="1219200" y="1119187"/>
            <a:ext cx="5486400" cy="2911476"/>
          </a:xfrm>
          <a:prstGeom prst="rect">
            <a:avLst/>
          </a:prstGeom>
          <a:ln w="12700">
            <a:miter lim="400000"/>
          </a:ln>
        </p:spPr>
      </p:pic>
      <p:sp>
        <p:nvSpPr>
          <p:cNvPr id="663" name="Look at the diagram above and think about what you learned about the processes of subduction.  How can you explain the following findings?…"/>
          <p:cNvSpPr txBox="1"/>
          <p:nvPr/>
        </p:nvSpPr>
        <p:spPr>
          <a:xfrm>
            <a:off x="609600" y="4327525"/>
            <a:ext cx="8001000" cy="16960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buSzPct val="100000"/>
              <a:buAutoNum type="arabicPeriod" startAt="1"/>
              <a:defRPr b="0">
                <a:latin typeface="Arial"/>
                <a:ea typeface="Arial"/>
                <a:cs typeface="Arial"/>
                <a:sym typeface="Arial"/>
              </a:defRPr>
            </a:pPr>
            <a:r>
              <a:t>Look at the diagram above and think about what you learned about the processes of subduction.  How can you explain the following findings?</a:t>
            </a:r>
          </a:p>
          <a:p>
            <a:pPr marL="457200" indent="-457200">
              <a:spcBef>
                <a:spcPts val="1200"/>
              </a:spcBef>
              <a:defRPr b="0">
                <a:latin typeface="Arial"/>
                <a:ea typeface="Arial"/>
                <a:cs typeface="Arial"/>
                <a:sym typeface="Arial"/>
              </a:defRPr>
            </a:pPr>
            <a:r>
              <a:t>	The oldest ocean crust is </a:t>
            </a:r>
            <a:r>
              <a:rPr b="1"/>
              <a:t>200 million</a:t>
            </a:r>
            <a:r>
              <a:t> years old, but the oldest continental crust is </a:t>
            </a:r>
            <a:r>
              <a:rPr b="1"/>
              <a:t>3 to 4 billion</a:t>
            </a:r>
            <a:r>
              <a:t> years old. </a:t>
            </a:r>
          </a:p>
        </p:txBody>
      </p:sp>
      <p:sp>
        <p:nvSpPr>
          <p:cNvPr id="664"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Check Understanding"/>
          <p:cNvSpPr txBox="1"/>
          <p:nvPr/>
        </p:nvSpPr>
        <p:spPr>
          <a:xfrm>
            <a:off x="1905000" y="152400"/>
            <a:ext cx="4724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Check Understanding</a:t>
            </a:r>
          </a:p>
        </p:txBody>
      </p:sp>
      <p:sp>
        <p:nvSpPr>
          <p:cNvPr id="669" name="2. Why would sedimentary rock containing ocean fossils      be found in the mountains now existing on land?…"/>
          <p:cNvSpPr txBox="1"/>
          <p:nvPr/>
        </p:nvSpPr>
        <p:spPr>
          <a:xfrm>
            <a:off x="838200" y="990600"/>
            <a:ext cx="6553200" cy="47948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b="0">
                <a:latin typeface="Arial"/>
                <a:ea typeface="Arial"/>
                <a:cs typeface="Arial"/>
                <a:sym typeface="Arial"/>
              </a:defRPr>
            </a:pPr>
            <a:r>
              <a:t>2. Why would sedimentary rock containing ocean fossils </a:t>
            </a:r>
            <a:br/>
            <a:r>
              <a:t>    be found in the mountains now existing on land?</a:t>
            </a:r>
          </a:p>
          <a:p>
            <a:pPr>
              <a:spcBef>
                <a:spcPts val="1200"/>
              </a:spcBef>
              <a:defRPr b="0">
                <a:latin typeface="Arial"/>
                <a:ea typeface="Arial"/>
                <a:cs typeface="Arial"/>
                <a:sym typeface="Arial"/>
              </a:defRPr>
            </a:pPr>
          </a:p>
          <a:p>
            <a:pPr>
              <a:spcBef>
                <a:spcPts val="1200"/>
              </a:spcBef>
              <a:defRPr b="0">
                <a:latin typeface="Arial"/>
                <a:ea typeface="Arial"/>
                <a:cs typeface="Arial"/>
                <a:sym typeface="Arial"/>
              </a:defRPr>
            </a:pPr>
            <a:r>
              <a:t>3. Which of the following would you not expect to find at </a:t>
            </a:r>
            <a:br/>
            <a:r>
              <a:t>    a transform boundary?</a:t>
            </a:r>
          </a:p>
          <a:p>
            <a:pPr>
              <a:spcBef>
                <a:spcPts val="1200"/>
              </a:spcBef>
              <a:defRPr b="0">
                <a:latin typeface="Arial"/>
                <a:ea typeface="Arial"/>
                <a:cs typeface="Arial"/>
                <a:sym typeface="Arial"/>
              </a:defRPr>
            </a:pPr>
            <a:r>
              <a:t>     A. Two tectonic plates</a:t>
            </a:r>
            <a:br/>
            <a:r>
              <a:t>     B. A volcano</a:t>
            </a:r>
            <a:br/>
            <a:r>
              <a:t>     C. Earthquakes</a:t>
            </a:r>
            <a:br/>
            <a:r>
              <a:t>     D. Fractures in the surface of the Earth</a:t>
            </a:r>
          </a:p>
          <a:p>
            <a:pPr>
              <a:spcBef>
                <a:spcPts val="1200"/>
              </a:spcBef>
              <a:defRPr b="0">
                <a:latin typeface="Arial"/>
                <a:ea typeface="Arial"/>
                <a:cs typeface="Arial"/>
                <a:sym typeface="Arial"/>
              </a:defRPr>
            </a:pPr>
          </a:p>
          <a:p>
            <a:pPr>
              <a:spcBef>
                <a:spcPts val="1200"/>
              </a:spcBef>
              <a:defRPr b="0">
                <a:latin typeface="Arial"/>
                <a:ea typeface="Arial"/>
                <a:cs typeface="Arial"/>
                <a:sym typeface="Arial"/>
              </a:defRPr>
            </a:pPr>
            <a:r>
              <a:t>4. How are divergent and convergent boundaries </a:t>
            </a:r>
            <a:br/>
            <a:r>
              <a:t>    different? How are they similar?</a:t>
            </a:r>
          </a:p>
          <a:p>
            <a:pPr>
              <a:spcBef>
                <a:spcPts val="1200"/>
              </a:spcBef>
              <a:defRPr b="0">
                <a:latin typeface="Arial"/>
                <a:ea typeface="Arial"/>
                <a:cs typeface="Arial"/>
                <a:sym typeface="Arial"/>
              </a:defRPr>
            </a:pPr>
            <a:r>
              <a:t>	</a:t>
            </a:r>
          </a:p>
        </p:txBody>
      </p:sp>
      <p:sp>
        <p:nvSpPr>
          <p:cNvPr id="670"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675"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pic>
        <p:nvPicPr>
          <p:cNvPr id="676"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677" name="Dynamic Earth…"/>
          <p:cNvSpPr txBox="1"/>
          <p:nvPr/>
        </p:nvSpPr>
        <p:spPr>
          <a:xfrm>
            <a:off x="2743200" y="3551237"/>
            <a:ext cx="6477000" cy="25165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b="0" sz="5400">
                <a:latin typeface="Arial"/>
                <a:ea typeface="Arial"/>
                <a:cs typeface="Arial"/>
                <a:sym typeface="Arial"/>
              </a:defRPr>
            </a:pPr>
            <a:r>
              <a:t>Dynamic Earth</a:t>
            </a:r>
          </a:p>
          <a:p>
            <a:pPr>
              <a:spcBef>
                <a:spcPts val="1900"/>
              </a:spcBef>
              <a:defRPr b="0" sz="3200">
                <a:latin typeface="Arial"/>
                <a:ea typeface="Arial"/>
                <a:cs typeface="Arial"/>
                <a:sym typeface="Arial"/>
              </a:defRPr>
            </a:pPr>
            <a:r>
              <a:t>Making and Applying Connections</a:t>
            </a:r>
            <a:r>
              <a:rPr b="1" sz="2000"/>
              <a:t>: </a:t>
            </a:r>
            <a:r>
              <a:t>Convergent and Transform Boundaries:</a:t>
            </a:r>
          </a:p>
        </p:txBody>
      </p:sp>
      <p:grpSp>
        <p:nvGrpSpPr>
          <p:cNvPr id="680" name="Group"/>
          <p:cNvGrpSpPr/>
          <p:nvPr/>
        </p:nvGrpSpPr>
        <p:grpSpPr>
          <a:xfrm>
            <a:off x="114581" y="547687"/>
            <a:ext cx="2628621" cy="2971801"/>
            <a:chOff x="0" y="0"/>
            <a:chExt cx="2628620" cy="2971800"/>
          </a:xfrm>
        </p:grpSpPr>
        <p:pic>
          <p:nvPicPr>
            <p:cNvPr id="678" name="Changing Earth cover.jpg" descr="Changing Earth cover.jpg"/>
            <p:cNvPicPr>
              <a:picLocks noChangeAspect="1"/>
            </p:cNvPicPr>
            <p:nvPr/>
          </p:nvPicPr>
          <p:blipFill>
            <a:blip r:embed="rId4">
              <a:extLst/>
            </a:blip>
            <a:stretch>
              <a:fillRect/>
            </a:stretch>
          </p:blipFill>
          <p:spPr>
            <a:xfrm>
              <a:off x="0" y="0"/>
              <a:ext cx="2628621" cy="2971801"/>
            </a:xfrm>
            <a:prstGeom prst="rect">
              <a:avLst/>
            </a:prstGeom>
            <a:ln w="12700" cap="flat">
              <a:noFill/>
              <a:miter lim="400000"/>
            </a:ln>
            <a:effectLst/>
          </p:spPr>
        </p:pic>
        <p:pic>
          <p:nvPicPr>
            <p:cNvPr id="679" name="LabLearner_Logo white.png" descr="LabLearner_Logo white.png"/>
            <p:cNvPicPr>
              <a:picLocks noChangeAspect="1"/>
            </p:cNvPicPr>
            <p:nvPr/>
          </p:nvPicPr>
          <p:blipFill>
            <a:blip r:embed="rId5">
              <a:extLst/>
            </a:blip>
            <a:stretch>
              <a:fillRect/>
            </a:stretch>
          </p:blipFill>
          <p:spPr>
            <a:xfrm>
              <a:off x="418818" y="2202214"/>
              <a:ext cx="1919160" cy="36953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Making and Applying Connections"/>
          <p:cNvSpPr txBox="1"/>
          <p:nvPr/>
        </p:nvSpPr>
        <p:spPr>
          <a:xfrm>
            <a:off x="685800" y="228600"/>
            <a:ext cx="7391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685" name="Magma comes from which layer of the Earth?…"/>
          <p:cNvSpPr txBox="1"/>
          <p:nvPr/>
        </p:nvSpPr>
        <p:spPr>
          <a:xfrm>
            <a:off x="1066800" y="1279525"/>
            <a:ext cx="6934200" cy="4172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rabicPeriod" startAt="1"/>
              <a:defRPr b="0">
                <a:latin typeface="Arial"/>
                <a:ea typeface="Arial"/>
                <a:cs typeface="Arial"/>
                <a:sym typeface="Arial"/>
              </a:defRPr>
            </a:pPr>
            <a:r>
              <a:t>Magma comes from which layer of the Earth?</a:t>
            </a:r>
          </a:p>
          <a:p>
            <a:pPr marL="457200" indent="-457200">
              <a:defRPr b="0">
                <a:latin typeface="Arial"/>
                <a:ea typeface="Arial"/>
                <a:cs typeface="Arial"/>
                <a:sym typeface="Arial"/>
              </a:defRPr>
            </a:pPr>
          </a:p>
          <a:p>
            <a:pPr lvl="1" marL="914400" indent="-457200">
              <a:buSzPct val="100000"/>
              <a:buAutoNum type="alphaUcPeriod" startAt="1"/>
              <a:defRPr b="0">
                <a:latin typeface="Arial"/>
                <a:ea typeface="Arial"/>
                <a:cs typeface="Arial"/>
                <a:sym typeface="Arial"/>
              </a:defRPr>
            </a:pPr>
            <a:r>
              <a:t>Crust</a:t>
            </a:r>
          </a:p>
          <a:p>
            <a:pPr lvl="1" marL="914400" indent="-457200">
              <a:buSzPct val="100000"/>
              <a:buAutoNum type="alphaUcPeriod" startAt="1"/>
              <a:defRPr b="0">
                <a:latin typeface="Arial"/>
                <a:ea typeface="Arial"/>
                <a:cs typeface="Arial"/>
                <a:sym typeface="Arial"/>
              </a:defRPr>
            </a:pPr>
            <a:r>
              <a:t>Mantle</a:t>
            </a:r>
          </a:p>
          <a:p>
            <a:pPr lvl="1" marL="914400" indent="-457200">
              <a:buSzPct val="100000"/>
              <a:buAutoNum type="alphaUcPeriod" startAt="1"/>
              <a:defRPr b="0">
                <a:latin typeface="Arial"/>
                <a:ea typeface="Arial"/>
                <a:cs typeface="Arial"/>
                <a:sym typeface="Arial"/>
              </a:defRPr>
            </a:pPr>
            <a:r>
              <a:t>Inner core</a:t>
            </a:r>
          </a:p>
          <a:p>
            <a:pPr lvl="1" marL="914400" indent="-457200">
              <a:buSzPct val="100000"/>
              <a:buAutoNum type="alphaUcPeriod" startAt="1"/>
              <a:defRPr b="0">
                <a:latin typeface="Arial"/>
                <a:ea typeface="Arial"/>
                <a:cs typeface="Arial"/>
                <a:sym typeface="Arial"/>
              </a:defRPr>
            </a:pPr>
            <a:r>
              <a:t>Outer core</a:t>
            </a:r>
          </a:p>
          <a:p>
            <a:pPr lvl="1" indent="457200">
              <a:defRPr b="0">
                <a:latin typeface="Arial"/>
                <a:ea typeface="Arial"/>
                <a:cs typeface="Arial"/>
                <a:sym typeface="Arial"/>
              </a:defRPr>
            </a:pPr>
          </a:p>
          <a:p>
            <a:pPr marL="457200" indent="-457200">
              <a:defRPr b="0">
                <a:latin typeface="Arial"/>
                <a:ea typeface="Arial"/>
                <a:cs typeface="Arial"/>
                <a:sym typeface="Arial"/>
              </a:defRPr>
            </a:pPr>
            <a:r>
              <a:t>2. 	The theory of plate tectonics involves two layers of the Earth. What are they?</a:t>
            </a:r>
          </a:p>
          <a:p>
            <a:pPr marL="457200" indent="-457200">
              <a:defRPr b="0">
                <a:latin typeface="Arial"/>
                <a:ea typeface="Arial"/>
                <a:cs typeface="Arial"/>
                <a:sym typeface="Arial"/>
              </a:defRPr>
            </a:pPr>
          </a:p>
          <a:p>
            <a:pPr marL="457200" indent="-457200">
              <a:defRPr b="0">
                <a:latin typeface="Arial"/>
                <a:ea typeface="Arial"/>
                <a:cs typeface="Arial"/>
                <a:sym typeface="Arial"/>
              </a:defRPr>
            </a:pPr>
            <a:r>
              <a:t>	A. 	Core and mantle</a:t>
            </a:r>
          </a:p>
          <a:p>
            <a:pPr marL="457200" indent="-457200">
              <a:defRPr b="0">
                <a:latin typeface="Arial"/>
                <a:ea typeface="Arial"/>
                <a:cs typeface="Arial"/>
                <a:sym typeface="Arial"/>
              </a:defRPr>
            </a:pPr>
            <a:r>
              <a:t>	B.	</a:t>
            </a:r>
            <a:r>
              <a:t>Lithosphere and core</a:t>
            </a:r>
          </a:p>
          <a:p>
            <a:pPr marL="457200" indent="-457200">
              <a:defRPr b="0">
                <a:latin typeface="Arial"/>
                <a:ea typeface="Arial"/>
                <a:cs typeface="Arial"/>
                <a:sym typeface="Arial"/>
              </a:defRPr>
            </a:pPr>
            <a:r>
              <a:t>	C. 	</a:t>
            </a:r>
            <a:r>
              <a:t>Asthenosphere and core</a:t>
            </a:r>
            <a:r>
              <a:t>	</a:t>
            </a:r>
          </a:p>
          <a:p>
            <a:pPr marL="457200" indent="-457200">
              <a:defRPr b="0">
                <a:latin typeface="Arial"/>
                <a:ea typeface="Arial"/>
                <a:cs typeface="Arial"/>
                <a:sym typeface="Arial"/>
              </a:defRPr>
            </a:pPr>
            <a:r>
              <a:t>	D. 	Lithosphere and asthenosphere</a:t>
            </a:r>
          </a:p>
        </p:txBody>
      </p:sp>
      <p:sp>
        <p:nvSpPr>
          <p:cNvPr id="686"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Making and Applying Connections"/>
          <p:cNvSpPr txBox="1"/>
          <p:nvPr/>
        </p:nvSpPr>
        <p:spPr>
          <a:xfrm>
            <a:off x="762000" y="228600"/>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691" name="3. Which of these statements explains what is happening to the tectonic plates in the diagram above?…"/>
          <p:cNvSpPr txBox="1"/>
          <p:nvPr/>
        </p:nvSpPr>
        <p:spPr>
          <a:xfrm>
            <a:off x="533400" y="2895600"/>
            <a:ext cx="8077200" cy="35121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spcBef>
                <a:spcPts val="1000"/>
              </a:spcBef>
              <a:defRPr b="0">
                <a:latin typeface="Arial"/>
                <a:ea typeface="Arial"/>
                <a:cs typeface="Arial"/>
                <a:sym typeface="Arial"/>
              </a:defRPr>
            </a:pPr>
            <a:r>
              <a:t>3. Which of these statements explains what is happening to the tectonic plates in the diagram above?</a:t>
            </a:r>
          </a:p>
          <a:p>
            <a:pPr marL="342900" indent="-57150">
              <a:spcBef>
                <a:spcPts val="1000"/>
              </a:spcBef>
              <a:defRPr b="0">
                <a:latin typeface="Arial"/>
                <a:ea typeface="Arial"/>
                <a:cs typeface="Arial"/>
                <a:sym typeface="Arial"/>
              </a:defRPr>
            </a:pPr>
            <a:r>
              <a:t>A. Magma is rising from the mantle to move the tectonic plate         farther apart</a:t>
            </a:r>
            <a:r>
              <a:t>.</a:t>
            </a:r>
          </a:p>
          <a:p>
            <a:pPr marL="342900" indent="-57150">
              <a:spcBef>
                <a:spcPts val="1000"/>
              </a:spcBef>
              <a:defRPr b="0">
                <a:latin typeface="Arial"/>
                <a:ea typeface="Arial"/>
                <a:cs typeface="Arial"/>
                <a:sym typeface="Arial"/>
              </a:defRPr>
            </a:pPr>
            <a:r>
              <a:t>B. Oceanic floor of Tectonic Plate B is being subducted into the</a:t>
            </a:r>
            <a:r>
              <a:t> </a:t>
            </a:r>
            <a:r>
              <a:t>mantle below Tectonic Plate A.</a:t>
            </a:r>
          </a:p>
          <a:p>
            <a:pPr marL="342900" indent="-57150">
              <a:spcBef>
                <a:spcPts val="1000"/>
              </a:spcBef>
              <a:defRPr b="0">
                <a:latin typeface="Arial"/>
                <a:ea typeface="Arial"/>
                <a:cs typeface="Arial"/>
                <a:sym typeface="Arial"/>
              </a:defRPr>
            </a:pPr>
            <a:r>
              <a:t>C. Magma rising from the mantle is forming new ocean floor next to</a:t>
            </a:r>
            <a:r>
              <a:t> </a:t>
            </a:r>
            <a:r>
              <a:t>Tectonic Plate A</a:t>
            </a:r>
            <a:r>
              <a:t>.</a:t>
            </a:r>
          </a:p>
          <a:p>
            <a:pPr marL="342900" indent="-57150">
              <a:spcBef>
                <a:spcPts val="1000"/>
              </a:spcBef>
              <a:defRPr b="0">
                <a:latin typeface="Arial"/>
                <a:ea typeface="Arial"/>
                <a:cs typeface="Arial"/>
                <a:sym typeface="Arial"/>
              </a:defRPr>
            </a:pPr>
            <a:r>
              <a:t>D. Oceanic floor of Tectonic Plate A is being subducted into the   mantle below Tectonic Plate B. </a:t>
            </a:r>
          </a:p>
        </p:txBody>
      </p:sp>
      <p:pic>
        <p:nvPicPr>
          <p:cNvPr id="692" name="continent_003" descr="continent_003"/>
          <p:cNvPicPr>
            <a:picLocks noChangeAspect="1"/>
          </p:cNvPicPr>
          <p:nvPr/>
        </p:nvPicPr>
        <p:blipFill>
          <a:blip r:embed="rId3">
            <a:extLst/>
          </a:blip>
          <a:stretch>
            <a:fillRect/>
          </a:stretch>
        </p:blipFill>
        <p:spPr>
          <a:xfrm>
            <a:off x="1676400" y="838200"/>
            <a:ext cx="4648200" cy="1954215"/>
          </a:xfrm>
          <a:prstGeom prst="rect">
            <a:avLst/>
          </a:prstGeom>
          <a:ln w="12700">
            <a:miter lim="400000"/>
          </a:ln>
        </p:spPr>
      </p:pic>
      <p:sp>
        <p:nvSpPr>
          <p:cNvPr id="693" name="Tectonic plate A"/>
          <p:cNvSpPr txBox="1"/>
          <p:nvPr/>
        </p:nvSpPr>
        <p:spPr>
          <a:xfrm>
            <a:off x="533400" y="1143000"/>
            <a:ext cx="129540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1200"/>
              </a:spcBef>
              <a:defRPr b="0">
                <a:latin typeface="Arial"/>
                <a:ea typeface="Arial"/>
                <a:cs typeface="Arial"/>
                <a:sym typeface="Arial"/>
              </a:defRPr>
            </a:lvl1pPr>
          </a:lstStyle>
          <a:p>
            <a:pPr/>
            <a:r>
              <a:t>Tectonic plate A</a:t>
            </a:r>
          </a:p>
        </p:txBody>
      </p:sp>
      <p:sp>
        <p:nvSpPr>
          <p:cNvPr id="694" name="Tectonic plate B"/>
          <p:cNvSpPr txBox="1"/>
          <p:nvPr/>
        </p:nvSpPr>
        <p:spPr>
          <a:xfrm>
            <a:off x="6248400" y="1295400"/>
            <a:ext cx="129540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1200"/>
              </a:spcBef>
              <a:defRPr b="0">
                <a:latin typeface="Arial"/>
                <a:ea typeface="Arial"/>
                <a:cs typeface="Arial"/>
                <a:sym typeface="Arial"/>
              </a:defRPr>
            </a:lvl1pPr>
          </a:lstStyle>
          <a:p>
            <a:pPr/>
            <a:r>
              <a:t>Tectonic plate B</a:t>
            </a:r>
          </a:p>
        </p:txBody>
      </p:sp>
      <p:sp>
        <p:nvSpPr>
          <p:cNvPr id="695" name="Line"/>
          <p:cNvSpPr/>
          <p:nvPr/>
        </p:nvSpPr>
        <p:spPr>
          <a:xfrm>
            <a:off x="1524000" y="1676400"/>
            <a:ext cx="304800" cy="0"/>
          </a:xfrm>
          <a:prstGeom prst="line">
            <a:avLst/>
          </a:prstGeom>
          <a:ln>
            <a:solidFill>
              <a:srgbClr val="000000"/>
            </a:solidFill>
            <a:tailEnd type="triangle"/>
          </a:ln>
        </p:spPr>
        <p:txBody>
          <a:bodyPr lIns="45718" tIns="45718" rIns="45718" bIns="45718"/>
          <a:lstStyle/>
          <a:p>
            <a:pPr/>
          </a:p>
        </p:txBody>
      </p:sp>
      <p:sp>
        <p:nvSpPr>
          <p:cNvPr id="696" name="Line"/>
          <p:cNvSpPr/>
          <p:nvPr/>
        </p:nvSpPr>
        <p:spPr>
          <a:xfrm flipH="1">
            <a:off x="6019800" y="1600200"/>
            <a:ext cx="304800" cy="0"/>
          </a:xfrm>
          <a:prstGeom prst="line">
            <a:avLst/>
          </a:prstGeom>
          <a:ln>
            <a:solidFill>
              <a:srgbClr val="000000"/>
            </a:solidFill>
            <a:tailEnd type="triangle"/>
          </a:ln>
        </p:spPr>
        <p:txBody>
          <a:bodyPr lIns="45718" tIns="45718" rIns="45718" bIns="45718"/>
          <a:lstStyle/>
          <a:p>
            <a:pPr/>
          </a:p>
        </p:txBody>
      </p:sp>
      <p:sp>
        <p:nvSpPr>
          <p:cNvPr id="697" name="mantle"/>
          <p:cNvSpPr txBox="1"/>
          <p:nvPr/>
        </p:nvSpPr>
        <p:spPr>
          <a:xfrm>
            <a:off x="5181600" y="2209800"/>
            <a:ext cx="12954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1200"/>
              </a:spcBef>
              <a:defRPr b="0">
                <a:latin typeface="Arial"/>
                <a:ea typeface="Arial"/>
                <a:cs typeface="Arial"/>
                <a:sym typeface="Arial"/>
              </a:defRPr>
            </a:lvl1pPr>
          </a:lstStyle>
          <a:p>
            <a:pPr/>
            <a:r>
              <a:t>mantle</a:t>
            </a:r>
          </a:p>
        </p:txBody>
      </p:sp>
      <p:sp>
        <p:nvSpPr>
          <p:cNvPr id="698" name="Line"/>
          <p:cNvSpPr/>
          <p:nvPr/>
        </p:nvSpPr>
        <p:spPr>
          <a:xfrm flipH="1" flipV="1">
            <a:off x="4572000" y="2133598"/>
            <a:ext cx="609602" cy="381004"/>
          </a:xfrm>
          <a:prstGeom prst="line">
            <a:avLst/>
          </a:prstGeom>
          <a:ln>
            <a:solidFill>
              <a:srgbClr val="000000"/>
            </a:solidFill>
            <a:tailEnd type="triangle"/>
          </a:ln>
        </p:spPr>
        <p:txBody>
          <a:bodyPr lIns="45718" tIns="45718" rIns="45718" bIns="45718"/>
          <a:lstStyle/>
          <a:p>
            <a:pPr/>
          </a:p>
        </p:txBody>
      </p:sp>
      <p:sp>
        <p:nvSpPr>
          <p:cNvPr id="699"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4. There is a convergent boundary between the Eurasian and African  plates.  Which of the following will likely happen over the next million  years?…"/>
          <p:cNvSpPr txBox="1"/>
          <p:nvPr/>
        </p:nvSpPr>
        <p:spPr>
          <a:xfrm>
            <a:off x="0" y="3924300"/>
            <a:ext cx="8763000" cy="241404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a:latin typeface="Arial"/>
                <a:ea typeface="Arial"/>
                <a:cs typeface="Arial"/>
                <a:sym typeface="Arial"/>
              </a:defRPr>
            </a:pPr>
          </a:p>
          <a:p>
            <a:pPr lvl="1" indent="457200">
              <a:lnSpc>
                <a:spcPct val="85000"/>
              </a:lnSpc>
              <a:defRPr b="0">
                <a:latin typeface="Arial"/>
                <a:ea typeface="Arial"/>
                <a:cs typeface="Arial"/>
                <a:sym typeface="Arial"/>
              </a:defRPr>
            </a:pPr>
            <a:r>
              <a:t>4.	There is a convergent boundary between the Eurasian and African 	plates.  Which of the following will likely happen over the next million 	years?</a:t>
            </a:r>
          </a:p>
          <a:p>
            <a:pPr lvl="1" indent="457200">
              <a:lnSpc>
                <a:spcPct val="85000"/>
              </a:lnSpc>
              <a:defRPr b="0">
                <a:latin typeface="Arial"/>
                <a:ea typeface="Arial"/>
                <a:cs typeface="Arial"/>
                <a:sym typeface="Arial"/>
              </a:defRPr>
            </a:pPr>
          </a:p>
          <a:p>
            <a:pPr lvl="1" indent="457200">
              <a:lnSpc>
                <a:spcPct val="85000"/>
              </a:lnSpc>
              <a:defRPr b="0">
                <a:latin typeface="Arial"/>
                <a:ea typeface="Arial"/>
                <a:cs typeface="Arial"/>
                <a:sym typeface="Arial"/>
              </a:defRPr>
            </a:pPr>
            <a:r>
              <a:t>	A. Africa and Europe will move</a:t>
            </a:r>
            <a:r>
              <a:t> farther apart.</a:t>
            </a:r>
          </a:p>
          <a:p>
            <a:pPr lvl="1" indent="457200">
              <a:lnSpc>
                <a:spcPct val="85000"/>
              </a:lnSpc>
              <a:defRPr b="0">
                <a:latin typeface="Arial"/>
                <a:ea typeface="Arial"/>
                <a:cs typeface="Arial"/>
                <a:sym typeface="Arial"/>
              </a:defRPr>
            </a:pPr>
            <a:r>
              <a:t>	B. Africa and Europe will move </a:t>
            </a:r>
            <a:r>
              <a:t>closer together.</a:t>
            </a:r>
          </a:p>
          <a:p>
            <a:pPr lvl="1" indent="457200">
              <a:lnSpc>
                <a:spcPct val="85000"/>
              </a:lnSpc>
              <a:defRPr b="0">
                <a:latin typeface="Arial"/>
                <a:ea typeface="Arial"/>
                <a:cs typeface="Arial"/>
                <a:sym typeface="Arial"/>
              </a:defRPr>
            </a:pPr>
            <a:r>
              <a:t>	C. The position of Africa and India will be the same.</a:t>
            </a:r>
          </a:p>
          <a:p>
            <a:pPr lvl="1" indent="457200">
              <a:lnSpc>
                <a:spcPct val="85000"/>
              </a:lnSpc>
              <a:defRPr b="0">
                <a:latin typeface="Arial"/>
                <a:ea typeface="Arial"/>
                <a:cs typeface="Arial"/>
                <a:sym typeface="Arial"/>
              </a:defRPr>
            </a:pPr>
            <a:r>
              <a:t>	D. Africa will move northward and Europe will move southward.</a:t>
            </a:r>
          </a:p>
        </p:txBody>
      </p:sp>
      <p:sp>
        <p:nvSpPr>
          <p:cNvPr id="704" name="Making and Applying Connections"/>
          <p:cNvSpPr txBox="1"/>
          <p:nvPr/>
        </p:nvSpPr>
        <p:spPr>
          <a:xfrm>
            <a:off x="1066800" y="152400"/>
            <a:ext cx="7239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grpSp>
        <p:nvGrpSpPr>
          <p:cNvPr id="708" name="Group"/>
          <p:cNvGrpSpPr/>
          <p:nvPr/>
        </p:nvGrpSpPr>
        <p:grpSpPr>
          <a:xfrm>
            <a:off x="1304925" y="796925"/>
            <a:ext cx="6667500" cy="3232151"/>
            <a:chOff x="0" y="0"/>
            <a:chExt cx="6667499" cy="3232149"/>
          </a:xfrm>
        </p:grpSpPr>
        <p:pic>
          <p:nvPicPr>
            <p:cNvPr id="705" name="world map" descr="world map"/>
            <p:cNvPicPr>
              <a:picLocks noChangeAspect="1"/>
            </p:cNvPicPr>
            <p:nvPr/>
          </p:nvPicPr>
          <p:blipFill>
            <a:blip r:embed="rId3">
              <a:extLst/>
            </a:blip>
            <a:stretch>
              <a:fillRect/>
            </a:stretch>
          </p:blipFill>
          <p:spPr>
            <a:xfrm>
              <a:off x="0" y="-1"/>
              <a:ext cx="6667500" cy="3232151"/>
            </a:xfrm>
            <a:prstGeom prst="rect">
              <a:avLst/>
            </a:prstGeom>
            <a:ln w="12700" cap="flat">
              <a:noFill/>
              <a:miter lim="400000"/>
            </a:ln>
            <a:effectLst/>
          </p:spPr>
        </p:pic>
        <p:sp>
          <p:nvSpPr>
            <p:cNvPr id="706" name="Shape"/>
            <p:cNvSpPr/>
            <p:nvPr/>
          </p:nvSpPr>
          <p:spPr>
            <a:xfrm>
              <a:off x="2819233" y="822655"/>
              <a:ext cx="1768626" cy="1538689"/>
            </a:xfrm>
            <a:custGeom>
              <a:avLst/>
              <a:gdLst/>
              <a:ahLst/>
              <a:cxnLst>
                <a:cxn ang="0">
                  <a:pos x="wd2" y="hd2"/>
                </a:cxn>
                <a:cxn ang="5400000">
                  <a:pos x="wd2" y="hd2"/>
                </a:cxn>
                <a:cxn ang="10800000">
                  <a:pos x="wd2" y="hd2"/>
                </a:cxn>
                <a:cxn ang="16200000">
                  <a:pos x="wd2" y="hd2"/>
                </a:cxn>
              </a:cxnLst>
              <a:rect l="0" t="0" r="r" b="b"/>
              <a:pathLst>
                <a:path w="21220" h="21430" fill="norm" stroke="1" extrusionOk="0">
                  <a:moveTo>
                    <a:pt x="5763" y="24"/>
                  </a:moveTo>
                  <a:cubicBezTo>
                    <a:pt x="7142" y="246"/>
                    <a:pt x="8540" y="448"/>
                    <a:pt x="9920" y="751"/>
                  </a:cubicBezTo>
                  <a:cubicBezTo>
                    <a:pt x="10410" y="1336"/>
                    <a:pt x="10246" y="1558"/>
                    <a:pt x="10900" y="2043"/>
                  </a:cubicBezTo>
                  <a:cubicBezTo>
                    <a:pt x="11626" y="1922"/>
                    <a:pt x="12043" y="1700"/>
                    <a:pt x="12733" y="2043"/>
                  </a:cubicBezTo>
                  <a:cubicBezTo>
                    <a:pt x="12896" y="2124"/>
                    <a:pt x="13223" y="2749"/>
                    <a:pt x="13405" y="2790"/>
                  </a:cubicBezTo>
                  <a:cubicBezTo>
                    <a:pt x="13949" y="2931"/>
                    <a:pt x="14512" y="2911"/>
                    <a:pt x="15056" y="2971"/>
                  </a:cubicBezTo>
                  <a:cubicBezTo>
                    <a:pt x="15202" y="4001"/>
                    <a:pt x="15419" y="4970"/>
                    <a:pt x="16218" y="5555"/>
                  </a:cubicBezTo>
                  <a:cubicBezTo>
                    <a:pt x="16345" y="5979"/>
                    <a:pt x="16363" y="6444"/>
                    <a:pt x="16545" y="6847"/>
                  </a:cubicBezTo>
                  <a:cubicBezTo>
                    <a:pt x="16690" y="7170"/>
                    <a:pt x="17017" y="7312"/>
                    <a:pt x="17216" y="7594"/>
                  </a:cubicBezTo>
                  <a:cubicBezTo>
                    <a:pt x="17343" y="7776"/>
                    <a:pt x="17343" y="8099"/>
                    <a:pt x="17543" y="8139"/>
                  </a:cubicBezTo>
                  <a:cubicBezTo>
                    <a:pt x="18360" y="8341"/>
                    <a:pt x="19195" y="8260"/>
                    <a:pt x="20030" y="8321"/>
                  </a:cubicBezTo>
                  <a:cubicBezTo>
                    <a:pt x="20629" y="8947"/>
                    <a:pt x="20919" y="8503"/>
                    <a:pt x="21191" y="9431"/>
                  </a:cubicBezTo>
                  <a:cubicBezTo>
                    <a:pt x="21137" y="11470"/>
                    <a:pt x="21373" y="13529"/>
                    <a:pt x="21028" y="15528"/>
                  </a:cubicBezTo>
                  <a:cubicBezTo>
                    <a:pt x="20883" y="16335"/>
                    <a:pt x="19031" y="16638"/>
                    <a:pt x="19031" y="16638"/>
                  </a:cubicBezTo>
                  <a:cubicBezTo>
                    <a:pt x="19013" y="16658"/>
                    <a:pt x="17997" y="18576"/>
                    <a:pt x="17870" y="18657"/>
                  </a:cubicBezTo>
                  <a:cubicBezTo>
                    <a:pt x="17561" y="18818"/>
                    <a:pt x="16890" y="19020"/>
                    <a:pt x="16890" y="19020"/>
                  </a:cubicBezTo>
                  <a:cubicBezTo>
                    <a:pt x="16744" y="19262"/>
                    <a:pt x="16109" y="20453"/>
                    <a:pt x="15728" y="20696"/>
                  </a:cubicBezTo>
                  <a:cubicBezTo>
                    <a:pt x="15528" y="20817"/>
                    <a:pt x="14094" y="21059"/>
                    <a:pt x="14058" y="21059"/>
                  </a:cubicBezTo>
                  <a:cubicBezTo>
                    <a:pt x="13895" y="21180"/>
                    <a:pt x="13768" y="21402"/>
                    <a:pt x="13568" y="21422"/>
                  </a:cubicBezTo>
                  <a:cubicBezTo>
                    <a:pt x="12025" y="21503"/>
                    <a:pt x="8177" y="20958"/>
                    <a:pt x="6761" y="20877"/>
                  </a:cubicBezTo>
                  <a:cubicBezTo>
                    <a:pt x="5963" y="20312"/>
                    <a:pt x="6035" y="19787"/>
                    <a:pt x="5763" y="18838"/>
                  </a:cubicBezTo>
                  <a:cubicBezTo>
                    <a:pt x="5654" y="18475"/>
                    <a:pt x="5436" y="17728"/>
                    <a:pt x="5436" y="17728"/>
                  </a:cubicBezTo>
                  <a:cubicBezTo>
                    <a:pt x="5382" y="16557"/>
                    <a:pt x="5418" y="15386"/>
                    <a:pt x="5273" y="14236"/>
                  </a:cubicBezTo>
                  <a:cubicBezTo>
                    <a:pt x="5237" y="14014"/>
                    <a:pt x="5019" y="13872"/>
                    <a:pt x="4928" y="13670"/>
                  </a:cubicBezTo>
                  <a:cubicBezTo>
                    <a:pt x="4619" y="12984"/>
                    <a:pt x="4692" y="12156"/>
                    <a:pt x="4438" y="11470"/>
                  </a:cubicBezTo>
                  <a:cubicBezTo>
                    <a:pt x="4184" y="10784"/>
                    <a:pt x="3276" y="10542"/>
                    <a:pt x="2768" y="10178"/>
                  </a:cubicBezTo>
                  <a:cubicBezTo>
                    <a:pt x="2568" y="9250"/>
                    <a:pt x="2223" y="8785"/>
                    <a:pt x="1606" y="8139"/>
                  </a:cubicBezTo>
                  <a:cubicBezTo>
                    <a:pt x="1425" y="7554"/>
                    <a:pt x="1098" y="7271"/>
                    <a:pt x="953" y="6666"/>
                  </a:cubicBezTo>
                  <a:cubicBezTo>
                    <a:pt x="699" y="5656"/>
                    <a:pt x="644" y="4788"/>
                    <a:pt x="118" y="3900"/>
                  </a:cubicBezTo>
                  <a:cubicBezTo>
                    <a:pt x="-227" y="2689"/>
                    <a:pt x="190" y="1538"/>
                    <a:pt x="1280" y="1134"/>
                  </a:cubicBezTo>
                  <a:cubicBezTo>
                    <a:pt x="2006" y="287"/>
                    <a:pt x="3294" y="347"/>
                    <a:pt x="4275" y="206"/>
                  </a:cubicBezTo>
                  <a:cubicBezTo>
                    <a:pt x="5073" y="-97"/>
                    <a:pt x="4601" y="24"/>
                    <a:pt x="5763" y="24"/>
                  </a:cubicBezTo>
                  <a:close/>
                </a:path>
              </a:pathLst>
            </a:custGeom>
            <a:noFill/>
            <a:ln w="19050" cap="flat">
              <a:solidFill>
                <a:srgbClr val="000000"/>
              </a:solidFill>
              <a:prstDash val="dash"/>
              <a:round/>
            </a:ln>
            <a:effectLst/>
          </p:spPr>
          <p:txBody>
            <a:bodyPr wrap="square" lIns="45718" tIns="45718" rIns="45718" bIns="45718" numCol="1" anchor="t">
              <a:noAutofit/>
            </a:bodyPr>
            <a:lstStyle/>
            <a:p>
              <a:pPr>
                <a:defRPr>
                  <a:latin typeface="Arial"/>
                  <a:ea typeface="Arial"/>
                  <a:cs typeface="Arial"/>
                  <a:sym typeface="Arial"/>
                </a:defRPr>
              </a:pPr>
            </a:p>
          </p:txBody>
        </p:sp>
        <p:sp>
          <p:nvSpPr>
            <p:cNvPr id="707" name="Line"/>
            <p:cNvSpPr/>
            <p:nvPr/>
          </p:nvSpPr>
          <p:spPr>
            <a:xfrm>
              <a:off x="2804026" y="92941"/>
              <a:ext cx="2839629" cy="1722990"/>
            </a:xfrm>
            <a:custGeom>
              <a:avLst/>
              <a:gdLst/>
              <a:ahLst/>
              <a:cxnLst>
                <a:cxn ang="0">
                  <a:pos x="wd2" y="hd2"/>
                </a:cxn>
                <a:cxn ang="5400000">
                  <a:pos x="wd2" y="hd2"/>
                </a:cxn>
                <a:cxn ang="10800000">
                  <a:pos x="wd2" y="hd2"/>
                </a:cxn>
                <a:cxn ang="16200000">
                  <a:pos x="wd2" y="hd2"/>
                </a:cxn>
              </a:cxnLst>
              <a:rect l="0" t="0" r="r" b="b"/>
              <a:pathLst>
                <a:path w="21424" h="21428" fill="norm" stroke="1" extrusionOk="0">
                  <a:moveTo>
                    <a:pt x="2435" y="0"/>
                  </a:moveTo>
                  <a:cubicBezTo>
                    <a:pt x="2403" y="638"/>
                    <a:pt x="2445" y="1294"/>
                    <a:pt x="2340" y="1898"/>
                  </a:cubicBezTo>
                  <a:cubicBezTo>
                    <a:pt x="2309" y="2070"/>
                    <a:pt x="2141" y="2070"/>
                    <a:pt x="2057" y="2208"/>
                  </a:cubicBezTo>
                  <a:cubicBezTo>
                    <a:pt x="1974" y="2346"/>
                    <a:pt x="1921" y="2519"/>
                    <a:pt x="1869" y="2691"/>
                  </a:cubicBezTo>
                  <a:cubicBezTo>
                    <a:pt x="1502" y="3899"/>
                    <a:pt x="1230" y="5538"/>
                    <a:pt x="527" y="6314"/>
                  </a:cubicBezTo>
                  <a:cubicBezTo>
                    <a:pt x="402" y="6866"/>
                    <a:pt x="297" y="7367"/>
                    <a:pt x="140" y="7884"/>
                  </a:cubicBezTo>
                  <a:cubicBezTo>
                    <a:pt x="3" y="9023"/>
                    <a:pt x="-91" y="9472"/>
                    <a:pt x="140" y="10886"/>
                  </a:cubicBezTo>
                  <a:cubicBezTo>
                    <a:pt x="171" y="11059"/>
                    <a:pt x="234" y="10524"/>
                    <a:pt x="328" y="10420"/>
                  </a:cubicBezTo>
                  <a:cubicBezTo>
                    <a:pt x="496" y="10248"/>
                    <a:pt x="905" y="10093"/>
                    <a:pt x="905" y="10093"/>
                  </a:cubicBezTo>
                  <a:cubicBezTo>
                    <a:pt x="1167" y="8781"/>
                    <a:pt x="2131" y="9696"/>
                    <a:pt x="2823" y="9316"/>
                  </a:cubicBezTo>
                  <a:cubicBezTo>
                    <a:pt x="3462" y="8195"/>
                    <a:pt x="2823" y="9144"/>
                    <a:pt x="4929" y="9144"/>
                  </a:cubicBezTo>
                  <a:cubicBezTo>
                    <a:pt x="5254" y="9144"/>
                    <a:pt x="5568" y="9040"/>
                    <a:pt x="5893" y="8988"/>
                  </a:cubicBezTo>
                  <a:cubicBezTo>
                    <a:pt x="6103" y="10075"/>
                    <a:pt x="5778" y="8902"/>
                    <a:pt x="6459" y="9627"/>
                  </a:cubicBezTo>
                  <a:cubicBezTo>
                    <a:pt x="6512" y="9679"/>
                    <a:pt x="6616" y="10507"/>
                    <a:pt x="6658" y="10576"/>
                  </a:cubicBezTo>
                  <a:cubicBezTo>
                    <a:pt x="6732" y="10696"/>
                    <a:pt x="6847" y="10714"/>
                    <a:pt x="6941" y="10731"/>
                  </a:cubicBezTo>
                  <a:cubicBezTo>
                    <a:pt x="7675" y="10817"/>
                    <a:pt x="8409" y="10835"/>
                    <a:pt x="9142" y="10886"/>
                  </a:cubicBezTo>
                  <a:cubicBezTo>
                    <a:pt x="9593" y="11007"/>
                    <a:pt x="10064" y="10938"/>
                    <a:pt x="10484" y="11197"/>
                  </a:cubicBezTo>
                  <a:cubicBezTo>
                    <a:pt x="10798" y="11387"/>
                    <a:pt x="10704" y="11904"/>
                    <a:pt x="11060" y="11990"/>
                  </a:cubicBezTo>
                  <a:cubicBezTo>
                    <a:pt x="11574" y="12128"/>
                    <a:pt x="12087" y="12094"/>
                    <a:pt x="12601" y="12146"/>
                  </a:cubicBezTo>
                  <a:cubicBezTo>
                    <a:pt x="12988" y="12301"/>
                    <a:pt x="13177" y="12508"/>
                    <a:pt x="13554" y="12301"/>
                  </a:cubicBezTo>
                  <a:cubicBezTo>
                    <a:pt x="14288" y="12353"/>
                    <a:pt x="15022" y="12301"/>
                    <a:pt x="15755" y="12456"/>
                  </a:cubicBezTo>
                  <a:cubicBezTo>
                    <a:pt x="15850" y="12473"/>
                    <a:pt x="15871" y="12715"/>
                    <a:pt x="15954" y="12784"/>
                  </a:cubicBezTo>
                  <a:cubicBezTo>
                    <a:pt x="16070" y="12888"/>
                    <a:pt x="16206" y="12888"/>
                    <a:pt x="16332" y="12939"/>
                  </a:cubicBezTo>
                  <a:cubicBezTo>
                    <a:pt x="16583" y="14199"/>
                    <a:pt x="16300" y="12663"/>
                    <a:pt x="16520" y="15458"/>
                  </a:cubicBezTo>
                  <a:cubicBezTo>
                    <a:pt x="16562" y="15976"/>
                    <a:pt x="16814" y="16390"/>
                    <a:pt x="16908" y="16873"/>
                  </a:cubicBezTo>
                  <a:cubicBezTo>
                    <a:pt x="17055" y="18615"/>
                    <a:pt x="16971" y="17615"/>
                    <a:pt x="17191" y="19875"/>
                  </a:cubicBezTo>
                  <a:cubicBezTo>
                    <a:pt x="17233" y="20254"/>
                    <a:pt x="17642" y="20065"/>
                    <a:pt x="17862" y="20185"/>
                  </a:cubicBezTo>
                  <a:cubicBezTo>
                    <a:pt x="18229" y="20789"/>
                    <a:pt x="18386" y="20841"/>
                    <a:pt x="18920" y="20979"/>
                  </a:cubicBezTo>
                  <a:cubicBezTo>
                    <a:pt x="19486" y="21600"/>
                    <a:pt x="19570" y="21445"/>
                    <a:pt x="20356" y="21289"/>
                  </a:cubicBezTo>
                  <a:cubicBezTo>
                    <a:pt x="20471" y="20496"/>
                    <a:pt x="20618" y="19702"/>
                    <a:pt x="21027" y="19254"/>
                  </a:cubicBezTo>
                  <a:cubicBezTo>
                    <a:pt x="21090" y="19047"/>
                    <a:pt x="21132" y="18805"/>
                    <a:pt x="21216" y="18615"/>
                  </a:cubicBezTo>
                  <a:cubicBezTo>
                    <a:pt x="21268" y="18495"/>
                    <a:pt x="21404" y="18460"/>
                    <a:pt x="21415" y="18305"/>
                  </a:cubicBezTo>
                  <a:cubicBezTo>
                    <a:pt x="21509" y="17149"/>
                    <a:pt x="20870" y="16735"/>
                    <a:pt x="20450" y="16096"/>
                  </a:cubicBezTo>
                  <a:cubicBezTo>
                    <a:pt x="20272" y="15182"/>
                    <a:pt x="20325" y="14820"/>
                    <a:pt x="19874" y="14354"/>
                  </a:cubicBezTo>
                  <a:cubicBezTo>
                    <a:pt x="19633" y="13750"/>
                    <a:pt x="19361" y="13319"/>
                    <a:pt x="19203" y="12629"/>
                  </a:cubicBezTo>
                  <a:cubicBezTo>
                    <a:pt x="19119" y="10576"/>
                    <a:pt x="19193" y="9092"/>
                    <a:pt x="18155" y="7884"/>
                  </a:cubicBezTo>
                  <a:cubicBezTo>
                    <a:pt x="17883" y="7229"/>
                    <a:pt x="17851" y="6815"/>
                    <a:pt x="17768" y="6004"/>
                  </a:cubicBezTo>
                  <a:cubicBezTo>
                    <a:pt x="17799" y="5107"/>
                    <a:pt x="17778" y="4192"/>
                    <a:pt x="17862" y="3312"/>
                  </a:cubicBezTo>
                  <a:cubicBezTo>
                    <a:pt x="17872" y="3157"/>
                    <a:pt x="18040" y="3157"/>
                    <a:pt x="18061" y="3002"/>
                  </a:cubicBezTo>
                  <a:cubicBezTo>
                    <a:pt x="18145" y="2329"/>
                    <a:pt x="18082" y="1622"/>
                    <a:pt x="18155" y="949"/>
                  </a:cubicBezTo>
                  <a:cubicBezTo>
                    <a:pt x="18187" y="673"/>
                    <a:pt x="18459" y="155"/>
                    <a:pt x="18637" y="155"/>
                  </a:cubicBezTo>
                </a:path>
              </a:pathLst>
            </a:custGeom>
            <a:noFill/>
            <a:ln w="19050" cap="flat">
              <a:solidFill>
                <a:srgbClr val="000000"/>
              </a:solidFill>
              <a:prstDash val="dash"/>
              <a:round/>
            </a:ln>
            <a:effectLst/>
          </p:spPr>
          <p:txBody>
            <a:bodyPr wrap="square" lIns="45718" tIns="45718" rIns="45718" bIns="45718" numCol="1" anchor="t">
              <a:noAutofit/>
            </a:bodyPr>
            <a:lstStyle/>
            <a:p>
              <a:pPr>
                <a:defRPr>
                  <a:latin typeface="Arial"/>
                  <a:ea typeface="Arial"/>
                  <a:cs typeface="Arial"/>
                  <a:sym typeface="Arial"/>
                </a:defRPr>
              </a:pPr>
            </a:p>
          </p:txBody>
        </p:sp>
      </p:grpSp>
      <p:sp>
        <p:nvSpPr>
          <p:cNvPr id="709" name="Eurasian Plate"/>
          <p:cNvSpPr txBox="1"/>
          <p:nvPr/>
        </p:nvSpPr>
        <p:spPr>
          <a:xfrm>
            <a:off x="5105400" y="1219200"/>
            <a:ext cx="1371600" cy="54199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900"/>
              </a:spcBef>
              <a:defRPr sz="1600">
                <a:latin typeface="Arial"/>
                <a:ea typeface="Arial"/>
                <a:cs typeface="Arial"/>
                <a:sym typeface="Arial"/>
              </a:defRPr>
            </a:lvl1pPr>
          </a:lstStyle>
          <a:p>
            <a:pPr/>
            <a:r>
              <a:t>Eurasian Plate</a:t>
            </a:r>
          </a:p>
        </p:txBody>
      </p:sp>
      <p:sp>
        <p:nvSpPr>
          <p:cNvPr id="710" name="African Plate"/>
          <p:cNvSpPr txBox="1"/>
          <p:nvPr/>
        </p:nvSpPr>
        <p:spPr>
          <a:xfrm rot="2492604">
            <a:off x="4355945" y="2195835"/>
            <a:ext cx="1371603" cy="31339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900"/>
              </a:spcBef>
              <a:defRPr sz="1600">
                <a:latin typeface="Arial"/>
                <a:ea typeface="Arial"/>
                <a:cs typeface="Arial"/>
                <a:sym typeface="Arial"/>
              </a:defRPr>
            </a:lvl1pPr>
          </a:lstStyle>
          <a:p>
            <a:pPr/>
            <a:r>
              <a:t>African Plate</a:t>
            </a:r>
          </a:p>
        </p:txBody>
      </p:sp>
      <p:sp>
        <p:nvSpPr>
          <p:cNvPr id="711"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Making and Applying Connections"/>
          <p:cNvSpPr txBox="1"/>
          <p:nvPr/>
        </p:nvSpPr>
        <p:spPr>
          <a:xfrm>
            <a:off x="762000" y="152400"/>
            <a:ext cx="7391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716" name="5.   A team of scientists have been creating a model to show changes in the distance between a continent and island on either side of subducting plate over the period of several thousand years. The table below shows the distances.  In reviewing the data "/>
          <p:cNvSpPr txBox="1"/>
          <p:nvPr/>
        </p:nvSpPr>
        <p:spPr>
          <a:xfrm>
            <a:off x="152400" y="838199"/>
            <a:ext cx="8839200" cy="83508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defRPr b="0">
                <a:latin typeface="Arial"/>
                <a:ea typeface="Arial"/>
                <a:cs typeface="Arial"/>
                <a:sym typeface="Arial"/>
              </a:defRPr>
            </a:pPr>
            <a:r>
              <a:t>5.   A team of scientists have been creating a model to show changes in the distance between a continent and island on either side of subducting plate over the period of several thousand years. The table below shows the distances.  In reviewing the data you realize one of the data points is missing.  </a:t>
            </a: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lvl="1"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spcBef>
                <a:spcPts val="1200"/>
              </a:spcBef>
              <a:buSzPct val="100000"/>
              <a:buChar char="•"/>
              <a:defRPr b="0">
                <a:latin typeface="Arial"/>
                <a:ea typeface="Arial"/>
                <a:cs typeface="Arial"/>
                <a:sym typeface="Arial"/>
              </a:defRPr>
            </a:pPr>
          </a:p>
          <a:p>
            <a:pPr marL="457200" indent="-457200">
              <a:spcBef>
                <a:spcPts val="1200"/>
              </a:spcBef>
              <a:buSzPct val="100000"/>
              <a:buChar char="•"/>
              <a:defRPr b="0">
                <a:latin typeface="Arial"/>
                <a:ea typeface="Arial"/>
                <a:cs typeface="Arial"/>
                <a:sym typeface="Arial"/>
              </a:defRPr>
            </a:pPr>
          </a:p>
          <a:p>
            <a:pPr marL="457200" indent="-457200">
              <a:spcBef>
                <a:spcPts val="1200"/>
              </a:spcBef>
              <a:buSzPct val="100000"/>
              <a:buChar char="•"/>
              <a:defRPr b="0">
                <a:latin typeface="Arial"/>
                <a:ea typeface="Arial"/>
                <a:cs typeface="Arial"/>
                <a:sym typeface="Arial"/>
              </a:defRPr>
            </a:pPr>
          </a:p>
          <a:p>
            <a:pPr marL="457200" indent="-457200">
              <a:spcBef>
                <a:spcPts val="1200"/>
              </a:spcBef>
              <a:buSzPct val="100000"/>
              <a:buChar char="•"/>
              <a:defRPr b="0">
                <a:latin typeface="Arial"/>
                <a:ea typeface="Arial"/>
                <a:cs typeface="Arial"/>
                <a:sym typeface="Arial"/>
              </a:defRPr>
            </a:pPr>
          </a:p>
          <a:p>
            <a:pPr marL="457200" indent="-457200">
              <a:spcBef>
                <a:spcPts val="1200"/>
              </a:spcBef>
              <a:buSzPct val="100000"/>
              <a:buChar char="•"/>
              <a:defRPr b="0">
                <a:latin typeface="Arial"/>
                <a:ea typeface="Arial"/>
                <a:cs typeface="Arial"/>
                <a:sym typeface="Arial"/>
              </a:defRPr>
            </a:pPr>
          </a:p>
        </p:txBody>
      </p:sp>
      <p:graphicFrame>
        <p:nvGraphicFramePr>
          <p:cNvPr id="717" name="Table"/>
          <p:cNvGraphicFramePr/>
          <p:nvPr/>
        </p:nvGraphicFramePr>
        <p:xfrm>
          <a:off x="658670" y="3021669"/>
          <a:ext cx="2994899" cy="277929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786032"/>
                <a:gridCol w="2208866"/>
              </a:tblGrid>
              <a:tr h="904698">
                <a:tc>
                  <a:txBody>
                    <a:bodyPr/>
                    <a:lstStyle/>
                    <a:p>
                      <a:pPr defTabSz="914400">
                        <a:spcBef>
                          <a:spcPts val="400"/>
                        </a:spcBef>
                        <a:defRPr sz="1800"/>
                      </a:pPr>
                      <a:r>
                        <a:rPr b="1">
                          <a:latin typeface="Arial"/>
                          <a:ea typeface="Arial"/>
                          <a:cs typeface="Arial"/>
                          <a:sym typeface="Arial"/>
                        </a:rPr>
                        <a:t>Year</a:t>
                      </a:r>
                    </a:p>
                  </a:txBody>
                  <a:tcPr marL="45720" marR="45720" marT="45720" marB="45720" anchor="t" anchorCtr="0"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defTabSz="914400">
                        <a:spcBef>
                          <a:spcPts val="400"/>
                        </a:spcBef>
                        <a:defRPr sz="1800"/>
                      </a:pPr>
                      <a:r>
                        <a:rPr b="1">
                          <a:latin typeface="Arial"/>
                          <a:ea typeface="Arial"/>
                          <a:cs typeface="Arial"/>
                          <a:sym typeface="Arial"/>
                        </a:rPr>
                        <a:t>Distance between island and continent</a:t>
                      </a:r>
                    </a:p>
                  </a:txBody>
                  <a:tcPr marL="45720" marR="45720" marT="45720" marB="45720" anchor="t" anchorCtr="0" horzOverflow="overflow">
                    <a:lnL w="12700">
                      <a:solidFill>
                        <a:srgbClr val="000000"/>
                      </a:solidFill>
                    </a:lnL>
                    <a:lnR w="28575">
                      <a:solidFill>
                        <a:srgbClr val="000000"/>
                      </a:solidFill>
                    </a:lnR>
                    <a:lnT w="28575">
                      <a:solidFill>
                        <a:srgbClr val="000000"/>
                      </a:solidFill>
                    </a:lnT>
                    <a:lnB w="12700">
                      <a:solidFill>
                        <a:srgbClr val="000000"/>
                      </a:solidFill>
                    </a:lnB>
                    <a:noFill/>
                  </a:tcPr>
                </a:tc>
              </a:tr>
              <a:tr h="373288">
                <a:tc>
                  <a:txBody>
                    <a:bodyPr/>
                    <a:lstStyle/>
                    <a:p>
                      <a:pPr defTabSz="914400">
                        <a:spcBef>
                          <a:spcPts val="400"/>
                        </a:spcBef>
                        <a:defRPr sz="1800"/>
                      </a:pPr>
                      <a:r>
                        <a:rPr b="1">
                          <a:latin typeface="Arial"/>
                          <a:ea typeface="Arial"/>
                          <a:cs typeface="Arial"/>
                          <a:sym typeface="Arial"/>
                        </a:rPr>
                        <a:t>2016</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6000 km</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73288">
                <a:tc>
                  <a:txBody>
                    <a:bodyPr/>
                    <a:lstStyle/>
                    <a:p>
                      <a:pPr defTabSz="914400">
                        <a:spcBef>
                          <a:spcPts val="400"/>
                        </a:spcBef>
                        <a:defRPr sz="1800"/>
                      </a:pPr>
                      <a:r>
                        <a:rPr b="1">
                          <a:latin typeface="Arial"/>
                          <a:ea typeface="Arial"/>
                          <a:cs typeface="Arial"/>
                          <a:sym typeface="Arial"/>
                        </a:rPr>
                        <a:t>3008</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5090 km</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73288">
                <a:tc>
                  <a:txBody>
                    <a:bodyPr/>
                    <a:lstStyle/>
                    <a:p>
                      <a:pPr defTabSz="914400">
                        <a:spcBef>
                          <a:spcPts val="400"/>
                        </a:spcBef>
                        <a:defRPr sz="1800"/>
                      </a:pPr>
                      <a:r>
                        <a:rPr b="1">
                          <a:latin typeface="Arial"/>
                          <a:ea typeface="Arial"/>
                          <a:cs typeface="Arial"/>
                          <a:sym typeface="Arial"/>
                        </a:rPr>
                        <a:t>4008</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600"/>
                        </a:spcBef>
                        <a:defRPr b="1" sz="1800">
                          <a:latin typeface="Arial"/>
                          <a:ea typeface="Arial"/>
                          <a:cs typeface="Arial"/>
                          <a:sym typeface="Arial"/>
                        </a:defRPr>
                      </a:pP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73288">
                <a:tc>
                  <a:txBody>
                    <a:bodyPr/>
                    <a:lstStyle/>
                    <a:p>
                      <a:pPr defTabSz="914400">
                        <a:spcBef>
                          <a:spcPts val="400"/>
                        </a:spcBef>
                        <a:defRPr sz="1800"/>
                      </a:pPr>
                      <a:r>
                        <a:rPr b="1">
                          <a:latin typeface="Arial"/>
                          <a:ea typeface="Arial"/>
                          <a:cs typeface="Arial"/>
                          <a:sym typeface="Arial"/>
                        </a:rPr>
                        <a:t>5008</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5070 km</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381443">
                <a:tc>
                  <a:txBody>
                    <a:bodyPr/>
                    <a:lstStyle/>
                    <a:p>
                      <a:pPr defTabSz="914400">
                        <a:spcBef>
                          <a:spcPts val="400"/>
                        </a:spcBef>
                        <a:defRPr sz="1800"/>
                      </a:pPr>
                      <a:r>
                        <a:rPr b="1">
                          <a:latin typeface="Arial"/>
                          <a:ea typeface="Arial"/>
                          <a:cs typeface="Arial"/>
                          <a:sym typeface="Arial"/>
                        </a:rPr>
                        <a:t>6008</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defTabSz="914400">
                        <a:spcBef>
                          <a:spcPts val="400"/>
                        </a:spcBef>
                        <a:defRPr sz="1800"/>
                      </a:pPr>
                      <a:r>
                        <a:rPr b="1">
                          <a:latin typeface="Arial"/>
                          <a:ea typeface="Arial"/>
                          <a:cs typeface="Arial"/>
                          <a:sym typeface="Arial"/>
                        </a:rPr>
                        <a:t>5060km</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
        <p:nvSpPr>
          <p:cNvPr id="718"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
        <p:nvSpPr>
          <p:cNvPr id="719" name="Which is the most likely distance the two tectonic plates will move between 3008 and 4008?…"/>
          <p:cNvSpPr txBox="1"/>
          <p:nvPr/>
        </p:nvSpPr>
        <p:spPr>
          <a:xfrm>
            <a:off x="3961133" y="3271201"/>
            <a:ext cx="4670861" cy="22802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defRPr b="0">
                <a:latin typeface="Arial"/>
                <a:ea typeface="Arial"/>
                <a:cs typeface="Arial"/>
                <a:sym typeface="Arial"/>
              </a:defRPr>
            </a:pPr>
            <a:r>
              <a:t>	Which is the most likely distance the two tectonic plates will move between 3008 and 4008?</a:t>
            </a:r>
          </a:p>
          <a:p>
            <a:pPr marL="457200" indent="-457200">
              <a:spcBef>
                <a:spcPts val="1200"/>
              </a:spcBef>
              <a:defRPr b="0">
                <a:latin typeface="Arial"/>
                <a:ea typeface="Arial"/>
                <a:cs typeface="Arial"/>
                <a:sym typeface="Arial"/>
              </a:defRPr>
            </a:pPr>
            <a:r>
              <a:t>		A. </a:t>
            </a:r>
            <a:r>
              <a:t>1</a:t>
            </a:r>
            <a:r>
              <a:t>0 km</a:t>
            </a:r>
            <a:br/>
            <a:r>
              <a:t>	B. </a:t>
            </a:r>
            <a:r>
              <a:t>2</a:t>
            </a:r>
            <a:r>
              <a:t>0 km</a:t>
            </a:r>
            <a:br/>
            <a:r>
              <a:t>	C. </a:t>
            </a:r>
            <a:r>
              <a:t>3</a:t>
            </a:r>
            <a:r>
              <a:t>0 km</a:t>
            </a:r>
            <a:br/>
            <a:r>
              <a:t>	D. 60 km</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urface of the Earth"/>
          <p:cNvSpPr txBox="1"/>
          <p:nvPr/>
        </p:nvSpPr>
        <p:spPr>
          <a:xfrm>
            <a:off x="2334802" y="228600"/>
            <a:ext cx="4302303"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Surface of the Earth</a:t>
            </a:r>
          </a:p>
        </p:txBody>
      </p:sp>
      <p:sp>
        <p:nvSpPr>
          <p:cNvPr id="176" name="Text"/>
          <p:cNvSpPr txBox="1"/>
          <p:nvPr/>
        </p:nvSpPr>
        <p:spPr>
          <a:xfrm rot="5400000">
            <a:off x="5347035" y="3939886"/>
            <a:ext cx="6400803" cy="9594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b="0">
                <a:latin typeface="Arial"/>
                <a:ea typeface="Arial"/>
                <a:cs typeface="Arial"/>
                <a:sym typeface="Arial"/>
              </a:defRPr>
            </a:pPr>
            <a:br/>
            <a:br/>
          </a:p>
        </p:txBody>
      </p:sp>
      <p:sp>
        <p:nvSpPr>
          <p:cNvPr id="177"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
        <p:nvSpPr>
          <p:cNvPr id="178" name="50 Million Years Ago"/>
          <p:cNvSpPr txBox="1"/>
          <p:nvPr/>
        </p:nvSpPr>
        <p:spPr>
          <a:xfrm>
            <a:off x="3554858" y="5691882"/>
            <a:ext cx="2240071" cy="34018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50 Million Years Ago</a:t>
            </a:r>
          </a:p>
        </p:txBody>
      </p:sp>
      <p:grpSp>
        <p:nvGrpSpPr>
          <p:cNvPr id="188" name="Group"/>
          <p:cNvGrpSpPr/>
          <p:nvPr/>
        </p:nvGrpSpPr>
        <p:grpSpPr>
          <a:xfrm>
            <a:off x="424665" y="1362081"/>
            <a:ext cx="8351374" cy="4175687"/>
            <a:chOff x="0" y="0"/>
            <a:chExt cx="8351373" cy="4175686"/>
          </a:xfrm>
        </p:grpSpPr>
        <p:pic>
          <p:nvPicPr>
            <p:cNvPr id="179" name="image8.jpg" descr="image8.jpg"/>
            <p:cNvPicPr>
              <a:picLocks noChangeAspect="1"/>
            </p:cNvPicPr>
            <p:nvPr/>
          </p:nvPicPr>
          <p:blipFill>
            <a:blip r:embed="rId3">
              <a:extLst/>
            </a:blip>
            <a:stretch>
              <a:fillRect/>
            </a:stretch>
          </p:blipFill>
          <p:spPr>
            <a:xfrm>
              <a:off x="0" y="0"/>
              <a:ext cx="8351374" cy="4175687"/>
            </a:xfrm>
            <a:prstGeom prst="rect">
              <a:avLst/>
            </a:prstGeom>
            <a:ln w="12700" cap="flat">
              <a:noFill/>
              <a:miter lim="400000"/>
            </a:ln>
            <a:effectLst/>
          </p:spPr>
        </p:pic>
        <p:sp>
          <p:nvSpPr>
            <p:cNvPr id="180" name="North…"/>
            <p:cNvSpPr txBox="1"/>
            <p:nvPr/>
          </p:nvSpPr>
          <p:spPr>
            <a:xfrm>
              <a:off x="2359843" y="303855"/>
              <a:ext cx="975403" cy="644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lgn="ctr"/>
              <a:r>
                <a:t>North</a:t>
              </a:r>
            </a:p>
            <a:p>
              <a:pPr algn="ctr"/>
              <a:r>
                <a:t>America</a:t>
              </a:r>
            </a:p>
          </p:txBody>
        </p:sp>
        <p:sp>
          <p:nvSpPr>
            <p:cNvPr id="181" name="South…"/>
            <p:cNvSpPr txBox="1"/>
            <p:nvPr/>
          </p:nvSpPr>
          <p:spPr>
            <a:xfrm>
              <a:off x="2642492" y="2087842"/>
              <a:ext cx="975403" cy="644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lgn="ctr"/>
              <a:r>
                <a:t>South </a:t>
              </a:r>
            </a:p>
            <a:p>
              <a:pPr algn="ctr"/>
              <a:r>
                <a:t>America</a:t>
              </a:r>
            </a:p>
          </p:txBody>
        </p:sp>
        <p:sp>
          <p:nvSpPr>
            <p:cNvPr id="182" name="Australia"/>
            <p:cNvSpPr txBox="1"/>
            <p:nvPr/>
          </p:nvSpPr>
          <p:spPr>
            <a:xfrm>
              <a:off x="5747870" y="3271563"/>
              <a:ext cx="1041136" cy="3401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r>
                <a:t>Australia</a:t>
              </a:r>
            </a:p>
          </p:txBody>
        </p:sp>
        <p:sp>
          <p:nvSpPr>
            <p:cNvPr id="183" name="Africa"/>
            <p:cNvSpPr txBox="1"/>
            <p:nvPr/>
          </p:nvSpPr>
          <p:spPr>
            <a:xfrm>
              <a:off x="4267203" y="1872348"/>
              <a:ext cx="721279" cy="3401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r>
                <a:t>Africa</a:t>
              </a:r>
            </a:p>
          </p:txBody>
        </p:sp>
        <p:sp>
          <p:nvSpPr>
            <p:cNvPr id="184" name="India"/>
            <p:cNvSpPr txBox="1"/>
            <p:nvPr/>
          </p:nvSpPr>
          <p:spPr>
            <a:xfrm>
              <a:off x="5528571" y="1872348"/>
              <a:ext cx="529886" cy="300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i="1" sz="1600"/>
              </a:lvl1pPr>
            </a:lstStyle>
            <a:p>
              <a:pPr/>
              <a:r>
                <a:t>India</a:t>
              </a:r>
            </a:p>
          </p:txBody>
        </p:sp>
        <p:sp>
          <p:nvSpPr>
            <p:cNvPr id="185" name="Asia"/>
            <p:cNvSpPr txBox="1"/>
            <p:nvPr/>
          </p:nvSpPr>
          <p:spPr>
            <a:xfrm>
              <a:off x="5660533" y="611631"/>
              <a:ext cx="547150" cy="3401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r>
                <a:t>Asia</a:t>
              </a:r>
            </a:p>
          </p:txBody>
        </p:sp>
        <p:sp>
          <p:nvSpPr>
            <p:cNvPr id="186" name="Antarctica"/>
            <p:cNvSpPr txBox="1"/>
            <p:nvPr/>
          </p:nvSpPr>
          <p:spPr>
            <a:xfrm>
              <a:off x="3940983" y="3775578"/>
              <a:ext cx="1176569" cy="3401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r>
                <a:t>Antarctica</a:t>
              </a:r>
            </a:p>
          </p:txBody>
        </p:sp>
        <p:sp>
          <p:nvSpPr>
            <p:cNvPr id="187" name="Europe"/>
            <p:cNvSpPr txBox="1"/>
            <p:nvPr/>
          </p:nvSpPr>
          <p:spPr>
            <a:xfrm>
              <a:off x="4299734" y="352317"/>
              <a:ext cx="695185" cy="300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i="1" sz="1600"/>
              </a:lvl1pPr>
            </a:lstStyle>
            <a:p>
              <a:pPr/>
              <a:r>
                <a:t>Europe</a:t>
              </a:r>
            </a:p>
          </p:txBody>
        </p:sp>
      </p:grpSp>
      <p:sp>
        <p:nvSpPr>
          <p:cNvPr id="189" name="Arabia"/>
          <p:cNvSpPr txBox="1"/>
          <p:nvPr/>
        </p:nvSpPr>
        <p:spPr>
          <a:xfrm>
            <a:off x="5203697" y="2845846"/>
            <a:ext cx="670479" cy="30059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i="1" sz="1600"/>
            </a:lvl1pPr>
          </a:lstStyle>
          <a:p>
            <a:pPr/>
            <a:r>
              <a:t>Arabia</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Making and Applying Connections"/>
          <p:cNvSpPr txBox="1"/>
          <p:nvPr/>
        </p:nvSpPr>
        <p:spPr>
          <a:xfrm>
            <a:off x="609600" y="228600"/>
            <a:ext cx="7620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724" name="6.  What happens to the size of an ocean between two continents if the ocean is part of a convergent boundary?…"/>
          <p:cNvSpPr txBox="1"/>
          <p:nvPr/>
        </p:nvSpPr>
        <p:spPr>
          <a:xfrm>
            <a:off x="457200" y="1066799"/>
            <a:ext cx="8077200" cy="47821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defRPr b="0">
                <a:latin typeface="Arial"/>
                <a:ea typeface="Arial"/>
                <a:cs typeface="Arial"/>
                <a:sym typeface="Arial"/>
              </a:defRPr>
            </a:pPr>
            <a:r>
              <a:t>6. 	What happens to the size of an ocean between two continents if the ocean is part of a convergent boundary?</a:t>
            </a:r>
          </a:p>
          <a:p>
            <a:pPr marL="457200" indent="-457200">
              <a:spcBef>
                <a:spcPts val="1200"/>
              </a:spcBef>
              <a:defRPr b="0">
                <a:latin typeface="Arial"/>
                <a:ea typeface="Arial"/>
                <a:cs typeface="Arial"/>
                <a:sym typeface="Arial"/>
              </a:defRPr>
            </a:pPr>
          </a:p>
          <a:p>
            <a:pPr lvl="1" marL="914400" indent="-457200">
              <a:buSzPct val="100000"/>
              <a:buAutoNum type="alphaUcPeriod" startAt="1"/>
              <a:defRPr b="0">
                <a:latin typeface="Arial"/>
                <a:ea typeface="Arial"/>
                <a:cs typeface="Arial"/>
                <a:sym typeface="Arial"/>
              </a:defRPr>
            </a:pPr>
            <a:r>
              <a:t>The ocean will remain the same size</a:t>
            </a:r>
            <a:r>
              <a:t>.</a:t>
            </a:r>
          </a:p>
          <a:p>
            <a:pPr lvl="1" marL="914400" indent="-457200">
              <a:buSzPct val="100000"/>
              <a:buAutoNum type="alphaUcPeriod" startAt="1"/>
              <a:defRPr b="0">
                <a:latin typeface="Arial"/>
                <a:ea typeface="Arial"/>
                <a:cs typeface="Arial"/>
                <a:sym typeface="Arial"/>
              </a:defRPr>
            </a:pPr>
            <a:r>
              <a:t>The ocean will become larger</a:t>
            </a:r>
            <a:r>
              <a:t>.</a:t>
            </a:r>
          </a:p>
          <a:p>
            <a:pPr lvl="1" marL="914400" indent="-457200">
              <a:buSzPct val="100000"/>
              <a:buAutoNum type="alphaUcPeriod" startAt="1"/>
              <a:defRPr b="0">
                <a:latin typeface="Arial"/>
                <a:ea typeface="Arial"/>
                <a:cs typeface="Arial"/>
                <a:sym typeface="Arial"/>
              </a:defRPr>
            </a:pPr>
            <a:r>
              <a:t>The ocean will become smaller</a:t>
            </a:r>
            <a:r>
              <a:t>.</a:t>
            </a:r>
          </a:p>
          <a:p>
            <a:pPr lvl="1" marL="914400" indent="-457200">
              <a:buSzPct val="100000"/>
              <a:buAutoNum type="alphaUcPeriod" startAt="1"/>
              <a:defRPr b="0">
                <a:latin typeface="Arial"/>
                <a:ea typeface="Arial"/>
                <a:cs typeface="Arial"/>
                <a:sym typeface="Arial"/>
              </a:defRPr>
            </a:pPr>
            <a:r>
              <a:t>The ocean will become </a:t>
            </a:r>
            <a:r>
              <a:t>deeper.</a:t>
            </a:r>
          </a:p>
          <a:p>
            <a:pPr lvl="1"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r>
              <a:t>7. 	The source of magma at convergent boundaries comes from</a:t>
            </a:r>
          </a:p>
          <a:p>
            <a:pPr marL="457200" indent="-457200">
              <a:spcBef>
                <a:spcPts val="1200"/>
              </a:spcBef>
              <a:defRPr b="0">
                <a:latin typeface="Arial"/>
                <a:ea typeface="Arial"/>
                <a:cs typeface="Arial"/>
                <a:sym typeface="Arial"/>
              </a:defRPr>
            </a:pPr>
          </a:p>
          <a:p>
            <a:pPr marL="457200" indent="-457200">
              <a:defRPr b="0">
                <a:latin typeface="Arial"/>
                <a:ea typeface="Arial"/>
                <a:cs typeface="Arial"/>
                <a:sym typeface="Arial"/>
              </a:defRPr>
            </a:pPr>
            <a:r>
              <a:t>	A. </a:t>
            </a:r>
            <a:r>
              <a:t>C</a:t>
            </a:r>
            <a:r>
              <a:t>onvection currents in the mantle</a:t>
            </a:r>
          </a:p>
          <a:p>
            <a:pPr marL="457200" indent="-457200">
              <a:defRPr b="0">
                <a:latin typeface="Arial"/>
                <a:ea typeface="Arial"/>
                <a:cs typeface="Arial"/>
                <a:sym typeface="Arial"/>
              </a:defRPr>
            </a:pPr>
            <a:r>
              <a:t>	B. </a:t>
            </a:r>
            <a:r>
              <a:t>M</a:t>
            </a:r>
            <a:r>
              <a:t>elting oceanic crust</a:t>
            </a:r>
          </a:p>
          <a:p>
            <a:pPr marL="457200" indent="-457200">
              <a:defRPr b="0">
                <a:latin typeface="Arial"/>
                <a:ea typeface="Arial"/>
                <a:cs typeface="Arial"/>
                <a:sym typeface="Arial"/>
              </a:defRPr>
            </a:pPr>
            <a:r>
              <a:t>	C. </a:t>
            </a:r>
            <a:r>
              <a:t>T</a:t>
            </a:r>
            <a:r>
              <a:t>he Earth’s core</a:t>
            </a:r>
          </a:p>
          <a:p>
            <a:pPr marL="457200" indent="-457200">
              <a:defRPr b="0">
                <a:latin typeface="Arial"/>
                <a:ea typeface="Arial"/>
                <a:cs typeface="Arial"/>
                <a:sym typeface="Arial"/>
              </a:defRPr>
            </a:pPr>
            <a:r>
              <a:t>	D. </a:t>
            </a:r>
            <a:r>
              <a:t>V</a:t>
            </a:r>
            <a:r>
              <a:t>olcanoes</a:t>
            </a:r>
          </a:p>
        </p:txBody>
      </p:sp>
      <p:sp>
        <p:nvSpPr>
          <p:cNvPr id="725"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Making and Applying Connections"/>
          <p:cNvSpPr txBox="1"/>
          <p:nvPr/>
        </p:nvSpPr>
        <p:spPr>
          <a:xfrm>
            <a:off x="533400" y="228600"/>
            <a:ext cx="7162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730" name="8. The table below shows the density of different types of lithosphere, and which plate was subducted at different tectonic boundaries.  What conclusions can you draw from the information in the table?…"/>
          <p:cNvSpPr txBox="1"/>
          <p:nvPr/>
        </p:nvSpPr>
        <p:spPr>
          <a:xfrm>
            <a:off x="152400" y="914399"/>
            <a:ext cx="8839200" cy="552625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defRPr b="0">
                <a:latin typeface="Arial"/>
                <a:ea typeface="Arial"/>
                <a:cs typeface="Arial"/>
                <a:sym typeface="Arial"/>
              </a:defRPr>
            </a:pPr>
            <a:r>
              <a:t> 8. The table below shows the density of different types of lithosphere, and which plate was subducted at different tectonic boundaries.  What conclusions can you draw from the information in the table?</a:t>
            </a: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marL="457200" indent="-457200">
              <a:spcBef>
                <a:spcPts val="1200"/>
              </a:spcBef>
              <a:defRPr b="0">
                <a:latin typeface="Arial"/>
                <a:ea typeface="Arial"/>
                <a:cs typeface="Arial"/>
                <a:sym typeface="Arial"/>
              </a:defRPr>
            </a:pPr>
          </a:p>
          <a:p>
            <a:pPr lvl="1" marL="914400" indent="-457200">
              <a:lnSpc>
                <a:spcPct val="85000"/>
              </a:lnSpc>
              <a:spcBef>
                <a:spcPts val="1200"/>
              </a:spcBef>
              <a:buSzPct val="100000"/>
              <a:buAutoNum type="alphaUcPeriod" startAt="1"/>
              <a:defRPr b="0">
                <a:latin typeface="Arial"/>
                <a:ea typeface="Arial"/>
                <a:cs typeface="Arial"/>
                <a:sym typeface="Arial"/>
              </a:defRPr>
            </a:pPr>
            <a:r>
              <a:t>The more dense lithosphere is always subducted below the less dense lithosphere. </a:t>
            </a:r>
          </a:p>
          <a:p>
            <a:pPr lvl="1" marL="914400" indent="-457200">
              <a:lnSpc>
                <a:spcPct val="85000"/>
              </a:lnSpc>
              <a:spcBef>
                <a:spcPts val="1200"/>
              </a:spcBef>
              <a:buSzPct val="100000"/>
              <a:buAutoNum type="alphaUcPeriod" startAt="1"/>
              <a:defRPr b="0">
                <a:latin typeface="Arial"/>
                <a:ea typeface="Arial"/>
                <a:cs typeface="Arial"/>
                <a:sym typeface="Arial"/>
              </a:defRPr>
            </a:pPr>
            <a:r>
              <a:t>The density of oceanic and continental lithosphere is the same.</a:t>
            </a:r>
          </a:p>
          <a:p>
            <a:pPr lvl="1" marL="914400" indent="-457200">
              <a:lnSpc>
                <a:spcPct val="85000"/>
              </a:lnSpc>
              <a:spcBef>
                <a:spcPts val="1200"/>
              </a:spcBef>
              <a:buSzPct val="100000"/>
              <a:buAutoNum type="alphaUcPeriod" startAt="1"/>
              <a:defRPr b="0">
                <a:latin typeface="Arial"/>
                <a:ea typeface="Arial"/>
                <a:cs typeface="Arial"/>
                <a:sym typeface="Arial"/>
              </a:defRPr>
            </a:pPr>
            <a:r>
              <a:t>Continental lithosphere is more dense than oceanic lithosphere. </a:t>
            </a:r>
          </a:p>
          <a:p>
            <a:pPr lvl="1" marL="914400" indent="-457200">
              <a:lnSpc>
                <a:spcPct val="85000"/>
              </a:lnSpc>
              <a:spcBef>
                <a:spcPts val="1200"/>
              </a:spcBef>
              <a:buSzPct val="100000"/>
              <a:buAutoNum type="alphaUcPeriod" startAt="1"/>
              <a:defRPr b="0">
                <a:latin typeface="Arial"/>
                <a:ea typeface="Arial"/>
                <a:cs typeface="Arial"/>
                <a:sym typeface="Arial"/>
              </a:defRPr>
            </a:pPr>
            <a:r>
              <a:t>Density is not related to plate subduction.</a:t>
            </a:r>
          </a:p>
        </p:txBody>
      </p:sp>
      <p:graphicFrame>
        <p:nvGraphicFramePr>
          <p:cNvPr id="731" name="Table"/>
          <p:cNvGraphicFramePr/>
          <p:nvPr/>
        </p:nvGraphicFramePr>
        <p:xfrm>
          <a:off x="685800" y="2085975"/>
          <a:ext cx="7848600" cy="233203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81075"/>
                <a:gridCol w="2747963"/>
                <a:gridCol w="1147762"/>
                <a:gridCol w="2971800"/>
              </a:tblGrid>
              <a:tr h="694963">
                <a:tc>
                  <a:txBody>
                    <a:bodyPr/>
                    <a:lstStyle/>
                    <a:p>
                      <a:pPr algn="l" defTabSz="914400">
                        <a:spcBef>
                          <a:spcPts val="400"/>
                        </a:spcBef>
                        <a:defRPr sz="1800"/>
                      </a:pPr>
                      <a:r>
                        <a:rPr b="1">
                          <a:latin typeface="Arial"/>
                          <a:ea typeface="Arial"/>
                          <a:cs typeface="Arial"/>
                          <a:sym typeface="Arial"/>
                        </a:rPr>
                        <a:t>Plate</a:t>
                      </a:r>
                    </a:p>
                  </a:txBody>
                  <a:tcPr marL="45720" marR="45720" marT="45720" marB="45720" anchor="t" anchorCtr="0"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Lithosphere type</a:t>
                      </a:r>
                    </a:p>
                  </a:txBody>
                  <a:tcPr marL="45720" marR="45720" marT="45720" marB="4572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defTabSz="914400">
                        <a:spcBef>
                          <a:spcPts val="400"/>
                        </a:spcBef>
                        <a:defRPr b="1" sz="1800">
                          <a:latin typeface="Arial"/>
                          <a:ea typeface="Arial"/>
                          <a:cs typeface="Arial"/>
                          <a:sym typeface="Arial"/>
                        </a:defRPr>
                      </a:pPr>
                      <a:r>
                        <a:t>Density</a:t>
                      </a:r>
                    </a:p>
                    <a:p>
                      <a:pPr algn="l" defTabSz="914400">
                        <a:spcBef>
                          <a:spcPts val="400"/>
                        </a:spcBef>
                        <a:defRPr b="1" sz="1800">
                          <a:latin typeface="Arial"/>
                          <a:ea typeface="Arial"/>
                          <a:cs typeface="Arial"/>
                          <a:sym typeface="Arial"/>
                        </a:defRPr>
                      </a:pPr>
                      <a:r>
                        <a:t>(kg/m</a:t>
                      </a:r>
                      <a:r>
                        <a:rPr baseline="30000"/>
                        <a:t>-3</a:t>
                      </a:r>
                      <a:r>
                        <a:t>)</a:t>
                      </a:r>
                    </a:p>
                  </a:txBody>
                  <a:tcPr marL="45720" marR="45720" marT="45720" marB="4572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Subduction</a:t>
                      </a:r>
                    </a:p>
                  </a:txBody>
                  <a:tcPr marL="45720" marR="45720" marT="45720" marB="45720" anchor="t" anchorCtr="0" horzOverflow="overflow">
                    <a:lnL w="12700">
                      <a:solidFill>
                        <a:srgbClr val="000000"/>
                      </a:solidFill>
                    </a:lnL>
                    <a:lnR w="28575">
                      <a:solidFill>
                        <a:srgbClr val="000000"/>
                      </a:solidFill>
                    </a:lnR>
                    <a:lnT w="28575">
                      <a:solidFill>
                        <a:srgbClr val="000000"/>
                      </a:solidFill>
                    </a:lnT>
                    <a:lnB w="12700">
                      <a:solidFill>
                        <a:srgbClr val="000000"/>
                      </a:solidFill>
                    </a:lnB>
                    <a:noFill/>
                  </a:tcPr>
                </a:tc>
              </a:tr>
              <a:tr h="365770">
                <a:tc>
                  <a:txBody>
                    <a:bodyPr/>
                    <a:lstStyle/>
                    <a:p>
                      <a:pPr algn="l" defTabSz="914400">
                        <a:spcBef>
                          <a:spcPts val="400"/>
                        </a:spcBef>
                        <a:defRPr sz="1800"/>
                      </a:pPr>
                      <a:r>
                        <a:rPr b="1">
                          <a:latin typeface="Arial"/>
                          <a:ea typeface="Arial"/>
                          <a:cs typeface="Arial"/>
                          <a:sym typeface="Arial"/>
                        </a:rPr>
                        <a:t>A</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Oceanic</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40</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rowSpan="2">
                  <a:txBody>
                    <a:bodyPr/>
                    <a:lstStyle/>
                    <a:p>
                      <a:pPr algn="l" defTabSz="914400">
                        <a:spcBef>
                          <a:spcPts val="400"/>
                        </a:spcBef>
                        <a:defRPr sz="1800"/>
                      </a:pPr>
                      <a:r>
                        <a:rPr b="1">
                          <a:latin typeface="Arial"/>
                          <a:ea typeface="Arial"/>
                          <a:cs typeface="Arial"/>
                          <a:sym typeface="Arial"/>
                        </a:rPr>
                        <a:t>Plate A subducted below Plate B</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539765">
                <a:tc>
                  <a:txBody>
                    <a:bodyPr/>
                    <a:lstStyle/>
                    <a:p>
                      <a:pPr algn="l" defTabSz="914400">
                        <a:spcBef>
                          <a:spcPts val="400"/>
                        </a:spcBef>
                        <a:defRPr sz="1800"/>
                      </a:pPr>
                      <a:r>
                        <a:rPr b="1">
                          <a:latin typeface="Arial"/>
                          <a:ea typeface="Arial"/>
                          <a:cs typeface="Arial"/>
                          <a:sym typeface="Arial"/>
                        </a:rPr>
                        <a:t>B</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Continental</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30</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vMerge="1">
                  <a:tcPr/>
                </a:tc>
              </a:tr>
              <a:tr h="365770">
                <a:tc>
                  <a:txBody>
                    <a:bodyPr/>
                    <a:lstStyle/>
                    <a:p>
                      <a:pPr algn="l" defTabSz="914400">
                        <a:spcBef>
                          <a:spcPts val="400"/>
                        </a:spcBef>
                        <a:defRPr sz="1800"/>
                      </a:pPr>
                      <a:r>
                        <a:rPr b="1">
                          <a:latin typeface="Arial"/>
                          <a:ea typeface="Arial"/>
                          <a:cs typeface="Arial"/>
                          <a:sym typeface="Arial"/>
                        </a:rPr>
                        <a:t>C</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Continental</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400"/>
                        </a:spcBef>
                        <a:defRPr sz="1800"/>
                      </a:pPr>
                      <a:r>
                        <a:rPr b="1">
                          <a:latin typeface="Arial"/>
                          <a:ea typeface="Arial"/>
                          <a:cs typeface="Arial"/>
                          <a:sym typeface="Arial"/>
                        </a:rPr>
                        <a:t>25</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rowSpan="2">
                  <a:txBody>
                    <a:bodyPr/>
                    <a:lstStyle/>
                    <a:p>
                      <a:pPr algn="l" defTabSz="914400">
                        <a:spcBef>
                          <a:spcPts val="400"/>
                        </a:spcBef>
                        <a:defRPr sz="1800"/>
                      </a:pPr>
                      <a:r>
                        <a:rPr b="1">
                          <a:latin typeface="Arial"/>
                          <a:ea typeface="Arial"/>
                          <a:cs typeface="Arial"/>
                          <a:sym typeface="Arial"/>
                        </a:rPr>
                        <a:t>Plate C subducted below Plate D</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28575">
                      <a:solidFill>
                        <a:srgbClr val="000000"/>
                      </a:solidFill>
                    </a:lnB>
                    <a:noFill/>
                  </a:tcPr>
                </a:tc>
              </a:tr>
              <a:tr h="365770">
                <a:tc>
                  <a:txBody>
                    <a:bodyPr/>
                    <a:lstStyle/>
                    <a:p>
                      <a:pPr algn="l" defTabSz="914400">
                        <a:spcBef>
                          <a:spcPts val="400"/>
                        </a:spcBef>
                        <a:defRPr sz="1800"/>
                      </a:pPr>
                      <a:r>
                        <a:rPr b="1">
                          <a:latin typeface="Arial"/>
                          <a:ea typeface="Arial"/>
                          <a:cs typeface="Arial"/>
                          <a:sym typeface="Arial"/>
                        </a:rPr>
                        <a:t>D</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defTabSz="914400">
                        <a:spcBef>
                          <a:spcPts val="400"/>
                        </a:spcBef>
                        <a:defRPr sz="1800"/>
                      </a:pPr>
                      <a:r>
                        <a:rPr b="1">
                          <a:latin typeface="Arial"/>
                          <a:ea typeface="Arial"/>
                          <a:cs typeface="Arial"/>
                          <a:sym typeface="Arial"/>
                        </a:rPr>
                        <a:t>oceanic</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defTabSz="914400">
                        <a:spcBef>
                          <a:spcPts val="400"/>
                        </a:spcBef>
                        <a:defRPr sz="1800"/>
                      </a:pPr>
                      <a:r>
                        <a:rPr b="1">
                          <a:latin typeface="Arial"/>
                          <a:ea typeface="Arial"/>
                          <a:cs typeface="Arial"/>
                          <a:sym typeface="Arial"/>
                        </a:rPr>
                        <a:t>45</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vMerge="1">
                  <a:tcPr/>
                </a:tc>
              </a:tr>
            </a:tbl>
          </a:graphicData>
        </a:graphic>
      </p:graphicFrame>
      <p:sp>
        <p:nvSpPr>
          <p:cNvPr id="732"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Making and Applying Connections"/>
          <p:cNvSpPr txBox="1"/>
          <p:nvPr/>
        </p:nvSpPr>
        <p:spPr>
          <a:xfrm>
            <a:off x="990600" y="237774"/>
            <a:ext cx="7467600"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737" name="9.  The diagram shows an area called “The Ring of Fire.”  The volcanic islands that formed in this area are highlighted. They were most likely created at…"/>
          <p:cNvSpPr txBox="1"/>
          <p:nvPr/>
        </p:nvSpPr>
        <p:spPr>
          <a:xfrm>
            <a:off x="4953000" y="1352258"/>
            <a:ext cx="3990975" cy="44900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defRPr b="0">
                <a:latin typeface="Arial"/>
                <a:ea typeface="Arial"/>
                <a:cs typeface="Arial"/>
                <a:sym typeface="Arial"/>
              </a:defRPr>
            </a:pPr>
            <a:r>
              <a:t>9. 	The diagram shows an area called “The Ring of Fire.”  The volcanic islands that formed in this area are highlighted. They were most likely created at</a:t>
            </a:r>
          </a:p>
          <a:p>
            <a:pPr lvl="1" marL="742950" indent="-333375">
              <a:spcBef>
                <a:spcPts val="1200"/>
              </a:spcBef>
              <a:buSzPct val="100000"/>
              <a:buAutoNum type="alphaUcPeriod" startAt="1"/>
              <a:defRPr b="0">
                <a:latin typeface="Arial"/>
                <a:ea typeface="Arial"/>
                <a:cs typeface="Arial"/>
                <a:sym typeface="Arial"/>
              </a:defRPr>
            </a:pPr>
            <a:r>
              <a:t>The edge of a divergent boundary</a:t>
            </a:r>
          </a:p>
          <a:p>
            <a:pPr lvl="1" marL="742950" indent="-333375">
              <a:spcBef>
                <a:spcPts val="1200"/>
              </a:spcBef>
              <a:buSzPct val="100000"/>
              <a:buAutoNum type="alphaUcPeriod" startAt="1"/>
              <a:defRPr b="0">
                <a:latin typeface="Arial"/>
                <a:ea typeface="Arial"/>
                <a:cs typeface="Arial"/>
                <a:sym typeface="Arial"/>
              </a:defRPr>
            </a:pPr>
            <a:r>
              <a:t>The edge of a transform boundary</a:t>
            </a:r>
          </a:p>
          <a:p>
            <a:pPr lvl="1" marL="742950" indent="-333375">
              <a:spcBef>
                <a:spcPts val="1200"/>
              </a:spcBef>
              <a:buSzPct val="100000"/>
              <a:buAutoNum type="alphaUcPeriod" startAt="1"/>
              <a:defRPr b="0">
                <a:latin typeface="Arial"/>
                <a:ea typeface="Arial"/>
                <a:cs typeface="Arial"/>
                <a:sym typeface="Arial"/>
              </a:defRPr>
            </a:pPr>
            <a:r>
              <a:t>The edge of a </a:t>
            </a:r>
            <a:r>
              <a:t>c</a:t>
            </a:r>
            <a:r>
              <a:t>onvergent boundary</a:t>
            </a:r>
          </a:p>
          <a:p>
            <a:pPr lvl="1" marL="742950" indent="-333375">
              <a:spcBef>
                <a:spcPts val="1200"/>
              </a:spcBef>
              <a:buSzPct val="100000"/>
              <a:buAutoNum type="alphaUcPeriod" startAt="1"/>
              <a:defRPr b="0">
                <a:latin typeface="Arial"/>
                <a:ea typeface="Arial"/>
                <a:cs typeface="Arial"/>
                <a:sym typeface="Arial"/>
              </a:defRPr>
            </a:pPr>
            <a:r>
              <a:t>The edge of a biological boundary</a:t>
            </a:r>
          </a:p>
        </p:txBody>
      </p:sp>
      <p:pic>
        <p:nvPicPr>
          <p:cNvPr id="738" name="Ring of Fire USGS" descr="Ring of Fire USGS"/>
          <p:cNvPicPr>
            <a:picLocks noChangeAspect="1"/>
          </p:cNvPicPr>
          <p:nvPr/>
        </p:nvPicPr>
        <p:blipFill>
          <a:blip r:embed="rId3">
            <a:extLst/>
          </a:blip>
          <a:stretch>
            <a:fillRect/>
          </a:stretch>
        </p:blipFill>
        <p:spPr>
          <a:xfrm>
            <a:off x="220487" y="1742281"/>
            <a:ext cx="4546602" cy="3373438"/>
          </a:xfrm>
          <a:prstGeom prst="rect">
            <a:avLst/>
          </a:prstGeom>
          <a:ln w="12700">
            <a:miter lim="400000"/>
          </a:ln>
        </p:spPr>
      </p:pic>
      <p:sp>
        <p:nvSpPr>
          <p:cNvPr id="739" name="l"/>
          <p:cNvSpPr txBox="1"/>
          <p:nvPr/>
        </p:nvSpPr>
        <p:spPr>
          <a:xfrm rot="5400000">
            <a:off x="7021527" y="1755789"/>
            <a:ext cx="3878265" cy="36668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defRPr b="0" sz="1000">
                <a:latin typeface="Arial"/>
                <a:ea typeface="Arial"/>
                <a:cs typeface="Arial"/>
                <a:sym typeface="Arial"/>
              </a:defRPr>
            </a:pPr>
            <a:r>
              <a:t>l </a:t>
            </a:r>
            <a:br/>
          </a:p>
        </p:txBody>
      </p:sp>
      <p:sp>
        <p:nvSpPr>
          <p:cNvPr id="740"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Making and Applying Connections"/>
          <p:cNvSpPr txBox="1"/>
          <p:nvPr/>
        </p:nvSpPr>
        <p:spPr>
          <a:xfrm>
            <a:off x="838200" y="304800"/>
            <a:ext cx="7772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745" name="10. Many mountain ranges result from…"/>
          <p:cNvSpPr txBox="1"/>
          <p:nvPr/>
        </p:nvSpPr>
        <p:spPr>
          <a:xfrm>
            <a:off x="838200" y="1066800"/>
            <a:ext cx="8077200" cy="2153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defRPr b="0">
                <a:latin typeface="Arial"/>
                <a:ea typeface="Arial"/>
                <a:cs typeface="Arial"/>
                <a:sym typeface="Arial"/>
              </a:defRPr>
            </a:pPr>
            <a:r>
              <a:t>10. Many mountain ranges result from</a:t>
            </a:r>
          </a:p>
          <a:p>
            <a:pPr lvl="1" marL="914400" indent="-457200">
              <a:spcBef>
                <a:spcPts val="1200"/>
              </a:spcBef>
              <a:buSzPct val="100000"/>
              <a:buAutoNum type="alphaUcPeriod" startAt="1"/>
              <a:defRPr b="0">
                <a:latin typeface="Arial"/>
                <a:ea typeface="Arial"/>
                <a:cs typeface="Arial"/>
                <a:sym typeface="Arial"/>
              </a:defRPr>
            </a:pPr>
            <a:r>
              <a:t>Convergence of two tectonic plates</a:t>
            </a:r>
          </a:p>
          <a:p>
            <a:pPr lvl="1" marL="914400" indent="-457200">
              <a:spcBef>
                <a:spcPts val="1200"/>
              </a:spcBef>
              <a:buSzPct val="100000"/>
              <a:buAutoNum type="alphaUcPeriod" startAt="1"/>
              <a:defRPr b="0">
                <a:latin typeface="Arial"/>
                <a:ea typeface="Arial"/>
                <a:cs typeface="Arial"/>
                <a:sym typeface="Arial"/>
              </a:defRPr>
            </a:pPr>
            <a:r>
              <a:t>Rifting at divergent boundaries</a:t>
            </a:r>
          </a:p>
          <a:p>
            <a:pPr lvl="1" marL="914400" indent="-457200">
              <a:spcBef>
                <a:spcPts val="1200"/>
              </a:spcBef>
              <a:buSzPct val="100000"/>
              <a:buAutoNum type="alphaUcPeriod" startAt="1"/>
              <a:defRPr b="0">
                <a:latin typeface="Arial"/>
                <a:ea typeface="Arial"/>
                <a:cs typeface="Arial"/>
                <a:sym typeface="Arial"/>
              </a:defRPr>
            </a:pPr>
            <a:r>
              <a:t>Movement of Earth’s core	</a:t>
            </a:r>
          </a:p>
          <a:p>
            <a:pPr lvl="1" marL="914400" indent="-457200">
              <a:spcBef>
                <a:spcPts val="1200"/>
              </a:spcBef>
              <a:buSzPct val="100000"/>
              <a:buAutoNum type="alphaUcPeriod" startAt="1"/>
              <a:defRPr b="0">
                <a:latin typeface="Arial"/>
                <a:ea typeface="Arial"/>
                <a:cs typeface="Arial"/>
                <a:sym typeface="Arial"/>
              </a:defRPr>
            </a:pPr>
            <a:r>
              <a:t>Earthquakes</a:t>
            </a:r>
          </a:p>
        </p:txBody>
      </p:sp>
      <p:sp>
        <p:nvSpPr>
          <p:cNvPr id="746"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751"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pic>
        <p:nvPicPr>
          <p:cNvPr id="752"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753" name="Dynamic Earth:…"/>
          <p:cNvSpPr txBox="1"/>
          <p:nvPr/>
        </p:nvSpPr>
        <p:spPr>
          <a:xfrm>
            <a:off x="3282950" y="3551237"/>
            <a:ext cx="5937250" cy="17418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b="0" sz="5400">
                <a:latin typeface="Arial"/>
                <a:ea typeface="Arial"/>
                <a:cs typeface="Arial"/>
                <a:sym typeface="Arial"/>
              </a:defRPr>
            </a:pPr>
            <a:r>
              <a:t>Dynamic Earth:</a:t>
            </a:r>
          </a:p>
          <a:p>
            <a:pPr>
              <a:spcBef>
                <a:spcPts val="3200"/>
              </a:spcBef>
              <a:defRPr b="0" sz="3200">
                <a:latin typeface="Arial"/>
                <a:ea typeface="Arial"/>
                <a:cs typeface="Arial"/>
                <a:sym typeface="Arial"/>
              </a:defRPr>
            </a:pPr>
            <a:r>
              <a:t>Earth Processes and Changes</a:t>
            </a:r>
          </a:p>
        </p:txBody>
      </p:sp>
      <p:grpSp>
        <p:nvGrpSpPr>
          <p:cNvPr id="756" name="Group"/>
          <p:cNvGrpSpPr/>
          <p:nvPr/>
        </p:nvGrpSpPr>
        <p:grpSpPr>
          <a:xfrm>
            <a:off x="178081" y="420687"/>
            <a:ext cx="2628621" cy="2971801"/>
            <a:chOff x="0" y="0"/>
            <a:chExt cx="2628620" cy="2971800"/>
          </a:xfrm>
        </p:grpSpPr>
        <p:pic>
          <p:nvPicPr>
            <p:cNvPr id="754" name="Changing Earth cover.jpg" descr="Changing Earth cover.jpg"/>
            <p:cNvPicPr>
              <a:picLocks noChangeAspect="1"/>
            </p:cNvPicPr>
            <p:nvPr/>
          </p:nvPicPr>
          <p:blipFill>
            <a:blip r:embed="rId4">
              <a:extLst/>
            </a:blip>
            <a:stretch>
              <a:fillRect/>
            </a:stretch>
          </p:blipFill>
          <p:spPr>
            <a:xfrm>
              <a:off x="0" y="0"/>
              <a:ext cx="2628621" cy="2971801"/>
            </a:xfrm>
            <a:prstGeom prst="rect">
              <a:avLst/>
            </a:prstGeom>
            <a:ln w="12700" cap="flat">
              <a:noFill/>
              <a:miter lim="400000"/>
            </a:ln>
            <a:effectLst/>
          </p:spPr>
        </p:pic>
        <p:pic>
          <p:nvPicPr>
            <p:cNvPr id="755" name="LabLearner_Logo white.png" descr="LabLearner_Logo white.png"/>
            <p:cNvPicPr>
              <a:picLocks noChangeAspect="1"/>
            </p:cNvPicPr>
            <p:nvPr/>
          </p:nvPicPr>
          <p:blipFill>
            <a:blip r:embed="rId5">
              <a:extLst/>
            </a:blip>
            <a:stretch>
              <a:fillRect/>
            </a:stretch>
          </p:blipFill>
          <p:spPr>
            <a:xfrm>
              <a:off x="418818" y="2202214"/>
              <a:ext cx="1919160" cy="36953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Changes in the Earth"/>
          <p:cNvSpPr txBox="1"/>
          <p:nvPr>
            <p:ph type="title"/>
          </p:nvPr>
        </p:nvSpPr>
        <p:spPr>
          <a:xfrm>
            <a:off x="2389838" y="-27239"/>
            <a:ext cx="4745562" cy="1143001"/>
          </a:xfrm>
          <a:prstGeom prst="rect">
            <a:avLst/>
          </a:prstGeom>
        </p:spPr>
        <p:txBody>
          <a:bodyPr/>
          <a:lstStyle>
            <a:lvl1pPr>
              <a:defRPr sz="3600">
                <a:latin typeface="Arial"/>
                <a:ea typeface="Arial"/>
                <a:cs typeface="Arial"/>
                <a:sym typeface="Arial"/>
              </a:defRPr>
            </a:lvl1pPr>
          </a:lstStyle>
          <a:p>
            <a:pPr/>
            <a:r>
              <a:t>Changes in the Earth</a:t>
            </a:r>
          </a:p>
        </p:txBody>
      </p:sp>
      <p:sp>
        <p:nvSpPr>
          <p:cNvPr id="761" name="The Earth’s surface is constantly changing over time due to weathering and erosion, and due to the spreading of the Earth’s crust.…"/>
          <p:cNvSpPr txBox="1"/>
          <p:nvPr>
            <p:ph type="body" idx="1"/>
          </p:nvPr>
        </p:nvSpPr>
        <p:spPr>
          <a:xfrm>
            <a:off x="424310" y="907512"/>
            <a:ext cx="8295380" cy="5181786"/>
          </a:xfrm>
          <a:prstGeom prst="rect">
            <a:avLst/>
          </a:prstGeom>
        </p:spPr>
        <p:txBody>
          <a:bodyPr/>
          <a:lstStyle/>
          <a:p>
            <a:pPr marL="0" indent="0">
              <a:buSzTx/>
              <a:buNone/>
              <a:defRPr sz="2000">
                <a:latin typeface="Arial"/>
                <a:ea typeface="Arial"/>
                <a:cs typeface="Arial"/>
                <a:sym typeface="Arial"/>
              </a:defRPr>
            </a:pPr>
            <a:r>
              <a:t>The Earth’s surface is constantly changing over time due to weathering and erosion, and due to the spreading of the Earth’s crust. </a:t>
            </a:r>
          </a:p>
          <a:p>
            <a:pPr marL="0" indent="0">
              <a:buSzTx/>
              <a:buNone/>
              <a:defRPr sz="2000">
                <a:latin typeface="Arial"/>
                <a:ea typeface="Arial"/>
                <a:cs typeface="Arial"/>
                <a:sym typeface="Arial"/>
              </a:defRPr>
            </a:pPr>
            <a:r>
              <a:t>This spreading takes place over </a:t>
            </a:r>
            <a:r>
              <a:rPr b="1"/>
              <a:t>millions</a:t>
            </a:r>
            <a:r>
              <a:t> of </a:t>
            </a:r>
            <a:r>
              <a:rPr b="1"/>
              <a:t>years</a:t>
            </a:r>
            <a:r>
              <a:t>. It also causes volcanic eruptions and earthquakes. These can change the Earth’s surface </a:t>
            </a:r>
            <a:r>
              <a:rPr b="1"/>
              <a:t>very quickly.</a:t>
            </a:r>
          </a:p>
        </p:txBody>
      </p:sp>
      <p:pic>
        <p:nvPicPr>
          <p:cNvPr id="762" name="image32.jpeg" descr="image32.jpeg"/>
          <p:cNvPicPr>
            <a:picLocks noChangeAspect="1"/>
          </p:cNvPicPr>
          <p:nvPr/>
        </p:nvPicPr>
        <p:blipFill>
          <a:blip r:embed="rId3">
            <a:extLst/>
          </a:blip>
          <a:stretch>
            <a:fillRect/>
          </a:stretch>
        </p:blipFill>
        <p:spPr>
          <a:xfrm>
            <a:off x="-620240" y="2819675"/>
            <a:ext cx="6320715" cy="4274384"/>
          </a:xfrm>
          <a:prstGeom prst="rect">
            <a:avLst/>
          </a:prstGeom>
          <a:ln w="12700">
            <a:miter lim="400000"/>
          </a:ln>
        </p:spPr>
      </p:pic>
      <p:pic>
        <p:nvPicPr>
          <p:cNvPr id="763" name="image33.jpeg" descr="image33.jpeg"/>
          <p:cNvPicPr>
            <a:picLocks noChangeAspect="1"/>
          </p:cNvPicPr>
          <p:nvPr/>
        </p:nvPicPr>
        <p:blipFill>
          <a:blip r:embed="rId4">
            <a:extLst/>
          </a:blip>
          <a:stretch>
            <a:fillRect/>
          </a:stretch>
        </p:blipFill>
        <p:spPr>
          <a:xfrm>
            <a:off x="4308471" y="2798014"/>
            <a:ext cx="6320715" cy="4298087"/>
          </a:xfrm>
          <a:prstGeom prst="rect">
            <a:avLst/>
          </a:prstGeom>
          <a:ln w="12700">
            <a:miter lim="400000"/>
          </a:ln>
        </p:spPr>
      </p:pic>
      <p:sp>
        <p:nvSpPr>
          <p:cNvPr id="764"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solidFill>
                  <a:srgbClr val="FFFFFF"/>
                </a:solidFill>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8" name="image34.jpeg" descr="image34.jpeg"/>
          <p:cNvPicPr>
            <a:picLocks noChangeAspect="1"/>
          </p:cNvPicPr>
          <p:nvPr/>
        </p:nvPicPr>
        <p:blipFill>
          <a:blip r:embed="rId3">
            <a:extLst/>
          </a:blip>
          <a:stretch>
            <a:fillRect/>
          </a:stretch>
        </p:blipFill>
        <p:spPr>
          <a:xfrm>
            <a:off x="3002781" y="2758312"/>
            <a:ext cx="6138427" cy="4105072"/>
          </a:xfrm>
          <a:prstGeom prst="rect">
            <a:avLst/>
          </a:prstGeom>
          <a:ln w="12700">
            <a:miter lim="400000"/>
          </a:ln>
        </p:spPr>
      </p:pic>
      <p:pic>
        <p:nvPicPr>
          <p:cNvPr id="769" name="image32.jpeg" descr="image32.jpeg"/>
          <p:cNvPicPr>
            <a:picLocks noChangeAspect="1"/>
          </p:cNvPicPr>
          <p:nvPr/>
        </p:nvPicPr>
        <p:blipFill>
          <a:blip r:embed="rId4">
            <a:extLst/>
          </a:blip>
          <a:stretch>
            <a:fillRect/>
          </a:stretch>
        </p:blipFill>
        <p:spPr>
          <a:xfrm>
            <a:off x="-6315" y="124"/>
            <a:ext cx="5362765" cy="3626570"/>
          </a:xfrm>
          <a:prstGeom prst="rect">
            <a:avLst/>
          </a:prstGeom>
          <a:ln w="12700">
            <a:miter lim="400000"/>
          </a:ln>
        </p:spPr>
      </p:pic>
      <p:sp>
        <p:nvSpPr>
          <p:cNvPr id="770" name="Changes in the Earth: Rapid"/>
          <p:cNvSpPr txBox="1"/>
          <p:nvPr>
            <p:ph type="title"/>
          </p:nvPr>
        </p:nvSpPr>
        <p:spPr>
          <a:xfrm>
            <a:off x="5792053" y="447012"/>
            <a:ext cx="2525104" cy="1756342"/>
          </a:xfrm>
          <a:prstGeom prst="rect">
            <a:avLst/>
          </a:prstGeom>
        </p:spPr>
        <p:txBody>
          <a:bodyPr/>
          <a:lstStyle>
            <a:lvl1pPr>
              <a:defRPr sz="3600">
                <a:latin typeface="Arial"/>
                <a:ea typeface="Arial"/>
                <a:cs typeface="Arial"/>
                <a:sym typeface="Arial"/>
              </a:defRPr>
            </a:lvl1pPr>
          </a:lstStyle>
          <a:p>
            <a:pPr/>
            <a:r>
              <a:t>Changes in the Earth: Rapid</a:t>
            </a:r>
          </a:p>
        </p:txBody>
      </p:sp>
      <p:sp>
        <p:nvSpPr>
          <p:cNvPr id="771"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solidFill>
                  <a:srgbClr val="FFFFFF"/>
                </a:solidFill>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Changes in the Earth: Rapid"/>
          <p:cNvSpPr txBox="1"/>
          <p:nvPr>
            <p:ph type="title"/>
          </p:nvPr>
        </p:nvSpPr>
        <p:spPr>
          <a:xfrm>
            <a:off x="6297529" y="307924"/>
            <a:ext cx="3023318" cy="2117202"/>
          </a:xfrm>
          <a:prstGeom prst="rect">
            <a:avLst/>
          </a:prstGeom>
        </p:spPr>
        <p:txBody>
          <a:bodyPr/>
          <a:lstStyle>
            <a:lvl1pPr>
              <a:defRPr sz="3600">
                <a:latin typeface="Arial"/>
                <a:ea typeface="Arial"/>
                <a:cs typeface="Arial"/>
                <a:sym typeface="Arial"/>
              </a:defRPr>
            </a:lvl1pPr>
          </a:lstStyle>
          <a:p>
            <a:pPr/>
            <a:r>
              <a:t>Changes in the Earth: Rapid</a:t>
            </a:r>
          </a:p>
        </p:txBody>
      </p:sp>
      <p:pic>
        <p:nvPicPr>
          <p:cNvPr id="776" name="image35.jpeg" descr="image35.jpeg"/>
          <p:cNvPicPr>
            <a:picLocks noChangeAspect="1"/>
          </p:cNvPicPr>
          <p:nvPr/>
        </p:nvPicPr>
        <p:blipFill>
          <a:blip r:embed="rId3">
            <a:extLst/>
          </a:blip>
          <a:stretch>
            <a:fillRect/>
          </a:stretch>
        </p:blipFill>
        <p:spPr>
          <a:xfrm>
            <a:off x="-1075006" y="-406419"/>
            <a:ext cx="6949495" cy="5212122"/>
          </a:xfrm>
          <a:prstGeom prst="rect">
            <a:avLst/>
          </a:prstGeom>
          <a:ln w="12700">
            <a:miter lim="400000"/>
          </a:ln>
        </p:spPr>
      </p:pic>
      <p:pic>
        <p:nvPicPr>
          <p:cNvPr id="777" name="image36.jpeg" descr="image36.jpeg"/>
          <p:cNvPicPr>
            <a:picLocks noChangeAspect="1"/>
          </p:cNvPicPr>
          <p:nvPr/>
        </p:nvPicPr>
        <p:blipFill>
          <a:blip r:embed="rId4">
            <a:extLst/>
          </a:blip>
          <a:stretch>
            <a:fillRect/>
          </a:stretch>
        </p:blipFill>
        <p:spPr>
          <a:xfrm>
            <a:off x="3068910" y="2492005"/>
            <a:ext cx="7213718" cy="4829017"/>
          </a:xfrm>
          <a:prstGeom prst="rect">
            <a:avLst/>
          </a:prstGeom>
          <a:ln w="12700">
            <a:miter lim="400000"/>
          </a:ln>
        </p:spPr>
      </p:pic>
      <p:sp>
        <p:nvSpPr>
          <p:cNvPr id="778"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solidFill>
                  <a:srgbClr val="FFFFFF"/>
                </a:solidFill>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2" name="image37.jpeg" descr="image37.jpeg"/>
          <p:cNvPicPr>
            <a:picLocks noChangeAspect="1"/>
          </p:cNvPicPr>
          <p:nvPr/>
        </p:nvPicPr>
        <p:blipFill>
          <a:blip r:embed="rId3">
            <a:extLst/>
          </a:blip>
          <a:stretch>
            <a:fillRect/>
          </a:stretch>
        </p:blipFill>
        <p:spPr>
          <a:xfrm>
            <a:off x="-33935" y="2828001"/>
            <a:ext cx="5385476" cy="4039106"/>
          </a:xfrm>
          <a:prstGeom prst="rect">
            <a:avLst/>
          </a:prstGeom>
          <a:ln w="12700">
            <a:miter lim="400000"/>
          </a:ln>
        </p:spPr>
      </p:pic>
      <p:pic>
        <p:nvPicPr>
          <p:cNvPr id="783" name="image38.jpeg" descr="image38.jpeg"/>
          <p:cNvPicPr>
            <a:picLocks noChangeAspect="1"/>
          </p:cNvPicPr>
          <p:nvPr/>
        </p:nvPicPr>
        <p:blipFill>
          <a:blip r:embed="rId4">
            <a:extLst/>
          </a:blip>
          <a:stretch>
            <a:fillRect/>
          </a:stretch>
        </p:blipFill>
        <p:spPr>
          <a:xfrm>
            <a:off x="4784497" y="2828001"/>
            <a:ext cx="5385475" cy="4039106"/>
          </a:xfrm>
          <a:prstGeom prst="rect">
            <a:avLst/>
          </a:prstGeom>
          <a:ln w="12700">
            <a:miter lim="400000"/>
          </a:ln>
        </p:spPr>
      </p:pic>
      <p:sp>
        <p:nvSpPr>
          <p:cNvPr id="784" name="Slower Changes in the Earth"/>
          <p:cNvSpPr txBox="1"/>
          <p:nvPr/>
        </p:nvSpPr>
        <p:spPr>
          <a:xfrm>
            <a:off x="1592972" y="217381"/>
            <a:ext cx="5958056"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Slower Changes in the Earth</a:t>
            </a:r>
          </a:p>
        </p:txBody>
      </p:sp>
      <p:sp>
        <p:nvSpPr>
          <p:cNvPr id="785" name="Weathering occurs when wind and water change change the Earth’s surface by breaking down and wearing away rock.…"/>
          <p:cNvSpPr txBox="1"/>
          <p:nvPr/>
        </p:nvSpPr>
        <p:spPr>
          <a:xfrm>
            <a:off x="266000" y="871861"/>
            <a:ext cx="8612000" cy="15436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a:latin typeface="Arial"/>
                <a:ea typeface="Arial"/>
                <a:cs typeface="Arial"/>
                <a:sym typeface="Arial"/>
              </a:defRPr>
            </a:pPr>
            <a:r>
              <a:t>Weathering </a:t>
            </a:r>
            <a:r>
              <a:rPr b="0"/>
              <a:t>occurs when wind and water change change the Earth’s surface by breaking down and wearing away rock.</a:t>
            </a:r>
            <a:endParaRPr b="0"/>
          </a:p>
          <a:p>
            <a:pPr defTabSz="457200">
              <a:defRPr b="0">
                <a:latin typeface="Arial"/>
                <a:ea typeface="Arial"/>
                <a:cs typeface="Arial"/>
                <a:sym typeface="Arial"/>
              </a:defRPr>
            </a:pPr>
          </a:p>
          <a:p>
            <a:pPr defTabSz="457200">
              <a:defRPr>
                <a:latin typeface="Arial"/>
                <a:ea typeface="Arial"/>
                <a:cs typeface="Arial"/>
                <a:sym typeface="Arial"/>
              </a:defRPr>
            </a:pPr>
            <a:r>
              <a:t>Erosion</a:t>
            </a:r>
            <a:r>
              <a:rPr b="0"/>
              <a:t> occurs when water and wind carry small particles of rock away and deposit them in a different area,  </a:t>
            </a:r>
          </a:p>
        </p:txBody>
      </p:sp>
      <p:sp>
        <p:nvSpPr>
          <p:cNvPr id="786"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solidFill>
                  <a:srgbClr val="FFFFFF"/>
                </a:solidFill>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0" name="image39.jpeg" descr="image39.jpeg"/>
          <p:cNvPicPr>
            <a:picLocks noChangeAspect="1"/>
          </p:cNvPicPr>
          <p:nvPr/>
        </p:nvPicPr>
        <p:blipFill>
          <a:blip r:embed="rId3">
            <a:extLst/>
          </a:blip>
          <a:stretch>
            <a:fillRect/>
          </a:stretch>
        </p:blipFill>
        <p:spPr>
          <a:xfrm>
            <a:off x="13469232" y="2588753"/>
            <a:ext cx="4765467" cy="3174994"/>
          </a:xfrm>
          <a:prstGeom prst="rect">
            <a:avLst/>
          </a:prstGeom>
          <a:ln w="12700">
            <a:miter lim="400000"/>
          </a:ln>
        </p:spPr>
      </p:pic>
      <p:pic>
        <p:nvPicPr>
          <p:cNvPr id="791" name="image39.jpeg" descr="image39.jpeg"/>
          <p:cNvPicPr>
            <a:picLocks noChangeAspect="1"/>
          </p:cNvPicPr>
          <p:nvPr/>
        </p:nvPicPr>
        <p:blipFill>
          <a:blip r:embed="rId3">
            <a:extLst/>
          </a:blip>
          <a:stretch>
            <a:fillRect/>
          </a:stretch>
        </p:blipFill>
        <p:spPr>
          <a:xfrm>
            <a:off x="3349342" y="887979"/>
            <a:ext cx="7378428" cy="5282175"/>
          </a:xfrm>
          <a:prstGeom prst="rect">
            <a:avLst/>
          </a:prstGeom>
          <a:ln w="12700">
            <a:miter lim="400000"/>
          </a:ln>
        </p:spPr>
      </p:pic>
      <p:sp>
        <p:nvSpPr>
          <p:cNvPr id="792" name="Physical and Chemical Weathering"/>
          <p:cNvSpPr txBox="1"/>
          <p:nvPr/>
        </p:nvSpPr>
        <p:spPr>
          <a:xfrm>
            <a:off x="775248" y="269011"/>
            <a:ext cx="7593504"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 Physical and Chemical Weathering</a:t>
            </a:r>
          </a:p>
        </p:txBody>
      </p:sp>
      <p:pic>
        <p:nvPicPr>
          <p:cNvPr id="793" name="image40.jpeg" descr="image40.jpeg"/>
          <p:cNvPicPr>
            <a:picLocks noChangeAspect="1"/>
          </p:cNvPicPr>
          <p:nvPr/>
        </p:nvPicPr>
        <p:blipFill>
          <a:blip r:embed="rId4">
            <a:extLst/>
          </a:blip>
          <a:stretch>
            <a:fillRect/>
          </a:stretch>
        </p:blipFill>
        <p:spPr>
          <a:xfrm>
            <a:off x="-1585713" y="887979"/>
            <a:ext cx="6544530" cy="5274696"/>
          </a:xfrm>
          <a:prstGeom prst="rect">
            <a:avLst/>
          </a:prstGeom>
          <a:ln w="12700">
            <a:miter lim="400000"/>
          </a:ln>
        </p:spPr>
      </p:pic>
      <p:sp>
        <p:nvSpPr>
          <p:cNvPr id="794"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image9.png" descr="image9.png"/>
          <p:cNvPicPr>
            <a:picLocks noChangeAspect="1"/>
          </p:cNvPicPr>
          <p:nvPr/>
        </p:nvPicPr>
        <p:blipFill>
          <a:blip r:embed="rId3">
            <a:extLst/>
          </a:blip>
          <a:stretch>
            <a:fillRect/>
          </a:stretch>
        </p:blipFill>
        <p:spPr>
          <a:xfrm>
            <a:off x="-348238" y="-166824"/>
            <a:ext cx="9778832" cy="7212195"/>
          </a:xfrm>
          <a:prstGeom prst="rect">
            <a:avLst/>
          </a:prstGeom>
          <a:ln w="12700">
            <a:miter lim="400000"/>
          </a:ln>
        </p:spPr>
      </p:pic>
      <p:sp>
        <p:nvSpPr>
          <p:cNvPr id="194" name="Surface of the Earth"/>
          <p:cNvSpPr txBox="1"/>
          <p:nvPr/>
        </p:nvSpPr>
        <p:spPr>
          <a:xfrm>
            <a:off x="2375893" y="228600"/>
            <a:ext cx="43434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Surface of the Earth</a:t>
            </a:r>
          </a:p>
        </p:txBody>
      </p:sp>
      <p:sp>
        <p:nvSpPr>
          <p:cNvPr id="195" name="Text"/>
          <p:cNvSpPr txBox="1"/>
          <p:nvPr/>
        </p:nvSpPr>
        <p:spPr>
          <a:xfrm rot="5400000">
            <a:off x="5603512" y="4033473"/>
            <a:ext cx="6400803" cy="61985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b="0" sz="1200">
                <a:latin typeface="Arial"/>
                <a:ea typeface="Arial"/>
                <a:cs typeface="Arial"/>
                <a:sym typeface="Arial"/>
              </a:defRPr>
            </a:pPr>
            <a:br/>
            <a:br/>
          </a:p>
        </p:txBody>
      </p:sp>
      <p:sp>
        <p:nvSpPr>
          <p:cNvPr id="196" name="Cognitive Learning Systems, Inc. © 2016"/>
          <p:cNvSpPr txBox="1"/>
          <p:nvPr/>
        </p:nvSpPr>
        <p:spPr>
          <a:xfrm>
            <a:off x="3438549"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8" name="Can you see…"/>
          <p:cNvSpPr txBox="1"/>
          <p:nvPr>
            <p:ph type="title"/>
          </p:nvPr>
        </p:nvSpPr>
        <p:spPr>
          <a:xfrm>
            <a:off x="7075405" y="-199453"/>
            <a:ext cx="1936587" cy="6978071"/>
          </a:xfrm>
          <a:prstGeom prst="rect">
            <a:avLst/>
          </a:prstGeom>
        </p:spPr>
        <p:txBody>
          <a:bodyPr/>
          <a:lstStyle/>
          <a:p>
            <a:pPr>
              <a:defRPr sz="6600"/>
            </a:pPr>
          </a:p>
          <a:p>
            <a:pPr>
              <a:defRPr sz="1800">
                <a:latin typeface="Arial"/>
                <a:ea typeface="Arial"/>
                <a:cs typeface="Arial"/>
                <a:sym typeface="Arial"/>
              </a:defRPr>
            </a:pPr>
          </a:p>
          <a:p>
            <a:pPr>
              <a:defRPr sz="2000">
                <a:latin typeface="Arial"/>
                <a:ea typeface="Arial"/>
                <a:cs typeface="Arial"/>
                <a:sym typeface="Arial"/>
              </a:defRPr>
            </a:pPr>
            <a:r>
              <a:t>Can you see </a:t>
            </a:r>
          </a:p>
          <a:p>
            <a:pPr>
              <a:defRPr sz="2000">
                <a:latin typeface="Arial"/>
                <a:ea typeface="Arial"/>
                <a:cs typeface="Arial"/>
                <a:sym typeface="Arial"/>
              </a:defRPr>
            </a:pPr>
            <a:r>
              <a:t>evidence</a:t>
            </a:r>
          </a:p>
          <a:p>
            <a:pPr>
              <a:defRPr sz="2000">
                <a:latin typeface="Arial"/>
                <a:ea typeface="Arial"/>
                <a:cs typeface="Arial"/>
                <a:sym typeface="Arial"/>
              </a:defRPr>
            </a:pPr>
            <a:r>
              <a:t>of change due </a:t>
            </a:r>
          </a:p>
          <a:p>
            <a:pPr>
              <a:defRPr sz="2000">
                <a:latin typeface="Arial"/>
                <a:ea typeface="Arial"/>
                <a:cs typeface="Arial"/>
                <a:sym typeface="Arial"/>
              </a:defRPr>
            </a:pPr>
            <a:r>
              <a:t>to weathering </a:t>
            </a:r>
          </a:p>
          <a:p>
            <a:pPr>
              <a:defRPr sz="2000">
                <a:latin typeface="Arial"/>
                <a:ea typeface="Arial"/>
                <a:cs typeface="Arial"/>
                <a:sym typeface="Arial"/>
              </a:defRPr>
            </a:pPr>
            <a:r>
              <a:t>and erosion?</a:t>
            </a:r>
          </a:p>
          <a:p>
            <a:pPr>
              <a:defRPr sz="2000">
                <a:latin typeface="Arial"/>
                <a:ea typeface="Arial"/>
                <a:cs typeface="Arial"/>
                <a:sym typeface="Arial"/>
              </a:defRPr>
            </a:pPr>
          </a:p>
          <a:p>
            <a:pPr>
              <a:defRPr sz="2000">
                <a:latin typeface="Arial"/>
                <a:ea typeface="Arial"/>
                <a:cs typeface="Arial"/>
                <a:sym typeface="Arial"/>
              </a:defRPr>
            </a:pPr>
          </a:p>
          <a:p>
            <a:pPr>
              <a:defRPr sz="2000">
                <a:latin typeface="Arial"/>
                <a:ea typeface="Arial"/>
                <a:cs typeface="Arial"/>
                <a:sym typeface="Arial"/>
              </a:defRPr>
            </a:pPr>
            <a:r>
              <a:t>Are these fast </a:t>
            </a:r>
          </a:p>
          <a:p>
            <a:pPr>
              <a:defRPr sz="2000">
                <a:latin typeface="Arial"/>
                <a:ea typeface="Arial"/>
                <a:cs typeface="Arial"/>
                <a:sym typeface="Arial"/>
              </a:defRPr>
            </a:pPr>
            <a:r>
              <a:t>or slow processes? </a:t>
            </a:r>
          </a:p>
          <a:p>
            <a:pPr>
              <a:defRPr sz="2000">
                <a:latin typeface="Arial"/>
                <a:ea typeface="Arial"/>
                <a:cs typeface="Arial"/>
                <a:sym typeface="Arial"/>
              </a:defRPr>
            </a:pPr>
          </a:p>
          <a:p>
            <a:pPr>
              <a:defRPr sz="2000">
                <a:latin typeface="Arial"/>
                <a:ea typeface="Arial"/>
                <a:cs typeface="Arial"/>
                <a:sym typeface="Arial"/>
              </a:defRPr>
            </a:pPr>
            <a:r>
              <a:t>How can we </a:t>
            </a:r>
          </a:p>
          <a:p>
            <a:pPr>
              <a:defRPr sz="2000">
                <a:latin typeface="Arial"/>
                <a:ea typeface="Arial"/>
                <a:cs typeface="Arial"/>
                <a:sym typeface="Arial"/>
              </a:defRPr>
            </a:pPr>
            <a:r>
              <a:t>measure</a:t>
            </a:r>
          </a:p>
          <a:p>
            <a:pPr>
              <a:defRPr sz="2000">
                <a:latin typeface="Arial"/>
                <a:ea typeface="Arial"/>
                <a:cs typeface="Arial"/>
                <a:sym typeface="Arial"/>
              </a:defRPr>
            </a:pPr>
            <a:r>
              <a:t>the changes?</a:t>
            </a:r>
          </a:p>
        </p:txBody>
      </p:sp>
      <p:pic>
        <p:nvPicPr>
          <p:cNvPr id="799" name="image41.jpeg" descr="image41.jpeg"/>
          <p:cNvPicPr>
            <a:picLocks noChangeAspect="1"/>
          </p:cNvPicPr>
          <p:nvPr/>
        </p:nvPicPr>
        <p:blipFill>
          <a:blip r:embed="rId3">
            <a:extLst/>
          </a:blip>
          <a:stretch>
            <a:fillRect/>
          </a:stretch>
        </p:blipFill>
        <p:spPr>
          <a:xfrm>
            <a:off x="-2745" y="-865853"/>
            <a:ext cx="6914650" cy="9219532"/>
          </a:xfrm>
          <a:prstGeom prst="rect">
            <a:avLst/>
          </a:prstGeom>
          <a:ln w="12700">
            <a:miter lim="400000"/>
          </a:ln>
        </p:spPr>
      </p:pic>
      <p:sp>
        <p:nvSpPr>
          <p:cNvPr id="800" name="Forces that shape the Earth"/>
          <p:cNvSpPr txBox="1"/>
          <p:nvPr/>
        </p:nvSpPr>
        <p:spPr>
          <a:xfrm>
            <a:off x="535519" y="68020"/>
            <a:ext cx="61673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Forces that shape the Earth</a:t>
            </a:r>
          </a:p>
        </p:txBody>
      </p:sp>
      <p:sp>
        <p:nvSpPr>
          <p:cNvPr id="801"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solidFill>
                  <a:srgbClr val="FFFFFF"/>
                </a:solidFill>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Check Understanding"/>
          <p:cNvSpPr txBox="1"/>
          <p:nvPr/>
        </p:nvSpPr>
        <p:spPr>
          <a:xfrm>
            <a:off x="2540684" y="17470"/>
            <a:ext cx="61673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Check Understanding</a:t>
            </a:r>
          </a:p>
        </p:txBody>
      </p:sp>
      <p:sp>
        <p:nvSpPr>
          <p:cNvPr id="806" name="Why would the statement, “changes in the Earth’s surface happen both slowly and quickly” be accurate?…"/>
          <p:cNvSpPr txBox="1"/>
          <p:nvPr/>
        </p:nvSpPr>
        <p:spPr>
          <a:xfrm>
            <a:off x="571500" y="906949"/>
            <a:ext cx="8001000" cy="54044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buSzPct val="100000"/>
              <a:buAutoNum type="arabicPeriod" startAt="1"/>
              <a:defRPr b="0">
                <a:latin typeface="Arial"/>
                <a:ea typeface="Arial"/>
                <a:cs typeface="Arial"/>
                <a:sym typeface="Arial"/>
              </a:defRPr>
            </a:pPr>
            <a:r>
              <a:t>Why would the statement, “changes in the Earth’s surface happen both slowly and quickly” be accurate?</a:t>
            </a:r>
          </a:p>
          <a:p>
            <a:pPr>
              <a:spcBef>
                <a:spcPts val="1200"/>
              </a:spcBef>
              <a:defRPr b="0">
                <a:latin typeface="Arial"/>
                <a:ea typeface="Arial"/>
                <a:cs typeface="Arial"/>
                <a:sym typeface="Arial"/>
              </a:defRPr>
            </a:pPr>
          </a:p>
          <a:p>
            <a:pPr>
              <a:spcBef>
                <a:spcPts val="1200"/>
              </a:spcBef>
              <a:defRPr b="0">
                <a:latin typeface="Arial"/>
                <a:ea typeface="Arial"/>
                <a:cs typeface="Arial"/>
                <a:sym typeface="Arial"/>
              </a:defRPr>
            </a:pPr>
          </a:p>
          <a:p>
            <a:pPr>
              <a:spcBef>
                <a:spcPts val="1200"/>
              </a:spcBef>
              <a:defRPr b="0">
                <a:latin typeface="Arial"/>
                <a:ea typeface="Arial"/>
                <a:cs typeface="Arial"/>
                <a:sym typeface="Arial"/>
              </a:defRPr>
            </a:pPr>
          </a:p>
          <a:p>
            <a:pPr>
              <a:spcBef>
                <a:spcPts val="1200"/>
              </a:spcBef>
              <a:defRPr b="0">
                <a:latin typeface="Arial"/>
                <a:ea typeface="Arial"/>
                <a:cs typeface="Arial"/>
                <a:sym typeface="Arial"/>
              </a:defRPr>
            </a:pPr>
          </a:p>
          <a:p>
            <a:pPr>
              <a:spcBef>
                <a:spcPts val="1200"/>
              </a:spcBef>
              <a:defRPr b="0">
                <a:latin typeface="Arial"/>
                <a:ea typeface="Arial"/>
                <a:cs typeface="Arial"/>
                <a:sym typeface="Arial"/>
              </a:defRPr>
            </a:pPr>
          </a:p>
          <a:p>
            <a:pPr>
              <a:spcBef>
                <a:spcPts val="1200"/>
              </a:spcBef>
              <a:defRPr b="0">
                <a:latin typeface="Arial"/>
                <a:ea typeface="Arial"/>
                <a:cs typeface="Arial"/>
                <a:sym typeface="Arial"/>
              </a:defRPr>
            </a:pPr>
          </a:p>
          <a:p>
            <a:pPr>
              <a:spcBef>
                <a:spcPts val="1200"/>
              </a:spcBef>
              <a:defRPr b="0">
                <a:latin typeface="Arial"/>
                <a:ea typeface="Arial"/>
                <a:cs typeface="Arial"/>
                <a:sym typeface="Arial"/>
              </a:defRPr>
            </a:pPr>
          </a:p>
          <a:p>
            <a:pPr>
              <a:spcBef>
                <a:spcPts val="1200"/>
              </a:spcBef>
              <a:defRPr b="0">
                <a:latin typeface="Arial"/>
                <a:ea typeface="Arial"/>
                <a:cs typeface="Arial"/>
                <a:sym typeface="Arial"/>
              </a:defRPr>
            </a:pPr>
          </a:p>
          <a:p>
            <a:pPr>
              <a:spcBef>
                <a:spcPts val="1200"/>
              </a:spcBef>
              <a:defRPr b="0">
                <a:latin typeface="Arial"/>
                <a:ea typeface="Arial"/>
                <a:cs typeface="Arial"/>
                <a:sym typeface="Arial"/>
              </a:defRPr>
            </a:pPr>
          </a:p>
          <a:p>
            <a:pPr marL="457200" indent="-457200">
              <a:spcBef>
                <a:spcPts val="1200"/>
              </a:spcBef>
              <a:buSzPct val="100000"/>
              <a:buAutoNum type="arabicPeriod" startAt="2"/>
              <a:defRPr b="0">
                <a:latin typeface="Arial"/>
                <a:ea typeface="Arial"/>
                <a:cs typeface="Arial"/>
                <a:sym typeface="Arial"/>
              </a:defRPr>
            </a:pPr>
            <a:r>
              <a:t>What type of evidence would indicate that weathering occurred in the picture above?</a:t>
            </a:r>
          </a:p>
        </p:txBody>
      </p:sp>
      <p:pic>
        <p:nvPicPr>
          <p:cNvPr id="807" name="image42.jpeg" descr="image42.jpeg"/>
          <p:cNvPicPr>
            <a:picLocks noChangeAspect="1"/>
          </p:cNvPicPr>
          <p:nvPr/>
        </p:nvPicPr>
        <p:blipFill>
          <a:blip r:embed="rId3">
            <a:extLst/>
          </a:blip>
          <a:stretch>
            <a:fillRect/>
          </a:stretch>
        </p:blipFill>
        <p:spPr>
          <a:xfrm>
            <a:off x="846720" y="1856765"/>
            <a:ext cx="7450559" cy="3576270"/>
          </a:xfrm>
          <a:prstGeom prst="rect">
            <a:avLst/>
          </a:prstGeom>
          <a:ln w="12700">
            <a:miter lim="400000"/>
          </a:ln>
        </p:spPr>
      </p:pic>
      <p:sp>
        <p:nvSpPr>
          <p:cNvPr id="808"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813"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pic>
        <p:nvPicPr>
          <p:cNvPr id="814"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815" name="Dynamic Earth:…"/>
          <p:cNvSpPr txBox="1"/>
          <p:nvPr/>
        </p:nvSpPr>
        <p:spPr>
          <a:xfrm>
            <a:off x="3282950" y="3551237"/>
            <a:ext cx="5937250" cy="176641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b="0" sz="5400">
                <a:latin typeface="Arial"/>
                <a:ea typeface="Arial"/>
                <a:cs typeface="Arial"/>
                <a:sym typeface="Arial"/>
              </a:defRPr>
            </a:pPr>
            <a:r>
              <a:t>Dynamic Earth:</a:t>
            </a:r>
          </a:p>
          <a:p>
            <a:pPr>
              <a:spcBef>
                <a:spcPts val="3200"/>
              </a:spcBef>
              <a:defRPr b="0" sz="3400">
                <a:latin typeface="Arial"/>
                <a:ea typeface="Arial"/>
                <a:cs typeface="Arial"/>
                <a:sym typeface="Arial"/>
              </a:defRPr>
            </a:pPr>
            <a:r>
              <a:t>Evidence of Earth’s Changes</a:t>
            </a:r>
          </a:p>
        </p:txBody>
      </p:sp>
      <p:grpSp>
        <p:nvGrpSpPr>
          <p:cNvPr id="818" name="Group"/>
          <p:cNvGrpSpPr/>
          <p:nvPr/>
        </p:nvGrpSpPr>
        <p:grpSpPr>
          <a:xfrm>
            <a:off x="178081" y="420687"/>
            <a:ext cx="2628621" cy="2971801"/>
            <a:chOff x="0" y="0"/>
            <a:chExt cx="2628620" cy="2971800"/>
          </a:xfrm>
        </p:grpSpPr>
        <p:pic>
          <p:nvPicPr>
            <p:cNvPr id="816" name="Changing Earth cover.jpg" descr="Changing Earth cover.jpg"/>
            <p:cNvPicPr>
              <a:picLocks noChangeAspect="1"/>
            </p:cNvPicPr>
            <p:nvPr/>
          </p:nvPicPr>
          <p:blipFill>
            <a:blip r:embed="rId4">
              <a:extLst/>
            </a:blip>
            <a:stretch>
              <a:fillRect/>
            </a:stretch>
          </p:blipFill>
          <p:spPr>
            <a:xfrm>
              <a:off x="0" y="0"/>
              <a:ext cx="2628621" cy="2971801"/>
            </a:xfrm>
            <a:prstGeom prst="rect">
              <a:avLst/>
            </a:prstGeom>
            <a:ln w="12700" cap="flat">
              <a:noFill/>
              <a:miter lim="400000"/>
            </a:ln>
            <a:effectLst/>
          </p:spPr>
        </p:pic>
        <p:pic>
          <p:nvPicPr>
            <p:cNvPr id="817" name="LabLearner_Logo white.png" descr="LabLearner_Logo white.png"/>
            <p:cNvPicPr>
              <a:picLocks noChangeAspect="1"/>
            </p:cNvPicPr>
            <p:nvPr/>
          </p:nvPicPr>
          <p:blipFill>
            <a:blip r:embed="rId5">
              <a:extLst/>
            </a:blip>
            <a:stretch>
              <a:fillRect/>
            </a:stretch>
          </p:blipFill>
          <p:spPr>
            <a:xfrm>
              <a:off x="418818" y="2202214"/>
              <a:ext cx="1919160" cy="36953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Can you see…"/>
          <p:cNvSpPr txBox="1"/>
          <p:nvPr>
            <p:ph type="title"/>
          </p:nvPr>
        </p:nvSpPr>
        <p:spPr>
          <a:xfrm>
            <a:off x="7126205" y="-329213"/>
            <a:ext cx="1960181" cy="6409332"/>
          </a:xfrm>
          <a:prstGeom prst="rect">
            <a:avLst/>
          </a:prstGeom>
        </p:spPr>
        <p:txBody>
          <a:bodyPr/>
          <a:lstStyle/>
          <a:p>
            <a:pPr>
              <a:defRPr sz="2000">
                <a:latin typeface="Arial"/>
                <a:ea typeface="Arial"/>
                <a:cs typeface="Arial"/>
                <a:sym typeface="Arial"/>
              </a:defRPr>
            </a:pPr>
          </a:p>
          <a:p>
            <a:pPr>
              <a:defRPr sz="2000">
                <a:latin typeface="Arial"/>
                <a:ea typeface="Arial"/>
                <a:cs typeface="Arial"/>
                <a:sym typeface="Arial"/>
              </a:defRPr>
            </a:pPr>
          </a:p>
          <a:p>
            <a:pPr>
              <a:defRPr sz="2000">
                <a:latin typeface="Arial"/>
                <a:ea typeface="Arial"/>
                <a:cs typeface="Arial"/>
                <a:sym typeface="Arial"/>
              </a:defRPr>
            </a:pPr>
            <a:r>
              <a:t>Can you see </a:t>
            </a:r>
          </a:p>
          <a:p>
            <a:pPr>
              <a:defRPr sz="2000">
                <a:latin typeface="Arial"/>
                <a:ea typeface="Arial"/>
                <a:cs typeface="Arial"/>
                <a:sym typeface="Arial"/>
              </a:defRPr>
            </a:pPr>
            <a:r>
              <a:t>evidence</a:t>
            </a:r>
          </a:p>
          <a:p>
            <a:pPr>
              <a:defRPr sz="2000">
                <a:latin typeface="Arial"/>
                <a:ea typeface="Arial"/>
                <a:cs typeface="Arial"/>
                <a:sym typeface="Arial"/>
              </a:defRPr>
            </a:pPr>
            <a:r>
              <a:t>of change due </a:t>
            </a:r>
          </a:p>
          <a:p>
            <a:pPr>
              <a:defRPr sz="2000">
                <a:latin typeface="Arial"/>
                <a:ea typeface="Arial"/>
                <a:cs typeface="Arial"/>
                <a:sym typeface="Arial"/>
              </a:defRPr>
            </a:pPr>
            <a:r>
              <a:t>to weathering </a:t>
            </a:r>
          </a:p>
          <a:p>
            <a:pPr>
              <a:defRPr sz="2000">
                <a:latin typeface="Arial"/>
                <a:ea typeface="Arial"/>
                <a:cs typeface="Arial"/>
                <a:sym typeface="Arial"/>
              </a:defRPr>
            </a:pPr>
            <a:r>
              <a:t>and erosion?</a:t>
            </a:r>
          </a:p>
          <a:p>
            <a:pPr>
              <a:defRPr sz="2000">
                <a:latin typeface="Arial"/>
                <a:ea typeface="Arial"/>
                <a:cs typeface="Arial"/>
                <a:sym typeface="Arial"/>
              </a:defRPr>
            </a:pPr>
          </a:p>
          <a:p>
            <a:pPr>
              <a:defRPr sz="2000">
                <a:latin typeface="Arial"/>
                <a:ea typeface="Arial"/>
                <a:cs typeface="Arial"/>
                <a:sym typeface="Arial"/>
              </a:defRPr>
            </a:pPr>
          </a:p>
          <a:p>
            <a:pPr>
              <a:defRPr sz="2000">
                <a:latin typeface="Arial"/>
                <a:ea typeface="Arial"/>
                <a:cs typeface="Arial"/>
                <a:sym typeface="Arial"/>
              </a:defRPr>
            </a:pPr>
            <a:r>
              <a:t>Are these fast</a:t>
            </a:r>
          </a:p>
          <a:p>
            <a:pPr>
              <a:defRPr sz="2000">
                <a:latin typeface="Arial"/>
                <a:ea typeface="Arial"/>
                <a:cs typeface="Arial"/>
                <a:sym typeface="Arial"/>
              </a:defRPr>
            </a:pPr>
            <a:r>
              <a:t>or slow processes? </a:t>
            </a:r>
          </a:p>
          <a:p>
            <a:pPr>
              <a:defRPr sz="2000">
                <a:latin typeface="Arial"/>
                <a:ea typeface="Arial"/>
                <a:cs typeface="Arial"/>
                <a:sym typeface="Arial"/>
              </a:defRPr>
            </a:pPr>
          </a:p>
          <a:p>
            <a:pPr>
              <a:defRPr sz="2000">
                <a:latin typeface="Arial"/>
                <a:ea typeface="Arial"/>
                <a:cs typeface="Arial"/>
                <a:sym typeface="Arial"/>
              </a:defRPr>
            </a:pPr>
            <a:r>
              <a:t>How can we </a:t>
            </a:r>
          </a:p>
          <a:p>
            <a:pPr>
              <a:defRPr sz="2000">
                <a:latin typeface="Arial"/>
                <a:ea typeface="Arial"/>
                <a:cs typeface="Arial"/>
                <a:sym typeface="Arial"/>
              </a:defRPr>
            </a:pPr>
            <a:r>
              <a:t>measure</a:t>
            </a:r>
          </a:p>
          <a:p>
            <a:pPr>
              <a:defRPr sz="2000">
                <a:latin typeface="Arial"/>
                <a:ea typeface="Arial"/>
                <a:cs typeface="Arial"/>
                <a:sym typeface="Arial"/>
              </a:defRPr>
            </a:pPr>
            <a:r>
              <a:t>the changes?</a:t>
            </a:r>
          </a:p>
        </p:txBody>
      </p:sp>
      <p:pic>
        <p:nvPicPr>
          <p:cNvPr id="823" name="image41.jpeg" descr="image41.jpeg"/>
          <p:cNvPicPr>
            <a:picLocks noChangeAspect="1"/>
          </p:cNvPicPr>
          <p:nvPr/>
        </p:nvPicPr>
        <p:blipFill>
          <a:blip r:embed="rId3">
            <a:extLst/>
          </a:blip>
          <a:stretch>
            <a:fillRect/>
          </a:stretch>
        </p:blipFill>
        <p:spPr>
          <a:xfrm>
            <a:off x="-37366" y="-518344"/>
            <a:ext cx="7059168" cy="9412222"/>
          </a:xfrm>
          <a:prstGeom prst="rect">
            <a:avLst/>
          </a:prstGeom>
          <a:ln w="12700">
            <a:miter lim="400000"/>
          </a:ln>
        </p:spPr>
      </p:pic>
      <p:sp>
        <p:nvSpPr>
          <p:cNvPr id="824" name="Forces that shape the Earth"/>
          <p:cNvSpPr txBox="1"/>
          <p:nvPr/>
        </p:nvSpPr>
        <p:spPr>
          <a:xfrm>
            <a:off x="667463" y="180734"/>
            <a:ext cx="7202469"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Forces that shape the Earth</a:t>
            </a:r>
          </a:p>
        </p:txBody>
      </p:sp>
      <p:sp>
        <p:nvSpPr>
          <p:cNvPr id="825"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solidFill>
                  <a:srgbClr val="FFFFFF"/>
                </a:solidFill>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Measuring Weathering and Erosion"/>
          <p:cNvSpPr txBox="1"/>
          <p:nvPr/>
        </p:nvSpPr>
        <p:spPr>
          <a:xfrm>
            <a:off x="667462" y="655"/>
            <a:ext cx="8137333"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Measuring Weathering and Erosion</a:t>
            </a:r>
          </a:p>
        </p:txBody>
      </p:sp>
      <p:pic>
        <p:nvPicPr>
          <p:cNvPr id="830" name="image43.jpeg" descr="image43.jpeg"/>
          <p:cNvPicPr>
            <a:picLocks noChangeAspect="1"/>
          </p:cNvPicPr>
          <p:nvPr/>
        </p:nvPicPr>
        <p:blipFill>
          <a:blip r:embed="rId3">
            <a:extLst/>
          </a:blip>
          <a:stretch>
            <a:fillRect/>
          </a:stretch>
        </p:blipFill>
        <p:spPr>
          <a:xfrm>
            <a:off x="3541548" y="2993100"/>
            <a:ext cx="5700209" cy="4275155"/>
          </a:xfrm>
          <a:prstGeom prst="rect">
            <a:avLst/>
          </a:prstGeom>
          <a:ln w="12700">
            <a:miter lim="400000"/>
          </a:ln>
        </p:spPr>
      </p:pic>
      <p:pic>
        <p:nvPicPr>
          <p:cNvPr id="831" name="image44.jpeg" descr="image44.jpeg"/>
          <p:cNvPicPr>
            <a:picLocks noChangeAspect="1"/>
          </p:cNvPicPr>
          <p:nvPr/>
        </p:nvPicPr>
        <p:blipFill>
          <a:blip r:embed="rId4">
            <a:extLst/>
          </a:blip>
          <a:stretch>
            <a:fillRect/>
          </a:stretch>
        </p:blipFill>
        <p:spPr>
          <a:xfrm>
            <a:off x="5219501" y="-64226"/>
            <a:ext cx="4583758" cy="3437821"/>
          </a:xfrm>
          <a:prstGeom prst="rect">
            <a:avLst/>
          </a:prstGeom>
          <a:ln w="12700">
            <a:miter lim="400000"/>
          </a:ln>
        </p:spPr>
      </p:pic>
      <p:pic>
        <p:nvPicPr>
          <p:cNvPr id="832" name="image45.jpeg" descr="image45.jpeg"/>
          <p:cNvPicPr>
            <a:picLocks noChangeAspect="1"/>
          </p:cNvPicPr>
          <p:nvPr/>
        </p:nvPicPr>
        <p:blipFill>
          <a:blip r:embed="rId5">
            <a:extLst/>
          </a:blip>
          <a:stretch>
            <a:fillRect/>
          </a:stretch>
        </p:blipFill>
        <p:spPr>
          <a:xfrm>
            <a:off x="-310528" y="3384070"/>
            <a:ext cx="4267045" cy="5973860"/>
          </a:xfrm>
          <a:prstGeom prst="rect">
            <a:avLst/>
          </a:prstGeom>
          <a:ln w="12700">
            <a:miter lim="400000"/>
          </a:ln>
        </p:spPr>
      </p:pic>
      <p:pic>
        <p:nvPicPr>
          <p:cNvPr id="833" name="image46.jpeg" descr="image46.jpeg"/>
          <p:cNvPicPr>
            <a:picLocks noChangeAspect="1"/>
          </p:cNvPicPr>
          <p:nvPr/>
        </p:nvPicPr>
        <p:blipFill>
          <a:blip r:embed="rId6">
            <a:extLst/>
          </a:blip>
          <a:stretch>
            <a:fillRect/>
          </a:stretch>
        </p:blipFill>
        <p:spPr>
          <a:xfrm>
            <a:off x="154840" y="-31329"/>
            <a:ext cx="5197335" cy="3437821"/>
          </a:xfrm>
          <a:prstGeom prst="rect">
            <a:avLst/>
          </a:prstGeom>
          <a:ln w="12700">
            <a:miter lim="400000"/>
          </a:ln>
        </p:spPr>
      </p:pic>
      <p:pic>
        <p:nvPicPr>
          <p:cNvPr id="834" name="image47.jpeg" descr="image47.jpeg"/>
          <p:cNvPicPr>
            <a:picLocks noChangeAspect="1"/>
          </p:cNvPicPr>
          <p:nvPr/>
        </p:nvPicPr>
        <p:blipFill>
          <a:blip r:embed="rId7">
            <a:extLst/>
          </a:blip>
          <a:stretch>
            <a:fillRect/>
          </a:stretch>
        </p:blipFill>
        <p:spPr>
          <a:xfrm>
            <a:off x="-2255979" y="-97124"/>
            <a:ext cx="4671463" cy="3503598"/>
          </a:xfrm>
          <a:prstGeom prst="rect">
            <a:avLst/>
          </a:prstGeom>
          <a:ln w="12700">
            <a:miter lim="400000"/>
          </a:ln>
        </p:spPr>
      </p:pic>
      <p:sp>
        <p:nvSpPr>
          <p:cNvPr id="835" name="Soil Erosion Equation…"/>
          <p:cNvSpPr/>
          <p:nvPr/>
        </p:nvSpPr>
        <p:spPr>
          <a:xfrm>
            <a:off x="2147789" y="2857357"/>
            <a:ext cx="3689879" cy="931537"/>
          </a:xfrm>
          <a:prstGeom prst="rect">
            <a:avLst/>
          </a:prstGeom>
          <a:solidFill>
            <a:srgbClr val="FFFFFF"/>
          </a:solidFill>
          <a:ln w="63500">
            <a:solidFill>
              <a:srgbClr val="000000"/>
            </a:solidFill>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2600">
                <a:latin typeface="Arial"/>
                <a:ea typeface="Arial"/>
                <a:cs typeface="Arial"/>
                <a:sym typeface="Arial"/>
              </a:defRPr>
            </a:pPr>
            <a:r>
              <a:t>Soil Erosion Equation </a:t>
            </a:r>
          </a:p>
          <a:p>
            <a:pPr>
              <a:defRPr sz="2600">
                <a:latin typeface="Arial"/>
                <a:ea typeface="Arial"/>
                <a:cs typeface="Arial"/>
                <a:sym typeface="Arial"/>
              </a:defRPr>
            </a:pPr>
            <a:r>
              <a:t>A = R * K * LS * C * P</a:t>
            </a:r>
          </a:p>
        </p:txBody>
      </p:sp>
      <p:sp>
        <p:nvSpPr>
          <p:cNvPr id="836" name="R= Force of rain"/>
          <p:cNvSpPr txBox="1"/>
          <p:nvPr/>
        </p:nvSpPr>
        <p:spPr>
          <a:xfrm>
            <a:off x="2601067" y="244573"/>
            <a:ext cx="2433001" cy="43706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400">
                <a:latin typeface="Arial"/>
                <a:ea typeface="Arial"/>
                <a:cs typeface="Arial"/>
                <a:sym typeface="Arial"/>
              </a:defRPr>
            </a:lvl1pPr>
          </a:lstStyle>
          <a:p>
            <a:pPr/>
            <a:r>
              <a:t>R= Force of rain</a:t>
            </a:r>
          </a:p>
        </p:txBody>
      </p:sp>
      <p:sp>
        <p:nvSpPr>
          <p:cNvPr id="837" name="light rain"/>
          <p:cNvSpPr txBox="1"/>
          <p:nvPr/>
        </p:nvSpPr>
        <p:spPr>
          <a:xfrm>
            <a:off x="479108" y="1238263"/>
            <a:ext cx="1247139" cy="3752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light rain </a:t>
            </a:r>
          </a:p>
        </p:txBody>
      </p:sp>
      <p:sp>
        <p:nvSpPr>
          <p:cNvPr id="838" name="hard rain"/>
          <p:cNvSpPr txBox="1"/>
          <p:nvPr/>
        </p:nvSpPr>
        <p:spPr>
          <a:xfrm>
            <a:off x="2842111" y="1358316"/>
            <a:ext cx="1261526"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hard rain </a:t>
            </a:r>
          </a:p>
        </p:txBody>
      </p:sp>
      <p:sp>
        <p:nvSpPr>
          <p:cNvPr id="839" name="K= how easy can soil be removed"/>
          <p:cNvSpPr txBox="1"/>
          <p:nvPr/>
        </p:nvSpPr>
        <p:spPr>
          <a:xfrm>
            <a:off x="4125081" y="4300282"/>
            <a:ext cx="2787070" cy="79266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atin typeface="Arial"/>
                <a:ea typeface="Arial"/>
                <a:cs typeface="Arial"/>
                <a:sym typeface="Arial"/>
              </a:defRPr>
            </a:lvl1pPr>
          </a:lstStyle>
          <a:p>
            <a:pPr/>
            <a:r>
              <a:t>K= how easy can soil be removed</a:t>
            </a:r>
          </a:p>
        </p:txBody>
      </p:sp>
      <p:sp>
        <p:nvSpPr>
          <p:cNvPr id="840" name="L and S= the length and steepness of a slope"/>
          <p:cNvSpPr txBox="1"/>
          <p:nvPr/>
        </p:nvSpPr>
        <p:spPr>
          <a:xfrm>
            <a:off x="5468915" y="129077"/>
            <a:ext cx="3093237" cy="11482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atin typeface="Arial"/>
                <a:ea typeface="Arial"/>
                <a:cs typeface="Arial"/>
                <a:sym typeface="Arial"/>
              </a:defRPr>
            </a:lvl1pPr>
          </a:lstStyle>
          <a:p>
            <a:pPr/>
            <a:r>
              <a:t>L and S= the length and steepness of a slope</a:t>
            </a:r>
          </a:p>
        </p:txBody>
      </p:sp>
      <p:sp>
        <p:nvSpPr>
          <p:cNvPr id="841" name="C and P= practices that help stop erosion"/>
          <p:cNvSpPr txBox="1"/>
          <p:nvPr/>
        </p:nvSpPr>
        <p:spPr>
          <a:xfrm>
            <a:off x="159342" y="4300282"/>
            <a:ext cx="3718123" cy="79266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solidFill>
                  <a:srgbClr val="FFFFFF"/>
                </a:solidFill>
                <a:latin typeface="Arial"/>
                <a:ea typeface="Arial"/>
                <a:cs typeface="Arial"/>
                <a:sym typeface="Arial"/>
              </a:defRPr>
            </a:lvl1pPr>
          </a:lstStyle>
          <a:p>
            <a:pPr/>
            <a:r>
              <a:t>C and P= practices that help stop erosion</a:t>
            </a:r>
          </a:p>
        </p:txBody>
      </p:sp>
      <p:sp>
        <p:nvSpPr>
          <p:cNvPr id="842"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Measuring Weathering and Erosion"/>
          <p:cNvSpPr txBox="1"/>
          <p:nvPr/>
        </p:nvSpPr>
        <p:spPr>
          <a:xfrm>
            <a:off x="682469" y="165727"/>
            <a:ext cx="8137333"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Measuring Weathering and Erosion</a:t>
            </a:r>
          </a:p>
        </p:txBody>
      </p:sp>
      <p:pic>
        <p:nvPicPr>
          <p:cNvPr id="847" name="image48.jpeg" descr="image48.jpeg"/>
          <p:cNvPicPr>
            <a:picLocks noChangeAspect="1"/>
          </p:cNvPicPr>
          <p:nvPr/>
        </p:nvPicPr>
        <p:blipFill>
          <a:blip r:embed="rId3">
            <a:extLst/>
          </a:blip>
          <a:stretch>
            <a:fillRect/>
          </a:stretch>
        </p:blipFill>
        <p:spPr>
          <a:xfrm>
            <a:off x="169448" y="825491"/>
            <a:ext cx="3216750" cy="4289001"/>
          </a:xfrm>
          <a:prstGeom prst="rect">
            <a:avLst/>
          </a:prstGeom>
          <a:ln w="12700">
            <a:miter lim="400000"/>
          </a:ln>
        </p:spPr>
      </p:pic>
      <p:sp>
        <p:nvSpPr>
          <p:cNvPr id="848" name="Geomorphologists use other methods such as laser scanning to find the rate of weathering and erosion.…"/>
          <p:cNvSpPr txBox="1"/>
          <p:nvPr/>
        </p:nvSpPr>
        <p:spPr>
          <a:xfrm>
            <a:off x="3773456" y="873515"/>
            <a:ext cx="5277029" cy="32962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a:latin typeface="Arial"/>
                <a:ea typeface="Arial"/>
                <a:cs typeface="Arial"/>
                <a:sym typeface="Arial"/>
              </a:defRPr>
            </a:pPr>
            <a:r>
              <a:t>Geomorphologists use other methods such as laser scanning to find the rate of weathering and erosion. </a:t>
            </a:r>
          </a:p>
          <a:p>
            <a:pPr>
              <a:defRPr b="0">
                <a:latin typeface="Arial"/>
                <a:ea typeface="Arial"/>
                <a:cs typeface="Arial"/>
                <a:sym typeface="Arial"/>
              </a:defRPr>
            </a:pPr>
          </a:p>
          <a:p>
            <a:pPr>
              <a:defRPr b="0">
                <a:latin typeface="Arial"/>
                <a:ea typeface="Arial"/>
                <a:cs typeface="Arial"/>
                <a:sym typeface="Arial"/>
              </a:defRPr>
            </a:pPr>
            <a:r>
              <a:t>Lasers scan a rock to map its surface. The scans determine differences in the roughness of the surface.</a:t>
            </a:r>
          </a:p>
          <a:p>
            <a:pPr>
              <a:defRPr b="0">
                <a:latin typeface="Arial"/>
                <a:ea typeface="Arial"/>
                <a:cs typeface="Arial"/>
                <a:sym typeface="Arial"/>
              </a:defRPr>
            </a:pPr>
          </a:p>
          <a:p>
            <a:pPr>
              <a:defRPr b="0">
                <a:latin typeface="Arial"/>
                <a:ea typeface="Arial"/>
                <a:cs typeface="Arial"/>
                <a:sym typeface="Arial"/>
              </a:defRPr>
            </a:pPr>
            <a:r>
              <a:t>Scans are done many times over several years or decades. Results show if the surface is worn away or if deposits are made.  </a:t>
            </a:r>
          </a:p>
        </p:txBody>
      </p:sp>
      <p:sp>
        <p:nvSpPr>
          <p:cNvPr id="849" name="Shape"/>
          <p:cNvSpPr/>
          <p:nvPr/>
        </p:nvSpPr>
        <p:spPr>
          <a:xfrm>
            <a:off x="6901684" y="5253844"/>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a:solidFill>
              <a:srgbClr val="0939BD"/>
            </a:solidFill>
          </a:ln>
          <a:effectLst>
            <a:outerShdw sx="100000" sy="100000" kx="0" ky="0" algn="b" rotWithShape="0" blurRad="38100" dist="20000" dir="5400000">
              <a:srgbClr val="000000">
                <a:alpha val="38000"/>
              </a:srgbClr>
            </a:outerShdw>
          </a:effectLst>
        </p:spPr>
        <p:txBody>
          <a:bodyPr lIns="45718" tIns="45718" rIns="45718" bIns="45718"/>
          <a:lstStyle/>
          <a:p>
            <a:pPr/>
          </a:p>
        </p:txBody>
      </p:sp>
      <p:sp>
        <p:nvSpPr>
          <p:cNvPr id="850" name="Shape"/>
          <p:cNvSpPr/>
          <p:nvPr/>
        </p:nvSpPr>
        <p:spPr>
          <a:xfrm>
            <a:off x="7295528" y="5519546"/>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a:solidFill>
              <a:srgbClr val="0939BD"/>
            </a:solidFill>
          </a:ln>
          <a:effectLst>
            <a:outerShdw sx="100000" sy="100000" kx="0" ky="0" algn="b" rotWithShape="0" blurRad="38100" dist="20000" dir="5400000">
              <a:srgbClr val="000000">
                <a:alpha val="38000"/>
              </a:srgbClr>
            </a:outerShdw>
          </a:effectLst>
        </p:spPr>
        <p:txBody>
          <a:bodyPr lIns="45718" tIns="45718" rIns="45718" bIns="45718"/>
          <a:lstStyle/>
          <a:p>
            <a:pPr/>
          </a:p>
        </p:txBody>
      </p:sp>
      <p:sp>
        <p:nvSpPr>
          <p:cNvPr id="851" name="Shape"/>
          <p:cNvSpPr/>
          <p:nvPr/>
        </p:nvSpPr>
        <p:spPr>
          <a:xfrm>
            <a:off x="7256285" y="4911087"/>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FF382C"/>
          </a:solidFill>
          <a:ln w="25400">
            <a:solidFill>
              <a:srgbClr val="ED4630"/>
            </a:solidFill>
          </a:ln>
          <a:effectLst>
            <a:outerShdw sx="100000" sy="100000" kx="0" ky="0" algn="b" rotWithShape="0" blurRad="38100" dist="20000" dir="5400000">
              <a:srgbClr val="000000">
                <a:alpha val="38000"/>
              </a:srgbClr>
            </a:outerShdw>
          </a:effectLst>
        </p:spPr>
        <p:txBody>
          <a:bodyPr lIns="45718" tIns="45718" rIns="45718" bIns="45718"/>
          <a:lstStyle/>
          <a:p>
            <a:pPr/>
          </a:p>
        </p:txBody>
      </p:sp>
      <p:sp>
        <p:nvSpPr>
          <p:cNvPr id="852" name="Shape"/>
          <p:cNvSpPr/>
          <p:nvPr/>
        </p:nvSpPr>
        <p:spPr>
          <a:xfrm>
            <a:off x="7206628" y="5380844"/>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a:solidFill>
              <a:srgbClr val="55BCFB"/>
            </a:solidFill>
          </a:ln>
          <a:effectLst>
            <a:outerShdw sx="100000" sy="100000" kx="0" ky="0" algn="b" rotWithShape="0" blurRad="38100" dist="20000" dir="5400000">
              <a:srgbClr val="000000">
                <a:alpha val="38000"/>
              </a:srgbClr>
            </a:outerShdw>
          </a:effectLst>
        </p:spPr>
        <p:txBody>
          <a:bodyPr lIns="45718" tIns="45718" rIns="45718" bIns="45718"/>
          <a:lstStyle/>
          <a:p>
            <a:pPr/>
          </a:p>
        </p:txBody>
      </p:sp>
      <p:sp>
        <p:nvSpPr>
          <p:cNvPr id="853" name="Shape"/>
          <p:cNvSpPr/>
          <p:nvPr/>
        </p:nvSpPr>
        <p:spPr>
          <a:xfrm>
            <a:off x="7422528" y="5139394"/>
            <a:ext cx="39040" cy="32797"/>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a:solidFill>
              <a:srgbClr val="55BCFB"/>
            </a:solidFill>
          </a:ln>
          <a:effectLst>
            <a:outerShdw sx="100000" sy="100000" kx="0" ky="0" algn="b" rotWithShape="0" blurRad="38100" dist="20000" dir="5400000">
              <a:srgbClr val="000000">
                <a:alpha val="38000"/>
              </a:srgbClr>
            </a:outerShdw>
          </a:effectLst>
        </p:spPr>
        <p:txBody>
          <a:bodyPr lIns="45718" tIns="45718" rIns="45718" bIns="45718"/>
          <a:lstStyle/>
          <a:p>
            <a:pPr/>
          </a:p>
        </p:txBody>
      </p:sp>
      <p:sp>
        <p:nvSpPr>
          <p:cNvPr id="854" name="Shape"/>
          <p:cNvSpPr/>
          <p:nvPr/>
        </p:nvSpPr>
        <p:spPr>
          <a:xfrm>
            <a:off x="7206628" y="4971160"/>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chemeClr val="accent6"/>
          </a:solidFill>
          <a:ln w="25400">
            <a:solidFill>
              <a:schemeClr val="accent6"/>
            </a:solidFill>
          </a:ln>
          <a:effectLst>
            <a:outerShdw sx="100000" sy="100000" kx="0" ky="0" algn="b" rotWithShape="0" blurRad="38100" dist="20000" dir="5400000">
              <a:srgbClr val="000000">
                <a:alpha val="38000"/>
              </a:srgbClr>
            </a:outerShdw>
          </a:effectLst>
        </p:spPr>
        <p:txBody>
          <a:bodyPr lIns="45718" tIns="45718" rIns="45718" bIns="45718"/>
          <a:lstStyle/>
          <a:p>
            <a:pPr/>
          </a:p>
        </p:txBody>
      </p:sp>
      <p:grpSp>
        <p:nvGrpSpPr>
          <p:cNvPr id="886" name="Group"/>
          <p:cNvGrpSpPr/>
          <p:nvPr/>
        </p:nvGrpSpPr>
        <p:grpSpPr>
          <a:xfrm>
            <a:off x="3773456" y="4234179"/>
            <a:ext cx="5256639" cy="4021182"/>
            <a:chOff x="0" y="0"/>
            <a:chExt cx="5256638" cy="4021181"/>
          </a:xfrm>
        </p:grpSpPr>
        <p:pic>
          <p:nvPicPr>
            <p:cNvPr id="855" name="image49.jpeg" descr="image49.jpeg"/>
            <p:cNvPicPr>
              <a:picLocks noChangeAspect="1"/>
            </p:cNvPicPr>
            <p:nvPr/>
          </p:nvPicPr>
          <p:blipFill>
            <a:blip r:embed="rId4">
              <a:extLst/>
            </a:blip>
            <a:stretch>
              <a:fillRect/>
            </a:stretch>
          </p:blipFill>
          <p:spPr>
            <a:xfrm>
              <a:off x="-1" y="78700"/>
              <a:ext cx="5256639" cy="3942482"/>
            </a:xfrm>
            <a:prstGeom prst="rect">
              <a:avLst/>
            </a:prstGeom>
            <a:ln w="12700" cap="flat">
              <a:noFill/>
              <a:miter lim="400000"/>
            </a:ln>
            <a:effectLst/>
          </p:spPr>
        </p:pic>
        <p:sp>
          <p:nvSpPr>
            <p:cNvPr id="856" name="Shape"/>
            <p:cNvSpPr/>
            <p:nvPr/>
          </p:nvSpPr>
          <p:spPr>
            <a:xfrm>
              <a:off x="3509372" y="2033540"/>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57" name="Shape"/>
            <p:cNvSpPr/>
            <p:nvPr/>
          </p:nvSpPr>
          <p:spPr>
            <a:xfrm>
              <a:off x="3509372" y="1846307"/>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58" name="Shape"/>
            <p:cNvSpPr/>
            <p:nvPr/>
          </p:nvSpPr>
          <p:spPr>
            <a:xfrm>
              <a:off x="3293472" y="1387966"/>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59" name="Shape"/>
            <p:cNvSpPr/>
            <p:nvPr/>
          </p:nvSpPr>
          <p:spPr>
            <a:xfrm>
              <a:off x="3115529" y="1146516"/>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FF382C"/>
            </a:solidFill>
            <a:ln w="25400" cap="flat">
              <a:solidFill>
                <a:srgbClr val="ED463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60" name="Shape"/>
            <p:cNvSpPr/>
            <p:nvPr/>
          </p:nvSpPr>
          <p:spPr>
            <a:xfrm>
              <a:off x="3293472" y="978280"/>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FF382C"/>
            </a:solidFill>
            <a:ln w="25400" cap="flat">
              <a:solidFill>
                <a:srgbClr val="ED463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61" name="Shape"/>
            <p:cNvSpPr/>
            <p:nvPr/>
          </p:nvSpPr>
          <p:spPr>
            <a:xfrm>
              <a:off x="3470130" y="877388"/>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FF382C"/>
            </a:solidFill>
            <a:ln w="25400" cap="flat">
              <a:solidFill>
                <a:srgbClr val="ED463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62" name="Shape"/>
            <p:cNvSpPr/>
            <p:nvPr/>
          </p:nvSpPr>
          <p:spPr>
            <a:xfrm>
              <a:off x="3470130" y="1496411"/>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FF382C"/>
            </a:solidFill>
            <a:ln w="25400" cap="flat">
              <a:solidFill>
                <a:srgbClr val="ED463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63" name="Shape"/>
            <p:cNvSpPr/>
            <p:nvPr/>
          </p:nvSpPr>
          <p:spPr>
            <a:xfrm>
              <a:off x="2898630" y="1146516"/>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FF382C"/>
            </a:solidFill>
            <a:ln w="25400" cap="flat">
              <a:solidFill>
                <a:srgbClr val="ED463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64" name="Shape"/>
            <p:cNvSpPr/>
            <p:nvPr/>
          </p:nvSpPr>
          <p:spPr>
            <a:xfrm>
              <a:off x="3665909" y="1653667"/>
              <a:ext cx="39041"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65" name="Shape"/>
            <p:cNvSpPr/>
            <p:nvPr/>
          </p:nvSpPr>
          <p:spPr>
            <a:xfrm>
              <a:off x="3293472" y="1146516"/>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66" name="Shape"/>
            <p:cNvSpPr/>
            <p:nvPr/>
          </p:nvSpPr>
          <p:spPr>
            <a:xfrm>
              <a:off x="3665909" y="1387966"/>
              <a:ext cx="39041"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67" name="Shape"/>
            <p:cNvSpPr/>
            <p:nvPr/>
          </p:nvSpPr>
          <p:spPr>
            <a:xfrm>
              <a:off x="3509372" y="1146516"/>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3C34FF"/>
            </a:solidFill>
            <a:ln w="25400" cap="flat">
              <a:solidFill>
                <a:srgbClr val="0939BD"/>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68" name="Shape"/>
            <p:cNvSpPr/>
            <p:nvPr/>
          </p:nvSpPr>
          <p:spPr>
            <a:xfrm>
              <a:off x="3636372" y="2160541"/>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69" name="Shape"/>
            <p:cNvSpPr/>
            <p:nvPr/>
          </p:nvSpPr>
          <p:spPr>
            <a:xfrm>
              <a:off x="3242529" y="1514966"/>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70" name="Shape"/>
            <p:cNvSpPr/>
            <p:nvPr/>
          </p:nvSpPr>
          <p:spPr>
            <a:xfrm>
              <a:off x="3636372" y="1973308"/>
              <a:ext cx="39040" cy="32795"/>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71" name="Shape"/>
            <p:cNvSpPr/>
            <p:nvPr/>
          </p:nvSpPr>
          <p:spPr>
            <a:xfrm>
              <a:off x="3636372" y="1780667"/>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72" name="Shape"/>
            <p:cNvSpPr/>
            <p:nvPr/>
          </p:nvSpPr>
          <p:spPr>
            <a:xfrm>
              <a:off x="3792909" y="1780667"/>
              <a:ext cx="39041"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73" name="Shape"/>
            <p:cNvSpPr/>
            <p:nvPr/>
          </p:nvSpPr>
          <p:spPr>
            <a:xfrm>
              <a:off x="3420472" y="1273516"/>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74" name="Shape"/>
            <p:cNvSpPr/>
            <p:nvPr/>
          </p:nvSpPr>
          <p:spPr>
            <a:xfrm>
              <a:off x="3792909" y="1514966"/>
              <a:ext cx="39041"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rgbClr val="54BCFF"/>
            </a:solidFill>
            <a:ln w="25400" cap="flat">
              <a:solidFill>
                <a:srgbClr val="55BCFB"/>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75" name="Shape"/>
            <p:cNvSpPr/>
            <p:nvPr/>
          </p:nvSpPr>
          <p:spPr>
            <a:xfrm>
              <a:off x="3242529" y="1273516"/>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chemeClr val="accent6"/>
            </a:solidFill>
            <a:ln w="25400" cap="flat">
              <a:solidFill>
                <a:schemeClr val="accent6"/>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76" name="Shape"/>
            <p:cNvSpPr/>
            <p:nvPr/>
          </p:nvSpPr>
          <p:spPr>
            <a:xfrm>
              <a:off x="3597130" y="1004388"/>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chemeClr val="accent6"/>
            </a:solidFill>
            <a:ln w="25400" cap="flat">
              <a:solidFill>
                <a:schemeClr val="accent6"/>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77" name="Shape"/>
            <p:cNvSpPr/>
            <p:nvPr/>
          </p:nvSpPr>
          <p:spPr>
            <a:xfrm>
              <a:off x="3597130" y="1172208"/>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chemeClr val="accent6"/>
            </a:solidFill>
            <a:ln w="25400" cap="flat">
              <a:solidFill>
                <a:schemeClr val="accent6"/>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78" name="Shape"/>
            <p:cNvSpPr/>
            <p:nvPr/>
          </p:nvSpPr>
          <p:spPr>
            <a:xfrm>
              <a:off x="3025630" y="1273516"/>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chemeClr val="accent6"/>
            </a:solidFill>
            <a:ln w="25400" cap="flat">
              <a:solidFill>
                <a:schemeClr val="accent6"/>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79" name="Shape"/>
            <p:cNvSpPr/>
            <p:nvPr/>
          </p:nvSpPr>
          <p:spPr>
            <a:xfrm>
              <a:off x="3547472" y="1641966"/>
              <a:ext cx="39040" cy="32796"/>
            </a:xfrm>
            <a:custGeom>
              <a:avLst/>
              <a:gdLst/>
              <a:ahLst/>
              <a:cxnLst>
                <a:cxn ang="0">
                  <a:pos x="wd2" y="hd2"/>
                </a:cxn>
                <a:cxn ang="5400000">
                  <a:pos x="wd2" y="hd2"/>
                </a:cxn>
                <a:cxn ang="10800000">
                  <a:pos x="wd2" y="hd2"/>
                </a:cxn>
                <a:cxn ang="16200000">
                  <a:pos x="wd2" y="hd2"/>
                </a:cxn>
              </a:cxnLst>
              <a:rect l="0" t="0" r="r" b="b"/>
              <a:pathLst>
                <a:path w="21219" h="19583" fill="norm" stroke="1" extrusionOk="0">
                  <a:moveTo>
                    <a:pt x="7069" y="4216"/>
                  </a:moveTo>
                  <a:cubicBezTo>
                    <a:pt x="10531" y="-1347"/>
                    <a:pt x="17071" y="-1454"/>
                    <a:pt x="20075" y="4188"/>
                  </a:cubicBezTo>
                  <a:cubicBezTo>
                    <a:pt x="21600" y="7051"/>
                    <a:pt x="21600" y="10820"/>
                    <a:pt x="20076" y="13684"/>
                  </a:cubicBezTo>
                  <a:cubicBezTo>
                    <a:pt x="18814" y="12468"/>
                    <a:pt x="17270" y="11831"/>
                    <a:pt x="15691" y="11874"/>
                  </a:cubicBezTo>
                  <a:cubicBezTo>
                    <a:pt x="13732" y="11927"/>
                    <a:pt x="11899" y="13005"/>
                    <a:pt x="10385" y="14600"/>
                  </a:cubicBezTo>
                  <a:cubicBezTo>
                    <a:pt x="8866" y="16200"/>
                    <a:pt x="7632" y="18333"/>
                    <a:pt x="5773" y="19191"/>
                  </a:cubicBezTo>
                  <a:cubicBezTo>
                    <a:pt x="3702" y="20146"/>
                    <a:pt x="1386" y="19317"/>
                    <a:pt x="0" y="17125"/>
                  </a:cubicBezTo>
                  <a:cubicBezTo>
                    <a:pt x="1614" y="15796"/>
                    <a:pt x="2960" y="13997"/>
                    <a:pt x="3928" y="11874"/>
                  </a:cubicBezTo>
                  <a:cubicBezTo>
                    <a:pt x="5068" y="9375"/>
                    <a:pt x="5657" y="6483"/>
                    <a:pt x="7069" y="4216"/>
                  </a:cubicBezTo>
                  <a:close/>
                </a:path>
              </a:pathLst>
            </a:custGeom>
            <a:solidFill>
              <a:schemeClr val="accent6"/>
            </a:solidFill>
            <a:ln w="25400" cap="flat">
              <a:solidFill>
                <a:schemeClr val="accent6"/>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grpSp>
          <p:nvGrpSpPr>
            <p:cNvPr id="883" name="Group"/>
            <p:cNvGrpSpPr/>
            <p:nvPr/>
          </p:nvGrpSpPr>
          <p:grpSpPr>
            <a:xfrm>
              <a:off x="4558289" y="216390"/>
              <a:ext cx="338786" cy="730783"/>
              <a:chOff x="0" y="0"/>
              <a:chExt cx="338785" cy="730782"/>
            </a:xfrm>
          </p:grpSpPr>
          <p:sp>
            <p:nvSpPr>
              <p:cNvPr id="880" name="Rectangle"/>
              <p:cNvSpPr/>
              <p:nvPr/>
            </p:nvSpPr>
            <p:spPr>
              <a:xfrm>
                <a:off x="-1" y="474052"/>
                <a:ext cx="338787" cy="256731"/>
              </a:xfrm>
              <a:prstGeom prst="rect">
                <a:avLst/>
              </a:prstGeom>
              <a:gradFill flip="none" rotWithShape="1">
                <a:gsLst>
                  <a:gs pos="0">
                    <a:srgbClr val="0E46E5"/>
                  </a:gs>
                  <a:gs pos="100000">
                    <a:srgbClr val="21F8BE"/>
                  </a:gs>
                </a:gsLst>
                <a:lin ang="16200000" scaled="0"/>
              </a:gradFill>
              <a:ln w="12700" cap="flat">
                <a:noFill/>
                <a:miter lim="400000"/>
              </a:ln>
              <a:effectLst/>
            </p:spPr>
            <p:txBody>
              <a:bodyPr wrap="square" lIns="45718" tIns="45718" rIns="45718" bIns="45718" numCol="1" anchor="ctr">
                <a:noAutofit/>
              </a:bodyPr>
              <a:lstStyle/>
              <a:p>
                <a:pPr/>
              </a:p>
            </p:txBody>
          </p:sp>
          <p:sp>
            <p:nvSpPr>
              <p:cNvPr id="881" name="Rectangle"/>
              <p:cNvSpPr/>
              <p:nvPr/>
            </p:nvSpPr>
            <p:spPr>
              <a:xfrm>
                <a:off x="-1" y="241300"/>
                <a:ext cx="338787" cy="256730"/>
              </a:xfrm>
              <a:prstGeom prst="rect">
                <a:avLst/>
              </a:prstGeom>
              <a:gradFill flip="none" rotWithShape="1">
                <a:gsLst>
                  <a:gs pos="0">
                    <a:srgbClr val="21F8BE"/>
                  </a:gs>
                  <a:gs pos="100000">
                    <a:srgbClr val="F9FB3D"/>
                  </a:gs>
                </a:gsLst>
                <a:lin ang="16200000" scaled="0"/>
              </a:gradFill>
              <a:ln w="12700" cap="flat">
                <a:noFill/>
                <a:miter lim="400000"/>
              </a:ln>
              <a:effectLst/>
            </p:spPr>
            <p:txBody>
              <a:bodyPr wrap="square" lIns="45718" tIns="45718" rIns="45718" bIns="45718" numCol="1" anchor="ctr">
                <a:noAutofit/>
              </a:bodyPr>
              <a:lstStyle/>
              <a:p>
                <a:pPr/>
              </a:p>
            </p:txBody>
          </p:sp>
          <p:sp>
            <p:nvSpPr>
              <p:cNvPr id="882" name="Rectangle"/>
              <p:cNvSpPr/>
              <p:nvPr/>
            </p:nvSpPr>
            <p:spPr>
              <a:xfrm>
                <a:off x="-1" y="-1"/>
                <a:ext cx="338787" cy="256730"/>
              </a:xfrm>
              <a:prstGeom prst="rect">
                <a:avLst/>
              </a:prstGeom>
              <a:gradFill flip="none" rotWithShape="1">
                <a:gsLst>
                  <a:gs pos="0">
                    <a:srgbClr val="F9FB3D"/>
                  </a:gs>
                  <a:gs pos="100000">
                    <a:srgbClr val="FF3A0C"/>
                  </a:gs>
                </a:gsLst>
                <a:lin ang="16200000" scaled="0"/>
              </a:gradFill>
              <a:ln w="12700" cap="flat">
                <a:noFill/>
                <a:miter lim="400000"/>
              </a:ln>
              <a:effectLst/>
            </p:spPr>
            <p:txBody>
              <a:bodyPr wrap="square" lIns="45718" tIns="45718" rIns="45718" bIns="45718" numCol="1" anchor="ctr">
                <a:noAutofit/>
              </a:bodyPr>
              <a:lstStyle/>
              <a:p>
                <a:pPr/>
              </a:p>
            </p:txBody>
          </p:sp>
        </p:grpSp>
        <p:sp>
          <p:nvSpPr>
            <p:cNvPr id="884" name="+ 0.6 mm"/>
            <p:cNvSpPr txBox="1"/>
            <p:nvPr/>
          </p:nvSpPr>
          <p:spPr>
            <a:xfrm>
              <a:off x="3768739" y="-1"/>
              <a:ext cx="769513" cy="3401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r>
                <a:t>+ </a:t>
              </a:r>
              <a:r>
                <a:rPr sz="1100">
                  <a:latin typeface="Arial"/>
                  <a:ea typeface="Arial"/>
                  <a:cs typeface="Arial"/>
                  <a:sym typeface="Arial"/>
                </a:rPr>
                <a:t>0.6 mm</a:t>
              </a:r>
            </a:p>
          </p:txBody>
        </p:sp>
        <p:sp>
          <p:nvSpPr>
            <p:cNvPr id="885" name="- 0.6 mm"/>
            <p:cNvSpPr txBox="1"/>
            <p:nvPr/>
          </p:nvSpPr>
          <p:spPr>
            <a:xfrm>
              <a:off x="3773787" y="708367"/>
              <a:ext cx="720771" cy="3401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r>
                <a:t>- </a:t>
              </a:r>
              <a:r>
                <a:rPr sz="1100">
                  <a:latin typeface="Arial"/>
                  <a:ea typeface="Arial"/>
                  <a:cs typeface="Arial"/>
                  <a:sym typeface="Arial"/>
                </a:rPr>
                <a:t>0.6 mm</a:t>
              </a:r>
            </a:p>
          </p:txBody>
        </p:sp>
      </p:grpSp>
      <p:sp>
        <p:nvSpPr>
          <p:cNvPr id="887"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1" name="Understanding Earth through        Fossils and Rocks"/>
          <p:cNvSpPr txBox="1"/>
          <p:nvPr/>
        </p:nvSpPr>
        <p:spPr>
          <a:xfrm>
            <a:off x="381000" y="228599"/>
            <a:ext cx="8305800" cy="11432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b="0" sz="3600">
                <a:latin typeface="Arial"/>
                <a:ea typeface="Arial"/>
                <a:cs typeface="Arial"/>
                <a:sym typeface="Arial"/>
              </a:defRPr>
            </a:lvl1pPr>
          </a:lstStyle>
          <a:p>
            <a:pPr/>
            <a:r>
              <a:t>Understanding Earth through        Fossils and Rocks</a:t>
            </a:r>
          </a:p>
        </p:txBody>
      </p:sp>
      <p:sp>
        <p:nvSpPr>
          <p:cNvPr id="892"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
        <p:nvSpPr>
          <p:cNvPr id="893" name="In the 1800s, scientists made several…"/>
          <p:cNvSpPr txBox="1"/>
          <p:nvPr/>
        </p:nvSpPr>
        <p:spPr>
          <a:xfrm>
            <a:off x="212438" y="1445408"/>
            <a:ext cx="4702462" cy="47567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a:latin typeface="Arial"/>
                <a:ea typeface="Arial"/>
                <a:cs typeface="Arial"/>
                <a:sym typeface="Arial"/>
              </a:defRPr>
            </a:pPr>
            <a:r>
              <a:t>In the 1800s</a:t>
            </a:r>
            <a:r>
              <a:t>,</a:t>
            </a:r>
            <a:r>
              <a:t> </a:t>
            </a:r>
            <a:r>
              <a:t>scientists made </a:t>
            </a:r>
            <a:r>
              <a:t>several </a:t>
            </a:r>
          </a:p>
          <a:p>
            <a:pPr>
              <a:defRPr b="0">
                <a:latin typeface="Arial"/>
                <a:ea typeface="Arial"/>
                <a:cs typeface="Arial"/>
                <a:sym typeface="Arial"/>
              </a:defRPr>
            </a:pPr>
            <a:r>
              <a:t>major discoveries</a:t>
            </a:r>
            <a:r>
              <a:t>:</a:t>
            </a:r>
            <a:r>
              <a:t>  </a:t>
            </a:r>
          </a:p>
          <a:p>
            <a:pPr>
              <a:defRPr b="0">
                <a:latin typeface="Arial"/>
                <a:ea typeface="Arial"/>
                <a:cs typeface="Arial"/>
                <a:sym typeface="Arial"/>
              </a:defRPr>
            </a:pPr>
          </a:p>
          <a:p>
            <a:pPr>
              <a:defRPr b="0">
                <a:latin typeface="Arial"/>
                <a:ea typeface="Arial"/>
                <a:cs typeface="Arial"/>
                <a:sym typeface="Arial"/>
              </a:defRPr>
            </a:pPr>
            <a:r>
              <a:t>They found the SAME fossils in the SAME order from the bottom to the top of rocks all over England and France. </a:t>
            </a:r>
          </a:p>
          <a:p>
            <a:pPr>
              <a:defRPr b="0">
                <a:latin typeface="Arial"/>
                <a:ea typeface="Arial"/>
                <a:cs typeface="Arial"/>
                <a:sym typeface="Arial"/>
              </a:defRPr>
            </a:pPr>
          </a:p>
          <a:p>
            <a:pPr>
              <a:defRPr b="0">
                <a:latin typeface="Arial"/>
                <a:ea typeface="Arial"/>
                <a:cs typeface="Arial"/>
                <a:sym typeface="Arial"/>
              </a:defRPr>
            </a:pPr>
            <a:r>
              <a:t>They were able to determine the order rock layers from the order of fossil appearance. </a:t>
            </a:r>
          </a:p>
          <a:p>
            <a:pPr>
              <a:defRPr b="0">
                <a:latin typeface="Arial"/>
                <a:ea typeface="Arial"/>
                <a:cs typeface="Arial"/>
                <a:sym typeface="Arial"/>
              </a:defRPr>
            </a:pPr>
          </a:p>
          <a:p>
            <a:pPr>
              <a:defRPr b="0">
                <a:latin typeface="Arial"/>
                <a:ea typeface="Arial"/>
                <a:cs typeface="Arial"/>
                <a:sym typeface="Arial"/>
              </a:defRPr>
            </a:pPr>
            <a:r>
              <a:t>The first geologic maps of England and </a:t>
            </a:r>
          </a:p>
          <a:p>
            <a:pPr>
              <a:defRPr b="0">
                <a:latin typeface="Arial"/>
                <a:ea typeface="Arial"/>
                <a:cs typeface="Arial"/>
                <a:sym typeface="Arial"/>
              </a:defRPr>
            </a:pPr>
            <a:r>
              <a:t>France were made showing the order (age) of rock formations.  The map was based upon the order of fossils found in the rocks.</a:t>
            </a:r>
          </a:p>
        </p:txBody>
      </p:sp>
      <p:graphicFrame>
        <p:nvGraphicFramePr>
          <p:cNvPr id="894" name="Table"/>
          <p:cNvGraphicFramePr/>
          <p:nvPr/>
        </p:nvGraphicFramePr>
        <p:xfrm>
          <a:off x="5172075" y="1645920"/>
          <a:ext cx="3733800" cy="2695386"/>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1866900"/>
                <a:gridCol w="1866900"/>
              </a:tblGrid>
              <a:tr h="245035">
                <a:tc>
                  <a:txBody>
                    <a:bodyPr/>
                    <a:lstStyle/>
                    <a:p>
                      <a:pPr defTabSz="914400">
                        <a:defRPr b="0" sz="1800">
                          <a:solidFill>
                            <a:srgbClr val="000000"/>
                          </a:solidFill>
                        </a:defRPr>
                      </a:pPr>
                      <a:r>
                        <a:rPr b="1">
                          <a:sym typeface="Calibri"/>
                        </a:rPr>
                        <a:t>Rock layer</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defTabSz="914400">
                        <a:defRPr b="0" sz="1800">
                          <a:solidFill>
                            <a:srgbClr val="000000"/>
                          </a:solidFill>
                        </a:defRPr>
                      </a:pPr>
                      <a:r>
                        <a:rPr b="1">
                          <a:sym typeface="Calibri"/>
                        </a:rPr>
                        <a:t>Fossil</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defTabSz="914400">
                        <a:defRPr sz="1800"/>
                      </a:pPr>
                      <a:r>
                        <a:rPr>
                          <a:sym typeface="Calibri"/>
                        </a:rPr>
                        <a:t>London clay</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defTabSz="914400">
                        <a:defRPr sz="1800"/>
                      </a:pPr>
                      <a:r>
                        <a:rPr>
                          <a:sym typeface="Calibri"/>
                        </a:rPr>
                        <a:t>Crab teeth</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defTabSz="914400">
                        <a:defRPr sz="1800"/>
                      </a:pPr>
                      <a:r>
                        <a:rPr>
                          <a:sym typeface="Calibri"/>
                        </a:rPr>
                        <a:t>chalk</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defTabSz="914400">
                        <a:defRPr sz="1800"/>
                      </a:pPr>
                      <a:r>
                        <a:rPr>
                          <a:sym typeface="Calibri"/>
                        </a:rPr>
                        <a:t>ostrich</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defTabSz="914400">
                        <a:defRPr sz="1800"/>
                      </a:pPr>
                      <a:r>
                        <a:rPr>
                          <a:sym typeface="Calibri"/>
                        </a:rPr>
                        <a:t>Green sand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defTabSz="914400">
                        <a:defRPr sz="1800"/>
                      </a:pPr>
                      <a:r>
                        <a:rPr>
                          <a:sym typeface="Calibri"/>
                        </a:rPr>
                        <a:t>echini</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defTabSz="914400">
                        <a:defRPr sz="1800"/>
                      </a:pPr>
                      <a:r>
                        <a:rPr>
                          <a:sym typeface="Calibri"/>
                        </a:rPr>
                        <a:t>Brick earth</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defTabSz="914400">
                        <a:defRPr sz="1800"/>
                      </a:pPr>
                      <a:r>
                        <a:rPr>
                          <a:sym typeface="Calibri"/>
                        </a:rPr>
                        <a:t>ammonites</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defTabSz="914400">
                        <a:defRPr sz="1800"/>
                      </a:pPr>
                      <a:r>
                        <a:rPr>
                          <a:sym typeface="Calibri"/>
                        </a:rPr>
                        <a:t>Coral rag</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defTabSz="914400">
                        <a:defRPr sz="1800"/>
                      </a:pPr>
                      <a:r>
                        <a:rPr>
                          <a:sym typeface="Calibri"/>
                        </a:rPr>
                        <a:t>echini</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defTabSz="914400">
                        <a:defRPr sz="1800"/>
                      </a:pPr>
                      <a:r>
                        <a:rPr>
                          <a:sym typeface="Calibri"/>
                        </a:rPr>
                        <a:t>Upper oolite</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defTabSz="914400">
                        <a:defRPr sz="1800"/>
                      </a:pPr>
                      <a:r>
                        <a:rPr>
                          <a:sym typeface="Calibri"/>
                        </a:rPr>
                        <a:t>mandropene</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defTabSz="914400">
                        <a:defRPr sz="1800"/>
                      </a:pPr>
                      <a:r>
                        <a:rPr>
                          <a:sym typeface="Calibri"/>
                        </a:rPr>
                        <a:t>sand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defTabSz="914400">
                        <a:defRPr sz="1800"/>
                      </a:pPr>
                      <a:r>
                        <a:rPr>
                          <a:sym typeface="Calibri"/>
                        </a:rPr>
                        <a:t>ammonites</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defTabSz="914400">
                        <a:defRPr sz="1800"/>
                      </a:pPr>
                      <a:r>
                        <a:rPr>
                          <a:sym typeface="Calibri"/>
                        </a:rPr>
                        <a:t>coal</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defTabSz="914400">
                        <a:defRPr sz="1800"/>
                      </a:pPr>
                      <a:r>
                        <a:rPr>
                          <a:sym typeface="Calibri"/>
                        </a:rPr>
                        <a:t>ferns</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defTabSz="914400">
                        <a:defRPr sz="1800"/>
                      </a:pPr>
                      <a:r>
                        <a:rPr>
                          <a:sym typeface="Calibri"/>
                        </a:rPr>
                        <a:t>Mountain limestone</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defTabSz="914400">
                        <a:defRPr sz="1800"/>
                      </a:pPr>
                      <a:r>
                        <a:rPr>
                          <a:sym typeface="Calibri"/>
                        </a:rPr>
                        <a:t>trilobites</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245035">
                <a:tc>
                  <a:txBody>
                    <a:bodyPr/>
                    <a:lstStyle/>
                    <a:p>
                      <a:pPr defTabSz="914400">
                        <a:defRPr sz="1800"/>
                      </a:pPr>
                      <a:r>
                        <a:rPr>
                          <a:sym typeface="Calibri"/>
                        </a:rPr>
                        <a:t>granite</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defTabSz="914400">
                        <a:defRPr sz="1800"/>
                      </a:pPr>
                      <a:r>
                        <a:rPr>
                          <a:sym typeface="Calibri"/>
                        </a:rPr>
                        <a:t>trilobites</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bl>
          </a:graphicData>
        </a:graphic>
      </p:graphicFrame>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Understanding Earth through        Fossils and Rocks"/>
          <p:cNvSpPr txBox="1"/>
          <p:nvPr/>
        </p:nvSpPr>
        <p:spPr>
          <a:xfrm>
            <a:off x="381000" y="228599"/>
            <a:ext cx="8305800" cy="11432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b="0" sz="3600">
                <a:latin typeface="Arial"/>
                <a:ea typeface="Arial"/>
                <a:cs typeface="Arial"/>
                <a:sym typeface="Arial"/>
              </a:defRPr>
            </a:lvl1pPr>
          </a:lstStyle>
          <a:p>
            <a:pPr/>
            <a:r>
              <a:t>Understanding Earth through        Fossils and Rocks</a:t>
            </a:r>
          </a:p>
        </p:txBody>
      </p:sp>
      <p:sp>
        <p:nvSpPr>
          <p:cNvPr id="899"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
        <p:nvSpPr>
          <p:cNvPr id="900" name="These discoveries led to the Law of Succession.…"/>
          <p:cNvSpPr txBox="1"/>
          <p:nvPr/>
        </p:nvSpPr>
        <p:spPr>
          <a:xfrm>
            <a:off x="381000" y="1963992"/>
            <a:ext cx="8382000" cy="35883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a:latin typeface="Arial"/>
                <a:ea typeface="Arial"/>
                <a:cs typeface="Arial"/>
                <a:sym typeface="Arial"/>
              </a:defRPr>
            </a:pPr>
          </a:p>
          <a:p>
            <a:pPr>
              <a:defRPr b="0">
                <a:latin typeface="Arial"/>
                <a:ea typeface="Arial"/>
                <a:cs typeface="Arial"/>
                <a:sym typeface="Arial"/>
              </a:defRPr>
            </a:pPr>
            <a:r>
              <a:t>These discoveries led to the </a:t>
            </a:r>
            <a:r>
              <a:rPr b="1"/>
              <a:t>Law of Succession</a:t>
            </a:r>
            <a:r>
              <a:t>.</a:t>
            </a:r>
          </a:p>
          <a:p>
            <a:pPr>
              <a:defRPr b="0">
                <a:latin typeface="Arial"/>
                <a:ea typeface="Arial"/>
                <a:cs typeface="Arial"/>
                <a:sym typeface="Arial"/>
              </a:defRPr>
            </a:pPr>
          </a:p>
          <a:p>
            <a:pPr>
              <a:defRPr b="0">
                <a:latin typeface="Arial"/>
                <a:ea typeface="Arial"/>
                <a:cs typeface="Arial"/>
                <a:sym typeface="Arial"/>
              </a:defRPr>
            </a:pPr>
            <a:r>
              <a:t>The Law of Succession encompasses three principles. </a:t>
            </a:r>
          </a:p>
          <a:p>
            <a:pPr>
              <a:defRPr b="0">
                <a:latin typeface="Arial"/>
                <a:ea typeface="Arial"/>
                <a:cs typeface="Arial"/>
                <a:sym typeface="Arial"/>
              </a:defRPr>
            </a:pPr>
          </a:p>
          <a:p>
            <a:pPr>
              <a:defRPr b="0">
                <a:latin typeface="Arial"/>
                <a:ea typeface="Arial"/>
                <a:cs typeface="Arial"/>
                <a:sym typeface="Arial"/>
              </a:defRPr>
            </a:pPr>
            <a:r>
              <a:t>1.  The kinds of organisms found as fossils changes through time. </a:t>
            </a:r>
          </a:p>
          <a:p>
            <a:pPr>
              <a:defRPr b="0">
                <a:latin typeface="Arial"/>
                <a:ea typeface="Arial"/>
                <a:cs typeface="Arial"/>
                <a:sym typeface="Arial"/>
              </a:defRPr>
            </a:pPr>
          </a:p>
          <a:p>
            <a:pPr>
              <a:defRPr b="0">
                <a:latin typeface="Arial"/>
                <a:ea typeface="Arial"/>
                <a:cs typeface="Arial"/>
                <a:sym typeface="Arial"/>
              </a:defRPr>
            </a:pPr>
            <a:r>
              <a:t>2.  Most of the organisms found as fossils are now extinct. </a:t>
            </a:r>
          </a:p>
          <a:p>
            <a:pPr>
              <a:defRPr b="0">
                <a:latin typeface="Arial"/>
                <a:ea typeface="Arial"/>
                <a:cs typeface="Arial"/>
                <a:sym typeface="Arial"/>
              </a:defRPr>
            </a:pPr>
          </a:p>
          <a:p>
            <a:pPr>
              <a:defRPr b="0">
                <a:latin typeface="Arial"/>
                <a:ea typeface="Arial"/>
                <a:cs typeface="Arial"/>
                <a:sym typeface="Arial"/>
              </a:defRPr>
            </a:pPr>
            <a:r>
              <a:t>3.  When the same fossils are found in rocks from different places, </a:t>
            </a:r>
          </a:p>
          <a:p>
            <a:pPr>
              <a:defRPr b="0">
                <a:latin typeface="Arial"/>
                <a:ea typeface="Arial"/>
                <a:cs typeface="Arial"/>
                <a:sym typeface="Arial"/>
              </a:defRPr>
            </a:pPr>
            <a:r>
              <a:t>     the age of those rocks is the same. </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4" name="Understanding Earth through        Fossils and Rocks"/>
          <p:cNvSpPr txBox="1"/>
          <p:nvPr/>
        </p:nvSpPr>
        <p:spPr>
          <a:xfrm>
            <a:off x="381000" y="228599"/>
            <a:ext cx="8305800" cy="11432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b="0" sz="3600">
                <a:latin typeface="Arial"/>
                <a:ea typeface="Arial"/>
                <a:cs typeface="Arial"/>
                <a:sym typeface="Arial"/>
              </a:defRPr>
            </a:lvl1pPr>
          </a:lstStyle>
          <a:p>
            <a:pPr/>
            <a:r>
              <a:t>Understanding Earth through        Fossils and Rocks</a:t>
            </a:r>
          </a:p>
        </p:txBody>
      </p:sp>
      <p:sp>
        <p:nvSpPr>
          <p:cNvPr id="905"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
        <p:nvSpPr>
          <p:cNvPr id="906" name="Why is the Law of Succession important?…"/>
          <p:cNvSpPr txBox="1"/>
          <p:nvPr/>
        </p:nvSpPr>
        <p:spPr>
          <a:xfrm>
            <a:off x="457200" y="1562100"/>
            <a:ext cx="8077200" cy="4172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a:latin typeface="Arial"/>
                <a:ea typeface="Arial"/>
                <a:cs typeface="Arial"/>
                <a:sym typeface="Arial"/>
              </a:defRPr>
            </a:pPr>
            <a:r>
              <a:t>Why is the Law of Succession important?</a:t>
            </a:r>
          </a:p>
          <a:p>
            <a:pPr marL="228600" indent="-228600">
              <a:buSzPct val="100000"/>
              <a:buChar char="•"/>
              <a:defRPr b="0">
                <a:latin typeface="Arial"/>
                <a:ea typeface="Arial"/>
                <a:cs typeface="Arial"/>
                <a:sym typeface="Arial"/>
              </a:defRPr>
            </a:pPr>
          </a:p>
          <a:p>
            <a:pPr marL="228600" indent="-228600">
              <a:buSzPct val="100000"/>
              <a:buChar char="•"/>
              <a:defRPr b="0">
                <a:latin typeface="Arial"/>
                <a:ea typeface="Arial"/>
                <a:cs typeface="Arial"/>
                <a:sym typeface="Arial"/>
              </a:defRPr>
            </a:pPr>
            <a:r>
              <a:t>Up until this time, people understood that younger rocks formed above older rocks</a:t>
            </a:r>
            <a:r>
              <a:t>.</a:t>
            </a:r>
            <a:r>
              <a:t> </a:t>
            </a:r>
            <a:r>
              <a:t>But</a:t>
            </a:r>
            <a:r>
              <a:t> of the folding and eroding of rocks </a:t>
            </a:r>
            <a:r>
              <a:t>made it </a:t>
            </a:r>
            <a:r>
              <a:t>hard time </a:t>
            </a:r>
            <a:r>
              <a:t>to determine</a:t>
            </a:r>
            <a:r>
              <a:t> which layer of rock formed before the others. </a:t>
            </a:r>
          </a:p>
          <a:p>
            <a:pPr marL="228600" indent="-228600">
              <a:buSzPct val="100000"/>
              <a:buChar char="•"/>
              <a:defRPr b="0">
                <a:latin typeface="Arial"/>
                <a:ea typeface="Arial"/>
                <a:cs typeface="Arial"/>
                <a:sym typeface="Arial"/>
              </a:defRPr>
            </a:pPr>
          </a:p>
          <a:p>
            <a:pPr marL="228600" indent="-228600">
              <a:buSzPct val="100000"/>
              <a:buChar char="•"/>
              <a:defRPr b="0">
                <a:latin typeface="Arial"/>
                <a:ea typeface="Arial"/>
                <a:cs typeface="Arial"/>
                <a:sym typeface="Arial"/>
              </a:defRPr>
            </a:pPr>
            <a:r>
              <a:t>It provided a way to establish the order of rock formation even if the rocks were folded or had been moved by plate tectonics.  </a:t>
            </a:r>
          </a:p>
          <a:p>
            <a:pPr marL="228600" indent="-228600">
              <a:buSzPct val="100000"/>
              <a:buChar char="•"/>
              <a:defRPr b="0">
                <a:latin typeface="Arial"/>
                <a:ea typeface="Arial"/>
                <a:cs typeface="Arial"/>
                <a:sym typeface="Arial"/>
              </a:defRPr>
            </a:pPr>
          </a:p>
          <a:p>
            <a:pPr marL="228600" indent="-228600">
              <a:buSzPct val="100000"/>
              <a:buChar char="•"/>
              <a:defRPr b="0">
                <a:latin typeface="Arial"/>
                <a:ea typeface="Arial"/>
                <a:cs typeface="Arial"/>
                <a:sym typeface="Arial"/>
              </a:defRPr>
            </a:pPr>
            <a:r>
              <a:t>It provided a way to understand which organisms lived during different periods of the Earth’s history. </a:t>
            </a:r>
          </a:p>
          <a:p>
            <a:pPr marL="228600" indent="-228600">
              <a:buSzPct val="100000"/>
              <a:buChar char="•"/>
              <a:defRPr b="0">
                <a:latin typeface="Arial"/>
                <a:ea typeface="Arial"/>
                <a:cs typeface="Arial"/>
                <a:sym typeface="Arial"/>
              </a:defRPr>
            </a:pPr>
          </a:p>
          <a:p>
            <a:pPr marL="228600" indent="-228600">
              <a:buSzPct val="100000"/>
              <a:buChar char="•"/>
              <a:defRPr b="0">
                <a:latin typeface="Arial"/>
                <a:ea typeface="Arial"/>
                <a:cs typeface="Arial"/>
                <a:sym typeface="Arial"/>
              </a:defRPr>
            </a:pPr>
            <a:r>
              <a:t>It provided a way to establish the relative age of the Earth and of fossilized organisms. </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Fossils and Rocks"/>
          <p:cNvSpPr txBox="1"/>
          <p:nvPr/>
        </p:nvSpPr>
        <p:spPr>
          <a:xfrm>
            <a:off x="1068998" y="211748"/>
            <a:ext cx="4503127"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Fossils and Rocks</a:t>
            </a:r>
          </a:p>
        </p:txBody>
      </p:sp>
      <p:sp>
        <p:nvSpPr>
          <p:cNvPr id="911"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pic>
        <p:nvPicPr>
          <p:cNvPr id="912" name="image50.png" descr="image50.png"/>
          <p:cNvPicPr>
            <a:picLocks noChangeAspect="1"/>
          </p:cNvPicPr>
          <p:nvPr/>
        </p:nvPicPr>
        <p:blipFill>
          <a:blip r:embed="rId3">
            <a:extLst/>
          </a:blip>
          <a:srcRect l="4969" t="4969" r="4968" b="4969"/>
          <a:stretch>
            <a:fillRect/>
          </a:stretch>
        </p:blipFill>
        <p:spPr>
          <a:xfrm>
            <a:off x="5991612" y="-6270"/>
            <a:ext cx="3275131" cy="3820986"/>
          </a:xfrm>
          <a:prstGeom prst="rect">
            <a:avLst/>
          </a:prstGeom>
          <a:ln w="12700">
            <a:miter lim="400000"/>
          </a:ln>
        </p:spPr>
      </p:pic>
      <p:pic>
        <p:nvPicPr>
          <p:cNvPr id="913" name="image51.jpeg" descr="image51.jpeg"/>
          <p:cNvPicPr>
            <a:picLocks noChangeAspect="1"/>
          </p:cNvPicPr>
          <p:nvPr/>
        </p:nvPicPr>
        <p:blipFill>
          <a:blip r:embed="rId4">
            <a:extLst/>
          </a:blip>
          <a:stretch>
            <a:fillRect/>
          </a:stretch>
        </p:blipFill>
        <p:spPr>
          <a:xfrm rot="16252767">
            <a:off x="5596833" y="3681533"/>
            <a:ext cx="4008192" cy="3528179"/>
          </a:xfrm>
          <a:prstGeom prst="rect">
            <a:avLst/>
          </a:prstGeom>
          <a:ln w="12700">
            <a:miter lim="400000"/>
          </a:ln>
        </p:spPr>
      </p:pic>
      <p:pic>
        <p:nvPicPr>
          <p:cNvPr id="914" name="image52.jpeg" descr="image52.jpeg"/>
          <p:cNvPicPr>
            <a:picLocks noChangeAspect="1"/>
          </p:cNvPicPr>
          <p:nvPr/>
        </p:nvPicPr>
        <p:blipFill>
          <a:blip r:embed="rId5">
            <a:extLst/>
          </a:blip>
          <a:stretch>
            <a:fillRect/>
          </a:stretch>
        </p:blipFill>
        <p:spPr>
          <a:xfrm>
            <a:off x="-2230632" y="1022637"/>
            <a:ext cx="8382002" cy="6687596"/>
          </a:xfrm>
          <a:prstGeom prst="rect">
            <a:avLst/>
          </a:prstGeom>
          <a:ln w="12700">
            <a:miter lim="400000"/>
          </a:ln>
        </p:spPr>
      </p:pic>
      <p:sp>
        <p:nvSpPr>
          <p:cNvPr id="915" name="Oklahoma"/>
          <p:cNvSpPr txBox="1"/>
          <p:nvPr/>
        </p:nvSpPr>
        <p:spPr>
          <a:xfrm>
            <a:off x="613517" y="1194692"/>
            <a:ext cx="1190461" cy="34018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FFFF"/>
                </a:solidFill>
              </a:defRPr>
            </a:lvl1pPr>
          </a:lstStyle>
          <a:p>
            <a:pPr/>
            <a:r>
              <a:t>Oklahoma</a:t>
            </a:r>
          </a:p>
        </p:txBody>
      </p:sp>
      <p:sp>
        <p:nvSpPr>
          <p:cNvPr id="916" name="Australia"/>
          <p:cNvSpPr txBox="1"/>
          <p:nvPr/>
        </p:nvSpPr>
        <p:spPr>
          <a:xfrm>
            <a:off x="6258783" y="-12146"/>
            <a:ext cx="1041136" cy="34018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FFFF"/>
                </a:solidFill>
              </a:defRPr>
            </a:lvl1pPr>
          </a:lstStyle>
          <a:p>
            <a:pPr/>
            <a:r>
              <a:t>Australia</a:t>
            </a:r>
          </a:p>
        </p:txBody>
      </p:sp>
      <p:sp>
        <p:nvSpPr>
          <p:cNvPr id="917" name="Morocco"/>
          <p:cNvSpPr txBox="1"/>
          <p:nvPr/>
        </p:nvSpPr>
        <p:spPr>
          <a:xfrm>
            <a:off x="6221993" y="3465984"/>
            <a:ext cx="1034315" cy="34018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FFFF"/>
                </a:solidFill>
              </a:defRPr>
            </a:lvl1pPr>
          </a:lstStyle>
          <a:p>
            <a:pPr/>
            <a:r>
              <a:t>Morocco</a:t>
            </a:r>
          </a:p>
        </p:txBody>
      </p:sp>
      <p:sp>
        <p:nvSpPr>
          <p:cNvPr id="918" name="Cognitive Learning Systems, Inc. © 2016"/>
          <p:cNvSpPr txBox="1"/>
          <p:nvPr/>
        </p:nvSpPr>
        <p:spPr>
          <a:xfrm>
            <a:off x="2873041" y="66984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Pangaea to present" descr="Pangaea to present"/>
          <p:cNvPicPr>
            <a:picLocks noChangeAspect="1"/>
          </p:cNvPicPr>
          <p:nvPr/>
        </p:nvPicPr>
        <p:blipFill>
          <a:blip r:embed="rId3">
            <a:extLst/>
          </a:blip>
          <a:stretch>
            <a:fillRect/>
          </a:stretch>
        </p:blipFill>
        <p:spPr>
          <a:xfrm>
            <a:off x="4419600" y="914400"/>
            <a:ext cx="4311650" cy="5376863"/>
          </a:xfrm>
          <a:prstGeom prst="rect">
            <a:avLst/>
          </a:prstGeom>
          <a:ln w="12700">
            <a:miter lim="400000"/>
          </a:ln>
        </p:spPr>
      </p:pic>
      <p:sp>
        <p:nvSpPr>
          <p:cNvPr id="201" name="Theory: Continental Drift"/>
          <p:cNvSpPr txBox="1"/>
          <p:nvPr/>
        </p:nvSpPr>
        <p:spPr>
          <a:xfrm>
            <a:off x="762000" y="273050"/>
            <a:ext cx="7239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b="0" sz="3600">
                <a:latin typeface="Arial"/>
                <a:ea typeface="Arial"/>
                <a:cs typeface="Arial"/>
                <a:sym typeface="Arial"/>
              </a:defRPr>
            </a:lvl1pPr>
          </a:lstStyle>
          <a:p>
            <a:pPr/>
            <a:r>
              <a:t>Theory: Continental Drift</a:t>
            </a:r>
          </a:p>
        </p:txBody>
      </p:sp>
      <p:sp>
        <p:nvSpPr>
          <p:cNvPr id="202" name="In 1912, Alfred Wegener proposed the theory of Continental Drift.…"/>
          <p:cNvSpPr txBox="1"/>
          <p:nvPr/>
        </p:nvSpPr>
        <p:spPr>
          <a:xfrm>
            <a:off x="294188" y="310066"/>
            <a:ext cx="3958577" cy="5620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b="0" sz="1800">
                <a:latin typeface="Arial"/>
                <a:ea typeface="Arial"/>
                <a:cs typeface="Arial"/>
                <a:sym typeface="Arial"/>
              </a:defRPr>
            </a:pPr>
          </a:p>
          <a:p>
            <a:pPr>
              <a:spcBef>
                <a:spcPts val="1200"/>
              </a:spcBef>
              <a:defRPr b="0" sz="1800">
                <a:latin typeface="Arial"/>
                <a:ea typeface="Arial"/>
                <a:cs typeface="Arial"/>
                <a:sym typeface="Arial"/>
              </a:defRPr>
            </a:pPr>
          </a:p>
          <a:p>
            <a:pPr>
              <a:spcBef>
                <a:spcPts val="1200"/>
              </a:spcBef>
              <a:defRPr b="0">
                <a:latin typeface="Arial"/>
                <a:ea typeface="Arial"/>
                <a:cs typeface="Arial"/>
                <a:sym typeface="Arial"/>
              </a:defRPr>
            </a:pPr>
            <a:r>
              <a:t>In 1912, Alfred Wegener proposed the theory of Continental Drift.</a:t>
            </a:r>
          </a:p>
          <a:p>
            <a:pPr>
              <a:spcBef>
                <a:spcPts val="1200"/>
              </a:spcBef>
              <a:defRPr b="0">
                <a:latin typeface="Arial"/>
                <a:ea typeface="Arial"/>
                <a:cs typeface="Arial"/>
                <a:sym typeface="Arial"/>
              </a:defRPr>
            </a:pPr>
            <a:r>
              <a:t>He theorized that the continents as they exist today were not always in these positions.</a:t>
            </a:r>
          </a:p>
          <a:p>
            <a:pPr>
              <a:spcBef>
                <a:spcPts val="1200"/>
              </a:spcBef>
              <a:defRPr b="0">
                <a:latin typeface="Arial"/>
                <a:ea typeface="Arial"/>
                <a:cs typeface="Arial"/>
                <a:sym typeface="Arial"/>
              </a:defRPr>
            </a:pPr>
            <a:r>
              <a:t>Wegener proposed that 225 million years ago, there was a super-continent called Pangaea that split apart to form the continents of today.</a:t>
            </a:r>
          </a:p>
          <a:p>
            <a:pPr>
              <a:spcBef>
                <a:spcPts val="1200"/>
              </a:spcBef>
              <a:defRPr b="0">
                <a:latin typeface="Arial"/>
                <a:ea typeface="Arial"/>
                <a:cs typeface="Arial"/>
                <a:sym typeface="Arial"/>
              </a:defRPr>
            </a:pPr>
            <a:r>
              <a:t>As Pangaea split, the continents drifted to their current positions.</a:t>
            </a:r>
          </a:p>
          <a:p>
            <a:pPr>
              <a:spcBef>
                <a:spcPts val="1200"/>
              </a:spcBef>
              <a:defRPr b="0">
                <a:latin typeface="Arial"/>
                <a:ea typeface="Arial"/>
                <a:cs typeface="Arial"/>
                <a:sym typeface="Arial"/>
              </a:defRPr>
            </a:pPr>
            <a:r>
              <a:t>He used fossil and geologic evidence to support his theory.</a:t>
            </a:r>
          </a:p>
        </p:txBody>
      </p:sp>
      <p:sp>
        <p:nvSpPr>
          <p:cNvPr id="203" name="Cognitive Learning Systems, Inc. © 2016"/>
          <p:cNvSpPr txBox="1"/>
          <p:nvPr/>
        </p:nvSpPr>
        <p:spPr>
          <a:xfrm>
            <a:off x="3685841" y="65587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2" name="image53.jpeg" descr="image53.jpeg"/>
          <p:cNvPicPr>
            <a:picLocks noChangeAspect="1"/>
          </p:cNvPicPr>
          <p:nvPr/>
        </p:nvPicPr>
        <p:blipFill>
          <a:blip r:embed="rId3">
            <a:extLst/>
          </a:blip>
          <a:stretch>
            <a:fillRect/>
          </a:stretch>
        </p:blipFill>
        <p:spPr>
          <a:xfrm>
            <a:off x="4799" y="849992"/>
            <a:ext cx="9144002" cy="6096001"/>
          </a:xfrm>
          <a:prstGeom prst="rect">
            <a:avLst/>
          </a:prstGeom>
          <a:ln w="12700">
            <a:miter lim="400000"/>
          </a:ln>
        </p:spPr>
      </p:pic>
      <p:sp>
        <p:nvSpPr>
          <p:cNvPr id="923" name="Remember Alfred Wegener?…"/>
          <p:cNvSpPr txBox="1"/>
          <p:nvPr>
            <p:ph type="body" sz="half" idx="1"/>
          </p:nvPr>
        </p:nvSpPr>
        <p:spPr>
          <a:xfrm>
            <a:off x="130557" y="893235"/>
            <a:ext cx="9299379" cy="2180715"/>
          </a:xfrm>
          <a:prstGeom prst="rect">
            <a:avLst/>
          </a:prstGeom>
        </p:spPr>
        <p:txBody>
          <a:bodyPr/>
          <a:lstStyle/>
          <a:p>
            <a:pPr>
              <a:defRPr sz="2000">
                <a:latin typeface="Arial"/>
                <a:ea typeface="Arial"/>
                <a:cs typeface="Arial"/>
                <a:sym typeface="Arial"/>
              </a:defRPr>
            </a:pPr>
            <a:r>
              <a:t>Remember Alfred Wegener?</a:t>
            </a:r>
          </a:p>
          <a:p>
            <a:pPr>
              <a:defRPr sz="2000">
                <a:latin typeface="Arial"/>
                <a:ea typeface="Arial"/>
                <a:cs typeface="Arial"/>
                <a:sym typeface="Arial"/>
              </a:defRPr>
            </a:pPr>
            <a:r>
              <a:t>He supported his theory of </a:t>
            </a:r>
            <a:r>
              <a:rPr b="1"/>
              <a:t>Continental Drift</a:t>
            </a:r>
            <a:r>
              <a:t> with findings from fossils and geological evidence. </a:t>
            </a:r>
          </a:p>
          <a:p>
            <a:pPr>
              <a:defRPr sz="2000">
                <a:latin typeface="Arial"/>
                <a:ea typeface="Arial"/>
                <a:cs typeface="Arial"/>
                <a:sym typeface="Arial"/>
              </a:defRPr>
            </a:pPr>
            <a:r>
              <a:t>But how did he know which layers had fossils?</a:t>
            </a:r>
          </a:p>
        </p:txBody>
      </p:sp>
      <p:sp>
        <p:nvSpPr>
          <p:cNvPr id="924" name="Fossils and Rocks"/>
          <p:cNvSpPr txBox="1"/>
          <p:nvPr/>
        </p:nvSpPr>
        <p:spPr>
          <a:xfrm>
            <a:off x="2467002" y="99202"/>
            <a:ext cx="4209996"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Fossils and Rocks</a:t>
            </a:r>
          </a:p>
        </p:txBody>
      </p:sp>
      <p:sp>
        <p:nvSpPr>
          <p:cNvPr id="925"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Evidence of Earth’s Changes"/>
          <p:cNvSpPr txBox="1"/>
          <p:nvPr>
            <p:ph type="title"/>
          </p:nvPr>
        </p:nvSpPr>
        <p:spPr>
          <a:xfrm>
            <a:off x="1668248" y="-56042"/>
            <a:ext cx="6858001" cy="1143001"/>
          </a:xfrm>
          <a:prstGeom prst="rect">
            <a:avLst/>
          </a:prstGeom>
        </p:spPr>
        <p:txBody>
          <a:bodyPr/>
          <a:lstStyle>
            <a:lvl1pPr>
              <a:defRPr sz="3600">
                <a:latin typeface="Arial"/>
                <a:ea typeface="Arial"/>
                <a:cs typeface="Arial"/>
                <a:sym typeface="Arial"/>
              </a:defRPr>
            </a:lvl1pPr>
          </a:lstStyle>
          <a:p>
            <a:pPr/>
            <a:r>
              <a:t>Evidence of Earth’s Changes</a:t>
            </a:r>
          </a:p>
        </p:txBody>
      </p:sp>
      <p:sp>
        <p:nvSpPr>
          <p:cNvPr id="930" name="This is an aerial view of the western US.…"/>
          <p:cNvSpPr txBox="1"/>
          <p:nvPr>
            <p:ph type="body" sz="quarter" idx="1"/>
          </p:nvPr>
        </p:nvSpPr>
        <p:spPr>
          <a:xfrm>
            <a:off x="6853128" y="1969209"/>
            <a:ext cx="1927624" cy="4525965"/>
          </a:xfrm>
          <a:prstGeom prst="rect">
            <a:avLst/>
          </a:prstGeom>
        </p:spPr>
        <p:txBody>
          <a:bodyPr/>
          <a:lstStyle/>
          <a:p>
            <a:pPr>
              <a:defRPr sz="2000">
                <a:latin typeface="Arial"/>
                <a:ea typeface="Arial"/>
                <a:cs typeface="Arial"/>
                <a:sym typeface="Arial"/>
              </a:defRPr>
            </a:pPr>
            <a:r>
              <a:t>This is an aerial view of the western US.</a:t>
            </a:r>
          </a:p>
          <a:p>
            <a:pPr>
              <a:defRPr sz="2000">
                <a:latin typeface="Arial"/>
                <a:ea typeface="Arial"/>
                <a:cs typeface="Arial"/>
                <a:sym typeface="Arial"/>
              </a:defRPr>
            </a:pPr>
            <a:r>
              <a:t>Do you see any patterns?</a:t>
            </a:r>
          </a:p>
        </p:txBody>
      </p:sp>
      <p:grpSp>
        <p:nvGrpSpPr>
          <p:cNvPr id="934" name="Group"/>
          <p:cNvGrpSpPr/>
          <p:nvPr/>
        </p:nvGrpSpPr>
        <p:grpSpPr>
          <a:xfrm>
            <a:off x="-258241" y="966243"/>
            <a:ext cx="7043123" cy="5991911"/>
            <a:chOff x="0" y="0"/>
            <a:chExt cx="7043122" cy="5991910"/>
          </a:xfrm>
        </p:grpSpPr>
        <p:pic>
          <p:nvPicPr>
            <p:cNvPr id="931" name="image54.jpeg" descr="image54.jpeg"/>
            <p:cNvPicPr>
              <a:picLocks noChangeAspect="1"/>
            </p:cNvPicPr>
            <p:nvPr/>
          </p:nvPicPr>
          <p:blipFill>
            <a:blip r:embed="rId3">
              <a:extLst/>
            </a:blip>
            <a:stretch>
              <a:fillRect/>
            </a:stretch>
          </p:blipFill>
          <p:spPr>
            <a:xfrm>
              <a:off x="0" y="0"/>
              <a:ext cx="7043123" cy="5991911"/>
            </a:xfrm>
            <a:prstGeom prst="rect">
              <a:avLst/>
            </a:prstGeom>
            <a:ln w="12700" cap="flat">
              <a:noFill/>
              <a:miter lim="400000"/>
            </a:ln>
            <a:effectLst/>
          </p:spPr>
        </p:pic>
        <p:sp>
          <p:nvSpPr>
            <p:cNvPr id="932" name="Line"/>
            <p:cNvSpPr/>
            <p:nvPr/>
          </p:nvSpPr>
          <p:spPr>
            <a:xfrm>
              <a:off x="376445" y="177682"/>
              <a:ext cx="1176338" cy="54760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 y="0"/>
                  </a:moveTo>
                  <a:lnTo>
                    <a:pt x="2192" y="1447"/>
                  </a:lnTo>
                  <a:lnTo>
                    <a:pt x="3670" y="3491"/>
                  </a:lnTo>
                  <a:lnTo>
                    <a:pt x="3981" y="5026"/>
                  </a:lnTo>
                  <a:lnTo>
                    <a:pt x="2591" y="7233"/>
                  </a:lnTo>
                  <a:lnTo>
                    <a:pt x="323" y="8657"/>
                  </a:lnTo>
                  <a:lnTo>
                    <a:pt x="0" y="9867"/>
                  </a:lnTo>
                  <a:lnTo>
                    <a:pt x="2765" y="11550"/>
                  </a:lnTo>
                  <a:lnTo>
                    <a:pt x="2226" y="13331"/>
                  </a:lnTo>
                  <a:lnTo>
                    <a:pt x="2226" y="14523"/>
                  </a:lnTo>
                  <a:lnTo>
                    <a:pt x="5560" y="15805"/>
                  </a:lnTo>
                  <a:lnTo>
                    <a:pt x="10462" y="17411"/>
                  </a:lnTo>
                  <a:lnTo>
                    <a:pt x="14215" y="18772"/>
                  </a:lnTo>
                  <a:lnTo>
                    <a:pt x="18089" y="20288"/>
                  </a:lnTo>
                  <a:lnTo>
                    <a:pt x="21600" y="21600"/>
                  </a:lnTo>
                </a:path>
              </a:pathLst>
            </a:custGeom>
            <a:noFill/>
            <a:ln w="63500" cap="flat">
              <a:solidFill>
                <a:srgbClr val="1F2BBD"/>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933" name="Line"/>
            <p:cNvSpPr/>
            <p:nvPr/>
          </p:nvSpPr>
          <p:spPr>
            <a:xfrm>
              <a:off x="287545" y="304682"/>
              <a:ext cx="1176338" cy="54760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 y="0"/>
                  </a:moveTo>
                  <a:lnTo>
                    <a:pt x="2192" y="1447"/>
                  </a:lnTo>
                  <a:lnTo>
                    <a:pt x="3670" y="3491"/>
                  </a:lnTo>
                  <a:lnTo>
                    <a:pt x="3981" y="5026"/>
                  </a:lnTo>
                  <a:lnTo>
                    <a:pt x="2591" y="7233"/>
                  </a:lnTo>
                  <a:lnTo>
                    <a:pt x="323" y="8657"/>
                  </a:lnTo>
                  <a:lnTo>
                    <a:pt x="0" y="9867"/>
                  </a:lnTo>
                  <a:lnTo>
                    <a:pt x="2765" y="11550"/>
                  </a:lnTo>
                  <a:lnTo>
                    <a:pt x="2226" y="13331"/>
                  </a:lnTo>
                  <a:lnTo>
                    <a:pt x="2226" y="14523"/>
                  </a:lnTo>
                  <a:lnTo>
                    <a:pt x="5560" y="15805"/>
                  </a:lnTo>
                  <a:lnTo>
                    <a:pt x="10462" y="17411"/>
                  </a:lnTo>
                  <a:lnTo>
                    <a:pt x="14215" y="18772"/>
                  </a:lnTo>
                  <a:lnTo>
                    <a:pt x="18089" y="20288"/>
                  </a:lnTo>
                  <a:lnTo>
                    <a:pt x="21600" y="21600"/>
                  </a:lnTo>
                </a:path>
              </a:pathLst>
            </a:custGeom>
            <a:noFill/>
            <a:ln w="63500" cap="flat">
              <a:solidFill>
                <a:srgbClr val="FF96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grpSp>
      <p:sp>
        <p:nvSpPr>
          <p:cNvPr id="935"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2" name="Group"/>
          <p:cNvGrpSpPr/>
          <p:nvPr/>
        </p:nvGrpSpPr>
        <p:grpSpPr>
          <a:xfrm>
            <a:off x="-241571" y="1270447"/>
            <a:ext cx="4838301" cy="4116168"/>
            <a:chOff x="0" y="0"/>
            <a:chExt cx="4838300" cy="4116166"/>
          </a:xfrm>
        </p:grpSpPr>
        <p:pic>
          <p:nvPicPr>
            <p:cNvPr id="939" name="image54.jpeg" descr="image54.jpeg"/>
            <p:cNvPicPr>
              <a:picLocks noChangeAspect="1"/>
            </p:cNvPicPr>
            <p:nvPr/>
          </p:nvPicPr>
          <p:blipFill>
            <a:blip r:embed="rId3">
              <a:extLst/>
            </a:blip>
            <a:stretch>
              <a:fillRect/>
            </a:stretch>
          </p:blipFill>
          <p:spPr>
            <a:xfrm>
              <a:off x="0" y="-1"/>
              <a:ext cx="4838301" cy="4116168"/>
            </a:xfrm>
            <a:prstGeom prst="rect">
              <a:avLst/>
            </a:prstGeom>
            <a:ln w="12700" cap="flat">
              <a:noFill/>
              <a:miter lim="400000"/>
            </a:ln>
            <a:effectLst/>
          </p:spPr>
        </p:pic>
        <p:sp>
          <p:nvSpPr>
            <p:cNvPr id="940" name="Line"/>
            <p:cNvSpPr/>
            <p:nvPr/>
          </p:nvSpPr>
          <p:spPr>
            <a:xfrm>
              <a:off x="258601" y="122058"/>
              <a:ext cx="808089" cy="37618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 y="0"/>
                  </a:moveTo>
                  <a:lnTo>
                    <a:pt x="2192" y="1447"/>
                  </a:lnTo>
                  <a:lnTo>
                    <a:pt x="3670" y="3491"/>
                  </a:lnTo>
                  <a:lnTo>
                    <a:pt x="3981" y="5026"/>
                  </a:lnTo>
                  <a:lnTo>
                    <a:pt x="2591" y="7233"/>
                  </a:lnTo>
                  <a:lnTo>
                    <a:pt x="323" y="8657"/>
                  </a:lnTo>
                  <a:lnTo>
                    <a:pt x="0" y="9867"/>
                  </a:lnTo>
                  <a:lnTo>
                    <a:pt x="2765" y="11550"/>
                  </a:lnTo>
                  <a:lnTo>
                    <a:pt x="2226" y="13331"/>
                  </a:lnTo>
                  <a:lnTo>
                    <a:pt x="2226" y="14523"/>
                  </a:lnTo>
                  <a:lnTo>
                    <a:pt x="5560" y="15805"/>
                  </a:lnTo>
                  <a:lnTo>
                    <a:pt x="10462" y="17411"/>
                  </a:lnTo>
                  <a:lnTo>
                    <a:pt x="14215" y="18772"/>
                  </a:lnTo>
                  <a:lnTo>
                    <a:pt x="18089" y="20288"/>
                  </a:lnTo>
                  <a:lnTo>
                    <a:pt x="21600" y="21600"/>
                  </a:lnTo>
                </a:path>
              </a:pathLst>
            </a:custGeom>
            <a:noFill/>
            <a:ln w="63500" cap="flat">
              <a:solidFill>
                <a:srgbClr val="1F2BBD"/>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941" name="Line"/>
            <p:cNvSpPr/>
            <p:nvPr/>
          </p:nvSpPr>
          <p:spPr>
            <a:xfrm>
              <a:off x="197530" y="209301"/>
              <a:ext cx="808090" cy="37618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 y="0"/>
                  </a:moveTo>
                  <a:lnTo>
                    <a:pt x="2192" y="1447"/>
                  </a:lnTo>
                  <a:lnTo>
                    <a:pt x="3670" y="3491"/>
                  </a:lnTo>
                  <a:lnTo>
                    <a:pt x="3981" y="5026"/>
                  </a:lnTo>
                  <a:lnTo>
                    <a:pt x="2591" y="7233"/>
                  </a:lnTo>
                  <a:lnTo>
                    <a:pt x="323" y="8657"/>
                  </a:lnTo>
                  <a:lnTo>
                    <a:pt x="0" y="9867"/>
                  </a:lnTo>
                  <a:lnTo>
                    <a:pt x="2765" y="11550"/>
                  </a:lnTo>
                  <a:lnTo>
                    <a:pt x="2226" y="13331"/>
                  </a:lnTo>
                  <a:lnTo>
                    <a:pt x="2226" y="14523"/>
                  </a:lnTo>
                  <a:lnTo>
                    <a:pt x="5560" y="15805"/>
                  </a:lnTo>
                  <a:lnTo>
                    <a:pt x="10462" y="17411"/>
                  </a:lnTo>
                  <a:lnTo>
                    <a:pt x="14215" y="18772"/>
                  </a:lnTo>
                  <a:lnTo>
                    <a:pt x="18089" y="20288"/>
                  </a:lnTo>
                  <a:lnTo>
                    <a:pt x="21600" y="21600"/>
                  </a:lnTo>
                </a:path>
              </a:pathLst>
            </a:custGeom>
            <a:noFill/>
            <a:ln w="63500" cap="flat">
              <a:solidFill>
                <a:srgbClr val="FF96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grpSp>
      <p:sp>
        <p:nvSpPr>
          <p:cNvPr id="943" name="Evidence of Earth’s Changes"/>
          <p:cNvSpPr txBox="1"/>
          <p:nvPr>
            <p:ph type="title"/>
          </p:nvPr>
        </p:nvSpPr>
        <p:spPr>
          <a:xfrm>
            <a:off x="1668248" y="-56042"/>
            <a:ext cx="6858001" cy="1143001"/>
          </a:xfrm>
          <a:prstGeom prst="rect">
            <a:avLst/>
          </a:prstGeom>
        </p:spPr>
        <p:txBody>
          <a:bodyPr/>
          <a:lstStyle>
            <a:lvl1pPr>
              <a:defRPr sz="3600">
                <a:latin typeface="Arial"/>
                <a:ea typeface="Arial"/>
                <a:cs typeface="Arial"/>
                <a:sym typeface="Arial"/>
              </a:defRPr>
            </a:lvl1pPr>
          </a:lstStyle>
          <a:p>
            <a:pPr/>
            <a:r>
              <a:t>Evidence of Earth’s Changes</a:t>
            </a:r>
          </a:p>
        </p:txBody>
      </p:sp>
      <p:pic>
        <p:nvPicPr>
          <p:cNvPr id="944" name="cont cont conver" descr="cont cont conver"/>
          <p:cNvPicPr>
            <a:picLocks noChangeAspect="1"/>
          </p:cNvPicPr>
          <p:nvPr/>
        </p:nvPicPr>
        <p:blipFill>
          <a:blip r:embed="rId4">
            <a:extLst/>
          </a:blip>
          <a:stretch>
            <a:fillRect/>
          </a:stretch>
        </p:blipFill>
        <p:spPr>
          <a:xfrm>
            <a:off x="4957910" y="2268778"/>
            <a:ext cx="4037462" cy="2320444"/>
          </a:xfrm>
          <a:prstGeom prst="rect">
            <a:avLst/>
          </a:prstGeom>
          <a:ln w="12700">
            <a:miter lim="400000"/>
          </a:ln>
        </p:spPr>
      </p:pic>
      <p:sp>
        <p:nvSpPr>
          <p:cNvPr id="945" name="This is an aerial view of the western US.…"/>
          <p:cNvSpPr txBox="1"/>
          <p:nvPr>
            <p:ph type="body" sz="quarter" idx="1"/>
          </p:nvPr>
        </p:nvSpPr>
        <p:spPr>
          <a:xfrm>
            <a:off x="129858" y="5570103"/>
            <a:ext cx="8417501" cy="1143001"/>
          </a:xfrm>
          <a:prstGeom prst="rect">
            <a:avLst/>
          </a:prstGeom>
        </p:spPr>
        <p:txBody>
          <a:bodyPr/>
          <a:lstStyle/>
          <a:p>
            <a:pPr>
              <a:defRPr sz="2000">
                <a:latin typeface="Arial"/>
                <a:ea typeface="Arial"/>
                <a:cs typeface="Arial"/>
                <a:sym typeface="Arial"/>
              </a:defRPr>
            </a:pPr>
            <a:r>
              <a:t>This is an aerial view of the western US.</a:t>
            </a:r>
          </a:p>
          <a:p>
            <a:pPr>
              <a:defRPr sz="2000">
                <a:latin typeface="Arial"/>
                <a:ea typeface="Arial"/>
                <a:cs typeface="Arial"/>
                <a:sym typeface="Arial"/>
              </a:defRPr>
            </a:pPr>
            <a:r>
              <a:t>What landforms do you see?</a:t>
            </a:r>
          </a:p>
        </p:txBody>
      </p:sp>
      <p:sp>
        <p:nvSpPr>
          <p:cNvPr id="946" name="Line"/>
          <p:cNvSpPr/>
          <p:nvPr/>
        </p:nvSpPr>
        <p:spPr>
          <a:xfrm>
            <a:off x="3054374" y="1659350"/>
            <a:ext cx="4119798" cy="604393"/>
          </a:xfrm>
          <a:custGeom>
            <a:avLst/>
            <a:gdLst/>
            <a:ahLst/>
            <a:cxnLst>
              <a:cxn ang="0">
                <a:pos x="wd2" y="hd2"/>
              </a:cxn>
              <a:cxn ang="5400000">
                <a:pos x="wd2" y="hd2"/>
              </a:cxn>
              <a:cxn ang="10800000">
                <a:pos x="wd2" y="hd2"/>
              </a:cxn>
              <a:cxn ang="16200000">
                <a:pos x="wd2" y="hd2"/>
              </a:cxn>
            </a:cxnLst>
            <a:rect l="0" t="0" r="r" b="b"/>
            <a:pathLst>
              <a:path w="21600" h="16251" fill="norm" stroke="1" extrusionOk="0">
                <a:moveTo>
                  <a:pt x="0" y="12813"/>
                </a:moveTo>
                <a:cubicBezTo>
                  <a:pt x="7317" y="-5349"/>
                  <a:pt x="14517" y="-4203"/>
                  <a:pt x="21600" y="16251"/>
                </a:cubicBezTo>
              </a:path>
            </a:pathLst>
          </a:custGeom>
          <a:ln w="50800">
            <a:solidFill>
              <a:srgbClr val="000000"/>
            </a:solidFill>
            <a:headEnd type="triangle"/>
          </a:ln>
        </p:spPr>
        <p:txBody>
          <a:bodyPr lIns="45718" tIns="45718" rIns="45718" bIns="45718"/>
          <a:lstStyle/>
          <a:p>
            <a:pPr/>
          </a:p>
        </p:txBody>
      </p:sp>
      <p:sp>
        <p:nvSpPr>
          <p:cNvPr id="947" name="Line"/>
          <p:cNvSpPr/>
          <p:nvPr/>
        </p:nvSpPr>
        <p:spPr>
          <a:xfrm>
            <a:off x="625030" y="3166048"/>
            <a:ext cx="4593026" cy="1902024"/>
          </a:xfrm>
          <a:custGeom>
            <a:avLst/>
            <a:gdLst/>
            <a:ahLst/>
            <a:cxnLst>
              <a:cxn ang="0">
                <a:pos x="wd2" y="hd2"/>
              </a:cxn>
              <a:cxn ang="5400000">
                <a:pos x="wd2" y="hd2"/>
              </a:cxn>
              <a:cxn ang="10800000">
                <a:pos x="wd2" y="hd2"/>
              </a:cxn>
              <a:cxn ang="16200000">
                <a:pos x="wd2" y="hd2"/>
              </a:cxn>
            </a:cxnLst>
            <a:rect l="0" t="0" r="r" b="b"/>
            <a:pathLst>
              <a:path w="21600" h="21274" fill="norm" stroke="1" extrusionOk="0">
                <a:moveTo>
                  <a:pt x="21600" y="0"/>
                </a:moveTo>
                <a:cubicBezTo>
                  <a:pt x="15692" y="14512"/>
                  <a:pt x="8492" y="21600"/>
                  <a:pt x="0" y="21263"/>
                </a:cubicBezTo>
              </a:path>
            </a:pathLst>
          </a:custGeom>
          <a:ln w="38100">
            <a:solidFill>
              <a:srgbClr val="000000"/>
            </a:solidFill>
            <a:miter lim="400000"/>
            <a:tailEnd type="triangle"/>
          </a:ln>
          <a:effectLst>
            <a:outerShdw sx="100000" sy="100000" kx="0" ky="0" algn="b" rotWithShape="0" blurRad="38100" dist="20000" dir="5018125">
              <a:srgbClr val="000000">
                <a:alpha val="38000"/>
              </a:srgbClr>
            </a:outerShdw>
          </a:effectLst>
        </p:spPr>
        <p:txBody>
          <a:bodyPr lIns="45718" tIns="45718" rIns="45718" bIns="45718"/>
          <a:lstStyle/>
          <a:p>
            <a:pPr/>
          </a:p>
        </p:txBody>
      </p:sp>
      <p:sp>
        <p:nvSpPr>
          <p:cNvPr id="948" name="Line"/>
          <p:cNvSpPr/>
          <p:nvPr/>
        </p:nvSpPr>
        <p:spPr>
          <a:xfrm>
            <a:off x="556083" y="2768269"/>
            <a:ext cx="6706117" cy="1801117"/>
          </a:xfrm>
          <a:custGeom>
            <a:avLst/>
            <a:gdLst/>
            <a:ahLst/>
            <a:cxnLst>
              <a:cxn ang="0">
                <a:pos x="wd2" y="hd2"/>
              </a:cxn>
              <a:cxn ang="5400000">
                <a:pos x="wd2" y="hd2"/>
              </a:cxn>
              <a:cxn ang="10800000">
                <a:pos x="wd2" y="hd2"/>
              </a:cxn>
              <a:cxn ang="16200000">
                <a:pos x="wd2" y="hd2"/>
              </a:cxn>
            </a:cxnLst>
            <a:rect l="0" t="0" r="r" b="b"/>
            <a:pathLst>
              <a:path w="21600" h="20606" fill="norm" stroke="1" extrusionOk="0">
                <a:moveTo>
                  <a:pt x="21600" y="0"/>
                </a:moveTo>
                <a:cubicBezTo>
                  <a:pt x="14997" y="14770"/>
                  <a:pt x="7797" y="21600"/>
                  <a:pt x="0" y="20489"/>
                </a:cubicBezTo>
              </a:path>
            </a:pathLst>
          </a:custGeom>
          <a:ln w="38100">
            <a:solidFill>
              <a:srgbClr val="000000"/>
            </a:solidFill>
            <a:miter lim="400000"/>
            <a:tailEnd type="triangle"/>
          </a:ln>
          <a:effectLst>
            <a:outerShdw sx="100000" sy="100000" kx="0" ky="0" algn="b" rotWithShape="0" blurRad="38100" dist="20000" dir="5018125">
              <a:srgbClr val="000000">
                <a:alpha val="38000"/>
              </a:srgbClr>
            </a:outerShdw>
          </a:effectLst>
        </p:spPr>
        <p:txBody>
          <a:bodyPr lIns="45718" tIns="45718" rIns="45718" bIns="45718"/>
          <a:lstStyle/>
          <a:p>
            <a:pPr/>
          </a:p>
        </p:txBody>
      </p:sp>
      <p:sp>
        <p:nvSpPr>
          <p:cNvPr id="949"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Evidence of Earth’s Changes"/>
          <p:cNvSpPr txBox="1"/>
          <p:nvPr>
            <p:ph type="title"/>
          </p:nvPr>
        </p:nvSpPr>
        <p:spPr>
          <a:xfrm>
            <a:off x="1354347" y="-56042"/>
            <a:ext cx="6858001" cy="1143001"/>
          </a:xfrm>
          <a:prstGeom prst="rect">
            <a:avLst/>
          </a:prstGeom>
        </p:spPr>
        <p:txBody>
          <a:bodyPr/>
          <a:lstStyle>
            <a:lvl1pPr>
              <a:defRPr sz="3600">
                <a:latin typeface="Arial"/>
                <a:ea typeface="Arial"/>
                <a:cs typeface="Arial"/>
                <a:sym typeface="Arial"/>
              </a:defRPr>
            </a:lvl1pPr>
          </a:lstStyle>
          <a:p>
            <a:pPr/>
            <a:r>
              <a:t>Evidence of Earth’s Changes</a:t>
            </a:r>
          </a:p>
        </p:txBody>
      </p:sp>
      <p:pic>
        <p:nvPicPr>
          <p:cNvPr id="954" name="image55.jpeg" descr="image55.jpeg"/>
          <p:cNvPicPr>
            <a:picLocks noChangeAspect="1"/>
          </p:cNvPicPr>
          <p:nvPr/>
        </p:nvPicPr>
        <p:blipFill>
          <a:blip r:embed="rId3">
            <a:extLst/>
          </a:blip>
          <a:stretch>
            <a:fillRect/>
          </a:stretch>
        </p:blipFill>
        <p:spPr>
          <a:xfrm>
            <a:off x="211270" y="910448"/>
            <a:ext cx="8721460" cy="6061417"/>
          </a:xfrm>
          <a:prstGeom prst="rect">
            <a:avLst/>
          </a:prstGeom>
          <a:ln w="12700">
            <a:miter lim="400000"/>
          </a:ln>
        </p:spPr>
      </p:pic>
      <p:sp>
        <p:nvSpPr>
          <p:cNvPr id="955" name="Cognitive Learning Systems, Inc. © 2016"/>
          <p:cNvSpPr txBox="1"/>
          <p:nvPr/>
        </p:nvSpPr>
        <p:spPr>
          <a:xfrm>
            <a:off x="3520741" y="6555595"/>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9" name="image56.png" descr="image56.png"/>
          <p:cNvPicPr>
            <a:picLocks noChangeAspect="1"/>
          </p:cNvPicPr>
          <p:nvPr/>
        </p:nvPicPr>
        <p:blipFill>
          <a:blip r:embed="rId3">
            <a:alphaModFix amt="45462"/>
            <a:extLst/>
          </a:blip>
          <a:stretch>
            <a:fillRect/>
          </a:stretch>
        </p:blipFill>
        <p:spPr>
          <a:xfrm>
            <a:off x="-109267" y="1011141"/>
            <a:ext cx="9785229" cy="5907833"/>
          </a:xfrm>
          <a:prstGeom prst="rect">
            <a:avLst/>
          </a:prstGeom>
          <a:ln w="12700">
            <a:miter lim="400000"/>
          </a:ln>
        </p:spPr>
      </p:pic>
      <p:sp>
        <p:nvSpPr>
          <p:cNvPr id="960" name="Earth’s Changes and Humans"/>
          <p:cNvSpPr txBox="1"/>
          <p:nvPr/>
        </p:nvSpPr>
        <p:spPr>
          <a:xfrm>
            <a:off x="1354347" y="210518"/>
            <a:ext cx="68580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Earth’s Changes and Humans</a:t>
            </a:r>
          </a:p>
        </p:txBody>
      </p:sp>
      <p:sp>
        <p:nvSpPr>
          <p:cNvPr id="961" name="Millions of people live here.…"/>
          <p:cNvSpPr txBox="1"/>
          <p:nvPr/>
        </p:nvSpPr>
        <p:spPr>
          <a:xfrm>
            <a:off x="2644513" y="3193243"/>
            <a:ext cx="3469548" cy="1835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a:latin typeface="Arial"/>
                <a:ea typeface="Arial"/>
                <a:cs typeface="Arial"/>
                <a:sym typeface="Arial"/>
              </a:defRPr>
            </a:pPr>
            <a:r>
              <a:t>Millions of people live here. </a:t>
            </a:r>
          </a:p>
          <a:p>
            <a:pPr algn="ctr" defTabSz="457200">
              <a:defRPr>
                <a:latin typeface="Arial"/>
                <a:ea typeface="Arial"/>
                <a:cs typeface="Arial"/>
                <a:sym typeface="Arial"/>
              </a:defRPr>
            </a:pPr>
          </a:p>
          <a:p>
            <a:pPr algn="ctr" defTabSz="457200">
              <a:defRPr>
                <a:latin typeface="Arial"/>
                <a:ea typeface="Arial"/>
                <a:cs typeface="Arial"/>
                <a:sym typeface="Arial"/>
              </a:defRPr>
            </a:pPr>
            <a:r>
              <a:t>How can we reduce the impact of these natural forces and protect these people ? </a:t>
            </a:r>
          </a:p>
        </p:txBody>
      </p:sp>
      <p:sp>
        <p:nvSpPr>
          <p:cNvPr id="962"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6"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967"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pic>
        <p:nvPicPr>
          <p:cNvPr id="968"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969" name="Dynamic Earth:…"/>
          <p:cNvSpPr txBox="1"/>
          <p:nvPr/>
        </p:nvSpPr>
        <p:spPr>
          <a:xfrm>
            <a:off x="3282950" y="3551237"/>
            <a:ext cx="5937250" cy="17418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b="0" sz="5400">
                <a:latin typeface="Arial"/>
                <a:ea typeface="Arial"/>
                <a:cs typeface="Arial"/>
                <a:sym typeface="Arial"/>
              </a:defRPr>
            </a:pPr>
            <a:r>
              <a:t>Dynamic Earth:</a:t>
            </a:r>
          </a:p>
          <a:p>
            <a:pPr>
              <a:spcBef>
                <a:spcPts val="3200"/>
              </a:spcBef>
              <a:defRPr b="0" sz="3200">
                <a:latin typeface="Arial"/>
                <a:ea typeface="Arial"/>
                <a:cs typeface="Arial"/>
                <a:sym typeface="Arial"/>
              </a:defRPr>
            </a:pPr>
            <a:r>
              <a:t>Interactions with the Earth</a:t>
            </a:r>
          </a:p>
        </p:txBody>
      </p:sp>
      <p:grpSp>
        <p:nvGrpSpPr>
          <p:cNvPr id="972" name="Group"/>
          <p:cNvGrpSpPr/>
          <p:nvPr/>
        </p:nvGrpSpPr>
        <p:grpSpPr>
          <a:xfrm>
            <a:off x="178081" y="420687"/>
            <a:ext cx="2628621" cy="2971801"/>
            <a:chOff x="0" y="0"/>
            <a:chExt cx="2628620" cy="2971800"/>
          </a:xfrm>
        </p:grpSpPr>
        <p:pic>
          <p:nvPicPr>
            <p:cNvPr id="970" name="Changing Earth cover.jpg" descr="Changing Earth cover.jpg"/>
            <p:cNvPicPr>
              <a:picLocks noChangeAspect="1"/>
            </p:cNvPicPr>
            <p:nvPr/>
          </p:nvPicPr>
          <p:blipFill>
            <a:blip r:embed="rId4">
              <a:extLst/>
            </a:blip>
            <a:stretch>
              <a:fillRect/>
            </a:stretch>
          </p:blipFill>
          <p:spPr>
            <a:xfrm>
              <a:off x="0" y="0"/>
              <a:ext cx="2628621" cy="2971801"/>
            </a:xfrm>
            <a:prstGeom prst="rect">
              <a:avLst/>
            </a:prstGeom>
            <a:ln w="12700" cap="flat">
              <a:noFill/>
              <a:miter lim="400000"/>
            </a:ln>
            <a:effectLst/>
          </p:spPr>
        </p:pic>
        <p:pic>
          <p:nvPicPr>
            <p:cNvPr id="971" name="LabLearner_Logo white.png" descr="LabLearner_Logo white.png"/>
            <p:cNvPicPr>
              <a:picLocks noChangeAspect="1"/>
            </p:cNvPicPr>
            <p:nvPr/>
          </p:nvPicPr>
          <p:blipFill>
            <a:blip r:embed="rId5">
              <a:extLst/>
            </a:blip>
            <a:stretch>
              <a:fillRect/>
            </a:stretch>
          </p:blipFill>
          <p:spPr>
            <a:xfrm>
              <a:off x="418818" y="2202214"/>
              <a:ext cx="1919160" cy="36953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6" name="Interactions with the Earth"/>
          <p:cNvSpPr txBox="1"/>
          <p:nvPr/>
        </p:nvSpPr>
        <p:spPr>
          <a:xfrm>
            <a:off x="1304594" y="296333"/>
            <a:ext cx="6839612"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Interactions with the Earth</a:t>
            </a:r>
          </a:p>
        </p:txBody>
      </p:sp>
      <p:sp>
        <p:nvSpPr>
          <p:cNvPr id="977" name="At convergent boundaries, one plate is forced underneath (subduction), and the other is thrust up forming mountains.…"/>
          <p:cNvSpPr txBox="1"/>
          <p:nvPr/>
        </p:nvSpPr>
        <p:spPr>
          <a:xfrm>
            <a:off x="4413987" y="3775497"/>
            <a:ext cx="4677486" cy="42818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a:latin typeface="Arial"/>
                <a:ea typeface="Arial"/>
                <a:cs typeface="Arial"/>
                <a:sym typeface="Arial"/>
              </a:defRPr>
            </a:pPr>
          </a:p>
          <a:p>
            <a:pPr lvl="1" indent="457200">
              <a:defRPr b="0">
                <a:latin typeface="Arial"/>
                <a:ea typeface="Arial"/>
                <a:cs typeface="Arial"/>
                <a:sym typeface="Arial"/>
              </a:defRPr>
            </a:pPr>
            <a:r>
              <a:t>At convergent boundaries, one plate is forced underneath (subduction), and the other is thrust up forming mountains. </a:t>
            </a:r>
          </a:p>
          <a:p>
            <a:pPr lvl="1" indent="457200">
              <a:defRPr b="0">
                <a:latin typeface="Arial"/>
                <a:ea typeface="Arial"/>
                <a:cs typeface="Arial"/>
                <a:sym typeface="Arial"/>
              </a:defRPr>
            </a:pPr>
          </a:p>
          <a:p>
            <a:pPr lvl="1" indent="457200">
              <a:defRPr b="0">
                <a:latin typeface="Arial"/>
                <a:ea typeface="Arial"/>
                <a:cs typeface="Arial"/>
                <a:sym typeface="Arial"/>
              </a:defRPr>
            </a:pPr>
            <a:r>
              <a:t>Coal and oil deposit are often found at convergent boundaries. </a:t>
            </a:r>
          </a:p>
          <a:p>
            <a:pPr>
              <a:spcBef>
                <a:spcPts val="1200"/>
              </a:spcBef>
              <a:defRPr b="0" sz="3200">
                <a:latin typeface="Arial"/>
                <a:ea typeface="Arial"/>
                <a:cs typeface="Arial"/>
                <a:sym typeface="Arial"/>
              </a:defRPr>
            </a:pPr>
          </a:p>
          <a:p>
            <a:pPr>
              <a:spcBef>
                <a:spcPts val="1200"/>
              </a:spcBef>
              <a:defRPr b="0" sz="3200">
                <a:latin typeface="Arial"/>
                <a:ea typeface="Arial"/>
                <a:cs typeface="Arial"/>
                <a:sym typeface="Arial"/>
              </a:defRPr>
            </a:pPr>
          </a:p>
        </p:txBody>
      </p:sp>
      <p:pic>
        <p:nvPicPr>
          <p:cNvPr id="978" name="cont cont conver" descr="cont cont conver"/>
          <p:cNvPicPr>
            <a:picLocks noChangeAspect="1"/>
          </p:cNvPicPr>
          <p:nvPr/>
        </p:nvPicPr>
        <p:blipFill>
          <a:blip r:embed="rId3">
            <a:extLst/>
          </a:blip>
          <a:stretch>
            <a:fillRect/>
          </a:stretch>
        </p:blipFill>
        <p:spPr>
          <a:xfrm>
            <a:off x="3669424" y="1094258"/>
            <a:ext cx="4677486" cy="2688284"/>
          </a:xfrm>
          <a:prstGeom prst="rect">
            <a:avLst/>
          </a:prstGeom>
          <a:ln w="12700">
            <a:miter lim="400000"/>
          </a:ln>
        </p:spPr>
      </p:pic>
      <p:sp>
        <p:nvSpPr>
          <p:cNvPr id="979" name="Text"/>
          <p:cNvSpPr txBox="1"/>
          <p:nvPr/>
        </p:nvSpPr>
        <p:spPr>
          <a:xfrm rot="5400000">
            <a:off x="7590676" y="2255058"/>
            <a:ext cx="2743202" cy="3666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600"/>
              </a:spcBef>
              <a:defRPr b="0" sz="1000">
                <a:latin typeface="Arial"/>
                <a:ea typeface="Arial"/>
                <a:cs typeface="Arial"/>
                <a:sym typeface="Arial"/>
              </a:defRPr>
            </a:lvl1pPr>
          </a:lstStyle>
          <a:p>
            <a:pPr/>
            <a:br/>
          </a:p>
        </p:txBody>
      </p:sp>
      <p:sp>
        <p:nvSpPr>
          <p:cNvPr id="980" name="Cognitive Learning Systems, Inc. © 2016"/>
          <p:cNvSpPr txBox="1"/>
          <p:nvPr/>
        </p:nvSpPr>
        <p:spPr>
          <a:xfrm>
            <a:off x="3520741" y="66222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pic>
        <p:nvPicPr>
          <p:cNvPr id="981" name="image57.jpeg" descr="image57.jpeg"/>
          <p:cNvPicPr>
            <a:picLocks noChangeAspect="1"/>
          </p:cNvPicPr>
          <p:nvPr/>
        </p:nvPicPr>
        <p:blipFill>
          <a:blip r:embed="rId4">
            <a:extLst/>
          </a:blip>
          <a:stretch>
            <a:fillRect/>
          </a:stretch>
        </p:blipFill>
        <p:spPr>
          <a:xfrm>
            <a:off x="477322" y="3903907"/>
            <a:ext cx="4114803" cy="2743202"/>
          </a:xfrm>
          <a:prstGeom prst="rect">
            <a:avLst/>
          </a:prstGeom>
          <a:ln w="12700">
            <a:miter lim="400000"/>
          </a:ln>
        </p:spPr>
      </p:pic>
      <p:pic>
        <p:nvPicPr>
          <p:cNvPr id="982" name="image58.jpeg" descr="image58.jpeg"/>
          <p:cNvPicPr>
            <a:picLocks noChangeAspect="1"/>
          </p:cNvPicPr>
          <p:nvPr/>
        </p:nvPicPr>
        <p:blipFill>
          <a:blip r:embed="rId5">
            <a:extLst/>
          </a:blip>
          <a:stretch>
            <a:fillRect/>
          </a:stretch>
        </p:blipFill>
        <p:spPr>
          <a:xfrm>
            <a:off x="481686" y="891188"/>
            <a:ext cx="2793815" cy="4081694"/>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Interactions with the Earth"/>
          <p:cNvSpPr txBox="1"/>
          <p:nvPr/>
        </p:nvSpPr>
        <p:spPr>
          <a:xfrm>
            <a:off x="1799040" y="210518"/>
            <a:ext cx="68580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Interactions with the Earth</a:t>
            </a:r>
          </a:p>
        </p:txBody>
      </p:sp>
      <p:sp>
        <p:nvSpPr>
          <p:cNvPr id="987" name="Below the Earth’s crust, sedimentary rock and decaying plants comes under intense pressure and heat. Over millions of years, the carbon-rich fossils in and under those rocks are compressed and may become oil and gas. These are fossil fuels."/>
          <p:cNvSpPr txBox="1"/>
          <p:nvPr/>
        </p:nvSpPr>
        <p:spPr>
          <a:xfrm>
            <a:off x="223324" y="981255"/>
            <a:ext cx="8806375" cy="9497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400"/>
              </a:spcBef>
              <a:defRPr b="0"/>
            </a:pPr>
            <a:r>
              <a:t>Below the Earth’s crust, sedimentary rock and decaying plants comes under intense pressure and heat. Over millions of years, the carbon-rich fossils in and under those rocks are compressed and may become oil and gas. These are </a:t>
            </a:r>
            <a:r>
              <a:rPr b="1"/>
              <a:t>fossil fuels</a:t>
            </a:r>
            <a:r>
              <a:t>.</a:t>
            </a:r>
          </a:p>
        </p:txBody>
      </p:sp>
      <p:pic>
        <p:nvPicPr>
          <p:cNvPr id="988" name="image59.jpeg" descr="image59.jpeg"/>
          <p:cNvPicPr>
            <a:picLocks noChangeAspect="1"/>
          </p:cNvPicPr>
          <p:nvPr/>
        </p:nvPicPr>
        <p:blipFill>
          <a:blip r:embed="rId3">
            <a:extLst/>
          </a:blip>
          <a:stretch>
            <a:fillRect/>
          </a:stretch>
        </p:blipFill>
        <p:spPr>
          <a:xfrm>
            <a:off x="1431400" y="2420817"/>
            <a:ext cx="6281200" cy="4184850"/>
          </a:xfrm>
          <a:prstGeom prst="rect">
            <a:avLst/>
          </a:prstGeom>
          <a:ln w="12700">
            <a:miter lim="400000"/>
          </a:ln>
        </p:spPr>
      </p:pic>
      <p:sp>
        <p:nvSpPr>
          <p:cNvPr id="989"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3" name="image60.jpg" descr="image60.jpg"/>
          <p:cNvPicPr>
            <a:picLocks noChangeAspect="1"/>
          </p:cNvPicPr>
          <p:nvPr/>
        </p:nvPicPr>
        <p:blipFill>
          <a:blip r:embed="rId3">
            <a:extLst/>
          </a:blip>
          <a:stretch>
            <a:fillRect/>
          </a:stretch>
        </p:blipFill>
        <p:spPr>
          <a:xfrm>
            <a:off x="3956375" y="2546491"/>
            <a:ext cx="6698401" cy="4463856"/>
          </a:xfrm>
          <a:prstGeom prst="rect">
            <a:avLst/>
          </a:prstGeom>
          <a:ln w="12700">
            <a:miter lim="400000"/>
          </a:ln>
        </p:spPr>
      </p:pic>
      <p:pic>
        <p:nvPicPr>
          <p:cNvPr id="994" name="image58.jpeg" descr="image58.jpeg"/>
          <p:cNvPicPr>
            <a:picLocks noChangeAspect="1"/>
          </p:cNvPicPr>
          <p:nvPr/>
        </p:nvPicPr>
        <p:blipFill>
          <a:blip r:embed="rId4">
            <a:extLst/>
          </a:blip>
          <a:stretch>
            <a:fillRect/>
          </a:stretch>
        </p:blipFill>
        <p:spPr>
          <a:xfrm>
            <a:off x="-66637" y="869497"/>
            <a:ext cx="4211393" cy="6152741"/>
          </a:xfrm>
          <a:prstGeom prst="rect">
            <a:avLst/>
          </a:prstGeom>
          <a:ln w="12700">
            <a:miter lim="400000"/>
          </a:ln>
        </p:spPr>
      </p:pic>
      <p:sp>
        <p:nvSpPr>
          <p:cNvPr id="995" name="Interactions with the Earth"/>
          <p:cNvSpPr txBox="1"/>
          <p:nvPr/>
        </p:nvSpPr>
        <p:spPr>
          <a:xfrm>
            <a:off x="1354347" y="210518"/>
            <a:ext cx="68580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Interactions with the Earth</a:t>
            </a:r>
          </a:p>
        </p:txBody>
      </p:sp>
      <p:sp>
        <p:nvSpPr>
          <p:cNvPr id="996" name="Fossil fuels are usually…"/>
          <p:cNvSpPr txBox="1"/>
          <p:nvPr/>
        </p:nvSpPr>
        <p:spPr>
          <a:xfrm>
            <a:off x="4697970" y="1088922"/>
            <a:ext cx="3635444" cy="10513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400"/>
              </a:spcBef>
              <a:defRPr b="0"/>
            </a:pPr>
            <a:r>
              <a:t>Fossil fuels are usually </a:t>
            </a:r>
          </a:p>
          <a:p>
            <a:pPr>
              <a:spcBef>
                <a:spcPts val="400"/>
              </a:spcBef>
              <a:defRPr b="0"/>
            </a:pPr>
            <a:r>
              <a:t>buried deep below the </a:t>
            </a:r>
          </a:p>
          <a:p>
            <a:pPr>
              <a:spcBef>
                <a:spcPts val="400"/>
              </a:spcBef>
              <a:defRPr b="0"/>
            </a:pPr>
            <a:r>
              <a:t>Earth’s surface.</a:t>
            </a:r>
          </a:p>
        </p:txBody>
      </p:sp>
      <p:sp>
        <p:nvSpPr>
          <p:cNvPr id="997"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solidFill>
                  <a:srgbClr val="FFFFFF"/>
                </a:solidFill>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Interactions with the Earth"/>
          <p:cNvSpPr txBox="1"/>
          <p:nvPr/>
        </p:nvSpPr>
        <p:spPr>
          <a:xfrm>
            <a:off x="1354347" y="210518"/>
            <a:ext cx="68580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Interactions with the Earth</a:t>
            </a:r>
          </a:p>
        </p:txBody>
      </p:sp>
      <p:pic>
        <p:nvPicPr>
          <p:cNvPr id="1002" name="image61.jpg" descr="image61.jpg"/>
          <p:cNvPicPr>
            <a:picLocks noChangeAspect="1"/>
          </p:cNvPicPr>
          <p:nvPr/>
        </p:nvPicPr>
        <p:blipFill>
          <a:blip r:embed="rId3">
            <a:extLst/>
          </a:blip>
          <a:stretch>
            <a:fillRect/>
          </a:stretch>
        </p:blipFill>
        <p:spPr>
          <a:xfrm>
            <a:off x="2954266" y="1921399"/>
            <a:ext cx="8172141" cy="5434793"/>
          </a:xfrm>
          <a:prstGeom prst="rect">
            <a:avLst/>
          </a:prstGeom>
          <a:ln w="12700">
            <a:miter lim="400000"/>
          </a:ln>
        </p:spPr>
      </p:pic>
      <p:pic>
        <p:nvPicPr>
          <p:cNvPr id="1003" name="image62.jpeg" descr="image62.jpeg"/>
          <p:cNvPicPr>
            <a:picLocks noChangeAspect="1"/>
          </p:cNvPicPr>
          <p:nvPr/>
        </p:nvPicPr>
        <p:blipFill>
          <a:blip r:embed="rId4">
            <a:extLst/>
          </a:blip>
          <a:stretch>
            <a:fillRect/>
          </a:stretch>
        </p:blipFill>
        <p:spPr>
          <a:xfrm>
            <a:off x="-2309435" y="1899070"/>
            <a:ext cx="7537344" cy="5024896"/>
          </a:xfrm>
          <a:prstGeom prst="rect">
            <a:avLst/>
          </a:prstGeom>
          <a:ln w="12700">
            <a:miter lim="400000"/>
          </a:ln>
        </p:spPr>
      </p:pic>
      <p:sp>
        <p:nvSpPr>
          <p:cNvPr id="1004" name="We have to drill and mine to get these fuels out from underground. Huge deposits can be accessed quickly and stored for future use if necessary."/>
          <p:cNvSpPr txBox="1"/>
          <p:nvPr>
            <p:ph type="body" sz="quarter" idx="1"/>
          </p:nvPr>
        </p:nvSpPr>
        <p:spPr>
          <a:xfrm>
            <a:off x="309609" y="870280"/>
            <a:ext cx="8524782" cy="986216"/>
          </a:xfrm>
          <a:prstGeom prst="rect">
            <a:avLst/>
          </a:prstGeom>
        </p:spPr>
        <p:txBody>
          <a:bodyPr/>
          <a:lstStyle>
            <a:lvl1pPr marL="0" indent="0" defTabSz="457200">
              <a:spcBef>
                <a:spcPts val="0"/>
              </a:spcBef>
              <a:buSzTx/>
              <a:buNone/>
              <a:defRPr sz="2000">
                <a:latin typeface="Arial"/>
                <a:ea typeface="Arial"/>
                <a:cs typeface="Arial"/>
                <a:sym typeface="Arial"/>
              </a:defRPr>
            </a:lvl1pPr>
          </a:lstStyle>
          <a:p>
            <a:pPr/>
            <a:r>
              <a:t>We have to drill and mine to get these fuels out from underground. Huge deposits can be accessed quickly and stored for future use if necessary.</a:t>
            </a:r>
          </a:p>
        </p:txBody>
      </p:sp>
      <p:sp>
        <p:nvSpPr>
          <p:cNvPr id="1005"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Layers of the Earth"/>
          <p:cNvSpPr txBox="1"/>
          <p:nvPr/>
        </p:nvSpPr>
        <p:spPr>
          <a:xfrm>
            <a:off x="2667000" y="381000"/>
            <a:ext cx="5486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Layers of the Earth</a:t>
            </a:r>
          </a:p>
        </p:txBody>
      </p:sp>
      <p:sp>
        <p:nvSpPr>
          <p:cNvPr id="208" name="Earth is composed of several different layers:…"/>
          <p:cNvSpPr txBox="1"/>
          <p:nvPr/>
        </p:nvSpPr>
        <p:spPr>
          <a:xfrm>
            <a:off x="533400" y="1142999"/>
            <a:ext cx="6477000" cy="48914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a:latin typeface="Arial"/>
                <a:ea typeface="Arial"/>
                <a:cs typeface="Arial"/>
                <a:sym typeface="Arial"/>
              </a:defRPr>
            </a:pPr>
            <a:r>
              <a:t>Earth is composed of several different layers:</a:t>
            </a:r>
          </a:p>
          <a:p>
            <a:pPr lvl="1" indent="457200">
              <a:defRPr b="0">
                <a:latin typeface="Arial"/>
                <a:ea typeface="Arial"/>
                <a:cs typeface="Arial"/>
                <a:sym typeface="Arial"/>
              </a:defRPr>
            </a:pPr>
            <a:r>
              <a:t>	Core</a:t>
            </a:r>
          </a:p>
          <a:p>
            <a:pPr lvl="1" indent="457200">
              <a:defRPr b="0">
                <a:latin typeface="Arial"/>
                <a:ea typeface="Arial"/>
                <a:cs typeface="Arial"/>
                <a:sym typeface="Arial"/>
              </a:defRPr>
            </a:pPr>
            <a:r>
              <a:t>	Mantle</a:t>
            </a:r>
          </a:p>
          <a:p>
            <a:pPr lvl="1" indent="457200">
              <a:defRPr b="0">
                <a:latin typeface="Arial"/>
                <a:ea typeface="Arial"/>
                <a:cs typeface="Arial"/>
                <a:sym typeface="Arial"/>
              </a:defRPr>
            </a:pPr>
            <a:r>
              <a:t>	Crust</a:t>
            </a:r>
          </a:p>
          <a:p>
            <a:pPr lvl="1" indent="457200">
              <a:defRPr b="0">
                <a:latin typeface="Arial"/>
                <a:ea typeface="Arial"/>
                <a:cs typeface="Arial"/>
                <a:sym typeface="Arial"/>
              </a:defRPr>
            </a:pPr>
          </a:p>
          <a:p>
            <a:pPr lvl="1" indent="457200">
              <a:defRPr b="0" sz="1800">
                <a:latin typeface="Arial"/>
                <a:ea typeface="Arial"/>
                <a:cs typeface="Arial"/>
                <a:sym typeface="Arial"/>
              </a:defRPr>
            </a:pPr>
          </a:p>
          <a:p>
            <a:pPr lvl="1" indent="457200">
              <a:defRPr b="0" sz="1800">
                <a:latin typeface="Arial"/>
                <a:ea typeface="Arial"/>
                <a:cs typeface="Arial"/>
                <a:sym typeface="Arial"/>
              </a:defRPr>
            </a:pPr>
          </a:p>
          <a:p>
            <a:pPr lvl="1" indent="457200">
              <a:defRPr b="0" sz="1800">
                <a:latin typeface="Arial"/>
                <a:ea typeface="Arial"/>
                <a:cs typeface="Arial"/>
                <a:sym typeface="Arial"/>
              </a:defRPr>
            </a:pPr>
          </a:p>
          <a:p>
            <a:pPr lvl="1" indent="457200">
              <a:defRPr b="0" sz="1800">
                <a:latin typeface="Arial"/>
                <a:ea typeface="Arial"/>
                <a:cs typeface="Arial"/>
                <a:sym typeface="Arial"/>
              </a:defRPr>
            </a:pPr>
          </a:p>
          <a:p>
            <a:pPr lvl="1" marL="914400" indent="-457200">
              <a:spcBef>
                <a:spcPts val="1200"/>
              </a:spcBef>
              <a:buSzPct val="100000"/>
              <a:buAutoNum type="alphaLcPeriod" startAt="1"/>
              <a:defRPr b="0" sz="1800">
                <a:latin typeface="Arial"/>
                <a:ea typeface="Arial"/>
                <a:cs typeface="Arial"/>
                <a:sym typeface="Arial"/>
              </a:defRPr>
            </a:pPr>
          </a:p>
          <a:p>
            <a:pPr marL="457200" indent="-457200">
              <a:spcBef>
                <a:spcPts val="1200"/>
              </a:spcBef>
              <a:defRPr b="0" sz="3200">
                <a:latin typeface="Arial"/>
                <a:ea typeface="Arial"/>
                <a:cs typeface="Arial"/>
                <a:sym typeface="Arial"/>
              </a:defRPr>
            </a:pPr>
          </a:p>
          <a:p>
            <a:pPr marL="457200" indent="-457200">
              <a:spcBef>
                <a:spcPts val="1200"/>
              </a:spcBef>
              <a:defRPr b="0" sz="3200">
                <a:latin typeface="Arial"/>
                <a:ea typeface="Arial"/>
                <a:cs typeface="Arial"/>
                <a:sym typeface="Arial"/>
              </a:defRPr>
            </a:pPr>
          </a:p>
        </p:txBody>
      </p:sp>
      <p:sp>
        <p:nvSpPr>
          <p:cNvPr id="209" name="Line"/>
          <p:cNvSpPr/>
          <p:nvPr/>
        </p:nvSpPr>
        <p:spPr>
          <a:xfrm>
            <a:off x="1600200" y="2895598"/>
            <a:ext cx="304802" cy="152404"/>
          </a:xfrm>
          <a:prstGeom prst="line">
            <a:avLst/>
          </a:prstGeom>
          <a:ln>
            <a:solidFill>
              <a:srgbClr val="FFFFFF"/>
            </a:solidFill>
            <a:tailEnd type="triangle"/>
          </a:ln>
        </p:spPr>
        <p:txBody>
          <a:bodyPr lIns="45718" tIns="45718" rIns="45718" bIns="45718"/>
          <a:lstStyle/>
          <a:p>
            <a:pPr/>
          </a:p>
        </p:txBody>
      </p:sp>
      <p:grpSp>
        <p:nvGrpSpPr>
          <p:cNvPr id="220" name="Group"/>
          <p:cNvGrpSpPr/>
          <p:nvPr/>
        </p:nvGrpSpPr>
        <p:grpSpPr>
          <a:xfrm>
            <a:off x="2979510" y="1890445"/>
            <a:ext cx="5784353" cy="4469258"/>
            <a:chOff x="0" y="0"/>
            <a:chExt cx="5784351" cy="4469257"/>
          </a:xfrm>
        </p:grpSpPr>
        <p:grpSp>
          <p:nvGrpSpPr>
            <p:cNvPr id="212" name="Group"/>
            <p:cNvGrpSpPr/>
            <p:nvPr/>
          </p:nvGrpSpPr>
          <p:grpSpPr>
            <a:xfrm>
              <a:off x="-1" y="0"/>
              <a:ext cx="5784353" cy="4469258"/>
              <a:chOff x="0" y="0"/>
              <a:chExt cx="5784351" cy="4469257"/>
            </a:xfrm>
          </p:grpSpPr>
          <p:sp>
            <p:nvSpPr>
              <p:cNvPr id="210" name="Rectangle"/>
              <p:cNvSpPr/>
              <p:nvPr/>
            </p:nvSpPr>
            <p:spPr>
              <a:xfrm>
                <a:off x="-1" y="0"/>
                <a:ext cx="5784353" cy="4469258"/>
              </a:xfrm>
              <a:prstGeom prst="rect">
                <a:avLst/>
              </a:prstGeom>
              <a:solidFill>
                <a:srgbClr val="000000"/>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pic>
            <p:nvPicPr>
              <p:cNvPr id="211" name="image11.png" descr="image11.png"/>
              <p:cNvPicPr>
                <a:picLocks noChangeAspect="1"/>
              </p:cNvPicPr>
              <p:nvPr/>
            </p:nvPicPr>
            <p:blipFill>
              <a:blip r:embed="rId3">
                <a:extLst/>
              </a:blip>
              <a:stretch>
                <a:fillRect/>
              </a:stretch>
            </p:blipFill>
            <p:spPr>
              <a:xfrm>
                <a:off x="759845" y="166955"/>
                <a:ext cx="4148139" cy="4148138"/>
              </a:xfrm>
              <a:prstGeom prst="rect">
                <a:avLst/>
              </a:prstGeom>
              <a:ln w="12700" cap="flat">
                <a:noFill/>
                <a:miter lim="400000"/>
              </a:ln>
              <a:effectLst/>
            </p:spPr>
          </p:pic>
        </p:grpSp>
        <p:grpSp>
          <p:nvGrpSpPr>
            <p:cNvPr id="219" name="Group"/>
            <p:cNvGrpSpPr/>
            <p:nvPr/>
          </p:nvGrpSpPr>
          <p:grpSpPr>
            <a:xfrm>
              <a:off x="1877173" y="1005154"/>
              <a:ext cx="3753917" cy="1143001"/>
              <a:chOff x="0" y="0"/>
              <a:chExt cx="3753916" cy="1143000"/>
            </a:xfrm>
          </p:grpSpPr>
          <p:sp>
            <p:nvSpPr>
              <p:cNvPr id="213" name="Core"/>
              <p:cNvSpPr txBox="1"/>
              <p:nvPr/>
            </p:nvSpPr>
            <p:spPr>
              <a:xfrm>
                <a:off x="990600" y="767769"/>
                <a:ext cx="9906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sz="1800">
                    <a:latin typeface="Arial"/>
                    <a:ea typeface="Arial"/>
                    <a:cs typeface="Arial"/>
                    <a:sym typeface="Arial"/>
                  </a:defRPr>
                </a:lvl1pPr>
              </a:lstStyle>
              <a:p>
                <a:pPr/>
                <a:r>
                  <a:t>Core</a:t>
                </a:r>
              </a:p>
            </p:txBody>
          </p:sp>
          <p:sp>
            <p:nvSpPr>
              <p:cNvPr id="214" name="Mantle"/>
              <p:cNvSpPr txBox="1"/>
              <p:nvPr/>
            </p:nvSpPr>
            <p:spPr>
              <a:xfrm>
                <a:off x="0" y="117184"/>
                <a:ext cx="9906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sz="1800">
                    <a:latin typeface="Arial"/>
                    <a:ea typeface="Arial"/>
                    <a:cs typeface="Arial"/>
                    <a:sym typeface="Arial"/>
                  </a:defRPr>
                </a:lvl1pPr>
              </a:lstStyle>
              <a:p>
                <a:pPr/>
                <a:r>
                  <a:t>Mantle</a:t>
                </a:r>
              </a:p>
            </p:txBody>
          </p:sp>
          <p:sp>
            <p:nvSpPr>
              <p:cNvPr id="215" name="Crust"/>
              <p:cNvSpPr txBox="1"/>
              <p:nvPr/>
            </p:nvSpPr>
            <p:spPr>
              <a:xfrm>
                <a:off x="2763316" y="0"/>
                <a:ext cx="9906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sz="1800">
                    <a:solidFill>
                      <a:srgbClr val="FFFFFF"/>
                    </a:solidFill>
                    <a:latin typeface="Arial"/>
                    <a:ea typeface="Arial"/>
                    <a:cs typeface="Arial"/>
                    <a:sym typeface="Arial"/>
                  </a:defRPr>
                </a:lvl1pPr>
              </a:lstStyle>
              <a:p>
                <a:pPr/>
                <a:r>
                  <a:t>Crust</a:t>
                </a:r>
              </a:p>
            </p:txBody>
          </p:sp>
          <p:sp>
            <p:nvSpPr>
              <p:cNvPr id="216" name="Line"/>
              <p:cNvSpPr/>
              <p:nvPr/>
            </p:nvSpPr>
            <p:spPr>
              <a:xfrm>
                <a:off x="934516" y="1143000"/>
                <a:ext cx="838201"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pPr/>
              </a:p>
            </p:txBody>
          </p:sp>
          <p:sp>
            <p:nvSpPr>
              <p:cNvPr id="217" name="Line"/>
              <p:cNvSpPr/>
              <p:nvPr/>
            </p:nvSpPr>
            <p:spPr>
              <a:xfrm>
                <a:off x="0" y="542186"/>
                <a:ext cx="685801"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pPr/>
              </a:p>
            </p:txBody>
          </p:sp>
          <p:sp>
            <p:nvSpPr>
              <p:cNvPr id="218" name="Line"/>
              <p:cNvSpPr/>
              <p:nvPr/>
            </p:nvSpPr>
            <p:spPr>
              <a:xfrm flipH="1">
                <a:off x="2233348" y="304800"/>
                <a:ext cx="606169" cy="237387"/>
              </a:xfrm>
              <a:prstGeom prst="line">
                <a:avLst/>
              </a:prstGeom>
              <a:noFill/>
              <a:ln w="9525" cap="flat">
                <a:solidFill>
                  <a:srgbClr val="FFFFFF"/>
                </a:solidFill>
                <a:prstDash val="solid"/>
                <a:round/>
                <a:tailEnd type="triangle" w="med" len="med"/>
              </a:ln>
              <a:effectLst/>
            </p:spPr>
            <p:txBody>
              <a:bodyPr wrap="square" lIns="45718" tIns="45718" rIns="45718" bIns="45718" numCol="1" anchor="t">
                <a:noAutofit/>
              </a:bodyPr>
              <a:lstStyle/>
              <a:p>
                <a:pPr/>
              </a:p>
            </p:txBody>
          </p:sp>
        </p:grpSp>
      </p:grpSp>
      <p:sp>
        <p:nvSpPr>
          <p:cNvPr id="221"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9" name="image63.jpg" descr="image63.jpg"/>
          <p:cNvPicPr>
            <a:picLocks noChangeAspect="1"/>
          </p:cNvPicPr>
          <p:nvPr/>
        </p:nvPicPr>
        <p:blipFill>
          <a:blip r:embed="rId3">
            <a:extLst/>
          </a:blip>
          <a:stretch>
            <a:fillRect/>
          </a:stretch>
        </p:blipFill>
        <p:spPr>
          <a:xfrm>
            <a:off x="-76096" y="836784"/>
            <a:ext cx="9338888" cy="6201605"/>
          </a:xfrm>
          <a:prstGeom prst="rect">
            <a:avLst/>
          </a:prstGeom>
          <a:ln w="12700">
            <a:miter lim="400000"/>
          </a:ln>
        </p:spPr>
      </p:pic>
      <p:sp>
        <p:nvSpPr>
          <p:cNvPr id="1010" name="Interactions with the Earth"/>
          <p:cNvSpPr txBox="1"/>
          <p:nvPr/>
        </p:nvSpPr>
        <p:spPr>
          <a:xfrm>
            <a:off x="1834102" y="262835"/>
            <a:ext cx="5475796"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Interactions with the Earth</a:t>
            </a:r>
          </a:p>
        </p:txBody>
      </p:sp>
      <p:sp>
        <p:nvSpPr>
          <p:cNvPr id="1011" name="…And then we have to burn the coal, oil, and gas in order to use them as fuel.  This releases toxic pollutants into the air."/>
          <p:cNvSpPr txBox="1"/>
          <p:nvPr>
            <p:ph type="body" sz="quarter" idx="1"/>
          </p:nvPr>
        </p:nvSpPr>
        <p:spPr>
          <a:xfrm>
            <a:off x="721816" y="865512"/>
            <a:ext cx="7700368" cy="1025698"/>
          </a:xfrm>
          <a:prstGeom prst="rect">
            <a:avLst/>
          </a:prstGeom>
        </p:spPr>
        <p:txBody>
          <a:bodyPr/>
          <a:lstStyle>
            <a:lvl1pPr marL="0" indent="0" algn="ctr">
              <a:buSzTx/>
              <a:buNone/>
              <a:defRPr sz="2000">
                <a:latin typeface="Arial"/>
                <a:ea typeface="Arial"/>
                <a:cs typeface="Arial"/>
                <a:sym typeface="Arial"/>
              </a:defRPr>
            </a:lvl1pPr>
          </a:lstStyle>
          <a:p>
            <a:pPr/>
            <a:r>
              <a:t>…And then we have to burn the coal, oil, and gas in order to use them as fuel.  This releases toxic pollutants into the air.</a:t>
            </a:r>
          </a:p>
        </p:txBody>
      </p:sp>
      <p:sp>
        <p:nvSpPr>
          <p:cNvPr id="1012"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solidFill>
                  <a:srgbClr val="FFFFFF"/>
                </a:solidFill>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6" name="image64.jpeg" descr="image64.jpeg"/>
          <p:cNvPicPr>
            <a:picLocks noChangeAspect="1"/>
          </p:cNvPicPr>
          <p:nvPr/>
        </p:nvPicPr>
        <p:blipFill>
          <a:blip r:embed="rId3">
            <a:extLst/>
          </a:blip>
          <a:stretch>
            <a:fillRect/>
          </a:stretch>
        </p:blipFill>
        <p:spPr>
          <a:xfrm>
            <a:off x="3783724" y="2600077"/>
            <a:ext cx="6464216" cy="4292644"/>
          </a:xfrm>
          <a:prstGeom prst="rect">
            <a:avLst/>
          </a:prstGeom>
          <a:ln w="12700">
            <a:miter lim="400000"/>
          </a:ln>
        </p:spPr>
      </p:pic>
      <p:pic>
        <p:nvPicPr>
          <p:cNvPr id="1017" name="image65.jpeg" descr="image65.jpeg"/>
          <p:cNvPicPr>
            <a:picLocks noChangeAspect="1"/>
          </p:cNvPicPr>
          <p:nvPr/>
        </p:nvPicPr>
        <p:blipFill>
          <a:blip r:embed="rId4">
            <a:extLst/>
          </a:blip>
          <a:srcRect l="0" t="16034" r="0" b="0"/>
          <a:stretch>
            <a:fillRect/>
          </a:stretch>
        </p:blipFill>
        <p:spPr>
          <a:xfrm flipH="1">
            <a:off x="-1045030" y="963821"/>
            <a:ext cx="6179849" cy="3450880"/>
          </a:xfrm>
          <a:prstGeom prst="rect">
            <a:avLst/>
          </a:prstGeom>
          <a:ln w="12700">
            <a:miter lim="400000"/>
          </a:ln>
        </p:spPr>
      </p:pic>
      <p:sp>
        <p:nvSpPr>
          <p:cNvPr id="1018" name="Sun, wind and water give us weathering and erosion, but also reusable energy."/>
          <p:cNvSpPr txBox="1"/>
          <p:nvPr>
            <p:ph type="body" sz="quarter" idx="1"/>
          </p:nvPr>
        </p:nvSpPr>
        <p:spPr>
          <a:xfrm>
            <a:off x="5405732" y="892619"/>
            <a:ext cx="3220197" cy="1190542"/>
          </a:xfrm>
          <a:prstGeom prst="rect">
            <a:avLst/>
          </a:prstGeom>
        </p:spPr>
        <p:txBody>
          <a:bodyPr/>
          <a:lstStyle>
            <a:lvl1pPr marL="0" indent="0" defTabSz="438911">
              <a:spcBef>
                <a:spcPts val="0"/>
              </a:spcBef>
              <a:buSzTx/>
              <a:buNone/>
              <a:defRPr sz="1900">
                <a:latin typeface="Arial"/>
                <a:ea typeface="Arial"/>
                <a:cs typeface="Arial"/>
                <a:sym typeface="Arial"/>
              </a:defRPr>
            </a:lvl1pPr>
          </a:lstStyle>
          <a:p>
            <a:pPr/>
            <a:r>
              <a:t>Sun, wind and water give us weathering and erosion, but also reusable energy.</a:t>
            </a:r>
          </a:p>
        </p:txBody>
      </p:sp>
      <p:pic>
        <p:nvPicPr>
          <p:cNvPr id="1019" name="image66.jpeg" descr="image66.jpeg"/>
          <p:cNvPicPr>
            <a:picLocks noChangeAspect="1"/>
          </p:cNvPicPr>
          <p:nvPr/>
        </p:nvPicPr>
        <p:blipFill>
          <a:blip r:embed="rId5">
            <a:extLst/>
          </a:blip>
          <a:stretch>
            <a:fillRect/>
          </a:stretch>
        </p:blipFill>
        <p:spPr>
          <a:xfrm>
            <a:off x="12978024" y="-3688309"/>
            <a:ext cx="4654298" cy="3490723"/>
          </a:xfrm>
          <a:prstGeom prst="rect">
            <a:avLst/>
          </a:prstGeom>
          <a:ln w="12700">
            <a:miter lim="400000"/>
          </a:ln>
        </p:spPr>
      </p:pic>
      <p:sp>
        <p:nvSpPr>
          <p:cNvPr id="1020" name="Interactions with the Earth"/>
          <p:cNvSpPr txBox="1"/>
          <p:nvPr/>
        </p:nvSpPr>
        <p:spPr>
          <a:xfrm>
            <a:off x="1354347" y="210518"/>
            <a:ext cx="68580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Interactions with the Earth</a:t>
            </a:r>
          </a:p>
        </p:txBody>
      </p:sp>
      <p:pic>
        <p:nvPicPr>
          <p:cNvPr id="1021" name="image67.jpeg" descr="image67.jpeg"/>
          <p:cNvPicPr>
            <a:picLocks noChangeAspect="1"/>
          </p:cNvPicPr>
          <p:nvPr/>
        </p:nvPicPr>
        <p:blipFill>
          <a:blip r:embed="rId6">
            <a:extLst/>
          </a:blip>
          <a:stretch>
            <a:fillRect/>
          </a:stretch>
        </p:blipFill>
        <p:spPr>
          <a:xfrm>
            <a:off x="-409905" y="3309573"/>
            <a:ext cx="5513194" cy="4134896"/>
          </a:xfrm>
          <a:prstGeom prst="rect">
            <a:avLst/>
          </a:prstGeom>
          <a:ln w="12700">
            <a:miter lim="400000"/>
          </a:ln>
        </p:spPr>
      </p:pic>
      <p:sp>
        <p:nvSpPr>
          <p:cNvPr id="1022" name="These energy sources are clean and sustainable."/>
          <p:cNvSpPr txBox="1"/>
          <p:nvPr/>
        </p:nvSpPr>
        <p:spPr>
          <a:xfrm>
            <a:off x="5527056" y="1830766"/>
            <a:ext cx="3320615" cy="6673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700"/>
              </a:spcBef>
              <a:defRPr b="0">
                <a:latin typeface="Arial"/>
                <a:ea typeface="Arial"/>
                <a:cs typeface="Arial"/>
                <a:sym typeface="Arial"/>
              </a:defRPr>
            </a:lvl1pPr>
          </a:lstStyle>
          <a:p>
            <a:pPr/>
            <a:r>
              <a:t>These energy sources are clean and sustainable.</a:t>
            </a:r>
          </a:p>
        </p:txBody>
      </p:sp>
      <p:sp>
        <p:nvSpPr>
          <p:cNvPr id="1023"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solidFill>
                  <a:srgbClr val="FFFFFF"/>
                </a:solidFill>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27" name="image68.jpeg" descr="image68.jpeg"/>
          <p:cNvPicPr>
            <a:picLocks noChangeAspect="1"/>
          </p:cNvPicPr>
          <p:nvPr/>
        </p:nvPicPr>
        <p:blipFill>
          <a:blip r:embed="rId3">
            <a:extLst/>
          </a:blip>
          <a:stretch>
            <a:fillRect/>
          </a:stretch>
        </p:blipFill>
        <p:spPr>
          <a:xfrm>
            <a:off x="342" y="814001"/>
            <a:ext cx="5951336" cy="4463505"/>
          </a:xfrm>
          <a:prstGeom prst="rect">
            <a:avLst/>
          </a:prstGeom>
          <a:ln w="12700">
            <a:miter lim="400000"/>
          </a:ln>
        </p:spPr>
      </p:pic>
      <p:pic>
        <p:nvPicPr>
          <p:cNvPr id="1028" name="image66.jpeg" descr="image66.jpeg"/>
          <p:cNvPicPr>
            <a:picLocks noChangeAspect="1"/>
          </p:cNvPicPr>
          <p:nvPr/>
        </p:nvPicPr>
        <p:blipFill>
          <a:blip r:embed="rId4">
            <a:extLst/>
          </a:blip>
          <a:stretch>
            <a:fillRect/>
          </a:stretch>
        </p:blipFill>
        <p:spPr>
          <a:xfrm>
            <a:off x="12978024" y="-3688309"/>
            <a:ext cx="4654298" cy="3490723"/>
          </a:xfrm>
          <a:prstGeom prst="rect">
            <a:avLst/>
          </a:prstGeom>
          <a:ln w="12700">
            <a:miter lim="400000"/>
          </a:ln>
        </p:spPr>
      </p:pic>
      <p:sp>
        <p:nvSpPr>
          <p:cNvPr id="1029" name="Interactions with the Earth"/>
          <p:cNvSpPr txBox="1"/>
          <p:nvPr/>
        </p:nvSpPr>
        <p:spPr>
          <a:xfrm>
            <a:off x="1799040" y="97735"/>
            <a:ext cx="68580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Interactions with the Earth</a:t>
            </a:r>
          </a:p>
        </p:txBody>
      </p:sp>
      <p:pic>
        <p:nvPicPr>
          <p:cNvPr id="1030" name="image64.jpeg" descr="image64.jpeg"/>
          <p:cNvPicPr>
            <a:picLocks noChangeAspect="1"/>
          </p:cNvPicPr>
          <p:nvPr/>
        </p:nvPicPr>
        <p:blipFill>
          <a:blip r:embed="rId5">
            <a:extLst/>
          </a:blip>
          <a:stretch>
            <a:fillRect/>
          </a:stretch>
        </p:blipFill>
        <p:spPr>
          <a:xfrm>
            <a:off x="4112140" y="3545330"/>
            <a:ext cx="5066109" cy="3364214"/>
          </a:xfrm>
          <a:prstGeom prst="rect">
            <a:avLst/>
          </a:prstGeom>
          <a:ln w="12700">
            <a:miter lim="400000"/>
          </a:ln>
        </p:spPr>
      </p:pic>
      <p:sp>
        <p:nvSpPr>
          <p:cNvPr id="1031" name="Solar panels are expensive. Their manufacture can cause pollution. They also require lots of surface area to install."/>
          <p:cNvSpPr txBox="1"/>
          <p:nvPr/>
        </p:nvSpPr>
        <p:spPr>
          <a:xfrm>
            <a:off x="357720" y="5340608"/>
            <a:ext cx="3419637" cy="12515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700"/>
              </a:spcBef>
              <a:defRPr b="0">
                <a:latin typeface="Arial"/>
                <a:ea typeface="Arial"/>
                <a:cs typeface="Arial"/>
                <a:sym typeface="Arial"/>
              </a:defRPr>
            </a:lvl1pPr>
          </a:lstStyle>
          <a:p>
            <a:pPr/>
            <a:r>
              <a:t>Solar panels are expensive. Their manufacture can cause pollution. They also require lots of surface area to install.</a:t>
            </a:r>
          </a:p>
        </p:txBody>
      </p:sp>
      <p:sp>
        <p:nvSpPr>
          <p:cNvPr id="1032" name="Birds and bats can be killed if they collide with wind turbines."/>
          <p:cNvSpPr txBox="1"/>
          <p:nvPr/>
        </p:nvSpPr>
        <p:spPr>
          <a:xfrm>
            <a:off x="6148728" y="2263642"/>
            <a:ext cx="3118039" cy="9594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700"/>
              </a:spcBef>
              <a:defRPr b="0">
                <a:latin typeface="Arial"/>
                <a:ea typeface="Arial"/>
                <a:cs typeface="Arial"/>
                <a:sym typeface="Arial"/>
              </a:defRPr>
            </a:lvl1pPr>
          </a:lstStyle>
          <a:p>
            <a:pPr/>
            <a:r>
              <a:t>Birds and bats can be killed if they collide with wind turbines. </a:t>
            </a:r>
          </a:p>
        </p:txBody>
      </p:sp>
      <p:sp>
        <p:nvSpPr>
          <p:cNvPr id="1033"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7" name="image67.jpeg" descr="image67.jpeg"/>
          <p:cNvPicPr>
            <a:picLocks noChangeAspect="1"/>
          </p:cNvPicPr>
          <p:nvPr/>
        </p:nvPicPr>
        <p:blipFill>
          <a:blip r:embed="rId3">
            <a:extLst/>
          </a:blip>
          <a:stretch>
            <a:fillRect/>
          </a:stretch>
        </p:blipFill>
        <p:spPr>
          <a:xfrm>
            <a:off x="1189489" y="892116"/>
            <a:ext cx="6765021" cy="5073767"/>
          </a:xfrm>
          <a:prstGeom prst="rect">
            <a:avLst/>
          </a:prstGeom>
          <a:ln w="12700">
            <a:miter lim="400000"/>
          </a:ln>
        </p:spPr>
      </p:pic>
      <p:pic>
        <p:nvPicPr>
          <p:cNvPr id="1038" name="image66.jpeg" descr="image66.jpeg"/>
          <p:cNvPicPr>
            <a:picLocks noChangeAspect="1"/>
          </p:cNvPicPr>
          <p:nvPr/>
        </p:nvPicPr>
        <p:blipFill>
          <a:blip r:embed="rId4">
            <a:extLst/>
          </a:blip>
          <a:stretch>
            <a:fillRect/>
          </a:stretch>
        </p:blipFill>
        <p:spPr>
          <a:xfrm>
            <a:off x="12978024" y="-3688309"/>
            <a:ext cx="4654298" cy="3490723"/>
          </a:xfrm>
          <a:prstGeom prst="rect">
            <a:avLst/>
          </a:prstGeom>
          <a:ln w="12700">
            <a:miter lim="400000"/>
          </a:ln>
        </p:spPr>
      </p:pic>
      <p:sp>
        <p:nvSpPr>
          <p:cNvPr id="1039" name="Interactions with the Earth"/>
          <p:cNvSpPr txBox="1"/>
          <p:nvPr/>
        </p:nvSpPr>
        <p:spPr>
          <a:xfrm>
            <a:off x="1799040" y="97735"/>
            <a:ext cx="68580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Interactions with the Earth</a:t>
            </a:r>
          </a:p>
        </p:txBody>
      </p:sp>
      <p:sp>
        <p:nvSpPr>
          <p:cNvPr id="1040" name="Hydropower can involve massive dam-building projects. This may flood or change animal habitats."/>
          <p:cNvSpPr txBox="1"/>
          <p:nvPr/>
        </p:nvSpPr>
        <p:spPr>
          <a:xfrm>
            <a:off x="192852" y="6032417"/>
            <a:ext cx="9049227"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700"/>
              </a:spcBef>
              <a:defRPr b="0">
                <a:latin typeface="Arial"/>
                <a:ea typeface="Arial"/>
                <a:cs typeface="Arial"/>
                <a:sym typeface="Arial"/>
              </a:defRPr>
            </a:lvl1pPr>
          </a:lstStyle>
          <a:p>
            <a:pPr/>
            <a:r>
              <a:t>Hydropower can involve massive dam-building projects. This may flood or change animal habitats.</a:t>
            </a:r>
          </a:p>
        </p:txBody>
      </p:sp>
      <p:sp>
        <p:nvSpPr>
          <p:cNvPr id="1041" name="Cognitive Learning Systems, Inc. © 2016"/>
          <p:cNvSpPr txBox="1"/>
          <p:nvPr/>
        </p:nvSpPr>
        <p:spPr>
          <a:xfrm>
            <a:off x="34826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5" name="Compare the benefits and costs of using fossil fuels and sustainable energy sources.…"/>
          <p:cNvSpPr txBox="1"/>
          <p:nvPr>
            <p:ph type="body" sz="quarter" idx="1"/>
          </p:nvPr>
        </p:nvSpPr>
        <p:spPr>
          <a:xfrm>
            <a:off x="4727026" y="985344"/>
            <a:ext cx="4156621" cy="1868673"/>
          </a:xfrm>
          <a:prstGeom prst="rect">
            <a:avLst/>
          </a:prstGeom>
        </p:spPr>
        <p:txBody>
          <a:bodyPr/>
          <a:lstStyle/>
          <a:p>
            <a:pPr>
              <a:defRPr sz="2000">
                <a:latin typeface="Arial"/>
                <a:ea typeface="Arial"/>
                <a:cs typeface="Arial"/>
                <a:sym typeface="Arial"/>
              </a:defRPr>
            </a:pPr>
            <a:r>
              <a:t>Compare the benefits and costs of using fossil fuels and sustainable energy sources.</a:t>
            </a:r>
          </a:p>
          <a:p>
            <a:pPr>
              <a:defRPr sz="2000">
                <a:latin typeface="Arial"/>
                <a:ea typeface="Arial"/>
                <a:cs typeface="Arial"/>
                <a:sym typeface="Arial"/>
              </a:defRPr>
            </a:pPr>
            <a:r>
              <a:t>What would you recommend?</a:t>
            </a:r>
          </a:p>
          <a:p>
            <a:pPr>
              <a:defRPr sz="2000">
                <a:latin typeface="Arial"/>
                <a:ea typeface="Arial"/>
                <a:cs typeface="Arial"/>
                <a:sym typeface="Arial"/>
              </a:defRPr>
            </a:pPr>
            <a:r>
              <a:t>Explain why!</a:t>
            </a:r>
          </a:p>
        </p:txBody>
      </p:sp>
      <p:sp>
        <p:nvSpPr>
          <p:cNvPr id="1046" name="Interactions with the Earth"/>
          <p:cNvSpPr txBox="1"/>
          <p:nvPr/>
        </p:nvSpPr>
        <p:spPr>
          <a:xfrm>
            <a:off x="1354347" y="210518"/>
            <a:ext cx="68580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defRPr b="0" sz="3600">
                <a:latin typeface="Arial"/>
                <a:ea typeface="Arial"/>
                <a:cs typeface="Arial"/>
                <a:sym typeface="Arial"/>
              </a:defRPr>
            </a:lvl1pPr>
          </a:lstStyle>
          <a:p>
            <a:pPr/>
            <a:r>
              <a:t>Interactions with the Earth</a:t>
            </a:r>
          </a:p>
        </p:txBody>
      </p:sp>
      <p:pic>
        <p:nvPicPr>
          <p:cNvPr id="1047" name="image63.jpg" descr="image63.jpg"/>
          <p:cNvPicPr>
            <a:picLocks noChangeAspect="1"/>
          </p:cNvPicPr>
          <p:nvPr/>
        </p:nvPicPr>
        <p:blipFill>
          <a:blip r:embed="rId3">
            <a:extLst/>
          </a:blip>
          <a:stretch>
            <a:fillRect/>
          </a:stretch>
        </p:blipFill>
        <p:spPr>
          <a:xfrm>
            <a:off x="3939999" y="2853041"/>
            <a:ext cx="6253389" cy="4152643"/>
          </a:xfrm>
          <a:prstGeom prst="rect">
            <a:avLst/>
          </a:prstGeom>
          <a:ln w="12700">
            <a:miter lim="400000"/>
          </a:ln>
        </p:spPr>
      </p:pic>
      <p:pic>
        <p:nvPicPr>
          <p:cNvPr id="1048" name="image68.jpeg" descr="image68.jpeg"/>
          <p:cNvPicPr>
            <a:picLocks noChangeAspect="1"/>
          </p:cNvPicPr>
          <p:nvPr/>
        </p:nvPicPr>
        <p:blipFill>
          <a:blip r:embed="rId4">
            <a:extLst/>
          </a:blip>
          <a:stretch>
            <a:fillRect/>
          </a:stretch>
        </p:blipFill>
        <p:spPr>
          <a:xfrm>
            <a:off x="-3358056" y="973280"/>
            <a:ext cx="7991592" cy="5993695"/>
          </a:xfrm>
          <a:prstGeom prst="rect">
            <a:avLst/>
          </a:prstGeom>
          <a:ln w="12700">
            <a:miter lim="400000"/>
          </a:ln>
        </p:spPr>
      </p:pic>
      <p:sp>
        <p:nvSpPr>
          <p:cNvPr id="1049"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3"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1054" name="Cognitive Learning Systems, Inc. © 2016"/>
          <p:cNvSpPr txBox="1"/>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Inc</a:t>
            </a:r>
            <a:r>
              <a:t>.</a:t>
            </a:r>
            <a:r>
              <a:t> © 2016</a:t>
            </a:r>
          </a:p>
        </p:txBody>
      </p:sp>
      <p:pic>
        <p:nvPicPr>
          <p:cNvPr id="1055"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1056" name="Dynamic Earth…"/>
          <p:cNvSpPr txBox="1"/>
          <p:nvPr/>
        </p:nvSpPr>
        <p:spPr>
          <a:xfrm>
            <a:off x="2743200" y="3551237"/>
            <a:ext cx="6477000" cy="25165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b="0" sz="5400">
                <a:latin typeface="Arial"/>
                <a:ea typeface="Arial"/>
                <a:cs typeface="Arial"/>
                <a:sym typeface="Arial"/>
              </a:defRPr>
            </a:pPr>
            <a:r>
              <a:t>Dynamic Earth</a:t>
            </a:r>
          </a:p>
          <a:p>
            <a:pPr>
              <a:spcBef>
                <a:spcPts val="1900"/>
              </a:spcBef>
              <a:defRPr b="0" sz="3200">
                <a:latin typeface="Arial"/>
                <a:ea typeface="Arial"/>
                <a:cs typeface="Arial"/>
                <a:sym typeface="Arial"/>
              </a:defRPr>
            </a:pPr>
            <a:r>
              <a:t>Making and Applying Connections</a:t>
            </a:r>
            <a:r>
              <a:rPr b="1" sz="2000"/>
              <a:t>: </a:t>
            </a:r>
            <a:r>
              <a:t>Earth’s Processes, Changes and Interactions</a:t>
            </a:r>
          </a:p>
        </p:txBody>
      </p:sp>
      <p:grpSp>
        <p:nvGrpSpPr>
          <p:cNvPr id="1059" name="Group"/>
          <p:cNvGrpSpPr/>
          <p:nvPr/>
        </p:nvGrpSpPr>
        <p:grpSpPr>
          <a:xfrm>
            <a:off x="114581" y="547687"/>
            <a:ext cx="2628621" cy="2971801"/>
            <a:chOff x="0" y="0"/>
            <a:chExt cx="2628620" cy="2971800"/>
          </a:xfrm>
        </p:grpSpPr>
        <p:pic>
          <p:nvPicPr>
            <p:cNvPr id="1057" name="Changing Earth cover.jpg" descr="Changing Earth cover.jpg"/>
            <p:cNvPicPr>
              <a:picLocks noChangeAspect="1"/>
            </p:cNvPicPr>
            <p:nvPr/>
          </p:nvPicPr>
          <p:blipFill>
            <a:blip r:embed="rId4">
              <a:extLst/>
            </a:blip>
            <a:stretch>
              <a:fillRect/>
            </a:stretch>
          </p:blipFill>
          <p:spPr>
            <a:xfrm>
              <a:off x="0" y="0"/>
              <a:ext cx="2628621" cy="2971801"/>
            </a:xfrm>
            <a:prstGeom prst="rect">
              <a:avLst/>
            </a:prstGeom>
            <a:ln w="12700" cap="flat">
              <a:noFill/>
              <a:miter lim="400000"/>
            </a:ln>
            <a:effectLst/>
          </p:spPr>
        </p:pic>
        <p:pic>
          <p:nvPicPr>
            <p:cNvPr id="1058" name="LabLearner_Logo white.png" descr="LabLearner_Logo white.png"/>
            <p:cNvPicPr>
              <a:picLocks noChangeAspect="1"/>
            </p:cNvPicPr>
            <p:nvPr/>
          </p:nvPicPr>
          <p:blipFill>
            <a:blip r:embed="rId5">
              <a:extLst/>
            </a:blip>
            <a:stretch>
              <a:fillRect/>
            </a:stretch>
          </p:blipFill>
          <p:spPr>
            <a:xfrm>
              <a:off x="418818" y="2202214"/>
              <a:ext cx="1919160" cy="36953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Making and Applying Connections"/>
          <p:cNvSpPr txBox="1"/>
          <p:nvPr/>
        </p:nvSpPr>
        <p:spPr>
          <a:xfrm>
            <a:off x="609600" y="228600"/>
            <a:ext cx="7620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1064" name="Cognitive Learning Systems, Inc. © 2016"/>
          <p:cNvSpPr txBox="1"/>
          <p:nvPr/>
        </p:nvSpPr>
        <p:spPr>
          <a:xfrm>
            <a:off x="3520741" y="6546070"/>
            <a:ext cx="2407317"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a:t>
            </a:r>
            <a:r>
              <a:t>Inc. ©</a:t>
            </a:r>
            <a:r>
              <a:t> 2016</a:t>
            </a:r>
          </a:p>
        </p:txBody>
      </p:sp>
      <p:pic>
        <p:nvPicPr>
          <p:cNvPr id="1065" name="image69.png" descr="image69.png"/>
          <p:cNvPicPr>
            <a:picLocks noChangeAspect="1"/>
          </p:cNvPicPr>
          <p:nvPr/>
        </p:nvPicPr>
        <p:blipFill>
          <a:blip r:embed="rId3">
            <a:extLst/>
          </a:blip>
          <a:stretch>
            <a:fillRect/>
          </a:stretch>
        </p:blipFill>
        <p:spPr>
          <a:xfrm>
            <a:off x="304800" y="1461582"/>
            <a:ext cx="8534400" cy="4775203"/>
          </a:xfrm>
          <a:prstGeom prst="rect">
            <a:avLst/>
          </a:prstGeom>
          <a:ln w="12700">
            <a:miter lim="400000"/>
          </a:ln>
        </p:spPr>
      </p:pic>
      <p:sp>
        <p:nvSpPr>
          <p:cNvPr id="1066" name="1. Which letter shows the most likely place in which fossils will be found?"/>
          <p:cNvSpPr txBox="1"/>
          <p:nvPr/>
        </p:nvSpPr>
        <p:spPr>
          <a:xfrm>
            <a:off x="614027" y="1214484"/>
            <a:ext cx="7447914" cy="35066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b="0" sz="1800">
                <a:latin typeface="Arial"/>
                <a:ea typeface="Arial"/>
                <a:cs typeface="Arial"/>
                <a:sym typeface="Arial"/>
              </a:defRPr>
            </a:lvl1pPr>
          </a:lstStyle>
          <a:p>
            <a:pPr/>
            <a:r>
              <a:t>1. Which letter shows the most likely place in which fossils will be found?</a:t>
            </a:r>
          </a:p>
        </p:txBody>
      </p:sp>
      <p:sp>
        <p:nvSpPr>
          <p:cNvPr id="1067" name="sedimentary rock"/>
          <p:cNvSpPr txBox="1"/>
          <p:nvPr/>
        </p:nvSpPr>
        <p:spPr>
          <a:xfrm>
            <a:off x="2505212" y="3587563"/>
            <a:ext cx="1932493" cy="34018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sedimentary rock</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1" name="image70.png" descr="image70.png"/>
          <p:cNvPicPr>
            <a:picLocks noChangeAspect="1"/>
          </p:cNvPicPr>
          <p:nvPr/>
        </p:nvPicPr>
        <p:blipFill>
          <a:blip r:embed="rId3">
            <a:extLst/>
          </a:blip>
          <a:stretch>
            <a:fillRect/>
          </a:stretch>
        </p:blipFill>
        <p:spPr>
          <a:xfrm>
            <a:off x="1573736" y="3503781"/>
            <a:ext cx="6210303" cy="2971802"/>
          </a:xfrm>
          <a:prstGeom prst="rect">
            <a:avLst/>
          </a:prstGeom>
          <a:ln w="12700">
            <a:miter lim="400000"/>
          </a:ln>
        </p:spPr>
      </p:pic>
      <p:sp>
        <p:nvSpPr>
          <p:cNvPr id="1072" name="2. You are studying a rock formation. The table below shows the type of fossils you find within the layers.…"/>
          <p:cNvSpPr txBox="1"/>
          <p:nvPr/>
        </p:nvSpPr>
        <p:spPr>
          <a:xfrm>
            <a:off x="168672" y="871530"/>
            <a:ext cx="8764314" cy="22175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b="0" sz="1800">
                <a:latin typeface="Arial"/>
                <a:ea typeface="Arial"/>
                <a:cs typeface="Arial"/>
                <a:sym typeface="Arial"/>
              </a:defRPr>
            </a:pPr>
            <a:r>
              <a:t>2. You are studying a rock formation. The table below shows the type of fossils you find within the layers.  </a:t>
            </a:r>
          </a:p>
          <a:p>
            <a:pPr defTabSz="457200">
              <a:defRPr b="0" sz="1800">
                <a:latin typeface="Arial"/>
                <a:ea typeface="Arial"/>
                <a:cs typeface="Arial"/>
                <a:sym typeface="Arial"/>
              </a:defRPr>
            </a:pPr>
          </a:p>
          <a:p>
            <a:pPr defTabSz="457200">
              <a:defRPr b="0" sz="1800">
                <a:latin typeface="Arial"/>
                <a:ea typeface="Arial"/>
                <a:cs typeface="Arial"/>
                <a:sym typeface="Arial"/>
              </a:defRPr>
            </a:pPr>
            <a:r>
              <a:t>What is the MOST LIKELY conclusion from the fossils and rock layers? </a:t>
            </a:r>
          </a:p>
          <a:p>
            <a:pPr marL="342900" indent="-342900" defTabSz="457200">
              <a:defRPr b="0" sz="1800">
                <a:latin typeface="Arial"/>
                <a:ea typeface="Arial"/>
                <a:cs typeface="Arial"/>
                <a:sym typeface="Arial"/>
              </a:defRPr>
            </a:pPr>
            <a:r>
              <a:t>A. The organisms lived at the same time on Earth. </a:t>
            </a:r>
          </a:p>
          <a:p>
            <a:pPr marL="342900" indent="-342900" defTabSz="457200">
              <a:defRPr b="0" sz="1800">
                <a:latin typeface="Arial"/>
                <a:ea typeface="Arial"/>
                <a:cs typeface="Arial"/>
                <a:sym typeface="Arial"/>
              </a:defRPr>
            </a:pPr>
            <a:r>
              <a:t>B. The rock layers are all the same age.</a:t>
            </a:r>
          </a:p>
          <a:p>
            <a:pPr marL="342900" indent="-342900" defTabSz="457200">
              <a:defRPr b="0" sz="1800">
                <a:latin typeface="Arial"/>
                <a:ea typeface="Arial"/>
                <a:cs typeface="Arial"/>
                <a:sym typeface="Arial"/>
              </a:defRPr>
            </a:pPr>
            <a:r>
              <a:t>C. The top layer is older than the bottom rock layer.</a:t>
            </a:r>
          </a:p>
          <a:p>
            <a:pPr marL="342900" indent="-342900" defTabSz="457200">
              <a:defRPr b="0" sz="1800">
                <a:latin typeface="Arial"/>
                <a:ea typeface="Arial"/>
                <a:cs typeface="Arial"/>
                <a:sym typeface="Arial"/>
              </a:defRPr>
            </a:pPr>
            <a:r>
              <a:t>D. The rock layers are different ages. </a:t>
            </a:r>
          </a:p>
        </p:txBody>
      </p:sp>
      <p:sp>
        <p:nvSpPr>
          <p:cNvPr id="1073" name="Making and Applying Connections"/>
          <p:cNvSpPr txBox="1"/>
          <p:nvPr/>
        </p:nvSpPr>
        <p:spPr>
          <a:xfrm>
            <a:off x="609600" y="228600"/>
            <a:ext cx="7620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1074" name="Cognitive Learning Systems, Inc. © 2016"/>
          <p:cNvSpPr txBox="1"/>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Inc</a:t>
            </a:r>
            <a:r>
              <a:t>.</a:t>
            </a:r>
            <a:r>
              <a:t> © 2016</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8" name="3. Which of the following statements would be true about the areas of land below?…"/>
          <p:cNvSpPr txBox="1"/>
          <p:nvPr/>
        </p:nvSpPr>
        <p:spPr>
          <a:xfrm>
            <a:off x="307349" y="683568"/>
            <a:ext cx="8741648" cy="5684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b="0" sz="1800">
                <a:latin typeface="Arial"/>
                <a:ea typeface="Arial"/>
                <a:cs typeface="Arial"/>
                <a:sym typeface="Arial"/>
              </a:defRPr>
            </a:pPr>
            <a:r>
              <a:t>3. Which of the following statements would be true about the areas of land below</a:t>
            </a:r>
            <a:r>
              <a:t>?</a:t>
            </a:r>
            <a:r>
              <a:t>   </a:t>
            </a: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r>
              <a:t> </a:t>
            </a: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defTabSz="457200">
              <a:defRPr b="0" sz="1800">
                <a:latin typeface="Arial"/>
                <a:ea typeface="Arial"/>
                <a:cs typeface="Arial"/>
                <a:sym typeface="Arial"/>
              </a:defRPr>
            </a:pPr>
          </a:p>
          <a:p>
            <a:pPr marL="342900" indent="-342900" defTabSz="457200">
              <a:defRPr b="0" sz="1800">
                <a:latin typeface="Arial"/>
                <a:ea typeface="Arial"/>
                <a:cs typeface="Arial"/>
                <a:sym typeface="Arial"/>
              </a:defRPr>
            </a:pPr>
            <a:r>
              <a:t>A. There are no visible observations of erosion in any of the areas. </a:t>
            </a:r>
          </a:p>
          <a:p>
            <a:pPr marL="342900" indent="-342900" defTabSz="457200">
              <a:defRPr b="0" sz="1800">
                <a:latin typeface="Arial"/>
                <a:ea typeface="Arial"/>
                <a:cs typeface="Arial"/>
                <a:sym typeface="Arial"/>
              </a:defRPr>
            </a:pPr>
            <a:r>
              <a:t>B. The soil erosion equation would be greater in Area A than areas B, C or D.</a:t>
            </a:r>
          </a:p>
          <a:p>
            <a:pPr marL="342900" indent="-342900" defTabSz="457200">
              <a:defRPr b="0" sz="1800">
                <a:latin typeface="Arial"/>
                <a:ea typeface="Arial"/>
                <a:cs typeface="Arial"/>
                <a:sym typeface="Arial"/>
              </a:defRPr>
            </a:pPr>
            <a:r>
              <a:t>C. Erosion in area B could be reduced by plowing the crops in a contour.</a:t>
            </a:r>
          </a:p>
          <a:p>
            <a:pPr marL="342900" indent="-342900" defTabSz="457200">
              <a:defRPr b="0" sz="1800">
                <a:latin typeface="Arial"/>
                <a:ea typeface="Arial"/>
                <a:cs typeface="Arial"/>
                <a:sym typeface="Arial"/>
              </a:defRPr>
            </a:pPr>
            <a:r>
              <a:t>D. Areas A, C and D probably had fewer storms than area B.  </a:t>
            </a:r>
          </a:p>
        </p:txBody>
      </p:sp>
      <p:grpSp>
        <p:nvGrpSpPr>
          <p:cNvPr id="1081" name="Group"/>
          <p:cNvGrpSpPr/>
          <p:nvPr/>
        </p:nvGrpSpPr>
        <p:grpSpPr>
          <a:xfrm>
            <a:off x="5435550" y="3270267"/>
            <a:ext cx="2893456" cy="1913299"/>
            <a:chOff x="0" y="0"/>
            <a:chExt cx="2893455" cy="1913297"/>
          </a:xfrm>
        </p:grpSpPr>
        <p:pic>
          <p:nvPicPr>
            <p:cNvPr id="1079" name="image71.jpeg" descr="image71.jpeg"/>
            <p:cNvPicPr>
              <a:picLocks noChangeAspect="1"/>
            </p:cNvPicPr>
            <p:nvPr/>
          </p:nvPicPr>
          <p:blipFill>
            <a:blip r:embed="rId3">
              <a:extLst/>
            </a:blip>
            <a:stretch>
              <a:fillRect/>
            </a:stretch>
          </p:blipFill>
          <p:spPr>
            <a:xfrm>
              <a:off x="0" y="0"/>
              <a:ext cx="2893456" cy="1913298"/>
            </a:xfrm>
            <a:prstGeom prst="rect">
              <a:avLst/>
            </a:prstGeom>
            <a:ln w="12700" cap="flat">
              <a:noFill/>
              <a:miter lim="400000"/>
            </a:ln>
            <a:effectLst/>
          </p:spPr>
        </p:pic>
        <p:sp>
          <p:nvSpPr>
            <p:cNvPr id="1080" name="D"/>
            <p:cNvSpPr txBox="1"/>
            <p:nvPr/>
          </p:nvSpPr>
          <p:spPr>
            <a:xfrm>
              <a:off x="87344" y="1484612"/>
              <a:ext cx="287569"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latin typeface="Arial"/>
                  <a:ea typeface="Arial"/>
                  <a:cs typeface="Arial"/>
                  <a:sym typeface="Arial"/>
                </a:defRPr>
              </a:lvl1pPr>
            </a:lstStyle>
            <a:p>
              <a:pPr/>
              <a:r>
                <a:t>D</a:t>
              </a:r>
            </a:p>
          </p:txBody>
        </p:sp>
      </p:grpSp>
      <p:grpSp>
        <p:nvGrpSpPr>
          <p:cNvPr id="1084" name="Group"/>
          <p:cNvGrpSpPr/>
          <p:nvPr/>
        </p:nvGrpSpPr>
        <p:grpSpPr>
          <a:xfrm>
            <a:off x="2516147" y="1950445"/>
            <a:ext cx="2213213" cy="2957112"/>
            <a:chOff x="0" y="0"/>
            <a:chExt cx="2213212" cy="2957110"/>
          </a:xfrm>
        </p:grpSpPr>
        <p:pic>
          <p:nvPicPr>
            <p:cNvPr id="1082" name="image72.jpeg" descr="image72.jpeg"/>
            <p:cNvPicPr>
              <a:picLocks noChangeAspect="1"/>
            </p:cNvPicPr>
            <p:nvPr/>
          </p:nvPicPr>
          <p:blipFill>
            <a:blip r:embed="rId4">
              <a:extLst/>
            </a:blip>
            <a:stretch>
              <a:fillRect/>
            </a:stretch>
          </p:blipFill>
          <p:spPr>
            <a:xfrm>
              <a:off x="0" y="0"/>
              <a:ext cx="2213213" cy="2957111"/>
            </a:xfrm>
            <a:prstGeom prst="rect">
              <a:avLst/>
            </a:prstGeom>
            <a:ln w="12700" cap="flat">
              <a:noFill/>
              <a:miter lim="400000"/>
            </a:ln>
            <a:effectLst/>
          </p:spPr>
        </p:pic>
        <p:sp>
          <p:nvSpPr>
            <p:cNvPr id="1083" name="B"/>
            <p:cNvSpPr txBox="1"/>
            <p:nvPr/>
          </p:nvSpPr>
          <p:spPr>
            <a:xfrm>
              <a:off x="111147" y="2554770"/>
              <a:ext cx="287569"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FFFFFF"/>
                  </a:solidFill>
                  <a:latin typeface="Arial"/>
                  <a:ea typeface="Arial"/>
                  <a:cs typeface="Arial"/>
                  <a:sym typeface="Arial"/>
                </a:defRPr>
              </a:lvl1pPr>
            </a:lstStyle>
            <a:p>
              <a:pPr/>
              <a:r>
                <a:t>B</a:t>
              </a:r>
            </a:p>
          </p:txBody>
        </p:sp>
      </p:grpSp>
      <p:grpSp>
        <p:nvGrpSpPr>
          <p:cNvPr id="1087" name="Group"/>
          <p:cNvGrpSpPr/>
          <p:nvPr/>
        </p:nvGrpSpPr>
        <p:grpSpPr>
          <a:xfrm>
            <a:off x="205735" y="1950445"/>
            <a:ext cx="2112224" cy="2957112"/>
            <a:chOff x="0" y="0"/>
            <a:chExt cx="2112223" cy="2957110"/>
          </a:xfrm>
        </p:grpSpPr>
        <p:pic>
          <p:nvPicPr>
            <p:cNvPr id="1085" name="image45.jpeg" descr="image45.jpeg"/>
            <p:cNvPicPr>
              <a:picLocks noChangeAspect="1"/>
            </p:cNvPicPr>
            <p:nvPr/>
          </p:nvPicPr>
          <p:blipFill>
            <a:blip r:embed="rId5">
              <a:extLst/>
            </a:blip>
            <a:stretch>
              <a:fillRect/>
            </a:stretch>
          </p:blipFill>
          <p:spPr>
            <a:xfrm>
              <a:off x="0" y="0"/>
              <a:ext cx="2112224" cy="2957111"/>
            </a:xfrm>
            <a:prstGeom prst="rect">
              <a:avLst/>
            </a:prstGeom>
            <a:ln w="12700" cap="flat">
              <a:noFill/>
              <a:miter lim="400000"/>
            </a:ln>
            <a:effectLst/>
          </p:spPr>
        </p:pic>
        <p:sp>
          <p:nvSpPr>
            <p:cNvPr id="1086" name="A"/>
            <p:cNvSpPr txBox="1"/>
            <p:nvPr/>
          </p:nvSpPr>
          <p:spPr>
            <a:xfrm>
              <a:off x="105610" y="2554770"/>
              <a:ext cx="287569"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FFFFFF"/>
                  </a:solidFill>
                  <a:latin typeface="Arial"/>
                  <a:ea typeface="Arial"/>
                  <a:cs typeface="Arial"/>
                  <a:sym typeface="Arial"/>
                </a:defRPr>
              </a:lvl1pPr>
            </a:lstStyle>
            <a:p>
              <a:pPr/>
              <a:r>
                <a:t>A</a:t>
              </a:r>
            </a:p>
          </p:txBody>
        </p:sp>
      </p:grpSp>
      <p:grpSp>
        <p:nvGrpSpPr>
          <p:cNvPr id="1090" name="Group"/>
          <p:cNvGrpSpPr/>
          <p:nvPr/>
        </p:nvGrpSpPr>
        <p:grpSpPr>
          <a:xfrm>
            <a:off x="5141381" y="1046924"/>
            <a:ext cx="3253194" cy="2167301"/>
            <a:chOff x="0" y="0"/>
            <a:chExt cx="3253193" cy="2167299"/>
          </a:xfrm>
        </p:grpSpPr>
        <p:pic>
          <p:nvPicPr>
            <p:cNvPr id="1088" name="image73.jpeg" descr="image73.jpeg"/>
            <p:cNvPicPr>
              <a:picLocks noChangeAspect="1"/>
            </p:cNvPicPr>
            <p:nvPr/>
          </p:nvPicPr>
          <p:blipFill>
            <a:blip r:embed="rId6">
              <a:extLst/>
            </a:blip>
            <a:stretch>
              <a:fillRect/>
            </a:stretch>
          </p:blipFill>
          <p:spPr>
            <a:xfrm>
              <a:off x="0" y="0"/>
              <a:ext cx="3253194" cy="2167300"/>
            </a:xfrm>
            <a:prstGeom prst="rect">
              <a:avLst/>
            </a:prstGeom>
            <a:ln w="12700" cap="flat">
              <a:noFill/>
              <a:miter lim="400000"/>
            </a:ln>
            <a:effectLst/>
          </p:spPr>
        </p:pic>
        <p:sp>
          <p:nvSpPr>
            <p:cNvPr id="1089" name="C"/>
            <p:cNvSpPr txBox="1"/>
            <p:nvPr/>
          </p:nvSpPr>
          <p:spPr>
            <a:xfrm>
              <a:off x="152913" y="1753463"/>
              <a:ext cx="287569"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FFFFFF"/>
                  </a:solidFill>
                  <a:latin typeface="Arial"/>
                  <a:ea typeface="Arial"/>
                  <a:cs typeface="Arial"/>
                  <a:sym typeface="Arial"/>
                </a:defRPr>
              </a:lvl1pPr>
            </a:lstStyle>
            <a:p>
              <a:pPr/>
              <a:r>
                <a:t>C</a:t>
              </a:r>
            </a:p>
          </p:txBody>
        </p:sp>
      </p:grpSp>
      <p:sp>
        <p:nvSpPr>
          <p:cNvPr id="1091" name="Making and Applying Connections"/>
          <p:cNvSpPr txBox="1"/>
          <p:nvPr/>
        </p:nvSpPr>
        <p:spPr>
          <a:xfrm>
            <a:off x="762000" y="76200"/>
            <a:ext cx="7620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1092" name="Cognitive Learning Systems, Inc. © 2016"/>
          <p:cNvSpPr txBox="1"/>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Inc</a:t>
            </a:r>
            <a:r>
              <a:t>.</a:t>
            </a:r>
            <a:r>
              <a:t> © 2016</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6" name="4. Your friend suggests that the dark blue line on this image is the boundary between two tectonic plates. Explain why she is correct or incorrect. Use evidence from the image to support your reason."/>
          <p:cNvSpPr txBox="1"/>
          <p:nvPr/>
        </p:nvSpPr>
        <p:spPr>
          <a:xfrm>
            <a:off x="2962670" y="2446329"/>
            <a:ext cx="5277854" cy="16841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b="0" sz="1800">
                <a:latin typeface="Arial"/>
                <a:ea typeface="Arial"/>
                <a:cs typeface="Arial"/>
                <a:sym typeface="Arial"/>
              </a:defRPr>
            </a:pPr>
            <a:r>
              <a:t>4. Your friend suggests that the dark blue line on this image is the boundary between two tectonic plates. Explain why she is correct or incorrect. Use evidence from the image to support your reason.  </a:t>
            </a:r>
          </a:p>
          <a:p>
            <a:pPr defTabSz="457200">
              <a:defRPr b="0" sz="1800">
                <a:latin typeface="Arial"/>
                <a:ea typeface="Arial"/>
                <a:cs typeface="Arial"/>
                <a:sym typeface="Arial"/>
              </a:defRPr>
            </a:pPr>
          </a:p>
        </p:txBody>
      </p:sp>
      <p:pic>
        <p:nvPicPr>
          <p:cNvPr id="1097" name="image74.jpeg" descr="image74.jpeg"/>
          <p:cNvPicPr>
            <a:picLocks noChangeAspect="1"/>
          </p:cNvPicPr>
          <p:nvPr/>
        </p:nvPicPr>
        <p:blipFill>
          <a:blip r:embed="rId3">
            <a:extLst/>
          </a:blip>
          <a:stretch>
            <a:fillRect/>
          </a:stretch>
        </p:blipFill>
        <p:spPr>
          <a:xfrm>
            <a:off x="341596" y="881471"/>
            <a:ext cx="2161406" cy="5660177"/>
          </a:xfrm>
          <a:prstGeom prst="rect">
            <a:avLst/>
          </a:prstGeom>
          <a:ln w="12700">
            <a:miter lim="400000"/>
          </a:ln>
        </p:spPr>
      </p:pic>
      <p:sp>
        <p:nvSpPr>
          <p:cNvPr id="1098" name="Suggested boundary of tectonic plates"/>
          <p:cNvSpPr txBox="1"/>
          <p:nvPr/>
        </p:nvSpPr>
        <p:spPr>
          <a:xfrm>
            <a:off x="3719495" y="4411979"/>
            <a:ext cx="4425115"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0">
                <a:latin typeface="Arial"/>
                <a:ea typeface="Arial"/>
                <a:cs typeface="Arial"/>
                <a:sym typeface="Arial"/>
              </a:defRPr>
            </a:lvl1pPr>
          </a:lstStyle>
          <a:p>
            <a:pPr/>
            <a:r>
              <a:t>Suggested boundary of tectonic plates</a:t>
            </a:r>
          </a:p>
        </p:txBody>
      </p:sp>
      <p:sp>
        <p:nvSpPr>
          <p:cNvPr id="1099" name="Line"/>
          <p:cNvSpPr/>
          <p:nvPr/>
        </p:nvSpPr>
        <p:spPr>
          <a:xfrm flipH="1" flipV="1">
            <a:off x="1586880" y="3632744"/>
            <a:ext cx="2083451" cy="929187"/>
          </a:xfrm>
          <a:prstGeom prst="line">
            <a:avLst/>
          </a:prstGeom>
          <a:ln w="25400">
            <a:solidFill>
              <a:srgbClr val="000000"/>
            </a:solidFill>
            <a:tailEnd type="triangle"/>
          </a:ln>
        </p:spPr>
        <p:txBody>
          <a:bodyPr lIns="45718" tIns="45718" rIns="45718" bIns="45718"/>
          <a:lstStyle/>
          <a:p>
            <a:pPr/>
          </a:p>
        </p:txBody>
      </p:sp>
      <p:sp>
        <p:nvSpPr>
          <p:cNvPr id="1100" name="Making and Applying Connections"/>
          <p:cNvSpPr txBox="1"/>
          <p:nvPr/>
        </p:nvSpPr>
        <p:spPr>
          <a:xfrm>
            <a:off x="927100" y="215900"/>
            <a:ext cx="7620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b="0" sz="3600">
                <a:latin typeface="Arial"/>
                <a:ea typeface="Arial"/>
                <a:cs typeface="Arial"/>
                <a:sym typeface="Arial"/>
              </a:defRPr>
            </a:lvl1pPr>
          </a:lstStyle>
          <a:p>
            <a:pPr/>
            <a:r>
              <a:t>Making and Applying Connections</a:t>
            </a:r>
          </a:p>
        </p:txBody>
      </p:sp>
      <p:sp>
        <p:nvSpPr>
          <p:cNvPr id="1101" name="Cognitive Learning Systems, Inc. © 2016"/>
          <p:cNvSpPr txBox="1"/>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b="0" sz="1000">
                <a:latin typeface="Arial"/>
                <a:ea typeface="Arial"/>
                <a:cs typeface="Arial"/>
                <a:sym typeface="Arial"/>
              </a:defRPr>
            </a:pPr>
            <a:r>
              <a:t>Cognitive Learning Systems, Inc</a:t>
            </a:r>
            <a:r>
              <a:t>.</a:t>
            </a:r>
            <a:r>
              <a:t> © 2016</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CLS Bubble Template">
  <a:themeElements>
    <a:clrScheme name="CLS Bubble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S Bubble Template">
      <a:majorFont>
        <a:latin typeface="Calibri"/>
        <a:ea typeface="Calibri"/>
        <a:cs typeface="Calibri"/>
      </a:majorFont>
      <a:minorFont>
        <a:latin typeface="Helvetica"/>
        <a:ea typeface="Helvetica"/>
        <a:cs typeface="Helvetica"/>
      </a:minorFont>
    </a:fontScheme>
    <a:fmtScheme name="CLS Bubbl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LS Bubble Template">
  <a:themeElements>
    <a:clrScheme name="CLS Bubble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S Bubble Template">
      <a:majorFont>
        <a:latin typeface="Calibri"/>
        <a:ea typeface="Calibri"/>
        <a:cs typeface="Calibri"/>
      </a:majorFont>
      <a:minorFont>
        <a:latin typeface="Helvetica"/>
        <a:ea typeface="Helvetica"/>
        <a:cs typeface="Helvetica"/>
      </a:minorFont>
    </a:fontScheme>
    <a:fmtScheme name="CLS Bubbl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