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jpeg" ContentType="image/jpeg"/>
  <Override PartName="/ppt/media/image9.jpeg" ContentType="image/jpeg"/>
  <Override PartName="/ppt/media/image10.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1.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2.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3.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4.jpeg" ContentType="image/jpeg"/>
  <Override PartName="/ppt/media/image15.jpeg" ContentType="image/jpeg"/>
  <Override PartName="/ppt/notesSlides/notesSlide27.xml" ContentType="application/vnd.openxmlformats-officedocument.presentationml.notesSlide+xml"/>
  <Override PartName="/ppt/media/image16.jpeg" ContentType="image/jpeg"/>
  <Override PartName="/ppt/notesSlides/notesSlide28.xml" ContentType="application/vnd.openxmlformats-officedocument.presentationml.notesSlide+xml"/>
  <Override PartName="/ppt/media/image17.jpeg" ContentType="image/jpeg"/>
  <Override PartName="/ppt/notesSlides/notesSlide29.xml" ContentType="application/vnd.openxmlformats-officedocument.presentationml.notesSlide+xml"/>
  <Override PartName="/ppt/media/image18.jpeg" ContentType="image/jpeg"/>
  <Override PartName="/ppt/media/image19.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20.jpeg" ContentType="image/jpeg"/>
  <Override PartName="/ppt/media/image21.jpeg" ContentType="image/jpeg"/>
  <Override PartName="/ppt/media/image22.jpeg" ContentType="image/jpeg"/>
  <Override PartName="/ppt/notesSlides/notesSlide44.xml" ContentType="application/vnd.openxmlformats-officedocument.presentationml.notesSlide+xml"/>
  <Override PartName="/ppt/media/image23.jpeg" ContentType="image/jpe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24.jpeg" ContentType="image/jpeg"/>
  <Override PartName="/ppt/notesSlides/notesSlide50.xml" ContentType="application/vnd.openxmlformats-officedocument.presentationml.notesSlide+xml"/>
  <Override PartName="/ppt/media/image25.jpeg" ContentType="image/jpeg"/>
  <Override PartName="/ppt/media/image26.jpe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image27.jpeg" ContentType="image/jpeg"/>
  <Override PartName="/ppt/notesSlides/notesSlide53.xml" ContentType="application/vnd.openxmlformats-officedocument.presentationml.notesSlide+xml"/>
  <Override PartName="/ppt/media/image28.jpeg" ContentType="image/jpe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29.jpeg" ContentType="image/jpeg"/>
  <Override PartName="/ppt/media/image30.jpeg" ContentType="image/jpeg"/>
  <Override PartName="/ppt/media/image31.jpeg" ContentType="image/jpeg"/>
  <Override PartName="/ppt/media/image32.jpeg" ContentType="image/jpeg"/>
  <Override PartName="/ppt/notesSlides/notesSlide61.xml" ContentType="application/vnd.openxmlformats-officedocument.presentationml.notesSlide+xml"/>
  <Override PartName="/ppt/media/image33.jpeg" ContentType="image/jpeg"/>
  <Override PartName="/ppt/notesSlides/notesSlide62.xml" ContentType="application/vnd.openxmlformats-officedocument.presentationml.notesSlide+xml"/>
  <Override PartName="/ppt/media/image34.jpeg" ContentType="image/jpeg"/>
  <Override PartName="/ppt/notesSlides/notesSlide63.xml" ContentType="application/vnd.openxmlformats-officedocument.presentationml.notesSlide+xml"/>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notesSlides/notesSlide64.xml" ContentType="application/vnd.openxmlformats-officedocument.presentationml.notesSlide+xml"/>
  <Override PartName="/ppt/media/image47.jpeg" ContentType="image/jpeg"/>
  <Override PartName="/ppt/media/image48.jpeg" ContentType="image/jpeg"/>
  <Override PartName="/ppt/media/image49.jpeg" ContentType="image/jpeg"/>
  <Override PartName="/ppt/media/image50.jpeg" ContentType="image/jpeg"/>
  <Override PartName="/ppt/notesSlides/notesSlide65.xml" ContentType="application/vnd.openxmlformats-officedocument.presentationml.notesSlide+xml"/>
  <Override PartName="/ppt/media/image51.jpeg" ContentType="image/jpeg"/>
  <Override PartName="/ppt/media/image52.jpeg" ContentType="image/jpeg"/>
  <Override PartName="/ppt/media/image53.jpeg" ContentType="image/jpeg"/>
  <Override PartName="/ppt/media/image54.jpeg" ContentType="image/jpeg"/>
  <Override PartName="/ppt/notesSlides/notesSlide66.xml" ContentType="application/vnd.openxmlformats-officedocument.presentationml.notesSlide+xml"/>
  <Override PartName="/ppt/media/image55.jpeg" ContentType="image/jpeg"/>
  <Override PartName="/ppt/notesSlides/notesSlide67.xml" ContentType="application/vnd.openxmlformats-officedocument.presentationml.notesSlide+xml"/>
  <Override PartName="/ppt/media/image56.jpeg" ContentType="image/jpeg"/>
  <Override PartName="/ppt/media/image57.jpeg" ContentType="image/jpeg"/>
  <Override PartName="/ppt/notesSlides/notesSlide68.xml" ContentType="application/vnd.openxmlformats-officedocument.presentationml.notesSlide+xml"/>
  <Override PartName="/ppt/media/image58.jpeg" ContentType="image/jpeg"/>
  <Override PartName="/ppt/media/image59.jpeg" ContentType="image/jpeg"/>
  <Override PartName="/ppt/notesSlides/notesSlide69.xml" ContentType="application/vnd.openxmlformats-officedocument.presentationml.notesSlide+xml"/>
  <Override PartName="/ppt/media/image60.jpeg" ContentType="image/jpeg"/>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media/image61.jpeg" ContentType="image/jpeg"/>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media/image62.jpeg" ContentType="image/jpeg"/>
  <Override PartName="/ppt/notesSlides/notesSlide79.xml" ContentType="application/vnd.openxmlformats-officedocument.presentationml.notesSlide+xml"/>
  <Override PartName="/ppt/media/image63.jpeg" ContentType="image/jpeg"/>
  <Override PartName="/ppt/notesSlides/notesSlide80.xml" ContentType="application/vnd.openxmlformats-officedocument.presentationml.notesSlide+xml"/>
  <Override PartName="/ppt/media/image64.jpeg" ContentType="image/jpeg"/>
  <Override PartName="/ppt/media/image65.jpeg" ContentType="image/jpeg"/>
  <Override PartName="/ppt/notesSlides/notesSlide81.xml" ContentType="application/vnd.openxmlformats-officedocument.presentationml.notesSlide+xml"/>
  <Override PartName="/ppt/notesSlides/notesSlide82.xml" ContentType="application/vnd.openxmlformats-officedocument.presentationml.notesSlide+xml"/>
  <Override PartName="/ppt/media/image66.jpeg" ContentType="image/jpeg"/>
  <Override PartName="/ppt/media/image67.jpeg" ContentType="image/jpeg"/>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media/image68.jpeg" ContentType="image/jpeg"/>
  <Override PartName="/ppt/notesSlides/notesSlide88.xml" ContentType="application/vnd.openxmlformats-officedocument.presentationml.notesSlide+xml"/>
  <Override PartName="/ppt/notesSlides/notesSlide89.xml" ContentType="application/vnd.openxmlformats-officedocument.presentationml.notesSlide+xml"/>
  <Override PartName="/ppt/media/image69.jpeg" ContentType="image/jpeg"/>
  <Override PartName="/ppt/notesSlides/notesSlide90.xml" ContentType="application/vnd.openxmlformats-officedocument.presentationml.notesSlide+xml"/>
  <Override PartName="/ppt/media/image70.jpeg" ContentType="image/jpeg"/>
  <Override PartName="/ppt/notesSlides/notesSlide91.xml" ContentType="application/vnd.openxmlformats-officedocument.presentationml.notesSlide+xml"/>
  <Override PartName="/ppt/media/image71.jpeg" ContentType="image/jpeg"/>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9525" cap="flat">
              <a:solidFill>
                <a:srgbClr val="4A7EBB"/>
              </a:solidFill>
              <a:prstDash val="solid"/>
              <a:round/>
            </a:ln>
          </a:left>
          <a:right>
            <a:ln w="9525" cap="flat">
              <a:solidFill>
                <a:srgbClr val="4A7EBB"/>
              </a:solidFill>
              <a:prstDash val="solid"/>
              <a:round/>
            </a:ln>
          </a:right>
          <a:top>
            <a:ln w="9525" cap="flat">
              <a:solidFill>
                <a:srgbClr val="4A7EBB"/>
              </a:solidFill>
              <a:prstDash val="solid"/>
              <a:round/>
            </a:ln>
          </a:top>
          <a:bottom>
            <a:ln w="9525" cap="flat">
              <a:solidFill>
                <a:srgbClr val="4A7EBB"/>
              </a:solidFill>
              <a:prstDash val="solid"/>
              <a:round/>
            </a:ln>
          </a:bottom>
          <a:insideH>
            <a:ln w="9525" cap="flat">
              <a:solidFill>
                <a:srgbClr val="4A7EBB"/>
              </a:solidFill>
              <a:prstDash val="solid"/>
              <a:round/>
            </a:ln>
          </a:insideH>
          <a:insideV>
            <a:ln w="9525" cap="flat">
              <a:solidFill>
                <a:srgbClr val="4A7EBB"/>
              </a:solidFill>
              <a:prstDash val="solid"/>
              <a:round/>
            </a:ln>
          </a:insideV>
        </a:tcBdr>
        <a:fill>
          <a:solidFill>
            <a:schemeClr val="accent1">
              <a:alpha val="40000"/>
            </a:scheme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9525" cap="flat">
              <a:solidFill>
                <a:srgbClr val="4A7EBB"/>
              </a:solidFill>
              <a:prstDash val="solid"/>
              <a:round/>
            </a:ln>
          </a:left>
          <a:right>
            <a:ln w="25400" cap="flat">
              <a:solidFill>
                <a:schemeClr val="accent1"/>
              </a:solidFill>
              <a:prstDash val="solid"/>
              <a:round/>
            </a:ln>
          </a:right>
          <a:top>
            <a:ln w="9525" cap="flat">
              <a:solidFill>
                <a:srgbClr val="4A7EBB"/>
              </a:solidFill>
              <a:prstDash val="solid"/>
              <a:round/>
            </a:ln>
          </a:top>
          <a:bottom>
            <a:ln w="9525" cap="flat">
              <a:solidFill>
                <a:srgbClr val="4A7EBB"/>
              </a:solidFill>
              <a:prstDash val="solid"/>
              <a:round/>
            </a:ln>
          </a:bottom>
          <a:insideH>
            <a:ln w="9525" cap="flat">
              <a:solidFill>
                <a:srgbClr val="4A7EBB"/>
              </a:solidFill>
              <a:prstDash val="solid"/>
              <a:round/>
            </a:ln>
          </a:insideH>
          <a:insideV>
            <a:ln w="9525" cap="flat">
              <a:solidFill>
                <a:srgbClr val="4A7EBB"/>
              </a:solidFill>
              <a:prstDash val="solid"/>
              <a:round/>
            </a:ln>
          </a:insideV>
        </a:tcBdr>
        <a:fill>
          <a:solidFill>
            <a:schemeClr val="accent1">
              <a:alpha val="4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A7EBB"/>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14266"/>
          <c:y val="0.0699331"/>
          <c:w val="0.880734"/>
          <c:h val="0.71168"/>
        </c:manualLayout>
      </c:layout>
      <c:barChart>
        <c:barDir val="col"/>
        <c:grouping val="clustered"/>
        <c:varyColors val="0"/>
        <c:ser>
          <c:idx val="0"/>
          <c:order val="0"/>
          <c:tx>
            <c:strRef>
              <c:f>Sheet1!$A$2</c:f>
              <c:strCache>
                <c:ptCount val="1"/>
                <c:pt idx="0">
                  <c:v>Arctic Region</c:v>
                </c:pt>
              </c:strCache>
            </c:strRef>
          </c:tx>
          <c:spPr>
            <a:solidFill>
              <a:schemeClr val="accent1"/>
            </a:solidFill>
            <a:ln w="9525" cap="flat">
              <a:solidFill>
                <a:srgbClr val="F9F9F9"/>
              </a:solidFill>
              <a:prstDash val="solid"/>
              <a:round/>
            </a:ln>
            <a:effectLst>
              <a:outerShdw sx="100000" sy="100000" kx="0" ky="0" algn="tl" rotWithShape="1" blurRad="38100" dist="20000" dir="5400000">
                <a:srgbClr val="000000">
                  <a:alpha val="38000"/>
                </a:srgbClr>
              </a:outerShdw>
            </a:effectLst>
          </c:spPr>
          <c:invertIfNegative val="0"/>
          <c:dLbls>
            <c:numFmt formatCode="0.#" sourceLinked="0"/>
            <c:txPr>
              <a:bodyPr/>
              <a:lstStyle/>
              <a:p>
                <a:pPr>
                  <a:defRPr b="0" i="0" strike="noStrike" sz="1000" u="none">
                    <a:solidFill>
                      <a:srgbClr val="000000"/>
                    </a:solidFill>
                    <a:latin typeface="Helvetica"/>
                  </a:defRPr>
                </a:pPr>
              </a:p>
            </c:txPr>
            <c:dLblPos val="outEnd"/>
            <c:showLegendKey val="0"/>
            <c:showVal val="0"/>
            <c:showCatName val="0"/>
            <c:showSerName val="0"/>
            <c:showPercent val="0"/>
            <c:showBubbleSize val="0"/>
            <c:showLeaderLines val="0"/>
          </c:dLbls>
          <c:cat>
            <c:strRef>
              <c:f>Sheet1!$B$1:$F$1</c:f>
              <c:strCache>
                <c:ptCount val="5"/>
                <c:pt idx="0">
                  <c:v>May</c:v>
                </c:pt>
                <c:pt idx="1">
                  <c:v>June</c:v>
                </c:pt>
                <c:pt idx="2">
                  <c:v>July</c:v>
                </c:pt>
                <c:pt idx="3">
                  <c:v>August</c:v>
                </c:pt>
                <c:pt idx="4">
                  <c:v>September</c:v>
                </c:pt>
              </c:strCache>
            </c:strRef>
          </c:cat>
          <c:val>
            <c:numRef>
              <c:f>Sheet1!$B$2:$F$2</c:f>
              <c:numCache>
                <c:ptCount val="5"/>
                <c:pt idx="0">
                  <c:v>7.400000</c:v>
                </c:pt>
                <c:pt idx="1">
                  <c:v>11.100000</c:v>
                </c:pt>
                <c:pt idx="2">
                  <c:v>12.800000</c:v>
                </c:pt>
                <c:pt idx="3">
                  <c:v>12.800000</c:v>
                </c:pt>
                <c:pt idx="4">
                  <c:v>7.200000</c:v>
                </c:pt>
              </c:numCache>
            </c:numRef>
          </c:val>
        </c:ser>
        <c:ser>
          <c:idx val="1"/>
          <c:order val="1"/>
          <c:tx>
            <c:strRef>
              <c:f>Sheet1!$A$3</c:f>
              <c:strCache>
                <c:ptCount val="1"/>
                <c:pt idx="0">
                  <c:v>Alpine Forest</c:v>
                </c:pt>
              </c:strCache>
            </c:strRef>
          </c:tx>
          <c:spPr>
            <a:solidFill>
              <a:schemeClr val="accent2"/>
            </a:solidFill>
            <a:ln w="9525" cap="flat">
              <a:solidFill>
                <a:srgbClr val="F9F9F9"/>
              </a:solidFill>
              <a:prstDash val="solid"/>
              <a:round/>
            </a:ln>
            <a:effectLst>
              <a:outerShdw sx="100000" sy="100000" kx="0" ky="0" algn="tl" rotWithShape="1" blurRad="38100" dist="20000" dir="5400000">
                <a:srgbClr val="000000">
                  <a:alpha val="38000"/>
                </a:srgbClr>
              </a:outerShdw>
            </a:effectLst>
          </c:spPr>
          <c:invertIfNegative val="0"/>
          <c:dLbls>
            <c:numFmt formatCode="0.#" sourceLinked="0"/>
            <c:txPr>
              <a:bodyPr/>
              <a:lstStyle/>
              <a:p>
                <a:pPr>
                  <a:defRPr b="0" i="0" strike="noStrike" sz="1000" u="none">
                    <a:solidFill>
                      <a:srgbClr val="000000"/>
                    </a:solidFill>
                    <a:latin typeface="Helvetica"/>
                  </a:defRPr>
                </a:pPr>
              </a:p>
            </c:txPr>
            <c:dLblPos val="outEnd"/>
            <c:showLegendKey val="0"/>
            <c:showVal val="0"/>
            <c:showCatName val="0"/>
            <c:showSerName val="0"/>
            <c:showPercent val="0"/>
            <c:showBubbleSize val="0"/>
            <c:showLeaderLines val="0"/>
          </c:dLbls>
          <c:cat>
            <c:strRef>
              <c:f>Sheet1!$B$1:$F$1</c:f>
              <c:strCache>
                <c:ptCount val="5"/>
                <c:pt idx="0">
                  <c:v>May</c:v>
                </c:pt>
                <c:pt idx="1">
                  <c:v>June</c:v>
                </c:pt>
                <c:pt idx="2">
                  <c:v>July</c:v>
                </c:pt>
                <c:pt idx="3">
                  <c:v>August</c:v>
                </c:pt>
                <c:pt idx="4">
                  <c:v>September</c:v>
                </c:pt>
              </c:strCache>
            </c:strRef>
          </c:cat>
          <c:val>
            <c:numRef>
              <c:f>Sheet1!$B$3:$F$3</c:f>
              <c:numCache>
                <c:ptCount val="5"/>
                <c:pt idx="0">
                  <c:v>12.200000</c:v>
                </c:pt>
                <c:pt idx="1">
                  <c:v>15.600000</c:v>
                </c:pt>
                <c:pt idx="2">
                  <c:v>17.800000</c:v>
                </c:pt>
                <c:pt idx="3">
                  <c:v>22.800000</c:v>
                </c:pt>
                <c:pt idx="4">
                  <c:v>12.800000</c:v>
                </c:pt>
              </c:numCache>
            </c:numRef>
          </c:val>
        </c:ser>
        <c:gapWidth val="150"/>
        <c:overlap val="0"/>
        <c:axId val="2094734552"/>
        <c:axId val="2094734553"/>
      </c:barChart>
      <c:catAx>
        <c:axId val="2094734552"/>
        <c:scaling>
          <c:orientation val="minMax"/>
        </c:scaling>
        <c:delete val="0"/>
        <c:axPos val="b"/>
        <c:title>
          <c:tx>
            <c:rich>
              <a:bodyPr rot="0"/>
              <a:lstStyle/>
              <a:p>
                <a:pPr>
                  <a:defRPr b="1" i="0" strike="noStrike" sz="1600" u="none">
                    <a:solidFill>
                      <a:srgbClr val="000000"/>
                    </a:solidFill>
                    <a:latin typeface="Arial"/>
                  </a:defRPr>
                </a:pPr>
                <a:r>
                  <a:rPr b="1" i="0" strike="noStrike" sz="1600" u="none">
                    <a:solidFill>
                      <a:srgbClr val="000000"/>
                    </a:solidFill>
                    <a:latin typeface="Arial"/>
                  </a:rPr>
                  <a:t>Time</a:t>
                </a:r>
              </a:p>
            </c:rich>
          </c:tx>
          <c:layout/>
          <c:overlay val="1"/>
        </c:title>
        <c:numFmt formatCode="General" sourceLinked="0"/>
        <c:majorTickMark val="out"/>
        <c:minorTickMark val="none"/>
        <c:tickLblPos val="low"/>
        <c:spPr>
          <a:ln w="12700" cap="flat">
            <a:solidFill>
              <a:srgbClr val="888888"/>
            </a:solidFill>
            <a:prstDash val="solid"/>
            <a:round/>
          </a:ln>
        </c:spPr>
        <c:txPr>
          <a:bodyPr rot="0"/>
          <a:lstStyle/>
          <a:p>
            <a:pPr>
              <a:defRPr b="0" i="0" strike="noStrike" sz="18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title>
          <c:tx>
            <c:rich>
              <a:bodyPr rot="-5400000"/>
              <a:lstStyle/>
              <a:p>
                <a:pPr>
                  <a:defRPr b="1" i="0" strike="noStrike" sz="1600" u="none">
                    <a:solidFill>
                      <a:srgbClr val="000000"/>
                    </a:solidFill>
                    <a:latin typeface="Arial"/>
                  </a:defRPr>
                </a:pPr>
                <a:r>
                  <a:rPr b="1" i="0" strike="noStrike" sz="1600" u="none">
                    <a:solidFill>
                      <a:srgbClr val="000000"/>
                    </a:solidFill>
                    <a:latin typeface="Arial"/>
                  </a:rPr>
                  <a:t>Temperature (°C)</a:t>
                </a:r>
              </a:p>
            </c:rich>
          </c:tx>
          <c:layout/>
          <c:overlay val="1"/>
        </c:title>
        <c:numFmt formatCode="0.#"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000000"/>
                </a:solidFill>
                <a:latin typeface="Calibri"/>
              </a:defRPr>
            </a:pPr>
          </a:p>
        </c:txPr>
        <c:crossAx val="2094734552"/>
        <c:crosses val="autoZero"/>
        <c:crossBetween val="between"/>
        <c:majorUnit val="6"/>
        <c:minorUnit val="3"/>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2973"/>
          <c:y val="0.113605"/>
          <c:w val="0.844024"/>
          <c:h val="0.565913"/>
        </c:manualLayout>
      </c:layout>
      <c:barChart>
        <c:barDir val="col"/>
        <c:grouping val="clustered"/>
        <c:varyColors val="0"/>
        <c:ser>
          <c:idx val="0"/>
          <c:order val="0"/>
          <c:tx>
            <c:strRef>
              <c:f>Sheet1!$B$1</c:f>
              <c:strCache>
                <c:ptCount val="1"/>
                <c:pt idx="0">
                  <c:v>Precipitation</c:v>
                </c:pt>
              </c:strCache>
            </c:strRef>
          </c:tx>
          <c:spPr>
            <a:gradFill flip="none" rotWithShape="1">
              <a:gsLst>
                <a:gs pos="0">
                  <a:srgbClr val="3F80CD"/>
                </a:gs>
                <a:gs pos="100000">
                  <a:srgbClr val="9BC1FF"/>
                </a:gs>
              </a:gsLst>
              <a:lin ang="16200000" scaled="0"/>
            </a:gradFill>
            <a:ln w="12700" cap="flat">
              <a:noFill/>
              <a:miter lim="400000"/>
            </a:ln>
            <a:effectLst>
              <a:outerShdw sx="100000" sy="100000" kx="0" ky="0" algn="tl" rotWithShape="1" blurRad="0" dist="38100" dir="2700000">
                <a:srgbClr val="000000">
                  <a:alpha val="100000"/>
                </a:srgbClr>
              </a:outerShdw>
            </a:effectLst>
          </c:spPr>
          <c:invertIfNegative val="0"/>
          <c:dLbls>
            <c:numFmt formatCode="0" sourceLinked="0"/>
            <c:txPr>
              <a:bodyPr/>
              <a:lstStyle/>
              <a:p>
                <a:pPr>
                  <a:defRPr b="0" i="0" strike="noStrike" sz="1000" u="none">
                    <a:solidFill>
                      <a:srgbClr val="000000"/>
                    </a:solidFill>
                    <a:latin typeface="Helvetica"/>
                  </a:defRPr>
                </a:pPr>
              </a:p>
            </c:txPr>
            <c:dLblPos val="outEnd"/>
            <c:showLegendKey val="0"/>
            <c:showVal val="0"/>
            <c:showCatName val="0"/>
            <c:showSerName val="0"/>
            <c:showPercent val="0"/>
            <c:showBubbleSize val="0"/>
            <c:showLeaderLines val="0"/>
          </c:dLbls>
          <c:cat>
            <c:strRef>
              <c:f>Sheet1!$A$2:$A$6</c:f>
              <c:strCache>
                <c:ptCount val="5"/>
                <c:pt idx="0">
                  <c:v>Mojave desert  </c:v>
                </c:pt>
                <c:pt idx="1">
                  <c:v>Arctic tundra</c:v>
                </c:pt>
                <c:pt idx="2">
                  <c:v>Pennsylvania temperate  forest</c:v>
                </c:pt>
                <c:pt idx="3">
                  <c:v>Amazon rainforest</c:v>
                </c:pt>
                <c:pt idx="4">
                  <c:v>Australian grassland</c:v>
                </c:pt>
              </c:strCache>
            </c:strRef>
          </c:cat>
          <c:val>
            <c:numRef>
              <c:f>Sheet1!$B$2:$B$6</c:f>
              <c:numCache>
                <c:ptCount val="5"/>
                <c:pt idx="0">
                  <c:v>25.000000</c:v>
                </c:pt>
                <c:pt idx="1">
                  <c:v>22.000000</c:v>
                </c:pt>
                <c:pt idx="2">
                  <c:v>100.000000</c:v>
                </c:pt>
                <c:pt idx="3">
                  <c:v>200.000000</c:v>
                </c:pt>
                <c:pt idx="4">
                  <c:v>60.000000</c:v>
                </c:pt>
              </c:numCache>
            </c:numRef>
          </c:val>
        </c:ser>
        <c:gapWidth val="150"/>
        <c:overlap val="0"/>
        <c:axId val="2094734552"/>
        <c:axId val="2094734553"/>
      </c:barChart>
      <c:lineChart>
        <c:grouping val="standard"/>
        <c:varyColors val="0"/>
        <c:ser>
          <c:idx val="1"/>
          <c:order val="1"/>
          <c:tx>
            <c:strRef>
              <c:f>Sheet1!$C$1</c:f>
              <c:strCache>
                <c:ptCount val="1"/>
                <c:pt idx="0">
                  <c:v>Column2</c:v>
                </c:pt>
              </c:strCache>
            </c:strRef>
          </c:tx>
          <c:spPr>
            <a:noFill/>
            <a:ln w="25400" cap="flat">
              <a:solidFill>
                <a:srgbClr val="DD2D32"/>
              </a:solidFill>
              <a:prstDash val="solid"/>
              <a:miter lim="400000"/>
            </a:ln>
            <a:effectLst/>
          </c:spPr>
          <c:marker>
            <c:symbol val="none"/>
            <c:size val="5"/>
            <c:spPr>
              <a:solidFill>
                <a:srgbClr val="000000">
                  <a:alpha val="0"/>
                </a:srgbClr>
              </a:solidFill>
              <a:ln w="25400" cap="flat">
                <a:solidFill>
                  <a:srgbClr val="DD2D32"/>
                </a:solidFill>
                <a:prstDash val="solid"/>
                <a:miter lim="400000"/>
              </a:ln>
              <a:effectLst/>
            </c:spPr>
          </c:marker>
          <c:dLbls>
            <c:numFmt formatCode="0" sourceLinked="0"/>
            <c:txPr>
              <a:bodyPr/>
              <a:lstStyle/>
              <a:p>
                <a:pPr>
                  <a:defRPr b="0" i="0" strike="noStrike" sz="1000" u="none">
                    <a:solidFill>
                      <a:srgbClr val="000000"/>
                    </a:solidFill>
                    <a:latin typeface="Helvetica"/>
                  </a:defRPr>
                </a:pPr>
              </a:p>
            </c:txPr>
            <c:dLblPos val="t"/>
            <c:showLegendKey val="0"/>
            <c:showVal val="0"/>
            <c:showCatName val="0"/>
            <c:showSerName val="0"/>
            <c:showPercent val="0"/>
            <c:showBubbleSize val="0"/>
            <c:showLeaderLines val="0"/>
          </c:dLbls>
          <c:cat>
            <c:strRef>
              <c:f>Sheet1!$A$2:$A$6</c:f>
              <c:strCache>
                <c:ptCount val="5"/>
                <c:pt idx="0">
                  <c:v>Mojave desert  </c:v>
                </c:pt>
                <c:pt idx="1">
                  <c:v>Arctic tundra</c:v>
                </c:pt>
                <c:pt idx="2">
                  <c:v>Pennsylvania temperate  forest</c:v>
                </c:pt>
                <c:pt idx="3">
                  <c:v>Amazon rainforest</c:v>
                </c:pt>
                <c:pt idx="4">
                  <c:v>Australian grassland</c:v>
                </c:pt>
              </c:strCache>
            </c:strRef>
          </c:cat>
          <c:val>
            <c:numRef>
              <c:f>Sheet1!$C$2:$C$6</c:f>
              <c:numCache>
                <c:ptCount val="0"/>
              </c:numCache>
            </c:numRef>
          </c:val>
          <c:smooth val="0"/>
        </c:ser>
        <c:ser>
          <c:idx val="2"/>
          <c:order val="2"/>
          <c:tx>
            <c:strRef>
              <c:f>Sheet1!$D$1</c:f>
              <c:strCache>
                <c:ptCount val="1"/>
                <c:pt idx="0">
                  <c:v>Column1</c:v>
                </c:pt>
              </c:strCache>
            </c:strRef>
          </c:tx>
          <c:spPr>
            <a:noFill/>
            <a:ln w="25400" cap="flat">
              <a:solidFill>
                <a:srgbClr val="FFF58C"/>
              </a:solidFill>
              <a:prstDash val="solid"/>
              <a:miter lim="400000"/>
            </a:ln>
            <a:effectLst/>
          </c:spPr>
          <c:marker>
            <c:symbol val="none"/>
            <c:size val="5"/>
            <c:spPr>
              <a:solidFill>
                <a:srgbClr val="000000">
                  <a:alpha val="0"/>
                </a:srgbClr>
              </a:solidFill>
              <a:ln w="25400" cap="flat">
                <a:solidFill>
                  <a:srgbClr val="FFF58C"/>
                </a:solidFill>
                <a:prstDash val="solid"/>
                <a:miter lim="400000"/>
              </a:ln>
              <a:effectLst/>
            </c:spPr>
          </c:marker>
          <c:dLbls>
            <c:numFmt formatCode="0" sourceLinked="0"/>
            <c:txPr>
              <a:bodyPr/>
              <a:lstStyle/>
              <a:p>
                <a:pPr>
                  <a:defRPr b="0" i="0" strike="noStrike" sz="1000" u="none">
                    <a:solidFill>
                      <a:srgbClr val="000000"/>
                    </a:solidFill>
                    <a:latin typeface="Helvetica"/>
                  </a:defRPr>
                </a:pPr>
              </a:p>
            </c:txPr>
            <c:dLblPos val="t"/>
            <c:showLegendKey val="0"/>
            <c:showVal val="0"/>
            <c:showCatName val="0"/>
            <c:showSerName val="0"/>
            <c:showPercent val="0"/>
            <c:showBubbleSize val="0"/>
            <c:showLeaderLines val="0"/>
          </c:dLbls>
          <c:cat>
            <c:strRef>
              <c:f>Sheet1!$A$2:$A$6</c:f>
              <c:strCache>
                <c:ptCount val="5"/>
                <c:pt idx="0">
                  <c:v>Mojave desert  </c:v>
                </c:pt>
                <c:pt idx="1">
                  <c:v>Arctic tundra</c:v>
                </c:pt>
                <c:pt idx="2">
                  <c:v>Pennsylvania temperate  forest</c:v>
                </c:pt>
                <c:pt idx="3">
                  <c:v>Amazon rainforest</c:v>
                </c:pt>
                <c:pt idx="4">
                  <c:v>Australian grassland</c:v>
                </c:pt>
              </c:strCache>
            </c:strRef>
          </c:cat>
          <c:val>
            <c:numRef>
              <c:f>Sheet1!$D$2:$D$6</c:f>
              <c:numCache>
                <c:ptCount val="0"/>
              </c:numCache>
            </c:numRef>
          </c:val>
          <c:smooth val="0"/>
        </c:ser>
        <c:ser>
          <c:idx val="3"/>
          <c:order val="3"/>
          <c:tx>
            <c:strRef>
              <c:f>Sheet1!$E$1</c:f>
              <c:strCache>
                <c:ptCount val="1"/>
                <c:pt idx="0">
                  <c:v>Column3</c:v>
                </c:pt>
              </c:strCache>
            </c:strRef>
          </c:tx>
          <c:spPr>
            <a:solidFill>
              <a:srgbClr val="666699"/>
            </a:solidFill>
            <a:ln w="12700" cap="flat">
              <a:noFill/>
              <a:miter lim="400000"/>
            </a:ln>
            <a:effectLst>
              <a:outerShdw sx="100000" sy="100000" kx="0" ky="0" algn="tl" rotWithShape="1" blurRad="0" dist="38100" dir="2700000">
                <a:srgbClr val="000000">
                  <a:alpha val="100000"/>
                </a:srgbClr>
              </a:outerShdw>
            </a:effectLst>
          </c:spPr>
          <c:marker>
            <c:symbol val="circle"/>
            <c:size val="2"/>
            <c:spPr>
              <a:solidFill>
                <a:srgbClr val="666699"/>
              </a:solidFill>
              <a:ln w="25400" cap="flat">
                <a:solidFill>
                  <a:srgbClr val="666699"/>
                </a:solidFill>
                <a:prstDash val="solid"/>
                <a:round/>
              </a:ln>
              <a:effectLst/>
            </c:spPr>
          </c:marker>
          <c:dLbls>
            <c:numFmt formatCode="0" sourceLinked="0"/>
            <c:txPr>
              <a:bodyPr/>
              <a:lstStyle/>
              <a:p>
                <a:pPr>
                  <a:defRPr b="0" i="0" strike="noStrike" sz="1000" u="none">
                    <a:solidFill>
                      <a:srgbClr val="000000"/>
                    </a:solidFill>
                    <a:latin typeface="Helvetica"/>
                  </a:defRPr>
                </a:pPr>
              </a:p>
            </c:txPr>
            <c:dLblPos val="t"/>
            <c:showLegendKey val="0"/>
            <c:showVal val="0"/>
            <c:showCatName val="0"/>
            <c:showSerName val="0"/>
            <c:showPercent val="0"/>
            <c:showBubbleSize val="0"/>
            <c:showLeaderLines val="0"/>
          </c:dLbls>
          <c:cat>
            <c:strRef>
              <c:f>Sheet1!$A$2:$A$6</c:f>
              <c:strCache>
                <c:ptCount val="5"/>
                <c:pt idx="0">
                  <c:v>Mojave desert  </c:v>
                </c:pt>
                <c:pt idx="1">
                  <c:v>Arctic tundra</c:v>
                </c:pt>
                <c:pt idx="2">
                  <c:v>Pennsylvania temperate  forest</c:v>
                </c:pt>
                <c:pt idx="3">
                  <c:v>Amazon rainforest</c:v>
                </c:pt>
                <c:pt idx="4">
                  <c:v>Australian grassland</c:v>
                </c:pt>
              </c:strCache>
            </c:strRef>
          </c:cat>
          <c:val>
            <c:numRef>
              <c:f>Sheet1!$E$2:$E$6</c:f>
              <c:numCache>
                <c:ptCount val="0"/>
              </c:numCache>
            </c:numRef>
          </c:val>
          <c:smooth val="0"/>
        </c:ser>
        <c:marker val="1"/>
        <c:axId val="2094734552"/>
        <c:axId val="2094734553"/>
      </c:lineChart>
      <c:catAx>
        <c:axId val="2094734552"/>
        <c:scaling>
          <c:orientation val="minMax"/>
        </c:scaling>
        <c:delete val="0"/>
        <c:axPos val="b"/>
        <c:title>
          <c:tx>
            <c:rich>
              <a:bodyPr rot="0"/>
              <a:lstStyle/>
              <a:p>
                <a:pPr>
                  <a:defRPr b="1" i="0" strike="noStrike" sz="1400" u="none">
                    <a:solidFill>
                      <a:srgbClr val="000000"/>
                    </a:solidFill>
                    <a:latin typeface="Arial"/>
                  </a:defRPr>
                </a:pPr>
                <a:r>
                  <a:rPr b="1" i="0" strike="noStrike" sz="1400" u="none">
                    <a:solidFill>
                      <a:srgbClr val="000000"/>
                    </a:solidFill>
                    <a:latin typeface="Arial"/>
                  </a:rPr>
                  <a:t>Type of Biome</a:t>
                </a:r>
              </a:p>
            </c:rich>
          </c:tx>
          <c:layout/>
          <c:overlay val="1"/>
        </c:title>
        <c:numFmt formatCode="General" sourceLinked="0"/>
        <c:majorTickMark val="none"/>
        <c:minorTickMark val="none"/>
        <c:tickLblPos val="low"/>
        <c:spPr>
          <a:ln w="12700" cap="flat">
            <a:solidFill>
              <a:srgbClr val="808080"/>
            </a:solidFill>
            <a:prstDash val="solid"/>
            <a:round/>
          </a:ln>
        </c:spPr>
        <c:txPr>
          <a:bodyPr rot="0"/>
          <a:lstStyle/>
          <a:p>
            <a:pPr>
              <a:defRPr b="0" i="0" strike="noStrike" sz="18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08080"/>
              </a:solidFill>
              <a:prstDash val="solid"/>
              <a:round/>
            </a:ln>
          </c:spPr>
        </c:majorGridlines>
        <c:title>
          <c:tx>
            <c:rich>
              <a:bodyPr rot="-5400000"/>
              <a:lstStyle/>
              <a:p>
                <a:pPr>
                  <a:defRPr b="1" i="0" strike="noStrike" sz="1400" u="none">
                    <a:solidFill>
                      <a:srgbClr val="000000"/>
                    </a:solidFill>
                    <a:latin typeface="Arial"/>
                  </a:defRPr>
                </a:pPr>
                <a:r>
                  <a:rPr b="1" i="0" strike="noStrike" sz="1400" u="none">
                    <a:solidFill>
                      <a:srgbClr val="000000"/>
                    </a:solidFill>
                    <a:latin typeface="Arial"/>
                  </a:rPr>
                  <a:t>Precipitation (cm)</a:t>
                </a:r>
              </a:p>
            </c:rich>
          </c:tx>
          <c:layout/>
          <c:overlay val="1"/>
        </c:title>
        <c:numFmt formatCode="0" sourceLinked="0"/>
        <c:majorTickMark val="out"/>
        <c:minorTickMark val="none"/>
        <c:tickLblPos val="nextTo"/>
        <c:spPr>
          <a:ln w="12700" cap="flat">
            <a:solidFill>
              <a:srgbClr val="808080"/>
            </a:solidFill>
            <a:prstDash val="solid"/>
            <a:round/>
          </a:ln>
        </c:spPr>
        <c:txPr>
          <a:bodyPr rot="0"/>
          <a:lstStyle/>
          <a:p>
            <a:pPr>
              <a:defRPr b="0" i="0" strike="noStrike" sz="1800" u="none">
                <a:solidFill>
                  <a:srgbClr val="000000"/>
                </a:solidFill>
                <a:latin typeface="Calibri"/>
              </a:defRPr>
            </a:pPr>
          </a:p>
        </c:txPr>
        <c:crossAx val="2094734552"/>
        <c:crosses val="autoZero"/>
        <c:crossBetween val="between"/>
        <c:majorUnit val="50"/>
        <c:minorUnit val="25"/>
      </c:valAx>
      <c:spPr>
        <a:solidFill>
          <a:srgbClr val="FFFFFF"/>
        </a:solidFill>
        <a:ln w="12700" cap="flat">
          <a:noFill/>
          <a:miter lim="400000"/>
        </a:ln>
        <a:effectLst/>
      </c:spPr>
    </c:plotArea>
    <c:plotVisOnly val="1"/>
    <c:dispBlanksAs val="gap"/>
  </c:chart>
  <c:spPr>
    <a:solidFill>
      <a:srgbClr val="FFFFFF"/>
    </a:solidFill>
    <a:ln w="12700" cap="flat">
      <a:solidFill>
        <a:srgbClr val="808080"/>
      </a:solidFill>
      <a:prstDash val="solid"/>
      <a:round/>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www.goodfreephotos.com" TargetMode="Externa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www.goodfreephotos.com" TargetMode="Externa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s://www.goodfreephotos.com"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p>
            <a:pPr>
              <a:defRPr i="1"/>
            </a:pPr>
            <a:r>
              <a:t>Image credit: </a:t>
            </a:r>
          </a:p>
          <a:p>
            <a:pPr>
              <a:defRPr i="1"/>
            </a:pPr>
            <a:r>
              <a:t>Coral, from FreeImages.com, retrieved on May 11, 2016 from http://www.freeimages.com/photo/aquarium-1360326 [Public Domain]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lnSpc>
                <a:spcPct val="90000"/>
              </a:lnSpc>
              <a:spcBef>
                <a:spcPts val="300"/>
              </a:spcBef>
              <a:defRPr b="1">
                <a:latin typeface="Arial"/>
                <a:ea typeface="Arial"/>
                <a:cs typeface="Arial"/>
                <a:sym typeface="Arial"/>
              </a:defRPr>
            </a:pPr>
            <a:r>
              <a:t>Teacher’s Notes</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As students view this slide, they should be able to meld together what they have learned so far about climate, populations and habitat to gain a more complex understanding of a biome.  After discussing the information on the slide, students should understand that a biome is a GEOGRAPHICAL AREA on the earth that has a particular climate, and is inhabited by particular plants and animals.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If the plants and animals within a biome are studied, students will find that in these organisms often have certain traits, structures and functions that help them to survive within  a particular biome.  These traits/structures/functions are called adaptations.  Although these adaptations are not described here, students will have the opportunity to learn some of the adaptations of plants and animals from different biomes in later portions of this Journey Unit.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Students should recall from the Ecosystems and Adaptations CELL that adaptations occur naturally within a population.  Animals and plants that naturally have a certain trait or structure that allow them to better obtain food or survive a certain climate will live to reproduce other organisms with the same trait.  These organisms will therefore continue to thrive in a certain habitat.  Organisms cannot, however, change their structures or traits in order to survive. For example, if the climate of an area changes and becomes colder, living animals with no fur will NOT grow fur in order to survive.  These animals would either need to migrate to another warmer region or they would likely die.  However, living animals in that biome that had fur, may find that their fur is still thick enough to  survive the decrease in temperature.  These animals would survive the climate change.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lnSpc>
                <a:spcPct val="90000"/>
              </a:lnSpc>
              <a:spcBef>
                <a:spcPts val="300"/>
              </a:spcBef>
              <a:defRPr b="1">
                <a:latin typeface="Arial"/>
                <a:ea typeface="Arial"/>
                <a:cs typeface="Arial"/>
                <a:sym typeface="Arial"/>
              </a:defRPr>
            </a:pPr>
            <a:r>
              <a:t>Teacher’s Notes</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This slide should help to illustrate some of the differences between a biome and habitat on a very simple conceptual level.  A forest (deciduous or temperate forest) is one type of biome.  It generally encompasses many hundreds of miles of geographic area.  Within the biome are different habitats.  Habitats tend to describe a specific place or set of needs within that biome.  For example, the bald eagle’s habitat is tall pine trees close to water within the deciduous forest; while the deer habitat is the underbrush of the forest.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It should be noted that there are times in which the specifications of a habitat are not deemed necessary when discussing an organism and the “habitat” of an organism is described simply by stating the biome within which it lives.  For example, there are many circumstances in which a deer’s habitat has been described as “temperate forest” rather than the underbrush of the forest.  This often happens because the discussion of habitat centers around the vegetation and climate which are conducive to deer rather than a description of all of the requirements of its habitat.  In this circumstance the vegetative and climatic needs of deer can be simply described by its association with a certain biome since biomes are based on climatic and vegetative conditions.    Students are likely to encounter this circumstance as they read and view information from various resources.   Should this question arise, the information above may be useful to in helping students understand the more informal use of the term habitat.  </a:t>
            </a:r>
          </a:p>
          <a:p>
            <a:pPr>
              <a:lnSpc>
                <a:spcPct val="90000"/>
              </a:lnSpc>
              <a:spcBef>
                <a:spcPts val="300"/>
              </a:spcBef>
              <a:defRPr>
                <a:latin typeface="Arial"/>
                <a:ea typeface="Arial"/>
                <a:cs typeface="Arial"/>
                <a:sym typeface="Arial"/>
              </a:defRPr>
            </a:pPr>
          </a:p>
          <a:p>
            <a:pPr>
              <a:lnSpc>
                <a:spcPct val="90000"/>
              </a:lnSpc>
              <a:spcBef>
                <a:spcPts val="300"/>
              </a:spcBef>
              <a:defRPr i="1">
                <a:uFill>
                  <a:solidFill>
                    <a:srgbClr val="0000FF"/>
                  </a:solidFill>
                </a:uFill>
                <a:latin typeface="Arial"/>
                <a:ea typeface="Arial"/>
                <a:cs typeface="Arial"/>
                <a:sym typeface="Arial"/>
              </a:defRPr>
            </a:pPr>
            <a:r>
              <a:t>Image credits:</a:t>
            </a:r>
          </a:p>
          <a:p>
            <a:pPr>
              <a:lnSpc>
                <a:spcPct val="90000"/>
              </a:lnSpc>
              <a:spcBef>
                <a:spcPts val="300"/>
              </a:spcBef>
              <a:defRPr i="1">
                <a:solidFill>
                  <a:srgbClr val="0000FF"/>
                </a:solidFill>
                <a:uFill>
                  <a:solidFill>
                    <a:srgbClr val="0000FF"/>
                  </a:solidFill>
                </a:uFill>
                <a:latin typeface="Arial"/>
                <a:ea typeface="Arial"/>
                <a:cs typeface="Arial"/>
                <a:sym typeface="Arial"/>
              </a:defRPr>
            </a:pPr>
            <a:r>
              <a:rPr>
                <a:solidFill>
                  <a:srgbClr val="000000"/>
                </a:solidFill>
              </a:rPr>
              <a:t>Joyce Kilmer National Forest, by Marshal Hedin, retrieved on August 23, 2016 from https://www.flickr.com/photos/23660854@N07/2285322484/ </a:t>
            </a:r>
            <a:r>
              <a:rPr>
                <a:solidFill>
                  <a:srgbClr val="000000"/>
                </a:solidFill>
                <a:uFillTx/>
                <a:latin typeface="+mj-lt"/>
                <a:ea typeface="+mj-ea"/>
                <a:cs typeface="+mj-cs"/>
                <a:sym typeface="Calibri"/>
              </a:rPr>
              <a:t>[CC BY-SA 2.0 (https://creativecommons.org/licenses/by/2.0/)]</a:t>
            </a:r>
          </a:p>
          <a:p>
            <a:pPr>
              <a:lnSpc>
                <a:spcPct val="90000"/>
              </a:lnSpc>
              <a:spcBef>
                <a:spcPts val="300"/>
              </a:spcBef>
              <a:defRPr i="1"/>
            </a:pPr>
            <a:r>
              <a:t>Bald eagle, by Paul Friel, retrieved on August 23, 2016 from https://commons.wikimedia.org/wiki/File:Bald_Eagle_-_%22Helga%22.jpg [CC BY-SA 2.0 (https://creativecommons.org/licenses/by/2.0/)]</a:t>
            </a:r>
            <a:endParaRPr>
              <a:latin typeface="Arial"/>
              <a:ea typeface="Arial"/>
              <a:cs typeface="Arial"/>
              <a:sym typeface="Arial"/>
            </a:endParaRPr>
          </a:p>
          <a:p>
            <a:pPr>
              <a:lnSpc>
                <a:spcPct val="90000"/>
              </a:lnSpc>
              <a:spcBef>
                <a:spcPts val="300"/>
              </a:spcBef>
              <a:defRPr i="1"/>
            </a:pPr>
            <a:r>
              <a:t>Key deer, by Ludwig Gerald/U.S. Fish and Wildlife Service, retrieved on August 23, 2016 from https://commons.wikimedia.org/wiki/File:Key_deer_animal_mammal_odocoileus_virginian_clavium.jpg [Public Domain]</a:t>
            </a:r>
          </a:p>
          <a:p>
            <a:pPr>
              <a:lnSpc>
                <a:spcPct val="90000"/>
              </a:lnSpc>
              <a:spcBef>
                <a:spcPts val="300"/>
              </a:spcBef>
              <a:defRPr i="1"/>
            </a:pPr>
          </a:p>
          <a:p>
            <a:pPr>
              <a:lnSpc>
                <a:spcPct val="90000"/>
              </a:lnSpc>
              <a:spcBef>
                <a:spcPts val="300"/>
              </a:spcBef>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r>
              <a:t>Answers</a:t>
            </a:r>
          </a:p>
          <a:p>
            <a:pPr>
              <a:defRPr>
                <a:latin typeface="Arial"/>
                <a:ea typeface="Arial"/>
                <a:cs typeface="Arial"/>
                <a:sym typeface="Arial"/>
              </a:defRPr>
            </a:pPr>
          </a:p>
          <a:p>
            <a:pPr>
              <a:defRPr>
                <a:latin typeface="Arial"/>
                <a:ea typeface="Arial"/>
                <a:cs typeface="Arial"/>
                <a:sym typeface="Arial"/>
              </a:defRPr>
            </a:pPr>
            <a:r>
              <a:t>Question 1: D</a:t>
            </a:r>
          </a:p>
          <a:p>
            <a:pPr>
              <a:defRPr>
                <a:latin typeface="Arial"/>
                <a:ea typeface="Arial"/>
                <a:cs typeface="Arial"/>
                <a:sym typeface="Arial"/>
              </a:defRPr>
            </a:pPr>
            <a:r>
              <a:t>Question 2: 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r>
              <a:t>Answer </a:t>
            </a:r>
          </a:p>
          <a:p>
            <a:pPr>
              <a:defRPr>
                <a:latin typeface="Arial"/>
                <a:ea typeface="Arial"/>
                <a:cs typeface="Arial"/>
                <a:sym typeface="Arial"/>
              </a:defRPr>
            </a:pPr>
          </a:p>
          <a:p>
            <a:pPr>
              <a:defRPr>
                <a:latin typeface="Arial"/>
                <a:ea typeface="Arial"/>
                <a:cs typeface="Arial"/>
                <a:sym typeface="Arial"/>
              </a:defRPr>
            </a:pPr>
            <a:r>
              <a:t>Question 3: </a:t>
            </a:r>
            <a:r>
              <a: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defRPr i="1"/>
            </a:pPr>
            <a:r>
              <a:t>Image credit: </a:t>
            </a:r>
          </a:p>
          <a:p>
            <a:pPr>
              <a:defRPr i="1"/>
            </a:pPr>
            <a:r>
              <a:t>Coral, from FreeImages.com, retrieved on May 11, 2016 from http://www.freeimages.com/photo/aquarium-1360326 [Public Domain]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b="1">
                <a:latin typeface="Arial"/>
                <a:ea typeface="Arial"/>
                <a:cs typeface="Arial"/>
                <a:sym typeface="Arial"/>
              </a:defRPr>
            </a:pPr>
          </a:p>
          <a:p>
            <a:pPr>
              <a:lnSpc>
                <a:spcPct val="90000"/>
              </a:lnSpc>
              <a:defRPr>
                <a:latin typeface="Arial"/>
                <a:ea typeface="Arial"/>
                <a:cs typeface="Arial"/>
                <a:sym typeface="Arial"/>
              </a:defRPr>
            </a:pPr>
            <a:r>
              <a:t>Answers: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Question 1: A biome is larger than a habitat.  A habitat describes the location in which an organism, population or community lives.  This generally refers to a relatively small area.  A biome is an large geographic area defined by climate and vegetation.  It can encompass hundred and thousands of miles.  Scientists describe biomes as being made up of many different habitats.  Therefore, a biome is larger than a habitat. </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Question 2: Two of the main factors that make up the climate of an area are the temperature of the atmosphere in that area and the amount of precipitation of the area.  In addition to temperature and precipitation, the amount and type of wind, the number and kinds of seasons, and regular weather extremes such as hurricanes and droughts are considered part of the climate of an area. </a:t>
            </a:r>
          </a:p>
          <a:p>
            <a:pPr>
              <a:lnSpc>
                <a:spcPct val="90000"/>
              </a:lnSpc>
              <a:defRPr>
                <a:latin typeface="Arial"/>
                <a:ea typeface="Arial"/>
                <a:cs typeface="Arial"/>
                <a:sym typeface="Arial"/>
              </a:defRPr>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In this section of the Journey Unit, students will explore several </a:t>
            </a:r>
            <a:r>
              <a:t>t</a:t>
            </a:r>
            <a:r>
              <a:t>errestrial</a:t>
            </a:r>
            <a:r>
              <a:t>,</a:t>
            </a:r>
            <a:r>
              <a:t> or </a:t>
            </a:r>
            <a:r>
              <a:t>l</a:t>
            </a:r>
            <a:r>
              <a:t>and</a:t>
            </a:r>
            <a:r>
              <a:t>,</a:t>
            </a:r>
            <a:r>
              <a:t> </a:t>
            </a:r>
            <a:r>
              <a:t>b</a:t>
            </a:r>
            <a:r>
              <a:t>iomes.  Reinforce the concept that terrestrial biomes are classified by the temperature, precipitation and vegetation in a geographical area.  </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Introduce four examples of terrestrial biomes to students.  Explain that this list is one way of classifying biomes.  Students should notice that some of the groups contain smaller subgroups.  For example, one group of biomes is forests.  However, within that large group are different types of forests such as rainforests, temperate or deciduous forests and alpine forests.  Students may encounter other resources that list each of these types of forests separately.  Neither method is incorrect.  Ultimately they both describe different types of biomes.  The difference is in how they may be grouped together.  The reasons for this difference is that the grouping of biome is in essence an artificial grouping and that as scientists continue to study organisms and climate, some of these distinctions and classifications result in the need for more detailed classification.  </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Explain to students that as they continue through the presentation, they will have an opportunity to view where on Earth these biomes are found and examples of the types of vegetation found in each biome.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Teacher’s Notes</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Because the classification of biomes is based upon climate, one of the easiest ways to understand biome distinctions and to remember the location of biomes is to focus on the differences in temperature that occur with differences in latitude.   From their previous exploration of the solar system and their understanding of the tilt of the Earth on its axis, students should recall that in general, areas of the Earth near the equator are warmer and areas near the poles are colder.  In addition, as one travels from the equator toward the poles, there would be a gradual decrease in overall seasonal temperature.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It is important to note that the above diagram focuses on GENERAL temperature variations from the poles to the equator.   It does NOT include a discussion with respect to seasonal temperature changes.  Thus, a student may point out and would be correct in stating that the temperature in Pennsylvania in July would be hotter or equal to the temperature at the equator.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Although not presented here, students should recall that the tilt of the Earth’s axis not only sets up a temperature gradient from the equator (warm) to the poles (cold) but it is also responsible for seasonal differences.  When the northern hemisphere is tilted toward the Sun, it is warmer (summer).  When the northern hemisphere is tilted away from the Sun, it is colder (winter).  The same is true for the southern hemisphere.  Because the equator always receives direct light from the Sun, the temperature is essentially the same year round.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Should students ask, climate and biome classification not only takes into account the general equator/pole temperature variations, but also includes the seasonal variations in temperature.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As students view this slide, they should not be surprised to see the three basic biome classifications as based on temperature.  From the previous slide, students should have been able to predict the different temperatures that would be found in different regions of the Earth.  Because temperature is ONE of the factors in determining climate, it is also one of the ways in which biomes can be grouped or classified. </a:t>
            </a:r>
          </a:p>
          <a:p>
            <a:pPr>
              <a:defRPr>
                <a:latin typeface="Arial"/>
                <a:ea typeface="Arial"/>
                <a:cs typeface="Arial"/>
                <a:sym typeface="Arial"/>
              </a:defRPr>
            </a:pPr>
          </a:p>
          <a:p>
            <a:pPr>
              <a:defRPr>
                <a:latin typeface="Arial"/>
                <a:ea typeface="Arial"/>
                <a:cs typeface="Arial"/>
                <a:sym typeface="Arial"/>
              </a:defRPr>
            </a:pPr>
            <a:r>
              <a:t>Students should be able to see that the grouping of biomes in this slide differs from that shown previously.  Again, neither method is incorrect.  Both still represent the same biomes.  They simply present them under different types of headings or grouping.  Students may find the grouping by temperature easier to remember.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As students view this slide, they should notice from the map that both areas are found around similar latitudes and therefore similar temperature “zones.”  In addition, from reading the text, students should see that these areas also have the same precipitation. In other words, they have the SAME CLIMATE. </a:t>
            </a:r>
          </a:p>
          <a:p>
            <a:pPr>
              <a:defRPr>
                <a:latin typeface="Arial"/>
                <a:ea typeface="Arial"/>
                <a:cs typeface="Arial"/>
                <a:sym typeface="Arial"/>
              </a:defRPr>
            </a:pPr>
          </a:p>
          <a:p>
            <a:pPr>
              <a:defRPr>
                <a:latin typeface="Arial"/>
                <a:ea typeface="Arial"/>
                <a:cs typeface="Arial"/>
                <a:sym typeface="Arial"/>
              </a:defRPr>
            </a:pPr>
            <a:r>
              <a:t>Students should realize that these areas are the same type of biome because these two areas have the same temperature AND amount of precipitation -the same climate. This is an important concept for students to understand. This slide should be used to reinforce the idea that it is the CLIMATE which includes BOTH temperature and precipitation that governs the type of biome that exists in an area.  Therefore, if students know that the climate is the same, then it is likely that the biomes of two areas will be the same.  If the climate is different, then it is likely that the two areas will have different biomes.   </a:t>
            </a:r>
          </a:p>
          <a:p>
            <a:pPr>
              <a:defRPr>
                <a:latin typeface="Arial"/>
                <a:ea typeface="Arial"/>
                <a:cs typeface="Arial"/>
                <a:sym typeface="Arial"/>
              </a:defRPr>
            </a:pPr>
          </a:p>
          <a:p>
            <a:pPr>
              <a:defRPr i="1"/>
            </a:pPr>
            <a:r>
              <a:t>Image credits:</a:t>
            </a:r>
          </a:p>
          <a:p>
            <a:pPr>
              <a:defRPr i="1"/>
            </a:pPr>
            <a:r>
              <a:t>El Yunque rainforest in Puerto Rico, by MaggoMaggo, retrieved on August 24, 2016 from https://commons.wikimedia.org/wiki/File:GOPR1037.jpg [CC BY-SA 4.0 (https://creativecommons.org/licenses/by/4.0/)]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a:p>
        </p:txBody>
      </p:sp>
      <p:sp>
        <p:nvSpPr>
          <p:cNvPr id="127" name="Shape 127"/>
          <p:cNvSpPr/>
          <p:nvPr>
            <p:ph type="body" sz="quarter" idx="1"/>
          </p:nvPr>
        </p:nvSpPr>
        <p:spPr>
          <a:prstGeom prst="rect">
            <a:avLst/>
          </a:prstGeom>
        </p:spPr>
        <p:txBody>
          <a:bodyPr/>
          <a:lstStyle/>
          <a:p>
            <a:pPr>
              <a:defRPr i="1"/>
            </a:pPr>
            <a:r>
              <a:t>Image credit: </a:t>
            </a:r>
          </a:p>
          <a:p>
            <a:pPr>
              <a:defRPr i="1"/>
            </a:pPr>
            <a:r>
              <a:t>Coral, from FreeImages.com, retrieved on May 11, 2016 from http://www.freeimages.com/photo/aquarium-1360326 [Public Domain]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lnSpc>
                <a:spcPct val="90000"/>
              </a:lnSpc>
              <a:spcBef>
                <a:spcPts val="300"/>
              </a:spcBef>
              <a:defRPr b="1">
                <a:latin typeface="Arial"/>
                <a:ea typeface="Arial"/>
                <a:cs typeface="Arial"/>
                <a:sym typeface="Arial"/>
              </a:defRPr>
            </a:pPr>
            <a:r>
              <a:t>Teacher’s Notes</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 In this slide and the one that follows, students are introduced to the tropical rainforest biome.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The tropical rainforest is one of the biomes that illustrates extremes in precipitation and near extremes in temperature.  It receives over 200 cm of rain annually, the one of the highest amounts of precipitation of terrestrial biomes,  and has an average daily temperature of  20-25° C (70-80° F).</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The large amount of precipitation results in tremendous plant growth, as students should observe from the picture in the slide.  In this biome, the plants grow so rapidly that they consume nutrients from decomposed leaf litter almost immediately.  Thus, most of the nutrients are found within the plants and not within the soil. As a result, the soil of rainforest is relatively infertile.  Unfortunately, many people associate the rich vegetation with fertile soil and so there have been many cases in which rainforest has been cleared in an attempt to use what was assumed to be rich fertile soil for farming.  These attempts have most always been met with failure as the nutrient poor soil does not produce significant agricultural yields.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As students will see on this slide, plants within the rainforest have adaptations that permit their survival in this unique biome.  Although not mentioned here, animals within the tropical rainforest also have adaptations for living within this area.  One of the most intriguing facts about animal life in the rainforest is that most species of animals live within the trees of the rainforest.  Animals commonly found within the rainforest include the great apes and monkeys such as gorillas, orangutans and spider monkeys.  In addition, sloths and toucans are some of the other animals found within this biome.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The unique climate and vegetation within this biome makes it home to over 15 million species of plants and animals.  This is perhaps the greatest biodiversity within a biome in the world. </a:t>
            </a:r>
          </a:p>
          <a:p>
            <a:pPr>
              <a:lnSpc>
                <a:spcPct val="90000"/>
              </a:lnSpc>
              <a:spcBef>
                <a:spcPts val="300"/>
              </a:spcBef>
              <a:defRPr>
                <a:latin typeface="Arial"/>
                <a:ea typeface="Arial"/>
                <a:cs typeface="Arial"/>
                <a:sym typeface="Arial"/>
              </a:defRPr>
            </a:pPr>
          </a:p>
          <a:p>
            <a:pPr>
              <a:defRPr i="1"/>
            </a:pPr>
            <a:r>
              <a:t>Image credits:</a:t>
            </a:r>
          </a:p>
          <a:p>
            <a:pPr>
              <a:defRPr i="1"/>
            </a:pPr>
            <a:r>
              <a:t>El Yunque rainforest in Puerto Rico, by MaggoMaggo, retrieved on August 24, 2016 from https://commons.wikimedia.org/wiki/File:GOPR1037.jpg [CC BY-SA 4.0 (https://creativecommons.org/licenses/by/4.0/)]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lnSpc>
                <a:spcPct val="90000"/>
              </a:lnSpc>
              <a:spcBef>
                <a:spcPts val="300"/>
              </a:spcBef>
              <a:defRPr b="1">
                <a:latin typeface="Arial"/>
                <a:ea typeface="Arial"/>
                <a:cs typeface="Arial"/>
                <a:sym typeface="Arial"/>
              </a:defRPr>
            </a:pPr>
            <a:r>
              <a:t>Teacher’s Notes</a:t>
            </a:r>
          </a:p>
          <a:p>
            <a:pPr>
              <a:lnSpc>
                <a:spcPct val="90000"/>
              </a:lnSpc>
              <a:spcBef>
                <a:spcPts val="300"/>
              </a:spcBef>
              <a:defRPr b="1">
                <a:latin typeface="Arial"/>
                <a:ea typeface="Arial"/>
                <a:cs typeface="Arial"/>
                <a:sym typeface="Arial"/>
              </a:defRPr>
            </a:pPr>
          </a:p>
          <a:p>
            <a:pPr>
              <a:lnSpc>
                <a:spcPct val="90000"/>
              </a:lnSpc>
              <a:spcBef>
                <a:spcPts val="300"/>
              </a:spcBef>
              <a:defRPr>
                <a:latin typeface="Arial"/>
                <a:ea typeface="Arial"/>
                <a:cs typeface="Arial"/>
                <a:sym typeface="Arial"/>
              </a:defRPr>
            </a:pPr>
            <a:r>
              <a:t>This slides helps students re-focus on the concept that climate and therefore biomes depend NOT only on temperature, but also on precipitation. Previously they saw two areas with the same temperature and the same amounts of precipitation (tropical rainforest) and came to understand that these two areas were the same type of biome.</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In this slide, two different biomes are presented.  In looking at the maps, they are both found around similar latitudes and therefore similar temperature “zones.”  However, they are classified as two different biomes because although these areas have relatively the same temperature during each season, they receive different amounts of precipitation.  Thus these two areas have DIFFERENT climates. It is important that students understand this distinction so that they do not incorrectly infer that two areas with the same temperature will always be the same type of biome.</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The next two slides illustrates how the difference in precipitation even with the same temperature results in different vegetation and therefore in different animals that live in each biome.  In addition, it presents adaptations of the plants and animals that live in each biome. As students encounter each slide they should be reminded to consider how each component of the biome is interacts with the others.  As they finish the third slide, they should be able to mentally compose a picture of the biome in terms of temperature, precipitation, vegetation, animals and adaptations that are characteristic of that biome.  </a:t>
            </a:r>
          </a:p>
          <a:p>
            <a:pPr>
              <a:lnSpc>
                <a:spcPct val="90000"/>
              </a:lnSpc>
              <a:spcBef>
                <a:spcPts val="300"/>
              </a:spcBef>
              <a:defRPr>
                <a:latin typeface="Arial"/>
                <a:ea typeface="Arial"/>
                <a:cs typeface="Arial"/>
                <a:sym typeface="Arial"/>
              </a:defRPr>
            </a:pPr>
          </a:p>
          <a:p>
            <a:pPr>
              <a:lnSpc>
                <a:spcPct val="90000"/>
              </a:lnSpc>
              <a:spcBef>
                <a:spcPts val="300"/>
              </a:spcBef>
              <a:defRPr>
                <a:latin typeface="Arial"/>
                <a:ea typeface="Arial"/>
                <a:cs typeface="Arial"/>
                <a:sym typeface="Arial"/>
              </a:defRPr>
            </a:pPr>
            <a:r>
              <a:t>It should be noted that the information contained in the next three slides is by no means a complete description of the climate, animals or plants in each biomes.  However, the information should serve as a base for understanding biomes, their components and adaptations of organisms within biomes.  As students progress in their science education, it is expected they will add to this knowledge.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Direct students’ attention to the difference that precipitation makes to the vegetation of the grasslands and forest.  Ask students which biome they think receives more precipitation.  Allow time for discussion. </a:t>
            </a:r>
          </a:p>
          <a:p>
            <a:pPr>
              <a:defRPr>
                <a:latin typeface="Arial"/>
                <a:ea typeface="Arial"/>
                <a:cs typeface="Arial"/>
                <a:sym typeface="Arial"/>
              </a:defRPr>
            </a:pPr>
          </a:p>
          <a:p>
            <a:pPr>
              <a:lnSpc>
                <a:spcPct val="90000"/>
              </a:lnSpc>
              <a:spcBef>
                <a:spcPts val="300"/>
              </a:spcBef>
              <a:defRPr i="1">
                <a:uFill>
                  <a:solidFill>
                    <a:srgbClr val="0000FF"/>
                  </a:solidFill>
                </a:uFill>
                <a:latin typeface="Arial"/>
                <a:ea typeface="Arial"/>
                <a:cs typeface="Arial"/>
                <a:sym typeface="Arial"/>
              </a:defRPr>
            </a:pPr>
            <a:r>
              <a:t>Image credits:</a:t>
            </a:r>
          </a:p>
          <a:p>
            <a:pPr>
              <a:lnSpc>
                <a:spcPct val="90000"/>
              </a:lnSpc>
              <a:spcBef>
                <a:spcPts val="300"/>
              </a:spcBef>
              <a:defRPr i="1">
                <a:uFill>
                  <a:solidFill>
                    <a:srgbClr val="0000FF"/>
                  </a:solidFill>
                </a:uFill>
                <a:latin typeface="Arial"/>
                <a:ea typeface="Arial"/>
                <a:cs typeface="Arial"/>
                <a:sym typeface="Arial"/>
              </a:defRPr>
            </a:pPr>
            <a:r>
              <a:t>Yellow Flowers on the grassland at Badlands National Park, South Dakota (3/60)</a:t>
            </a:r>
            <a:r>
              <a:t>, retrieved August 24, 2016 from </a:t>
            </a:r>
            <a:r>
              <a:rPr u="sng">
                <a:solidFill>
                  <a:srgbClr val="0000FF"/>
                </a:solidFill>
                <a:hlinkClick r:id="rId3" invalidUrl="" action="" tgtFrame="" tooltip="" history="1" highlightClick="0" endSnd="0"/>
              </a:rPr>
              <a:t>https://www.goodfreephotos.com</a:t>
            </a:r>
            <a:r>
              <a:t> (Good Free Photos) [Public Domain]</a:t>
            </a:r>
          </a:p>
          <a:p>
            <a:pPr>
              <a:lnSpc>
                <a:spcPct val="90000"/>
              </a:lnSpc>
              <a:spcBef>
                <a:spcPts val="300"/>
              </a:spcBef>
              <a:defRPr i="1">
                <a:solidFill>
                  <a:srgbClr val="0000FF"/>
                </a:solidFill>
                <a:uFill>
                  <a:solidFill>
                    <a:srgbClr val="0000FF"/>
                  </a:solidFill>
                </a:uFill>
                <a:latin typeface="Arial"/>
                <a:ea typeface="Arial"/>
                <a:cs typeface="Arial"/>
                <a:sym typeface="Arial"/>
              </a:defRPr>
            </a:pPr>
            <a:r>
              <a:rPr>
                <a:solidFill>
                  <a:srgbClr val="000000"/>
                </a:solidFill>
              </a:rPr>
              <a:t>Joyce Kilmer National Forest, by Marshal Hedin, retrieved on August 23, 2016 from https://www.flickr.com/photos/23660854@N07/2285322484/</a:t>
            </a:r>
            <a:r>
              <a:t> </a:t>
            </a:r>
            <a:r>
              <a:rPr>
                <a:solidFill>
                  <a:srgbClr val="000000"/>
                </a:solidFill>
                <a:uFillTx/>
                <a:latin typeface="+mj-lt"/>
                <a:ea typeface="+mj-ea"/>
                <a:cs typeface="+mj-cs"/>
                <a:sym typeface="Calibri"/>
              </a:rPr>
              <a:t>[CC BY-SA 2.0 (https://creativecommons.org/licenses/by/2.0/)]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In this slide, student should observe that the temperature of both biomes is essentially the same.  Each has four seasons, with summer being warm/hot, winter being cold and spring and fall as intermediate temperatures between the two.  However, the precipitation differs between the two biomes.  The temperate forest receives what scientists would call moderate amounts of precipitation year round.  In contrast, the grasslands biome receives moderate amounts of precipitation only during a small portion of the year, the late spring and early summer.  Thus the amount of precipitation received by both biomes during late spring and early summer is essentially the same.  However, because the grasslands biomes receives little precipitation during other times of the year, the TOTAL amount of precipitation in the temperate forest is greater than in the grasslands.  </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The result of the difference in vegetation is easily seen in these two pictures.  The greater amount of precipitation in the temperate forest supports a large variety of plants from grasses, flowers, and bushes to large trees.  In contrast, the lesser amount of precipitation in the grasslands biome can support grasses but cannot support large bushes and trees. </a:t>
            </a:r>
          </a:p>
          <a:p>
            <a:pPr>
              <a:lnSpc>
                <a:spcPct val="90000"/>
              </a:lnSpc>
              <a:defRPr>
                <a:latin typeface="Arial"/>
                <a:ea typeface="Arial"/>
                <a:cs typeface="Arial"/>
                <a:sym typeface="Arial"/>
              </a:defRPr>
            </a:pPr>
          </a:p>
          <a:p>
            <a:pPr>
              <a:lnSpc>
                <a:spcPct val="90000"/>
              </a:lnSpc>
              <a:spcBef>
                <a:spcPts val="300"/>
              </a:spcBef>
              <a:defRPr i="1">
                <a:uFill>
                  <a:solidFill>
                    <a:srgbClr val="0000FF"/>
                  </a:solidFill>
                </a:uFill>
                <a:latin typeface="Arial"/>
                <a:ea typeface="Arial"/>
                <a:cs typeface="Arial"/>
                <a:sym typeface="Arial"/>
              </a:defRPr>
            </a:pPr>
            <a:r>
              <a:t>Image credits:</a:t>
            </a:r>
          </a:p>
          <a:p>
            <a:pPr>
              <a:lnSpc>
                <a:spcPct val="90000"/>
              </a:lnSpc>
              <a:spcBef>
                <a:spcPts val="300"/>
              </a:spcBef>
              <a:defRPr i="1">
                <a:uFill>
                  <a:solidFill>
                    <a:srgbClr val="0000FF"/>
                  </a:solidFill>
                </a:uFill>
                <a:latin typeface="Arial"/>
                <a:ea typeface="Arial"/>
                <a:cs typeface="Arial"/>
                <a:sym typeface="Arial"/>
              </a:defRPr>
            </a:pPr>
            <a:r>
              <a:t>Yellow Flowers on the grassland at Badlands National Park, South Dakota (3/60)</a:t>
            </a:r>
            <a:r>
              <a:t>, retrieved August 24, 2016 from </a:t>
            </a:r>
            <a:r>
              <a:rPr u="sng">
                <a:solidFill>
                  <a:srgbClr val="0000FF"/>
                </a:solidFill>
                <a:hlinkClick r:id="rId3" invalidUrl="" action="" tgtFrame="" tooltip="" history="1" highlightClick="0" endSnd="0"/>
              </a:rPr>
              <a:t>https://www.goodfreephotos.com</a:t>
            </a:r>
            <a:r>
              <a:t> (Good Free Photos) [Public Domain]</a:t>
            </a:r>
          </a:p>
          <a:p>
            <a:pPr>
              <a:lnSpc>
                <a:spcPct val="90000"/>
              </a:lnSpc>
              <a:spcBef>
                <a:spcPts val="300"/>
              </a:spcBef>
              <a:defRPr i="1">
                <a:solidFill>
                  <a:srgbClr val="0000FF"/>
                </a:solidFill>
                <a:uFill>
                  <a:solidFill>
                    <a:srgbClr val="0000FF"/>
                  </a:solidFill>
                </a:uFill>
                <a:latin typeface="Arial"/>
                <a:ea typeface="Arial"/>
                <a:cs typeface="Arial"/>
                <a:sym typeface="Arial"/>
              </a:defRPr>
            </a:pPr>
            <a:r>
              <a:rPr>
                <a:solidFill>
                  <a:srgbClr val="000000"/>
                </a:solidFill>
              </a:rPr>
              <a:t>Joyce Kilmer National Forest, by Marshal Hedin, retrieved on August 23, 2016 from https://www.flickr.com/photos/23660854@N07/2285322484/ </a:t>
            </a:r>
            <a:r>
              <a:rPr>
                <a:solidFill>
                  <a:srgbClr val="000000"/>
                </a:solidFill>
                <a:uFillTx/>
                <a:latin typeface="+mj-lt"/>
                <a:ea typeface="+mj-ea"/>
                <a:cs typeface="+mj-cs"/>
                <a:sym typeface="Calibri"/>
              </a:rPr>
              <a:t>[CC BY-SA 2.0 (https://creativecommons.org/licenses/by/2.0/)]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r>
              <a:t>  </a:t>
            </a:r>
          </a:p>
          <a:p>
            <a:pPr>
              <a:defRPr>
                <a:latin typeface="Arial"/>
                <a:ea typeface="Arial"/>
                <a:cs typeface="Arial"/>
                <a:sym typeface="Arial"/>
              </a:defRPr>
            </a:pPr>
            <a:r>
              <a:t>As students view this slide, begin by reinforcing the differences in vegetation that results from differences in precipitation.  Draw students’ attention to the prevalence of herbivores in grasslands.  Although not specifically stated, the temperate forest has a mixture of herbivores, carnivores and omnivores.  One of the reasons that there are more carnivores in the temperate forest is that the underbrush combined with the larger bushes and trees provides more shelter and places to “hide” for predators than grasslands which are essentially wide open.  </a:t>
            </a:r>
          </a:p>
          <a:p>
            <a:pPr>
              <a:defRPr>
                <a:latin typeface="Arial"/>
                <a:ea typeface="Arial"/>
                <a:cs typeface="Arial"/>
                <a:sym typeface="Arial"/>
              </a:defRPr>
            </a:pPr>
          </a:p>
          <a:p>
            <a:pPr>
              <a:defRPr>
                <a:latin typeface="Arial"/>
                <a:ea typeface="Arial"/>
                <a:cs typeface="Arial"/>
                <a:sym typeface="Arial"/>
              </a:defRPr>
            </a:pPr>
            <a:r>
              <a:t>In addition, discuss some of the adaptations of animals and plants that exist in each biome.   </a:t>
            </a:r>
          </a:p>
          <a:p>
            <a:pPr>
              <a:defRPr>
                <a:latin typeface="Arial"/>
                <a:ea typeface="Arial"/>
                <a:cs typeface="Arial"/>
                <a:sym typeface="Arial"/>
              </a:defRPr>
            </a:pPr>
          </a:p>
          <a:p>
            <a:pPr>
              <a:lnSpc>
                <a:spcPct val="90000"/>
              </a:lnSpc>
              <a:spcBef>
                <a:spcPts val="300"/>
              </a:spcBef>
              <a:defRPr i="1">
                <a:uFill>
                  <a:solidFill>
                    <a:srgbClr val="0000FF"/>
                  </a:solidFill>
                </a:uFill>
                <a:latin typeface="Arial"/>
                <a:ea typeface="Arial"/>
                <a:cs typeface="Arial"/>
                <a:sym typeface="Arial"/>
              </a:defRPr>
            </a:pPr>
            <a:r>
              <a:t>Image credits:</a:t>
            </a:r>
          </a:p>
          <a:p>
            <a:pPr>
              <a:lnSpc>
                <a:spcPct val="90000"/>
              </a:lnSpc>
              <a:spcBef>
                <a:spcPts val="300"/>
              </a:spcBef>
              <a:defRPr i="1">
                <a:uFill>
                  <a:solidFill>
                    <a:srgbClr val="0000FF"/>
                  </a:solidFill>
                </a:uFill>
                <a:latin typeface="Arial"/>
                <a:ea typeface="Arial"/>
                <a:cs typeface="Arial"/>
                <a:sym typeface="Arial"/>
              </a:defRPr>
            </a:pPr>
            <a:r>
              <a:t>Yellow Flowers on the grassland at Badlands National Park, South Dakota (3/60)</a:t>
            </a:r>
            <a:r>
              <a:t>, retrieved August 24, 2016 from </a:t>
            </a:r>
            <a:r>
              <a:rPr u="sng">
                <a:solidFill>
                  <a:srgbClr val="0000FF"/>
                </a:solidFill>
                <a:hlinkClick r:id="rId3" invalidUrl="" action="" tgtFrame="" tooltip="" history="1" highlightClick="0" endSnd="0"/>
              </a:rPr>
              <a:t>https://www.goodfreephotos.com</a:t>
            </a:r>
            <a:r>
              <a:t> (Good Free Photos) [Public Domain] </a:t>
            </a:r>
          </a:p>
          <a:p>
            <a:pPr>
              <a:lnSpc>
                <a:spcPct val="90000"/>
              </a:lnSpc>
              <a:spcBef>
                <a:spcPts val="300"/>
              </a:spcBef>
              <a:defRPr i="1">
                <a:solidFill>
                  <a:srgbClr val="0000FF"/>
                </a:solidFill>
                <a:uFill>
                  <a:solidFill>
                    <a:srgbClr val="0000FF"/>
                  </a:solidFill>
                </a:uFill>
                <a:latin typeface="Arial"/>
                <a:ea typeface="Arial"/>
                <a:cs typeface="Arial"/>
                <a:sym typeface="Arial"/>
              </a:defRPr>
            </a:pPr>
            <a:r>
              <a:rPr>
                <a:solidFill>
                  <a:srgbClr val="000000"/>
                </a:solidFill>
              </a:rPr>
              <a:t>Joyce Kilmer National Forest, by Marshal Hedin, retrieved on August 23, 2016 from https://www.flickr.com/photos/23660854@N07/2285322484/</a:t>
            </a:r>
            <a:r>
              <a:t> </a:t>
            </a:r>
            <a:r>
              <a:rPr>
                <a:solidFill>
                  <a:srgbClr val="000000"/>
                </a:solidFill>
                <a:uFillTx/>
                <a:latin typeface="+mj-lt"/>
                <a:ea typeface="+mj-ea"/>
                <a:cs typeface="+mj-cs"/>
                <a:sym typeface="Calibri"/>
              </a:rPr>
              <a:t>[CC BY-SA 2.0 (https://creativecommons.org/licenses/by/2.0/)]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In the last series of slides, students investigated biomes with similar temperature but different levels of precipitation.  They may wonder whether temperature or precipitation has a greater influence on climate and biomes.  The answer is that both are powerful contributors to climate and therefore to differences in biomes.  This slide and the two that follow are designed to help students investigate this concept by illustrating two biomes that have similar levels of precipitation but very different temperatures. </a:t>
            </a:r>
          </a:p>
          <a:p>
            <a:pPr>
              <a:defRPr>
                <a:latin typeface="Arial"/>
                <a:ea typeface="Arial"/>
                <a:cs typeface="Arial"/>
                <a:sym typeface="Arial"/>
              </a:defRPr>
            </a:pPr>
          </a:p>
          <a:p>
            <a:pPr>
              <a:defRPr>
                <a:latin typeface="Arial"/>
                <a:ea typeface="Arial"/>
                <a:cs typeface="Arial"/>
                <a:sym typeface="Arial"/>
              </a:defRPr>
            </a:pPr>
            <a:r>
              <a:t>As students look at the maps, they should once again be struck with the relationship between distance from the equator and temperature.  The farther from the equator, the colder the temperature. </a:t>
            </a:r>
          </a:p>
          <a:p>
            <a:pPr>
              <a:defRPr>
                <a:latin typeface="Arial"/>
                <a:ea typeface="Arial"/>
                <a:cs typeface="Arial"/>
                <a:sym typeface="Arial"/>
              </a:defRPr>
            </a:pPr>
          </a:p>
          <a:p>
            <a:pPr>
              <a:defRPr>
                <a:latin typeface="Arial"/>
                <a:ea typeface="Arial"/>
                <a:cs typeface="Arial"/>
                <a:sym typeface="Arial"/>
              </a:defRPr>
            </a:pPr>
            <a:r>
              <a:t>As with the other series of slides, students should consider how the similarities in precipitation but differences in temperature affect the climate, plant and animals in each biome and the adaptations present in the o</a:t>
            </a:r>
            <a:r>
              <a:rPr>
                <a:latin typeface="+mj-lt"/>
                <a:ea typeface="+mj-ea"/>
                <a:cs typeface="+mj-cs"/>
                <a:sym typeface="Calibri"/>
              </a:rPr>
              <a:t>rganisms of each biome.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Teacher’s Notes</a:t>
            </a:r>
          </a:p>
          <a:p>
            <a:pPr>
              <a:lnSpc>
                <a:spcPct val="80000"/>
              </a:lnSpc>
              <a:spcBef>
                <a:spcPts val="300"/>
              </a:spcBef>
              <a:defRPr b="1">
                <a:latin typeface="Arial"/>
                <a:ea typeface="Arial"/>
                <a:cs typeface="Arial"/>
                <a:sym typeface="Arial"/>
              </a:defRPr>
            </a:pPr>
          </a:p>
          <a:p>
            <a:pPr>
              <a:lnSpc>
                <a:spcPct val="80000"/>
              </a:lnSpc>
              <a:spcBef>
                <a:spcPts val="300"/>
              </a:spcBef>
              <a:defRPr>
                <a:latin typeface="Arial"/>
                <a:ea typeface="Arial"/>
                <a:cs typeface="Arial"/>
                <a:sym typeface="Arial"/>
              </a:defRPr>
            </a:pPr>
            <a:r>
              <a:t>Students should notice that both biomes are considered dry climates. They receive little precipitation year round.  As a result, students should notice the almost complete absence of large bushes and trees from either biome.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In addition, students should notice the temperature difference between the two biomes.  The desert is hot year round and the tundra cold/cool year round. In general there is less variability in seasonal temperature in the desert than the tundra.  The temperature remains almost the same year round in the desert.  Although the tundra is described as cold year round, it does have a period in which the temperatures rise which is referred to as its “cool/warm” growing period.  This short period in which the temperatures rise above freezing (40 degrees Fahrenheit) allows the growth of small plants.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Plant growth is sparse in both of these biomes as compared to the forest or grasslands biomes as a result of the low levels of precipitation.  However, plants do live in both biomes.  In general deserts are said to have MORE vegetation and diversity of plant life than tundras because of the difference in temperature and winds.  In the tundra, high, cold winds would dry and destroy tall plants, trees or shrubs.  In addition, the temperature is so cold that there is a layer of permanently frozen soil called permafrost that exists year round.  Permafrost is as impenetrable as concrete.  Therefore, roots cannot move deep into the ground and plants tend to be low lying.  In addition, permafrost is one cause of the limited nutrient supply in the soil as it does not allow for the mixing of organic materials into the soil.  This lack of plentiful nutrients also limits plant growth.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In addition, plant structure differs between the desert and tundra as a result of different adaptations plants must make in hot versus cold climates.  Thus, ultimately, the differences in the type and amounts of plants that inhabit both biomes is linked to the differences in temperature between the two.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Students may suggest that the extreme temperatures in the desert and tundra are the main cause for sparse plant life.  As just discussed above, temperatures, do play a part in regulating plant life.   However, as students think about biomes by investigating the alpine forest and reflecting on the tropical rainforest, they should see that the temperatures in these biomes is similar to the tundra and desert, yet more plant life is supported in the alpine forest and tropical rainforest.  One of the differences is the additional precipitation that these other biomes (alpine forest, tropical rainforest) receive.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p>
          <a:p>
            <a:pPr>
              <a:lnSpc>
                <a:spcPct val="80000"/>
              </a:lnSpc>
              <a:spcBef>
                <a:spcPts val="300"/>
              </a:spcBef>
              <a:defRPr i="1">
                <a:latin typeface="Arial"/>
                <a:ea typeface="Arial"/>
                <a:cs typeface="Arial"/>
                <a:sym typeface="Arial"/>
              </a:defRPr>
            </a:pPr>
            <a:r>
              <a:t>Image credits:</a:t>
            </a:r>
          </a:p>
          <a:p>
            <a:pPr>
              <a:lnSpc>
                <a:spcPct val="80000"/>
              </a:lnSpc>
              <a:spcBef>
                <a:spcPts val="300"/>
              </a:spcBef>
              <a:defRPr i="1"/>
            </a:pPr>
            <a:r>
              <a:t>New York Mountains of the Mojave Desert, from US National Park Service, retrieved on May 11, 2016 from https://www.nps.gov/common/uploads/photogallery/pwr/park/moja/CA841159-155D-4519-3E0ED47959AE931C/CA841159-155D-4519-3E0ED47959AE931C-large.jpg [Public Domain]</a:t>
            </a:r>
            <a:endParaRPr>
              <a:latin typeface="Arial"/>
              <a:ea typeface="Arial"/>
              <a:cs typeface="Arial"/>
              <a:sym typeface="Arial"/>
            </a:endParaRPr>
          </a:p>
          <a:p>
            <a:pPr>
              <a:lnSpc>
                <a:spcPct val="80000"/>
              </a:lnSpc>
              <a:spcBef>
                <a:spcPts val="300"/>
              </a:spcBef>
              <a:defRPr i="1"/>
            </a:pPr>
            <a:r>
              <a:t>Tundra at the Noatak National Preserve, from US National Park Service, retrieved on August 24, 2016 from https://www.nps.gov/media/photo/view.htm?id=C63527F9-1DD8-B71C-07F8F57BD2F92F5C [Public Domain]</a:t>
            </a:r>
            <a:endParaRPr>
              <a:latin typeface="Arial"/>
              <a:ea typeface="Arial"/>
              <a:cs typeface="Arial"/>
              <a:sym typeface="Arial"/>
            </a:endParaRP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The last terrestrial biome that students will explore in this Journey is the Alpine Forest.</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Alaska’s Mount Sanford viewed from the Copper Lake Trail, from the US National Park Service, retrieved May 11, 2016 from https://www.nps.gov/common/uploads/photogallery/akr/park/wrst/3D8D6880-1DD8-B71C-07D6ED8E7687CF5D/3D8D6880-1DD8-B71C-07D6ED8E7687CF5D-large.jpg [Public Domain]</a:t>
            </a:r>
          </a:p>
          <a:p>
            <a:pPr>
              <a:defRPr>
                <a:latin typeface="Arial"/>
                <a:ea typeface="Arial"/>
                <a:cs typeface="Arial"/>
                <a:sym typeface="Arial"/>
              </a:defRPr>
            </a:pPr>
            <a: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The Alpine Forest  is a biome associated with northern  latitudes as well as higher altitudes.  Many people commonly associate the word “alpine” with mountain.  Although many alpine forests are located on mountains, there are many which are not.  This is one of the reasons, that alpine forests are often referred by another name- Taiga.  As students explore this biomes, they should understand that the term “alpine forest” refers as much to the type of trees (pine trees) as to the type of terrain that signifies this biome. </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Alaska’s Mount Sanford viewed from the Copper Lake Trail, from the US National Park Service, retrieved May 11, 2016 from https://www.nps.gov/common/uploads/photogallery/akr/park/wrst/3D8D6880-1DD8-B71C-07D6ED8E7687CF5D/3D8D6880-1DD8-B71C-07D6ED8E7687CF5D-large.jpg [Public Domain]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b="1">
                <a:latin typeface="Arial"/>
                <a:ea typeface="Arial"/>
                <a:cs typeface="Arial"/>
                <a:sym typeface="Arial"/>
              </a:defRPr>
            </a:pPr>
            <a:r>
              <a:t>How are they different?  </a:t>
            </a:r>
            <a:r>
              <a:rPr b="0"/>
              <a:t>G</a:t>
            </a:r>
            <a:r>
              <a:rPr b="0"/>
              <a:t>uide students to think about the differences that they can see (or read), and what they can infer.  (Students may immediately note that </a:t>
            </a:r>
            <a:r>
              <a:rPr b="0"/>
              <a:t>the plants are very small in the tundra</a:t>
            </a:r>
            <a:r>
              <a:rPr b="0"/>
              <a:t>, and that there are lots of swamps and pine trees in the Alpine Forest.)Thinking back on earlier slides, students may recall that the temperatures (or climate), precipitation, plant life, and animal life are all different.  </a:t>
            </a:r>
          </a:p>
          <a:p>
            <a:pPr>
              <a:defRPr>
                <a:latin typeface="Arial"/>
                <a:ea typeface="Arial"/>
                <a:cs typeface="Arial"/>
                <a:sym typeface="Arial"/>
              </a:defRPr>
            </a:pPr>
          </a:p>
          <a:p>
            <a:pPr>
              <a:defRPr>
                <a:latin typeface="Arial"/>
                <a:ea typeface="Arial"/>
                <a:cs typeface="Arial"/>
                <a:sym typeface="Arial"/>
              </a:defRPr>
            </a:pPr>
            <a:r>
              <a:t>Students may realize that the </a:t>
            </a:r>
            <a:r>
              <a:t>t</a:t>
            </a:r>
            <a:r>
              <a:t>undra is farther north, closer to the Arctic Circle, and that it has a shorter spring and summer, and a very short growing season during the very short summer.  During the 50-60 </a:t>
            </a:r>
            <a:r>
              <a:t>d</a:t>
            </a:r>
            <a:r>
              <a:t>ays of summer, the sun shines for 24 hours a day!  </a:t>
            </a:r>
            <a:r>
              <a:t>A</a:t>
            </a:r>
            <a:r>
              <a:t>nimals would have heavy fur coats</a:t>
            </a:r>
            <a:r>
              <a:t> – often colored white in winter – </a:t>
            </a:r>
            <a:r>
              <a:t>and plants would be low growing and adapted to the </a:t>
            </a:r>
            <a:r>
              <a:t>very short growing season and permafrost just below the surface of the soil</a:t>
            </a:r>
            <a:r>
              <a:t>.</a:t>
            </a:r>
          </a:p>
          <a:p>
            <a:pPr>
              <a:defRPr>
                <a:latin typeface="Arial"/>
                <a:ea typeface="Arial"/>
                <a:cs typeface="Arial"/>
                <a:sym typeface="Arial"/>
              </a:defRPr>
            </a:pPr>
          </a:p>
          <a:p>
            <a:pPr>
              <a:defRPr>
                <a:latin typeface="Arial"/>
                <a:ea typeface="Arial"/>
                <a:cs typeface="Arial"/>
                <a:sym typeface="Arial"/>
              </a:defRPr>
            </a:pPr>
            <a:r>
              <a:t>The </a:t>
            </a:r>
            <a:r>
              <a:t>a</a:t>
            </a:r>
            <a:r>
              <a:t>lpine </a:t>
            </a:r>
            <a:r>
              <a:t>f</a:t>
            </a:r>
            <a:r>
              <a:t>orest is a bit warmer than the Tundra, but also has a fairly short growing season. Pine and fir trees are most successful here because the narrow needles (instead of leaves) protest the trees against moisture loss and heat loss. </a:t>
            </a:r>
            <a:r>
              <a:t>The cone shape of the tree also helps shed heavy snows, which protects the branches from breakage. </a:t>
            </a:r>
            <a:r>
              <a:t>Animals would have fur coats, and would burrow or hibernate for protection against the long, cold winter.</a:t>
            </a:r>
          </a:p>
          <a:p>
            <a:pPr>
              <a:defRPr>
                <a:latin typeface="Arial"/>
                <a:ea typeface="Arial"/>
                <a:cs typeface="Arial"/>
                <a:sym typeface="Arial"/>
              </a:defRPr>
            </a:pPr>
          </a:p>
          <a:p>
            <a:pPr>
              <a:defRPr>
                <a:latin typeface="Arial"/>
                <a:ea typeface="Arial"/>
                <a:cs typeface="Arial"/>
                <a:sym typeface="Arial"/>
              </a:defRPr>
            </a:pPr>
            <a:r>
              <a:t>Additional information: Alpine, or boreal (pronounced bore-ee-ul) forest, is northern coniferous forest that is found just below the snow line of a mountain, around an elevation of about 10,000 feet above sea level. No trees grow above the snow line. Another name for boreal forest is taiga (pronounced tie-guh). Taiga is the Russian word for forest.</a:t>
            </a:r>
          </a:p>
          <a:p>
            <a:pPr>
              <a:defRPr>
                <a:latin typeface="Arial"/>
                <a:ea typeface="Arial"/>
                <a:cs typeface="Arial"/>
                <a:sym typeface="Arial"/>
              </a:defRPr>
            </a:pPr>
          </a:p>
          <a:p>
            <a:pPr>
              <a:lnSpc>
                <a:spcPct val="80000"/>
              </a:lnSpc>
              <a:spcBef>
                <a:spcPts val="300"/>
              </a:spcBef>
              <a:defRPr i="1">
                <a:latin typeface="Arial"/>
                <a:ea typeface="Arial"/>
                <a:cs typeface="Arial"/>
                <a:sym typeface="Arial"/>
              </a:defRPr>
            </a:pPr>
            <a:r>
              <a:t>Image credits:</a:t>
            </a:r>
          </a:p>
          <a:p>
            <a:pPr>
              <a:lnSpc>
                <a:spcPct val="80000"/>
              </a:lnSpc>
              <a:spcBef>
                <a:spcPts val="300"/>
              </a:spcBef>
              <a:defRPr i="1"/>
            </a:pPr>
            <a:r>
              <a:t>Tundra at the Noatak National Preserve, from US National Park Service, retrieved on August 24, 2016 from https://www.nps.gov/media/photo/view.htm?id=C63527F9-1DD8-B71C-07F8F57BD2F92F5C [Public Domain]</a:t>
            </a:r>
            <a:endParaRPr>
              <a:latin typeface="Arial"/>
              <a:ea typeface="Arial"/>
              <a:cs typeface="Arial"/>
              <a:sym typeface="Arial"/>
            </a:endParaRPr>
          </a:p>
          <a:p>
            <a:pPr>
              <a:lnSpc>
                <a:spcPct val="80000"/>
              </a:lnSpc>
              <a:spcBef>
                <a:spcPts val="300"/>
              </a:spcBef>
              <a:defRPr i="1"/>
            </a:pPr>
            <a:r>
              <a:t>Alpine (boreal) forest by kyleandkelly, retrieved on August 25, 2016 from https://commons.wikimedia.org/wiki/File:Taiga_Alaska.jpg [CC BY-SA 2.0 (https://creativecommons.org/licenses/by/2.0/)]</a:t>
            </a:r>
            <a:endParaRPr>
              <a:latin typeface="Arial"/>
              <a:ea typeface="Arial"/>
              <a:cs typeface="Arial"/>
              <a:sym typeface="Arial"/>
            </a:endParaRPr>
          </a:p>
          <a:p>
            <a:pPr>
              <a:lnSpc>
                <a:spcPct val="80000"/>
              </a:lnSpc>
              <a:spcBef>
                <a:spcPts val="300"/>
              </a:spcBef>
              <a:defRPr i="1"/>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Teacher’s Notes</a:t>
            </a:r>
          </a:p>
          <a:p>
            <a:pPr>
              <a:lnSpc>
                <a:spcPct val="80000"/>
              </a:lnSpc>
              <a:spcBef>
                <a:spcPts val="300"/>
              </a:spcBef>
              <a:defRPr b="1">
                <a:latin typeface="Arial"/>
                <a:ea typeface="Arial"/>
                <a:cs typeface="Arial"/>
                <a:sym typeface="Arial"/>
              </a:defRPr>
            </a:pPr>
          </a:p>
          <a:p>
            <a:pPr>
              <a:lnSpc>
                <a:spcPct val="80000"/>
              </a:lnSpc>
              <a:spcBef>
                <a:spcPts val="300"/>
              </a:spcBef>
              <a:defRPr>
                <a:latin typeface="Arial"/>
                <a:ea typeface="Arial"/>
                <a:cs typeface="Arial"/>
                <a:sym typeface="Arial"/>
              </a:defRPr>
            </a:pPr>
            <a:r>
              <a:t>Begin the Journey Unit by asking students to look at the pictures on the slide.  Tell students that these represent different areas on the Earth. Ask students the following questions:</a:t>
            </a:r>
          </a:p>
          <a:p>
            <a:pPr>
              <a:lnSpc>
                <a:spcPct val="80000"/>
              </a:lnSpc>
              <a:spcBef>
                <a:spcPts val="300"/>
              </a:spcBef>
              <a:defRPr>
                <a:latin typeface="Arial"/>
                <a:ea typeface="Arial"/>
                <a:cs typeface="Arial"/>
                <a:sym typeface="Arial"/>
              </a:defRPr>
            </a:pPr>
          </a:p>
          <a:p>
            <a:pPr>
              <a:lnSpc>
                <a:spcPct val="80000"/>
              </a:lnSpc>
              <a:spcBef>
                <a:spcPts val="300"/>
              </a:spcBef>
              <a:defRPr b="1">
                <a:latin typeface="Arial"/>
                <a:ea typeface="Arial"/>
                <a:cs typeface="Arial"/>
                <a:sym typeface="Arial"/>
              </a:defRPr>
            </a:pPr>
            <a:r>
              <a:t>What is similar about the pictures?  </a:t>
            </a:r>
          </a:p>
          <a:p>
            <a:pPr>
              <a:lnSpc>
                <a:spcPct val="80000"/>
              </a:lnSpc>
              <a:spcBef>
                <a:spcPts val="300"/>
              </a:spcBef>
              <a:defRPr b="1">
                <a:latin typeface="Arial"/>
                <a:ea typeface="Arial"/>
                <a:cs typeface="Arial"/>
                <a:sym typeface="Arial"/>
              </a:defRPr>
            </a:pPr>
          </a:p>
          <a:p>
            <a:pPr>
              <a:lnSpc>
                <a:spcPct val="80000"/>
              </a:lnSpc>
              <a:spcBef>
                <a:spcPts val="300"/>
              </a:spcBef>
              <a:defRPr b="1">
                <a:latin typeface="Arial"/>
                <a:ea typeface="Arial"/>
                <a:cs typeface="Arial"/>
                <a:sym typeface="Arial"/>
              </a:defRPr>
            </a:pPr>
            <a:r>
              <a:t>What is different about the pictures?</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Allow students time for discussion.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Using the pictures, discuss that one of the similarities is that in all of these areas on Earth there are living organisms. This includes plants and animals as well as other organisms such as fungi and bacteria. Continue the discussion focusing on the differences of the areas: different terrains, different climate, and different organisms that live in each of the areas.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Conclude the discussion by explaining that these pictures represent one of the ways in which scientists can classify the Earth.  They can classify different areas of the world into groups called biomes.  Tell students that to better understand the concept of a biome, they will first begin by looking at what makes up a biome in the next several slides. </a:t>
            </a:r>
          </a:p>
          <a:p>
            <a:pPr>
              <a:lnSpc>
                <a:spcPct val="80000"/>
              </a:lnSpc>
              <a:spcBef>
                <a:spcPts val="300"/>
              </a:spcBef>
              <a:defRPr>
                <a:latin typeface="Arial"/>
                <a:ea typeface="Arial"/>
                <a:cs typeface="Arial"/>
                <a:sym typeface="Arial"/>
              </a:defRPr>
            </a:pPr>
          </a:p>
          <a:p>
            <a:pPr>
              <a:lnSpc>
                <a:spcPct val="80000"/>
              </a:lnSpc>
              <a:spcBef>
                <a:spcPts val="300"/>
              </a:spcBef>
              <a:defRPr i="1">
                <a:latin typeface="Arial"/>
                <a:ea typeface="Arial"/>
                <a:cs typeface="Arial"/>
                <a:sym typeface="Arial"/>
              </a:defRPr>
            </a:pPr>
            <a:r>
              <a:t>Image</a:t>
            </a:r>
            <a:r>
              <a:t> credits (clockwise from top left)</a:t>
            </a:r>
            <a:r>
              <a:t>:</a:t>
            </a:r>
          </a:p>
          <a:p>
            <a:pPr>
              <a:lnSpc>
                <a:spcPct val="80000"/>
              </a:lnSpc>
              <a:spcBef>
                <a:spcPts val="300"/>
              </a:spcBef>
              <a:defRPr i="1">
                <a:latin typeface="Arial"/>
                <a:ea typeface="Arial"/>
                <a:cs typeface="Arial"/>
                <a:sym typeface="Arial"/>
              </a:defRPr>
            </a:pPr>
            <a:r>
              <a:t>Rub al Khali Desert, by Nepenthes, retrieved August 23, 2016 from https://commons.wikimedia.org/wiki/File:Rub_al_Khali_002.JPG [CC BY-SA 3.0 (https://creativecommons.org/licenses/by/3.0/)]</a:t>
            </a:r>
          </a:p>
          <a:p>
            <a:pPr>
              <a:lnSpc>
                <a:spcPct val="80000"/>
              </a:lnSpc>
              <a:spcBef>
                <a:spcPts val="300"/>
              </a:spcBef>
              <a:defRPr i="1">
                <a:latin typeface="Arial"/>
                <a:ea typeface="Arial"/>
                <a:cs typeface="Arial"/>
                <a:sym typeface="Arial"/>
              </a:defRPr>
            </a:pPr>
            <a:r>
              <a:t>Manini or convict tangs amongst finger coral, by Claire Fackler/NOAA, retrieved August 23, 2016 from https://www.flickr.com/photos/51647007@N08/5077894923/ [CC BY-SA 2.0 (https://creativecommons.org/licenses/by/2.0/)]</a:t>
            </a:r>
          </a:p>
          <a:p>
            <a:pPr>
              <a:lnSpc>
                <a:spcPct val="80000"/>
              </a:lnSpc>
              <a:spcBef>
                <a:spcPts val="300"/>
              </a:spcBef>
              <a:defRPr i="1">
                <a:latin typeface="Arial"/>
                <a:ea typeface="Arial"/>
                <a:cs typeface="Arial"/>
                <a:sym typeface="Arial"/>
              </a:defRPr>
            </a:pPr>
            <a:r>
              <a:t>Lake Clark National Park, from US National Park Service, retrieved May 11, 2016 from https://www.nps.gov/media/photo/view.htm?id=8CD91474-1DD8-B71C-07A37AA675973CCA [Public Domain]</a:t>
            </a:r>
          </a:p>
          <a:p>
            <a:pPr>
              <a:lnSpc>
                <a:spcPct val="80000"/>
              </a:lnSpc>
              <a:spcBef>
                <a:spcPts val="300"/>
              </a:spcBef>
              <a:defRPr i="1">
                <a:latin typeface="Arial"/>
                <a:ea typeface="Arial"/>
                <a:cs typeface="Arial"/>
                <a:sym typeface="Arial"/>
              </a:defRPr>
            </a:pPr>
            <a:r>
              <a:t>Cypress Lake at University of Louisiana, by Jcarriere, retrieved August 23, 2016 from https://commons.wikimedia.org/wiki/File:The_Swamp_1.jpg [Public Domain]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b="1">
                <a:latin typeface="Arial"/>
                <a:ea typeface="Arial"/>
                <a:cs typeface="Arial"/>
                <a:sym typeface="Arial"/>
              </a:defRPr>
            </a:pPr>
            <a:r>
              <a:t>How are they different?  </a:t>
            </a:r>
            <a:r>
              <a:rPr b="0"/>
              <a:t>In the previous slide, students may have come up with lots of differences!  Here, we will focus their attention on differences in temperature and precipitation — bringing them back to the defining differences in biomes. </a:t>
            </a:r>
          </a:p>
          <a:p>
            <a:pPr>
              <a:defRPr>
                <a:latin typeface="Arial"/>
                <a:ea typeface="Arial"/>
                <a:cs typeface="Arial"/>
                <a:sym typeface="Arial"/>
              </a:defRPr>
            </a:pPr>
            <a:r>
              <a:t>To have different biomes in the state of Alaska, there must be differences in temperature and precipitation.</a:t>
            </a:r>
          </a:p>
          <a:p>
            <a:pPr>
              <a:defRPr>
                <a:latin typeface="Arial"/>
                <a:ea typeface="Arial"/>
                <a:cs typeface="Arial"/>
                <a:sym typeface="Arial"/>
              </a:defRPr>
            </a:pPr>
          </a:p>
          <a:p>
            <a:pPr>
              <a:defRPr b="1">
                <a:latin typeface="Arial"/>
                <a:ea typeface="Arial"/>
                <a:cs typeface="Arial"/>
                <a:sym typeface="Arial"/>
              </a:defRPr>
            </a:pPr>
            <a:r>
              <a:t>How can we represent these differences? </a:t>
            </a:r>
            <a:r>
              <a:rPr b="0"/>
              <a:t> Answers will vary — Students may be guided to think about tables, bar graphs, pictographs.  In the next several slides, students will look at tables and bar graphs.  They will then be able to design their own bar graphs using precipitation data.</a:t>
            </a:r>
          </a:p>
          <a:p>
            <a:pPr>
              <a:defRPr>
                <a:latin typeface="Arial"/>
                <a:ea typeface="Arial"/>
                <a:cs typeface="Arial"/>
                <a:sym typeface="Arial"/>
              </a:defRPr>
            </a:pPr>
          </a:p>
          <a:p>
            <a:pPr>
              <a:defRPr i="1">
                <a:latin typeface="Arial"/>
                <a:ea typeface="Arial"/>
                <a:cs typeface="Arial"/>
                <a:sym typeface="Arial"/>
              </a:defRPr>
            </a:pPr>
            <a:r>
              <a:t>Image credits:</a:t>
            </a:r>
            <a:endParaRPr b="1"/>
          </a:p>
          <a:p>
            <a:pPr>
              <a:defRPr i="1">
                <a:latin typeface="Arial"/>
                <a:ea typeface="Arial"/>
                <a:cs typeface="Arial"/>
                <a:sym typeface="Arial"/>
              </a:defRPr>
            </a:pPr>
            <a:r>
              <a:t>Rain, from Pixabay.com, retrieved on May 11, 2016 from https://pixabay.com/en/cloud-weather-rain-rainfall-37011/ [Public Domain]</a:t>
            </a:r>
            <a:endParaRPr b="1"/>
          </a:p>
          <a:p>
            <a:pPr>
              <a:defRPr i="1">
                <a:latin typeface="Arial"/>
                <a:ea typeface="Arial"/>
                <a:cs typeface="Arial"/>
                <a:sym typeface="Arial"/>
              </a:defRPr>
            </a:pPr>
            <a:r>
              <a:t>Snow, from Pixabay.com, retrieved on May 11, 2016 from https://pixabay.com/en/cloud-snow-flakes-winter-weather-306404/ [Public Domain]</a:t>
            </a:r>
            <a:endParaRPr b="1"/>
          </a:p>
          <a:p>
            <a:pPr>
              <a:defRPr i="1">
                <a:latin typeface="Arial"/>
                <a:ea typeface="Arial"/>
                <a:cs typeface="Arial"/>
                <a:sym typeface="Arial"/>
              </a:defRPr>
            </a:pPr>
            <a:r>
              <a:t>Sun, from Clipart.org, retrieved on May 11, 2016 from https://openclipart.org/detail/165476/meteo-sole [Public Domain]</a:t>
            </a:r>
            <a:endParaRPr b="1"/>
          </a:p>
          <a:p>
            <a:pPr>
              <a:defRPr i="1">
                <a:latin typeface="Arial"/>
                <a:ea typeface="Arial"/>
                <a:cs typeface="Arial"/>
                <a:sym typeface="Arial"/>
              </a:defRPr>
            </a:pPr>
            <a:r>
              <a:t>Thermometer in Celsius and  electronvolts (eV), from Wikimedia Commons, retrieved on May 11, 2016, from https://commons.wikimedia.org/wiki/File:Temperature_in_eV.svg [Public Domain]</a:t>
            </a:r>
            <a:endParaRPr b="1"/>
          </a:p>
          <a:p>
            <a:pPr>
              <a:defRPr>
                <a:latin typeface="Arial"/>
                <a:ea typeface="Arial"/>
                <a:cs typeface="Arial"/>
                <a:sym typeface="Arial"/>
              </a:defRPr>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This table organizes the average summer temperatures for 7 areas in Alaska and Canada.  Students should be able to identify the 2 warmest areas just by scanning the information.  They are Fairbanks and Vancouver.   The lowest summer temperatures are found in Anchorage and Skagway.  Ask students if these differences in temperatures might indicate that these are different biomes.  </a:t>
            </a:r>
            <a:r>
              <a:rPr i="1"/>
              <a:t>It is likely that students may suggest that the differences in temperatures may indicate a difference in biomes.  Fairbanks is part of a Alpine Forest biome. Vancouver is part of a Temperate Forest biome.  Anchorage and Skagway are part of the Alpine Tundra biome. </a:t>
            </a:r>
            <a:endParaRPr i="1"/>
          </a:p>
          <a:p>
            <a:pPr>
              <a:defRPr>
                <a:solidFill>
                  <a:schemeClr val="accent2"/>
                </a:solidFill>
                <a:latin typeface="Arial"/>
                <a:ea typeface="Arial"/>
                <a:cs typeface="Arial"/>
                <a:sym typeface="Arial"/>
              </a:defRPr>
            </a:pPr>
          </a:p>
          <a:p>
            <a:pPr>
              <a:defRPr>
                <a:latin typeface="Arial"/>
                <a:ea typeface="Arial"/>
                <a:cs typeface="Arial"/>
                <a:sym typeface="Arial"/>
              </a:defRPr>
            </a:pPr>
            <a:r>
              <a:t>(Remembering that we’re focusing in on biomes, we’ll look at the average precipitation next to see if it is different for these areas as well.)</a:t>
            </a:r>
          </a:p>
          <a:p>
            <a:pPr>
              <a:defRPr>
                <a:latin typeface="Arial"/>
                <a:ea typeface="Arial"/>
                <a:cs typeface="Arial"/>
                <a:sym typeface="Arial"/>
              </a:defRPr>
            </a:pPr>
          </a:p>
          <a:p>
            <a:pPr>
              <a:defRPr>
                <a:latin typeface="Arial"/>
                <a:ea typeface="Arial"/>
                <a:cs typeface="Arial"/>
                <a:sym typeface="Arial"/>
              </a:defRPr>
            </a:pPr>
            <a:r>
              <a:t>Additional information:  The Fairbanks average summer temp is 21.0C, and the Vancouver summer average temp is 20.1C.   These are in Celsius, and are roughly in the 68-70 degree range on the Fahrenheit scale.  For  Anchorage, the summer average is 15.4C or about 59F, and 15.7C or 60F.</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defRPr b="1">
                <a:latin typeface="Arial"/>
                <a:ea typeface="Arial"/>
                <a:cs typeface="Arial"/>
                <a:sym typeface="Arial"/>
              </a:defRPr>
            </a:pPr>
            <a:r>
              <a:t>Teacher’s Notes</a:t>
            </a:r>
            <a:r>
              <a:rPr b="0"/>
              <a:t> </a:t>
            </a:r>
          </a:p>
          <a:p>
            <a:pPr>
              <a:defRPr>
                <a:latin typeface="Arial"/>
                <a:ea typeface="Arial"/>
                <a:cs typeface="Arial"/>
                <a:sym typeface="Arial"/>
              </a:defRPr>
            </a:pPr>
          </a:p>
          <a:p>
            <a:pPr>
              <a:defRPr>
                <a:latin typeface="Arial"/>
                <a:ea typeface="Arial"/>
                <a:cs typeface="Arial"/>
                <a:sym typeface="Arial"/>
              </a:defRPr>
            </a:pPr>
            <a:r>
              <a:t>This table organizes the average summer precipitation for the same 7 areas in Alaska.  Have students scan the table and ask if they can spot the wettest and driest locations.  Students should be able to quickly see that Ketchikan is the wettest location simply because it has the largest numbers all the way across the table.  It has an average monthly rainfall of 24.5 cm during the summer months.  Juneau is second with about 11.3 cm on average each month.  </a:t>
            </a:r>
          </a:p>
          <a:p>
            <a:pPr>
              <a:defRPr>
                <a:latin typeface="Arial"/>
                <a:ea typeface="Arial"/>
                <a:cs typeface="Arial"/>
                <a:sym typeface="Arial"/>
              </a:defRPr>
            </a:pPr>
            <a:r>
              <a:rPr i="1"/>
              <a:t>It is likely that students may suggest that the differences in precipitation may indicate a difference in biomes.  Fairbanks is part of a Alpine Forest biome. Vancouver , Juneau, and Ketchikan are part of a Temperate Rain Forest biome.  Anchorage and Skagway are part of the Alpine Tundra biome.</a:t>
            </a:r>
          </a:p>
          <a:p>
            <a:pPr>
              <a:defRPr>
                <a:latin typeface="Arial"/>
                <a:ea typeface="Arial"/>
                <a:cs typeface="Arial"/>
                <a:sym typeface="Arial"/>
              </a:defRPr>
            </a:pPr>
          </a:p>
          <a:p>
            <a:pPr>
              <a:defRPr>
                <a:latin typeface="Arial"/>
                <a:ea typeface="Arial"/>
                <a:cs typeface="Arial"/>
                <a:sym typeface="Arial"/>
              </a:defRPr>
            </a:pPr>
            <a:r>
              <a:t>It’s a little more difficult to spot the driest location, but it is Fairbanks.  Fairbanks gets a monthly average of only 3.4 cm each month, with most of the rain falling in July and August.</a:t>
            </a:r>
          </a:p>
          <a:p>
            <a:pPr>
              <a:defRPr>
                <a:latin typeface="Arial"/>
                <a:ea typeface="Arial"/>
                <a:cs typeface="Arial"/>
                <a:sym typeface="Arial"/>
              </a:defRPr>
            </a:pPr>
          </a:p>
          <a:p>
            <a:pPr>
              <a:defRPr>
                <a:latin typeface="Arial"/>
                <a:ea typeface="Arial"/>
                <a:cs typeface="Arial"/>
                <a:sym typeface="Arial"/>
              </a:defRPr>
            </a:pPr>
            <a:r>
              <a:t>Ask students if these differences in temperatures might indicate that these are different biomes.</a:t>
            </a:r>
          </a:p>
          <a:p>
            <a:pPr>
              <a:defRPr>
                <a:latin typeface="Arial"/>
                <a:ea typeface="Arial"/>
                <a:cs typeface="Arial"/>
                <a:sym typeface="Arial"/>
              </a:defRPr>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defRPr b="1"/>
            </a:pPr>
            <a:r>
              <a:t>Teacher’s Notes</a:t>
            </a:r>
          </a:p>
          <a:p>
            <a:pPr/>
            <a:endParaRPr b="1"/>
          </a:p>
          <a:p>
            <a:pPr/>
            <a:r>
              <a:t>Your students may be familiar with this type of graph.  It is a graphical or visual representation of data which makes it much faster and easier to see differences in the temperatures of the 2 biomes.  Ask them if they can tell which biome has warmer summers, and have them explain what they see.</a:t>
            </a:r>
          </a:p>
          <a:p>
            <a:pPr/>
          </a:p>
          <a:p>
            <a:pPr/>
            <a:r>
              <a:t>Tell your students that they will be constructing a similar graph using precipitation data.  Review the components of the graph with them:  Scale, labels, use of 2 colors to show the 2 different biomes, etc.</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These questions are designed to guide students to make a bar graph similar to the preceding one.  You may wish to discuss some possible answers to these questions, and to refer back to the previous slide if necessary.  They will use the information in the next slide to construct their graph.  </a:t>
            </a:r>
          </a:p>
          <a:p>
            <a:pPr>
              <a:defRPr>
                <a:latin typeface="Arial"/>
                <a:ea typeface="Arial"/>
                <a:cs typeface="Arial"/>
                <a:sym typeface="Arial"/>
              </a:defRPr>
            </a:pPr>
          </a:p>
          <a:p>
            <a:pPr>
              <a:defRPr>
                <a:latin typeface="Arial"/>
                <a:ea typeface="Arial"/>
                <a:cs typeface="Arial"/>
                <a:sym typeface="Arial"/>
              </a:defRPr>
            </a:pPr>
            <a:r>
              <a:t>Please make sure that students have access to graph paper, rulers, pencils, and colored pencils or crayons.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Leave this slide up for the students to work from, and give them time to complete a bar graph showing the different levels of rainfall for these 2 biomes. </a:t>
            </a:r>
          </a:p>
          <a:p>
            <a:pPr>
              <a:defRPr>
                <a:latin typeface="Arial"/>
                <a:ea typeface="Arial"/>
                <a:cs typeface="Arial"/>
                <a:sym typeface="Arial"/>
              </a:defRPr>
            </a:pPr>
          </a:p>
          <a:p>
            <a:pPr>
              <a:defRPr>
                <a:latin typeface="Arial"/>
                <a:ea typeface="Arial"/>
                <a:cs typeface="Arial"/>
                <a:sym typeface="Arial"/>
              </a:defRPr>
            </a:pPr>
            <a:r>
              <a:t>Have students share their bar graphs with the class.  Also, depending upon time available, you may wish to discuss pictographs and line graphs with your students.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r>
              <a:t>Answers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Question 1: B</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r>
              <a:t>Answers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Question 2: C</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r>
              <a:t>Answers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Question 3: </a:t>
            </a:r>
            <a:r>
              <a:t>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defRPr i="1"/>
            </a:pPr>
            <a:r>
              <a:t>Image credit: </a:t>
            </a:r>
          </a:p>
          <a:p>
            <a:pPr>
              <a:defRPr i="1"/>
            </a:pPr>
            <a:r>
              <a:t>Coral, from FreeImages.com, retrieved on May 11, 2016 from http://www.freeimages.com/photo/aquarium-1360326 [Public Domain]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Introduce the concept of  a biome to students using the slide above.  Students may not completely understand the concept of a biome from the definition on this slide.  However, as students view the next set of slides and the rest of the slides in the Journey Unit, they should develop a deeper understanding of the concept of a biome. </a:t>
            </a:r>
          </a:p>
          <a:p>
            <a:pPr>
              <a:defRPr>
                <a:latin typeface="Arial"/>
                <a:ea typeface="Arial"/>
                <a:cs typeface="Arial"/>
                <a:sym typeface="Arial"/>
              </a:defRPr>
            </a:pPr>
          </a:p>
          <a:p>
            <a:pPr>
              <a:defRPr>
                <a:latin typeface="Arial"/>
                <a:ea typeface="Arial"/>
                <a:cs typeface="Arial"/>
                <a:sym typeface="Arial"/>
              </a:defRPr>
            </a:pPr>
            <a:r>
              <a:t>There are essentially three factors that constitute a biome: climate, plants, and animals. Climate and plant life tend to be more indicative or descriptive of a biome than animal life.  Many times, a biome can be described solely by vegetation and climate.  Once described, the animals that live in that biome are identified.  In addition, biomes carry with them a geographical component.  This means that all over the Earth, you will tend to find similar biomes at similar latitudes.  This is because of the correlation of biomes with climate.  </a:t>
            </a:r>
          </a:p>
          <a:p>
            <a:pPr/>
            <a:endParaRPr>
              <a:latin typeface="Arial"/>
              <a:ea typeface="Arial"/>
              <a:cs typeface="Arial"/>
              <a:sym typeface="Arial"/>
            </a:endParaRPr>
          </a:p>
          <a:p>
            <a:pPr/>
            <a:endParaRPr>
              <a:latin typeface="Arial"/>
              <a:ea typeface="Arial"/>
              <a:cs typeface="Arial"/>
              <a:sym typeface="Arial"/>
            </a:endParaRPr>
          </a:p>
          <a:p>
            <a:pPr/>
            <a:endParaRPr>
              <a:latin typeface="Arial"/>
              <a:ea typeface="Arial"/>
              <a:cs typeface="Arial"/>
              <a:sym typeface="Arial"/>
            </a:endParaRPr>
          </a:p>
          <a:p>
            <a:pPr/>
            <a:endParaRPr>
              <a:latin typeface="Arial"/>
              <a:ea typeface="Arial"/>
              <a:cs typeface="Arial"/>
              <a:sym typeface="Arial"/>
            </a:endParaRPr>
          </a:p>
          <a:p>
            <a:pPr/>
            <a:endParaRPr>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spcBef>
                <a:spcPts val="300"/>
              </a:spcBef>
              <a:defRPr b="1">
                <a:latin typeface="Arial"/>
                <a:ea typeface="Arial"/>
                <a:cs typeface="Arial"/>
                <a:sym typeface="Arial"/>
              </a:defRPr>
            </a:pPr>
            <a:r>
              <a:t>Teacher’s Notes</a:t>
            </a:r>
          </a:p>
          <a:p>
            <a:pPr>
              <a:defRPr b="1">
                <a:latin typeface="Arial"/>
                <a:ea typeface="Arial"/>
                <a:cs typeface="Arial"/>
                <a:sym typeface="Arial"/>
              </a:defRPr>
            </a:pPr>
          </a:p>
          <a:p>
            <a:pPr>
              <a:spcBef>
                <a:spcPts val="300"/>
              </a:spcBef>
              <a:defRPr>
                <a:latin typeface="Arial"/>
                <a:ea typeface="Arial"/>
                <a:cs typeface="Arial"/>
                <a:sym typeface="Arial"/>
              </a:defRPr>
            </a:pPr>
            <a:r>
              <a:t>Answers:</a:t>
            </a:r>
          </a:p>
          <a:p>
            <a:pPr>
              <a:defRPr>
                <a:latin typeface="Arial"/>
                <a:ea typeface="Arial"/>
                <a:cs typeface="Arial"/>
                <a:sym typeface="Arial"/>
              </a:defRPr>
            </a:pPr>
          </a:p>
          <a:p>
            <a:pPr>
              <a:spcBef>
                <a:spcPts val="300"/>
              </a:spcBef>
              <a:defRPr>
                <a:latin typeface="Arial"/>
                <a:ea typeface="Arial"/>
                <a:cs typeface="Arial"/>
                <a:sym typeface="Arial"/>
              </a:defRPr>
            </a:pPr>
            <a:r>
              <a:t>Question 1: Students should indicate that the two areas may have either the SAME biome or DIFFERENT biomes.  The answer would depend on what the CLIMATE was of the areas.  If the temperature and precipitation of the two areas was the same, it is likely that the climate of the two areas would be the same.  If the climate is the same, then it is likely that the two areas will be the same type of biome.  However, if the climate between the two areas is DIFFERENT because either the temperature or the precipitation differs between the two areas, then the two areas will be different biomes. </a:t>
            </a:r>
          </a:p>
          <a:p>
            <a:pPr>
              <a:defRPr>
                <a:latin typeface="Arial"/>
                <a:ea typeface="Arial"/>
                <a:cs typeface="Arial"/>
                <a:sym typeface="Arial"/>
              </a:defRPr>
            </a:pPr>
          </a:p>
          <a:p>
            <a:pPr>
              <a:spcBef>
                <a:spcPts val="300"/>
              </a:spcBef>
              <a:defRPr>
                <a:latin typeface="Arial"/>
                <a:ea typeface="Arial"/>
                <a:cs typeface="Arial"/>
                <a:sym typeface="Arial"/>
              </a:defRPr>
            </a:pPr>
            <a:r>
              <a:t>Question 2: Student answers will vary.  Students should be able to give examples from the terrestrial biomes they explored.  Two examples are described below. </a:t>
            </a:r>
          </a:p>
          <a:p>
            <a:pPr>
              <a:spcBef>
                <a:spcPts val="300"/>
              </a:spcBef>
              <a:defRPr>
                <a:latin typeface="Arial"/>
                <a:ea typeface="Arial"/>
                <a:cs typeface="Arial"/>
                <a:sym typeface="Arial"/>
              </a:defRPr>
            </a:pPr>
            <a:r>
              <a:t> </a:t>
            </a:r>
          </a:p>
          <a:p>
            <a:pPr>
              <a:spcBef>
                <a:spcPts val="300"/>
              </a:spcBef>
              <a:defRPr>
                <a:latin typeface="Arial"/>
                <a:ea typeface="Arial"/>
                <a:cs typeface="Arial"/>
                <a:sym typeface="Arial"/>
              </a:defRPr>
            </a:pPr>
            <a:r>
              <a:t>Animals that live in desert biomes tend to live in burrows rather than on the surface of the Earth because of the cooler temperatures and shade that the underground provides.  </a:t>
            </a:r>
          </a:p>
          <a:p>
            <a:pPr>
              <a:defRPr>
                <a:latin typeface="Arial"/>
                <a:ea typeface="Arial"/>
                <a:cs typeface="Arial"/>
                <a:sym typeface="Arial"/>
              </a:defRPr>
            </a:pPr>
          </a:p>
          <a:p>
            <a:pPr>
              <a:spcBef>
                <a:spcPts val="300"/>
              </a:spcBef>
              <a:defRPr>
                <a:latin typeface="Arial"/>
                <a:ea typeface="Arial"/>
                <a:cs typeface="Arial"/>
                <a:sym typeface="Arial"/>
              </a:defRPr>
            </a:pPr>
            <a:r>
              <a:t>Plants in the tundra tend to be low lying in order to survive the harsh winds and cold temperatures of this biome.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lnSpc>
                <a:spcPct val="72000"/>
              </a:lnSpc>
              <a:spcBef>
                <a:spcPts val="300"/>
              </a:spcBef>
              <a:defRPr b="1">
                <a:latin typeface="Arial"/>
                <a:ea typeface="Arial"/>
                <a:cs typeface="Arial"/>
                <a:sym typeface="Arial"/>
              </a:defRPr>
            </a:pPr>
            <a:r>
              <a:t>Teacher’s Notes</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Previously students investigated the components of biomes and examples of terrestrial biomes.  In the last section of this Journey Unit, students will extend their investigation to those biomes within water- aquatic biomes.  </a:t>
            </a:r>
          </a:p>
          <a:p>
            <a:pPr>
              <a:lnSpc>
                <a:spcPct val="72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Aquatic biomes, like terrestrial biomes, have living and non-living components.  The same factors which affect terrestrial biomes- temperature and precipitation- also effect aquatic biomes.   However, understanding and dissociating that climate in an aquatic biome is in one sense more complex than that of terrestrial biomes.  When thinking about the climate of an aquatic biome, scientists break down several climatic factors including the temperature of the water, the depth of water, nutrients in the water, the amount of salt in the water (salinity), and water movement.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Obviously temperature is a major factor as it is in terrestrial biomes.  However, the amount of precipitation tends to exert its influence less directly.  Precipitation can affect water movement, salinity, and nutrients in the water.  But these may also be affected by other factors.  In the end, scientists have determined that it is the depth of water, nutrients in the water, water salinity and water movement that have more of a DIRECT effect on plants and animals.  Thus, climate in an aquatic biome is described by describing the five factors listed on this slide and below, rather than by only temperature and precipitation as with terrestrial biomes.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The temperature of the water</a:t>
            </a:r>
          </a:p>
          <a:p>
            <a:pPr>
              <a:lnSpc>
                <a:spcPct val="80000"/>
              </a:lnSpc>
              <a:spcBef>
                <a:spcPts val="300"/>
              </a:spcBef>
              <a:defRPr>
                <a:latin typeface="Arial"/>
                <a:ea typeface="Arial"/>
                <a:cs typeface="Arial"/>
                <a:sym typeface="Arial"/>
              </a:defRPr>
            </a:pPr>
            <a:r>
              <a:t>The depth of water</a:t>
            </a:r>
          </a:p>
          <a:p>
            <a:pPr>
              <a:lnSpc>
                <a:spcPct val="80000"/>
              </a:lnSpc>
              <a:spcBef>
                <a:spcPts val="300"/>
              </a:spcBef>
              <a:defRPr>
                <a:latin typeface="Arial"/>
                <a:ea typeface="Arial"/>
                <a:cs typeface="Arial"/>
                <a:sym typeface="Arial"/>
              </a:defRPr>
            </a:pPr>
            <a:r>
              <a:t>Nutrients in the water</a:t>
            </a:r>
          </a:p>
          <a:p>
            <a:pPr>
              <a:lnSpc>
                <a:spcPct val="80000"/>
              </a:lnSpc>
              <a:spcBef>
                <a:spcPts val="300"/>
              </a:spcBef>
              <a:defRPr>
                <a:latin typeface="Arial"/>
                <a:ea typeface="Arial"/>
                <a:cs typeface="Arial"/>
                <a:sym typeface="Arial"/>
              </a:defRPr>
            </a:pPr>
            <a:r>
              <a:t>The amount of salt in the water (salinity)</a:t>
            </a:r>
          </a:p>
          <a:p>
            <a:pPr>
              <a:lnSpc>
                <a:spcPct val="80000"/>
              </a:lnSpc>
              <a:spcBef>
                <a:spcPts val="300"/>
              </a:spcBef>
              <a:defRPr>
                <a:latin typeface="Arial"/>
                <a:ea typeface="Arial"/>
                <a:cs typeface="Arial"/>
                <a:sym typeface="Arial"/>
              </a:defRPr>
            </a:pPr>
            <a:r>
              <a:t>Water movement</a:t>
            </a:r>
          </a:p>
          <a:p>
            <a:pPr>
              <a:lnSpc>
                <a:spcPct val="80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Although students may see different factors that influence terrestrial and aquatic biomes, the point should be made that in BOTH cases, biomes are described and classified in terms of CLIMATE.  And in both cases, plants and animals in different aquatic biomes experience different climates and therefore will have different adaptations depending upon the climate. </a:t>
            </a:r>
          </a:p>
          <a:p>
            <a:pPr>
              <a:lnSpc>
                <a:spcPct val="72000"/>
              </a:lnSpc>
              <a:spcBef>
                <a:spcPts val="300"/>
              </a:spcBef>
              <a:defRPr>
                <a:latin typeface="Arial"/>
                <a:ea typeface="Arial"/>
                <a:cs typeface="Arial"/>
                <a:sym typeface="Arial"/>
              </a:defRPr>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hape 690"/>
          <p:cNvSpPr/>
          <p:nvPr>
            <p:ph type="sldImg"/>
          </p:nvPr>
        </p:nvSpPr>
        <p:spPr>
          <a:prstGeom prst="rect">
            <a:avLst/>
          </a:prstGeom>
        </p:spPr>
        <p:txBody>
          <a:bodyPr/>
          <a:lstStyle/>
          <a:p>
            <a:pPr/>
          </a:p>
        </p:txBody>
      </p:sp>
      <p:sp>
        <p:nvSpPr>
          <p:cNvPr id="691" name="Shape 691"/>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As with terrestrial biomes, students may see different groupings of aquatic biomes through different resources.  However, one of the easiest ways to classify aquatic biomes is to first divide them into two groups on the basis of salinity: freshwater and saltwater biomes.</a:t>
            </a:r>
            <a:r>
              <a:rPr>
                <a:latin typeface="+mj-lt"/>
                <a:ea typeface="+mj-ea"/>
                <a:cs typeface="+mj-cs"/>
                <a:sym typeface="Calibri"/>
              </a:rP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This slide and the next six slides are presented to help students explore three types of marine biomes: the open ocean, coral reefs and estuaries.  Remind students that in each of the biomes, the water is considered saltwater.  </a:t>
            </a:r>
          </a:p>
          <a:p>
            <a:pPr>
              <a:lnSpc>
                <a:spcPct val="90000"/>
              </a:lnSpc>
              <a:defRPr>
                <a:latin typeface="Arial"/>
                <a:ea typeface="Arial"/>
                <a:cs typeface="Arial"/>
                <a:sym typeface="Arial"/>
              </a:defRPr>
            </a:pPr>
          </a:p>
          <a:p>
            <a:pPr>
              <a:lnSpc>
                <a:spcPct val="90000"/>
              </a:lnSpc>
              <a:defRPr i="1">
                <a:latin typeface="Arial"/>
                <a:ea typeface="Arial"/>
                <a:cs typeface="Arial"/>
                <a:sym typeface="Arial"/>
              </a:defRPr>
            </a:pPr>
            <a:r>
              <a:t>Image credits:</a:t>
            </a:r>
          </a:p>
          <a:p>
            <a:pPr>
              <a:lnSpc>
                <a:spcPct val="90000"/>
              </a:lnSpc>
              <a:defRPr i="1">
                <a:latin typeface="Arial"/>
                <a:ea typeface="Arial"/>
                <a:cs typeface="Arial"/>
                <a:sym typeface="Arial"/>
              </a:defRPr>
            </a:pPr>
            <a:r>
              <a:t>Coral reef, from US National Park Service/National Park of American Samoa, retrieved August 25, 2016 from https://www.nps.gov/media/photo/view.htm?id=EE7829DF-155D-4519-3ED894882FCB74BD [Public Domain]</a:t>
            </a:r>
          </a:p>
          <a:p>
            <a:pPr>
              <a:lnSpc>
                <a:spcPct val="90000"/>
              </a:lnSpc>
              <a:defRPr i="1">
                <a:latin typeface="Arial"/>
                <a:ea typeface="Arial"/>
                <a:cs typeface="Arial"/>
                <a:sym typeface="Arial"/>
              </a:defRPr>
            </a:pPr>
            <a:r>
              <a:t>Ocean view, from Pixabay.com, retrieved on August 25, 2016 from https://pixabay.com/en/ocean-waves-beach-sand-stone-sand-1081834/ [Public Domain]</a:t>
            </a:r>
          </a:p>
          <a:p>
            <a:pPr>
              <a:lnSpc>
                <a:spcPct val="90000"/>
              </a:lnSpc>
              <a:defRPr i="1">
                <a:latin typeface="Arial"/>
                <a:ea typeface="Arial"/>
                <a:cs typeface="Arial"/>
                <a:sym typeface="Arial"/>
              </a:defRPr>
            </a:pPr>
            <a:r>
              <a:t>North Inlet - Winyah Bay National Estuarine Research Reserve, from NOAA</a:t>
            </a:r>
            <a:r>
              <a:rPr>
                <a:latin typeface="+mj-lt"/>
                <a:ea typeface="+mj-ea"/>
                <a:cs typeface="+mj-cs"/>
                <a:sym typeface="Calibri"/>
              </a:rPr>
              <a:t> retrieved on September 3, 2015 from https://www.flickr.com/photos/51647007@N08/5122950553/ </a:t>
            </a:r>
            <a:r>
              <a:rPr i="0">
                <a:latin typeface="+mj-lt"/>
                <a:ea typeface="+mj-ea"/>
                <a:cs typeface="+mj-cs"/>
                <a:sym typeface="Calibri"/>
              </a:rPr>
              <a:t>[</a:t>
            </a:r>
            <a:r>
              <a:rPr>
                <a:latin typeface="+mj-lt"/>
                <a:ea typeface="+mj-ea"/>
                <a:cs typeface="+mj-cs"/>
                <a:sym typeface="Calibri"/>
              </a:rPr>
              <a:t>[CC BY-SA 2.0 (https://creativecommons.org/licenses/by/2.0/)]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b="1">
                <a:latin typeface="Arial"/>
                <a:ea typeface="Arial"/>
                <a:cs typeface="Arial"/>
                <a:sym typeface="Arial"/>
              </a:defRPr>
            </a:pPr>
          </a:p>
          <a:p>
            <a:pPr>
              <a:lnSpc>
                <a:spcPct val="90000"/>
              </a:lnSpc>
              <a:defRPr>
                <a:latin typeface="Arial"/>
                <a:ea typeface="Arial"/>
                <a:cs typeface="Arial"/>
                <a:sym typeface="Arial"/>
              </a:defRPr>
            </a:pPr>
            <a:r>
              <a:t>The open ocean is filled with a variety of plant and animal life.  One of the feature of this biome is that it can be further divided into different zones that are unique in the plant and animal life that inhabit it.  Division into zones can occur according to depth alone, depth at which light penetrates the water, as well as pressure differences.  </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When each of these are taken together the result is a myriad of zones, which although interesting, would itself require several days of study.  Thus, for this Journey Unit, only one method of zoning has been illustrated- that based on the depth at which light penetrates the water.  This factor affects plant growth and plants found within each zone as light is needed for photosynthesis.  In addition, it also affects the types of animals within each zone as animals would require different methods and types of nutrition depending upon whether plants were available in a particular zone.  </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The slides that follow highlight each zone of the ocean, whether plants permeate that zone, and the types of adaptations that animals within the zone have.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hape 766"/>
          <p:cNvSpPr/>
          <p:nvPr>
            <p:ph type="sldImg"/>
          </p:nvPr>
        </p:nvSpPr>
        <p:spPr>
          <a:prstGeom prst="rect">
            <a:avLst/>
          </a:prstGeom>
        </p:spPr>
        <p:txBody>
          <a:bodyPr/>
          <a:lstStyle/>
          <a:p>
            <a:pPr/>
          </a:p>
        </p:txBody>
      </p:sp>
      <p:sp>
        <p:nvSpPr>
          <p:cNvPr id="767" name="Shape 767"/>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The sunlit zone is the top layer of the open ocean.  This includes the area next to the shore as well as farther out into the open ocean.  Within this entire zone are a great abundance of fish, other marine organisms, plants and other photosynthetic organisms.  This slide focuses on the abundance of plants and fish in the sunlit zone next to the shore because the majority of ocean close to the shore is composed of the sunlit zone.  It is in this area that plants with stems are found. </a:t>
            </a:r>
          </a:p>
          <a:p>
            <a:pPr>
              <a:defRPr>
                <a:latin typeface="Arial"/>
                <a:ea typeface="Arial"/>
                <a:cs typeface="Arial"/>
                <a:sym typeface="Arial"/>
              </a:defRPr>
            </a:pPr>
          </a:p>
          <a:p>
            <a:pPr>
              <a:defRPr>
                <a:latin typeface="Arial"/>
                <a:ea typeface="Arial"/>
                <a:cs typeface="Arial"/>
                <a:sym typeface="Arial"/>
              </a:defRPr>
            </a:pPr>
            <a:r>
              <a:t>Examples of aquatic animals with countershading include sharks, rays and skates, and penguins. </a:t>
            </a:r>
          </a:p>
          <a:p>
            <a:pPr>
              <a:defRPr>
                <a:latin typeface="Arial"/>
                <a:ea typeface="Arial"/>
                <a:cs typeface="Arial"/>
                <a:sym typeface="Arial"/>
              </a:defRPr>
            </a:pPr>
          </a:p>
          <a:p>
            <a:pPr>
              <a:defRPr>
                <a:latin typeface="Arial"/>
                <a:ea typeface="Arial"/>
                <a:cs typeface="Arial"/>
                <a:sym typeface="Arial"/>
              </a:defRPr>
            </a:pPr>
            <a:r>
              <a:t>If students ask, countershading also occurs in land animals as well. Many birds have dark backs and white or light-colored stomachs. The gray and white coloring of a gray squirrel is also an example of countershading.</a:t>
            </a:r>
          </a:p>
          <a:p>
            <a:pPr>
              <a:defRPr>
                <a:latin typeface="Arial"/>
                <a:ea typeface="Arial"/>
                <a:cs typeface="Arial"/>
                <a:sym typeface="Arial"/>
              </a:defRPr>
            </a:pPr>
            <a:r>
              <a:t> </a:t>
            </a:r>
          </a:p>
          <a:p>
            <a:pPr>
              <a:defRPr>
                <a:latin typeface="Arial"/>
                <a:ea typeface="Arial"/>
                <a:cs typeface="Arial"/>
                <a:sym typeface="Arial"/>
              </a:defRPr>
            </a:pPr>
            <a:r>
              <a:t>However, as you move out farther within the open ocean, the depth below the sunlit zone increases to such an extent that plants are not capable of extending their roots tot the ocean floor.  Thus, at these larger distances from the shore, the producers in the sunlit zone do not consist of what are technically classified as plants.  Rather, the producers are phytoplankton.  These are microscopic organisms that can photosynthesize like plants.   These microorganisms provide much of the food for the fish that inhabit the sunlit zone in this region of the ocean.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Shape 797"/>
          <p:cNvSpPr/>
          <p:nvPr>
            <p:ph type="sldImg"/>
          </p:nvPr>
        </p:nvSpPr>
        <p:spPr>
          <a:prstGeom prst="rect">
            <a:avLst/>
          </a:prstGeom>
        </p:spPr>
        <p:txBody>
          <a:bodyPr/>
          <a:lstStyle/>
          <a:p>
            <a:pPr/>
          </a:p>
        </p:txBody>
      </p:sp>
      <p:sp>
        <p:nvSpPr>
          <p:cNvPr id="798" name="Shape 798"/>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The twilight zone is the zone in which bioluminescence (glowing in the dark) first appears because of the low levels of light.  Examples of animals that live in this zone include lantern fish, hatchet fish and viperfish.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hape 828"/>
          <p:cNvSpPr/>
          <p:nvPr>
            <p:ph type="sldImg"/>
          </p:nvPr>
        </p:nvSpPr>
        <p:spPr>
          <a:prstGeom prst="rect">
            <a:avLst/>
          </a:prstGeom>
        </p:spPr>
        <p:txBody>
          <a:bodyPr/>
          <a:lstStyle/>
          <a:p>
            <a:pPr/>
          </a:p>
        </p:txBody>
      </p:sp>
      <p:sp>
        <p:nvSpPr>
          <p:cNvPr id="829" name="Shape 829"/>
          <p:cNvSpPr/>
          <p:nvPr>
            <p:ph type="body" sz="quarter" idx="1"/>
          </p:nvPr>
        </p:nvSpPr>
        <p:spPr>
          <a:prstGeom prst="rect">
            <a:avLst/>
          </a:prstGeom>
        </p:spPr>
        <p:txBody>
          <a:bodyPr/>
          <a:lstStyle>
            <a:lvl1pPr>
              <a:lnSpc>
                <a:spcPct val="90000"/>
              </a:lnSpc>
              <a:defRPr b="1">
                <a:latin typeface="Arial"/>
                <a:ea typeface="Arial"/>
                <a:cs typeface="Arial"/>
                <a:sym typeface="Arial"/>
              </a:defRPr>
            </a:lvl1pPr>
          </a:lstStyle>
          <a:p>
            <a:pPr/>
            <a:r>
              <a:t>Teacher’s Notes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hape 859"/>
          <p:cNvSpPr/>
          <p:nvPr>
            <p:ph type="sldImg"/>
          </p:nvPr>
        </p:nvSpPr>
        <p:spPr>
          <a:prstGeom prst="rect">
            <a:avLst/>
          </a:prstGeom>
        </p:spPr>
        <p:txBody>
          <a:bodyPr/>
          <a:lstStyle/>
          <a:p>
            <a:pPr/>
          </a:p>
        </p:txBody>
      </p:sp>
      <p:sp>
        <p:nvSpPr>
          <p:cNvPr id="860" name="Shape 860"/>
          <p:cNvSpPr/>
          <p:nvPr>
            <p:ph type="body" sz="quarter" idx="1"/>
          </p:nvPr>
        </p:nvSpPr>
        <p:spPr>
          <a:prstGeom prst="rect">
            <a:avLst/>
          </a:prstGeom>
        </p:spPr>
        <p:txBody>
          <a:bodyPr/>
          <a:lstStyle>
            <a:lvl1pPr>
              <a:lnSpc>
                <a:spcPct val="90000"/>
              </a:lnSpc>
              <a:defRPr b="1">
                <a:latin typeface="Arial"/>
                <a:ea typeface="Arial"/>
                <a:cs typeface="Arial"/>
                <a:sym typeface="Arial"/>
              </a:defRPr>
            </a:lvl1pPr>
          </a:lstStyle>
          <a:p>
            <a:pPr/>
            <a:r>
              <a:t>Teacher’s Notes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hape 870"/>
          <p:cNvSpPr/>
          <p:nvPr>
            <p:ph type="sldImg"/>
          </p:nvPr>
        </p:nvSpPr>
        <p:spPr>
          <a:prstGeom prst="rect">
            <a:avLst/>
          </a:prstGeom>
        </p:spPr>
        <p:txBody>
          <a:bodyPr/>
          <a:lstStyle/>
          <a:p>
            <a:pPr/>
          </a:p>
        </p:txBody>
      </p:sp>
      <p:sp>
        <p:nvSpPr>
          <p:cNvPr id="871" name="Shape 871"/>
          <p:cNvSpPr/>
          <p:nvPr>
            <p:ph type="body" sz="quarter" idx="1"/>
          </p:nvPr>
        </p:nvSpPr>
        <p:spPr>
          <a:prstGeom prst="rect">
            <a:avLst/>
          </a:prstGeom>
        </p:spPr>
        <p:txBody>
          <a:bodyPr/>
          <a:lstStyle/>
          <a:p>
            <a:pPr>
              <a:lnSpc>
                <a:spcPct val="72000"/>
              </a:lnSpc>
              <a:spcBef>
                <a:spcPts val="300"/>
              </a:spcBef>
              <a:defRPr b="1">
                <a:latin typeface="Arial"/>
                <a:ea typeface="Arial"/>
                <a:cs typeface="Arial"/>
                <a:sym typeface="Arial"/>
              </a:defRPr>
            </a:pPr>
            <a:r>
              <a:t>Teacher’s Notes</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Many scientists consider coral reefs and estuaries as separate biomes as a result of the unique climate, and plant and animal life found in each.  </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For example, although coral reefs are part of the ocean, their warm temperatures, and shallow depth result in a climate that is different from water of the same depth but of different temperatures and from water with the same temperature but different depth.  For scientists concerned with classifying and defining aquatic biomes, these criteria serve as an important reason that coral reefs can be classified as separate and distinct biomes.  However, it should be mentioned that the grouping and classification of aquatic biomes is a younger area of study as compared to the classification of terrestrial biomes.  For this reason, there are resources and definitions which still classify coral reefs as a separate zone within an ocean biome.  As with many areas of research, neither of these classification</a:t>
            </a:r>
            <a:r>
              <a:t>s</a:t>
            </a:r>
            <a:r>
              <a:t> is incorrect when explained appropriately within context.  However, because of the ongoing support for a separate classification of coral reefs, they are defined within this Journey Unit as a separate marine biome. </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Coral reefs are commonly found as barriers along continents and islands.  One of the best know reefs is the Great Barrier Reef off the coast of Australia.  Unique to coral reefs are coral, special organisms that are composed of BOTH algae and animal tissue.  The result of this unique combination is that coral can “feed itself.”  The algae portion of coral serves as producers since they are able to photosynthesize.  Additional nutrient needs are met as the animal portion of coral extends its tentacles in order to obtain plankton from the water.  In addition to coral, other fish, sea urchins, octopuses and sea stars inhabit coral reefs.  </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Estuaries are also considered by many scientists as distinct marine biomes.  Estuaries are unique in that they represent a geographical boundary between fresh water and saltwater.  Estuaries are defined as areas in which the freshwater from rivers meets the saltwater of oceans. This mixing of freshwater and saltwater creates an aquatic environment that has variations in salt content at different areas depending upon the distance from the ocean and during different times of day as a result of high and low tides.  The result of this constantly fluctuating salinity is a biome inhabited by plants and animals with unique adaptations for dealing with this constant change.  Plants and animals characteristically found in estuaries include seaweeds, marsh grasses, worms, oysters, crabs, and waterfowl. </a:t>
            </a:r>
            <a:r>
              <a:t>This estuary is located along the South Carolina coast. It connects to the Atlantic Ocean, which can be seen along the horizon in the upper right-hand corner of image.</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Additional information about estuaries: Estuaries such as the one at North Inlet, above, have areas of salt marsh between which the water flows and mixes. A salt marsh is a form of wetland, and is common along protected shorelines like the one at North Inlet. The salt marshes are the “nurseries” of the estuary, where many newly hatched fish, crabs, and shrimp are protected from predators until the grow large enough to fend for themselves in the open waters of the estuary, where they remain until they are old and large enough to move into the open ocean. </a:t>
            </a:r>
          </a:p>
          <a:p>
            <a:pPr>
              <a:lnSpc>
                <a:spcPct val="72000"/>
              </a:lnSpc>
              <a:spcBef>
                <a:spcPts val="300"/>
              </a:spcBef>
              <a:defRPr>
                <a:latin typeface="Arial"/>
                <a:ea typeface="Arial"/>
                <a:cs typeface="Arial"/>
                <a:sym typeface="Arial"/>
              </a:defRPr>
            </a:pPr>
          </a:p>
          <a:p>
            <a:pPr>
              <a:lnSpc>
                <a:spcPct val="90000"/>
              </a:lnSpc>
              <a:defRPr i="1">
                <a:latin typeface="Arial"/>
                <a:ea typeface="Arial"/>
                <a:cs typeface="Arial"/>
                <a:sym typeface="Arial"/>
              </a:defRPr>
            </a:pPr>
            <a:r>
              <a:t>Image credits:</a:t>
            </a:r>
          </a:p>
          <a:p>
            <a:pPr>
              <a:lnSpc>
                <a:spcPct val="90000"/>
              </a:lnSpc>
              <a:defRPr i="1">
                <a:latin typeface="Arial"/>
                <a:ea typeface="Arial"/>
                <a:cs typeface="Arial"/>
                <a:sym typeface="Arial"/>
              </a:defRPr>
            </a:pPr>
            <a:r>
              <a:t>Coral reef, from US National Park Service/National Park of American Samoa, retrieved August 25, 2016 from https://www.nps.gov/media/photo/view.htm?id=EE7829DF-155D-4519-3ED894882FCB74BD [Public Domain]</a:t>
            </a:r>
          </a:p>
          <a:p>
            <a:pPr>
              <a:lnSpc>
                <a:spcPct val="90000"/>
              </a:lnSpc>
              <a:defRPr i="1">
                <a:latin typeface="Arial"/>
                <a:ea typeface="Arial"/>
                <a:cs typeface="Arial"/>
                <a:sym typeface="Arial"/>
              </a:defRPr>
            </a:pPr>
            <a:r>
              <a:t>North Inlet - Winyah Bay National Estuarine Research Reserve, from NOAA retrieved on September 3, 2015 from https://www.flickr.com/photos/51647007@N08/5122950553/ [[CC BY-SA 2.0 (https://creativecommons.org/licenses/by/2.0/)]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This slide introduces students to one of the key parts of a biome- climate.  Climate is intricately linked with biome classification.  Therefore, if students are to develop a deeper understanding of biomes, they need to understand what is meant by climate and what determines the climate of a geographical area on Earth. </a:t>
            </a:r>
          </a:p>
          <a:p>
            <a:pPr>
              <a:defRPr>
                <a:latin typeface="Arial"/>
                <a:ea typeface="Arial"/>
                <a:cs typeface="Arial"/>
                <a:sym typeface="Arial"/>
              </a:defRPr>
            </a:pPr>
          </a:p>
          <a:p>
            <a:pPr>
              <a:defRPr>
                <a:latin typeface="Arial"/>
                <a:ea typeface="Arial"/>
                <a:cs typeface="Arial"/>
                <a:sym typeface="Arial"/>
              </a:defRPr>
            </a:pPr>
            <a:r>
              <a:t>Stress to students that an area’s climate cannot be determined by one, two, or even five years of data. To truly define and describe an areas climate requires study several decades of data so that any unusual weather events, such as back-to-back blizzards one winter followed by a string of sunny, 70°F days the same time next year do not exert too much influence in determining the area’s climate. This is similar to students collecting multiple observations in their own experiments in order to form accurate conclusions from their investigations.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hape 881"/>
          <p:cNvSpPr/>
          <p:nvPr>
            <p:ph type="sldImg"/>
          </p:nvPr>
        </p:nvSpPr>
        <p:spPr>
          <a:prstGeom prst="rect">
            <a:avLst/>
          </a:prstGeom>
        </p:spPr>
        <p:txBody>
          <a:bodyPr/>
          <a:lstStyle/>
          <a:p>
            <a:pPr/>
          </a:p>
        </p:txBody>
      </p:sp>
      <p:sp>
        <p:nvSpPr>
          <p:cNvPr id="882" name="Shape 882"/>
          <p:cNvSpPr/>
          <p:nvPr>
            <p:ph type="body" sz="quarter" idx="1"/>
          </p:nvPr>
        </p:nvSpPr>
        <p:spPr>
          <a:prstGeom prst="rect">
            <a:avLst/>
          </a:prstGeom>
        </p:spPr>
        <p:txBody>
          <a:bodyPr/>
          <a:lstStyle/>
          <a:p>
            <a:pPr>
              <a:lnSpc>
                <a:spcPct val="90000"/>
              </a:lnSpc>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In addition to marine or saltwater biomes, the Earth is home to three major types of freshwater biomes: lakes and ponds, rivers and streams and wetlands. </a:t>
            </a:r>
          </a:p>
          <a:p>
            <a:pPr>
              <a:defRPr>
                <a:latin typeface="Arial"/>
                <a:ea typeface="Arial"/>
                <a:cs typeface="Arial"/>
                <a:sym typeface="Arial"/>
              </a:defRPr>
            </a:pPr>
          </a:p>
          <a:p>
            <a:pPr>
              <a:defRPr i="1">
                <a:latin typeface="Arial"/>
                <a:ea typeface="Arial"/>
                <a:cs typeface="Arial"/>
                <a:sym typeface="Arial"/>
              </a:defRPr>
            </a:pPr>
            <a:r>
              <a:t>Image credits:</a:t>
            </a:r>
          </a:p>
          <a:p>
            <a:pPr>
              <a:defRPr i="1">
                <a:latin typeface="Arial"/>
                <a:ea typeface="Arial"/>
                <a:cs typeface="Arial"/>
                <a:sym typeface="Arial"/>
              </a:defRPr>
            </a:pPr>
            <a:r>
              <a:t>Takhlakh Lake in Washington, by Adorable Fluttershy, retrieved August 26, 2016 from https://commons.wikimedia.org/wiki/File:Mount_Adams_Early_Morning_Reflection_at_Takhlakh_Lake.png [</a:t>
            </a:r>
            <a:r>
              <a:rPr>
                <a:latin typeface="+mj-lt"/>
                <a:ea typeface="+mj-ea"/>
                <a:cs typeface="+mj-cs"/>
                <a:sym typeface="Calibri"/>
              </a:rPr>
              <a:t>[CC BY-SA 3.0 (https://creativecommons.org/licenses/by/3.0/)]</a:t>
            </a:r>
          </a:p>
          <a:p>
            <a:pPr>
              <a:defRPr i="1">
                <a:latin typeface="Arial"/>
                <a:ea typeface="Arial"/>
                <a:cs typeface="Arial"/>
                <a:sym typeface="Arial"/>
              </a:defRPr>
            </a:pPr>
            <a:r>
              <a:t>Cypress swamp in Jean Lafitte National Historical Site and Preserve (Louisiana), from US National Park Service, retrieved May 11, 2016 from https://www.nps.gov/media/photo/view.htm?id=85014CF6-1DD8-B71C-0741C10AF9FC7550 [Public Domain]</a:t>
            </a:r>
          </a:p>
          <a:p>
            <a:pPr>
              <a:defRPr i="1">
                <a:latin typeface="Arial"/>
                <a:ea typeface="Arial"/>
                <a:cs typeface="Arial"/>
                <a:sym typeface="Arial"/>
              </a:defRPr>
            </a:pPr>
            <a:r>
              <a:t>Cataloochee Creek in Great Smoky Mountains National Park (North Carolina), from US National Park Service, retrieved May 11, 2016 from https://www.nps.gov/media/photo/view.htm?id=2883F08E-1DD8-B71C-0738BC90D402ABE9 [Public Domain]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Shape 892"/>
          <p:cNvSpPr/>
          <p:nvPr>
            <p:ph type="sldImg"/>
          </p:nvPr>
        </p:nvSpPr>
        <p:spPr>
          <a:prstGeom prst="rect">
            <a:avLst/>
          </a:prstGeom>
        </p:spPr>
        <p:txBody>
          <a:bodyPr/>
          <a:lstStyle/>
          <a:p>
            <a:pPr/>
          </a:p>
        </p:txBody>
      </p:sp>
      <p:sp>
        <p:nvSpPr>
          <p:cNvPr id="893" name="Shape 893"/>
          <p:cNvSpPr/>
          <p:nvPr>
            <p:ph type="body" sz="quarter" idx="1"/>
          </p:nvPr>
        </p:nvSpPr>
        <p:spPr>
          <a:prstGeom prst="rect">
            <a:avLst/>
          </a:prstGeom>
        </p:spPr>
        <p:txBody>
          <a:bodyPr/>
          <a:lstStyle/>
          <a:p>
            <a:pPr>
              <a:lnSpc>
                <a:spcPct val="72000"/>
              </a:lnSpc>
              <a:spcBef>
                <a:spcPts val="300"/>
              </a:spcBef>
              <a:defRPr b="1" sz="1100">
                <a:latin typeface="Arial"/>
                <a:ea typeface="Arial"/>
                <a:cs typeface="Arial"/>
                <a:sym typeface="Arial"/>
              </a:defRPr>
            </a:pPr>
            <a:r>
              <a:t>Teacher’s Notes</a:t>
            </a:r>
          </a:p>
          <a:p>
            <a:pPr>
              <a:lnSpc>
                <a:spcPct val="72000"/>
              </a:lnSpc>
              <a:spcBef>
                <a:spcPts val="300"/>
              </a:spcBef>
              <a:defRPr sz="1100">
                <a:latin typeface="Arial"/>
                <a:ea typeface="Arial"/>
                <a:cs typeface="Arial"/>
                <a:sym typeface="Arial"/>
              </a:defRPr>
            </a:pPr>
          </a:p>
          <a:p>
            <a:pPr>
              <a:lnSpc>
                <a:spcPct val="72000"/>
              </a:lnSpc>
              <a:spcBef>
                <a:spcPts val="300"/>
              </a:spcBef>
              <a:defRPr sz="1100">
                <a:latin typeface="Arial"/>
                <a:ea typeface="Arial"/>
                <a:cs typeface="Arial"/>
                <a:sym typeface="Arial"/>
              </a:defRPr>
            </a:pPr>
          </a:p>
          <a:p>
            <a:pPr>
              <a:lnSpc>
                <a:spcPct val="80000"/>
              </a:lnSpc>
              <a:spcBef>
                <a:spcPts val="300"/>
              </a:spcBef>
              <a:defRPr sz="1100">
                <a:latin typeface="Arial"/>
                <a:ea typeface="Arial"/>
                <a:cs typeface="Arial"/>
                <a:sym typeface="Arial"/>
              </a:defRPr>
            </a:pPr>
            <a:r>
              <a:t>Students are likely to be very familiar with the freshwater biome of lakes and ponds.  Although not completely delineated here, lakes and ponds can be divided into zones similar to the open ocean biome.  The boundaries of these zones are defined by both the distance from the shore and the depth of water.  Each zone differs in its plant and animal life as a result of differences in light penetration, depth of the lake or pond floor and temperature. </a:t>
            </a:r>
          </a:p>
          <a:p>
            <a:pPr>
              <a:lnSpc>
                <a:spcPct val="80000"/>
              </a:lnSpc>
              <a:spcBef>
                <a:spcPts val="300"/>
              </a:spcBef>
              <a:defRPr sz="1100">
                <a:latin typeface="Arial"/>
                <a:ea typeface="Arial"/>
                <a:cs typeface="Arial"/>
                <a:sym typeface="Arial"/>
              </a:defRPr>
            </a:pPr>
          </a:p>
          <a:p>
            <a:pPr>
              <a:lnSpc>
                <a:spcPct val="80000"/>
              </a:lnSpc>
              <a:spcBef>
                <a:spcPts val="300"/>
              </a:spcBef>
              <a:defRPr sz="1100">
                <a:latin typeface="Arial"/>
                <a:ea typeface="Arial"/>
                <a:cs typeface="Arial"/>
                <a:sym typeface="Arial"/>
              </a:defRPr>
            </a:pPr>
            <a:r>
              <a:t>The area close to the shore can be established as one zone.  Most plants are found in this area because their roots can easily find the lake or pond bed.  As a result of the rich plant life, there are a myriad of invertebrates, crustaceans and amphibians in this zone.  </a:t>
            </a:r>
          </a:p>
          <a:p>
            <a:pPr>
              <a:lnSpc>
                <a:spcPct val="80000"/>
              </a:lnSpc>
              <a:spcBef>
                <a:spcPts val="300"/>
              </a:spcBef>
              <a:defRPr sz="1100">
                <a:latin typeface="Arial"/>
                <a:ea typeface="Arial"/>
                <a:cs typeface="Arial"/>
                <a:sym typeface="Arial"/>
              </a:defRPr>
            </a:pPr>
          </a:p>
          <a:p>
            <a:pPr>
              <a:lnSpc>
                <a:spcPct val="80000"/>
              </a:lnSpc>
              <a:spcBef>
                <a:spcPts val="300"/>
              </a:spcBef>
              <a:defRPr sz="1100">
                <a:latin typeface="Arial"/>
                <a:ea typeface="Arial"/>
                <a:cs typeface="Arial"/>
                <a:sym typeface="Arial"/>
              </a:defRPr>
            </a:pPr>
            <a:r>
              <a:t>Farther out in the lake the top layer of water is considered similar to the area close to the shore in its ability to support life and nutrients.  Although plants are generally not found here because the lake or pond bed is at a much greater depth, photosynthesis is prevalent and carried out by microscopic organisms known as phytoplankton.  Fish such as bass and trout feed off of this plankton and other types of plankton. Both the water in this top layer and the water close to short tend to be much warmer compared to the deeper waters of a lake. </a:t>
            </a:r>
          </a:p>
          <a:p>
            <a:pPr>
              <a:lnSpc>
                <a:spcPct val="80000"/>
              </a:lnSpc>
              <a:spcBef>
                <a:spcPts val="300"/>
              </a:spcBef>
              <a:defRPr sz="1100">
                <a:latin typeface="Arial"/>
                <a:ea typeface="Arial"/>
                <a:cs typeface="Arial"/>
                <a:sym typeface="Arial"/>
              </a:defRPr>
            </a:pPr>
          </a:p>
          <a:p>
            <a:pPr>
              <a:lnSpc>
                <a:spcPct val="80000"/>
              </a:lnSpc>
              <a:spcBef>
                <a:spcPts val="300"/>
              </a:spcBef>
              <a:defRPr sz="1100">
                <a:latin typeface="Arial"/>
                <a:ea typeface="Arial"/>
                <a:cs typeface="Arial"/>
                <a:sym typeface="Arial"/>
              </a:defRPr>
            </a:pPr>
            <a:r>
              <a:t>The deeper waters of a lake or pond are thought of as a third zone within the lake or pond.  In this area, the depth is such that light does not penetrate and as a result photosynthesis does not occur.  Therefore, no plants or photosynthesizing plankton would be found here.  The lack of light and the lack of plants and photosynthesizing plankton result this zone being dark, cold and low in oxygen.  Animals in this zone are adapted to these conditions.  Their nutrient source comes mainly from the dead and decaying matter that falls from the zones above.   </a:t>
            </a:r>
          </a:p>
          <a:p>
            <a:pPr>
              <a:lnSpc>
                <a:spcPct val="80000"/>
              </a:lnSpc>
              <a:spcBef>
                <a:spcPts val="300"/>
              </a:spcBef>
              <a:defRPr sz="1100">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Takhlakh Lake in Washington, by Adorable Fluttershy, retrieved August 26, 2016 from https://commons.wikimedia.org/wiki/File:Mount_Adams_Early_Morning_Reflection_at_Takhlakh_Lake.png [</a:t>
            </a:r>
            <a:r>
              <a:rPr sz="1100">
                <a:latin typeface="+mj-lt"/>
                <a:ea typeface="+mj-ea"/>
                <a:cs typeface="+mj-cs"/>
                <a:sym typeface="Calibri"/>
              </a:rPr>
              <a:t>[CC BY-SA 3.0 (https://creativecommons.org/licenses/by/3.0/)]</a:t>
            </a:r>
          </a:p>
          <a:p>
            <a:pPr>
              <a:lnSpc>
                <a:spcPct val="80000"/>
              </a:lnSpc>
              <a:spcBef>
                <a:spcPts val="300"/>
              </a:spcBef>
              <a:defRPr sz="1100">
                <a:latin typeface="Arial"/>
                <a:ea typeface="Arial"/>
                <a:cs typeface="Arial"/>
                <a:sym typeface="Arial"/>
              </a:defRPr>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Shape 901"/>
          <p:cNvSpPr/>
          <p:nvPr>
            <p:ph type="sldImg"/>
          </p:nvPr>
        </p:nvSpPr>
        <p:spPr>
          <a:prstGeom prst="rect">
            <a:avLst/>
          </a:prstGeom>
        </p:spPr>
        <p:txBody>
          <a:bodyPr/>
          <a:lstStyle/>
          <a:p>
            <a:pPr/>
          </a:p>
        </p:txBody>
      </p:sp>
      <p:sp>
        <p:nvSpPr>
          <p:cNvPr id="902" name="Shape 902"/>
          <p:cNvSpPr/>
          <p:nvPr>
            <p:ph type="body" sz="quarter" idx="1"/>
          </p:nvPr>
        </p:nvSpPr>
        <p:spPr>
          <a:prstGeom prst="rect">
            <a:avLst/>
          </a:prstGeom>
        </p:spPr>
        <p:txBody>
          <a:bodyPr/>
          <a:lstStyle/>
          <a:p>
            <a:pPr>
              <a:lnSpc>
                <a:spcPct val="81000"/>
              </a:lnSpc>
              <a:defRPr b="1">
                <a:latin typeface="Arial"/>
                <a:ea typeface="Arial"/>
                <a:cs typeface="Arial"/>
                <a:sym typeface="Arial"/>
              </a:defRPr>
            </a:pPr>
            <a:r>
              <a:t>Teacher’s Notes</a:t>
            </a:r>
          </a:p>
          <a:p>
            <a:pPr>
              <a:lnSpc>
                <a:spcPct val="81000"/>
              </a:lnSpc>
              <a:defRPr>
                <a:latin typeface="Arial"/>
                <a:ea typeface="Arial"/>
                <a:cs typeface="Arial"/>
                <a:sym typeface="Arial"/>
              </a:defRPr>
            </a:pPr>
          </a:p>
          <a:p>
            <a:pPr>
              <a:lnSpc>
                <a:spcPct val="81000"/>
              </a:lnSpc>
              <a:defRPr>
                <a:latin typeface="Arial"/>
                <a:ea typeface="Arial"/>
                <a:cs typeface="Arial"/>
                <a:sym typeface="Arial"/>
              </a:defRPr>
            </a:pPr>
            <a:r>
              <a:t>Rivers and streams represent a second type of freshwater biome.  They differ from lakes and ponds in several ways.  One of the most obvious is that the water in these biomes is moving.  As a result, the water in rivers and streams tends to be colder than in lakes and ponds.  Thus, temperature differences exist between the these two biomes. </a:t>
            </a:r>
          </a:p>
          <a:p>
            <a:pPr>
              <a:lnSpc>
                <a:spcPct val="81000"/>
              </a:lnSpc>
              <a:defRPr>
                <a:latin typeface="Arial"/>
                <a:ea typeface="Arial"/>
                <a:cs typeface="Arial"/>
                <a:sym typeface="Arial"/>
              </a:defRPr>
            </a:pPr>
          </a:p>
          <a:p>
            <a:pPr>
              <a:lnSpc>
                <a:spcPct val="81000"/>
              </a:lnSpc>
              <a:defRPr>
                <a:latin typeface="Arial"/>
                <a:ea typeface="Arial"/>
                <a:cs typeface="Arial"/>
                <a:sym typeface="Arial"/>
              </a:defRPr>
            </a:pPr>
            <a:r>
              <a:t>As with some of the other aquatic biomes, rivers and streams can be divided into different areas.  For rivers and streams, three different zones are generally described: the head or beginning of the river, the middle, and the end of the river.  These three areas tend to exhibit differences in temperature, oxygen content, turbidity and accumulation of sediment. As you might expect, these factors often combine to produce a difference in water conditions that results in a difference in the plants and animals that inhabit that area. </a:t>
            </a:r>
          </a:p>
          <a:p>
            <a:pPr>
              <a:lnSpc>
                <a:spcPct val="81000"/>
              </a:lnSpc>
              <a:defRPr>
                <a:latin typeface="Arial"/>
                <a:ea typeface="Arial"/>
                <a:cs typeface="Arial"/>
                <a:sym typeface="Arial"/>
              </a:defRPr>
            </a:pPr>
            <a:r>
              <a:t>For example, the headwaters of a river or stream tend to be cooler and have more oxygen than the water at the mouth of the stream.  Salmon are found in in these cooler, more oxygen rich areas of rivers, whereas carp and catfish are found in warmer mouth sections as these are species that require less oxygen.  The middle of the river tends to be an area of great species diversity as the width of the river increases.  Both the head and middle of the river tend to have more plant diversity than the mouth of the river because of differences in the amount of light that penetrates these areas.  Towards the mouth of the river, the water becomes more turbid or murky compared to the head or middle of the river because of the sediment that has been picked up by the water along its course.  As a result of this increase in sediment, less light can penetrate the water, leading to lower levels of photosynthesis and less plant diversity. </a:t>
            </a:r>
          </a:p>
          <a:p>
            <a:pPr>
              <a:lnSpc>
                <a:spcPct val="81000"/>
              </a:lnSpc>
              <a:defRPr>
                <a:latin typeface="Arial"/>
                <a:ea typeface="Arial"/>
                <a:cs typeface="Arial"/>
                <a:sym typeface="Arial"/>
              </a:defRPr>
            </a:pPr>
          </a:p>
          <a:p>
            <a:pPr>
              <a:lnSpc>
                <a:spcPct val="81000"/>
              </a:lnSpc>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Cataloochee Creek in Great Smoky Mountains National Park (North Carolina), from US National Park Service, retrieved May 11, 2016 from https://www.nps.gov/media/photo/view.htm?id=2883F08E-1DD8-B71C-0738BC90D402ABE9 [Public Domain]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Shape 910"/>
          <p:cNvSpPr/>
          <p:nvPr>
            <p:ph type="sldImg"/>
          </p:nvPr>
        </p:nvSpPr>
        <p:spPr>
          <a:prstGeom prst="rect">
            <a:avLst/>
          </a:prstGeom>
        </p:spPr>
        <p:txBody>
          <a:bodyPr/>
          <a:lstStyle/>
          <a:p>
            <a:pPr/>
          </a:p>
        </p:txBody>
      </p:sp>
      <p:sp>
        <p:nvSpPr>
          <p:cNvPr id="911" name="Shape 911"/>
          <p:cNvSpPr/>
          <p:nvPr>
            <p:ph type="body" sz="quarter" idx="1"/>
          </p:nvPr>
        </p:nvSpPr>
        <p:spPr>
          <a:prstGeom prst="rect">
            <a:avLst/>
          </a:prstGeom>
        </p:spPr>
        <p:txBody>
          <a:bodyPr/>
          <a:lstStyle/>
          <a:p>
            <a:pPr>
              <a:lnSpc>
                <a:spcPct val="72000"/>
              </a:lnSpc>
              <a:spcBef>
                <a:spcPts val="300"/>
              </a:spcBef>
              <a:defRPr b="1">
                <a:latin typeface="Arial"/>
                <a:ea typeface="Arial"/>
                <a:cs typeface="Arial"/>
                <a:sym typeface="Arial"/>
              </a:defRPr>
            </a:pPr>
            <a:r>
              <a:t>Teacher’s Notes</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The last freshwater biome discussed in this Journey Unit is the wetlands biomes.  Students should be familiar with this biome and some of the adaptations of its plants as a result of completing the Ecosystems and Adaptations CELL.  As a biome, it is one of the most intriguing because of the unique adaptations of its plants.  In addition to the examples listed above, these hydrophytes have evolved a multitude of structures and functions that allow them to function in this biome.  Although students may assume that these adaptations are all directed at living with large amounts of water, there are hydrophytes and other plants of the wetlands must also deal with variations in water levels as SOME wetlands do NOT remain moist or filled with water during all portions of the year.  </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One of the ecological functions of wetlands is that it serves as a sponge or reservoir for water from nearby rivers and streams.  For some wetlands, there is a portion of the year when the  wetlands have what would be considered an excess of water.  However, during drier portions of the year or during droughts, water from some of these wetlands recedes.  Thus the plants that thrive in the excess water conditions, must also be able to tolerate lower levels of water.  </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In addition to this function wetlands also serve as a filter for the chemicals and sediments that passes from the land to the ocean.  This is because as water runs off the land and passes through a wetland, many sediments become trapped by the vegetation and settle into the soil.  Many of the chemicals carried along with the water and sediments are often converted into less toxic forms by the plants of the wetlands. </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r>
              <a:t>The picture on this slide illustrates only one type of wetland, a forested wetland.  This type of wetland is dominated by trees.  Marshes or wet meadows are wetlands that are usually made up of grasses and  leafy but not woody plants.  Bogs or swamps are wetlands that have fewer grasses and low to medium height bushes and other woody plants.  </a:t>
            </a: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p>
          <a:p>
            <a:pPr>
              <a:lnSpc>
                <a:spcPct val="72000"/>
              </a:lnSpc>
              <a:spcBef>
                <a:spcPts val="300"/>
              </a:spcBef>
              <a:defRPr>
                <a:latin typeface="Arial"/>
                <a:ea typeface="Arial"/>
                <a:cs typeface="Arial"/>
                <a:sym typeface="Arial"/>
              </a:defRPr>
            </a:pPr>
          </a:p>
          <a:p>
            <a:pPr>
              <a:lnSpc>
                <a:spcPct val="72000"/>
              </a:lnSpc>
              <a:spcBef>
                <a:spcPts val="300"/>
              </a:spcBef>
              <a:defRPr b="1">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Cypress swamp in Jean Lafitte National Historical Site and Preserve (Louisiana), from US National Park Service, retrieved May 11, 2016 from https://www.nps.gov/media/photo/view.htm?id=85014CF6-1DD8-B71C-0741C10AF9FC7550 [Public Domain]</a:t>
            </a:r>
          </a:p>
          <a:p>
            <a:pPr>
              <a:lnSpc>
                <a:spcPct val="72000"/>
              </a:lnSpc>
              <a:spcBef>
                <a:spcPts val="300"/>
              </a:spcBef>
              <a:defRPr b="1">
                <a:latin typeface="Arial"/>
                <a:ea typeface="Arial"/>
                <a:cs typeface="Arial"/>
                <a:sym typeface="Arial"/>
              </a:defRPr>
            </a:p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Shape 944"/>
          <p:cNvSpPr/>
          <p:nvPr>
            <p:ph type="sldImg"/>
          </p:nvPr>
        </p:nvSpPr>
        <p:spPr>
          <a:prstGeom prst="rect">
            <a:avLst/>
          </a:prstGeom>
        </p:spPr>
        <p:txBody>
          <a:bodyPr/>
          <a:lstStyle/>
          <a:p>
            <a:pPr/>
          </a:p>
        </p:txBody>
      </p:sp>
      <p:sp>
        <p:nvSpPr>
          <p:cNvPr id="945" name="Shape 945"/>
          <p:cNvSpPr/>
          <p:nvPr>
            <p:ph type="body" sz="quarter" idx="1"/>
          </p:nvPr>
        </p:nvSpPr>
        <p:spPr>
          <a:prstGeom prst="rect">
            <a:avLst/>
          </a:prstGeom>
        </p:spPr>
        <p:txBody>
          <a:bodyPr/>
          <a:lstStyle/>
          <a:p>
            <a:pPr>
              <a:lnSpc>
                <a:spcPct val="80000"/>
              </a:lnSpc>
              <a:spcBef>
                <a:spcPts val="300"/>
              </a:spcBef>
              <a:defRPr b="1" sz="1000">
                <a:latin typeface="Arial"/>
                <a:ea typeface="Arial"/>
                <a:cs typeface="Arial"/>
                <a:sym typeface="Arial"/>
              </a:defRPr>
            </a:pPr>
            <a:r>
              <a:t>Teacher Notes</a:t>
            </a:r>
          </a:p>
          <a:p>
            <a:pPr>
              <a:lnSpc>
                <a:spcPct val="80000"/>
              </a:lnSpc>
              <a:defRPr b="1" sz="1000">
                <a:latin typeface="Arial"/>
                <a:ea typeface="Arial"/>
                <a:cs typeface="Arial"/>
                <a:sym typeface="Arial"/>
              </a:defRPr>
            </a:pPr>
          </a:p>
          <a:p>
            <a:pPr>
              <a:lnSpc>
                <a:spcPct val="80000"/>
              </a:lnSpc>
              <a:spcBef>
                <a:spcPts val="300"/>
              </a:spcBef>
              <a:defRPr sz="1000">
                <a:latin typeface="Arial"/>
                <a:ea typeface="Arial"/>
                <a:cs typeface="Arial"/>
                <a:sym typeface="Arial"/>
              </a:defRPr>
            </a:pPr>
            <a:r>
              <a:t>Answers</a:t>
            </a:r>
          </a:p>
          <a:p>
            <a:pPr>
              <a:lnSpc>
                <a:spcPct val="80000"/>
              </a:lnSpc>
              <a:defRPr sz="1000">
                <a:latin typeface="Arial"/>
                <a:ea typeface="Arial"/>
                <a:cs typeface="Arial"/>
                <a:sym typeface="Arial"/>
              </a:defRPr>
            </a:pPr>
          </a:p>
          <a:p>
            <a:pPr>
              <a:lnSpc>
                <a:spcPct val="80000"/>
              </a:lnSpc>
              <a:spcBef>
                <a:spcPts val="300"/>
              </a:spcBef>
              <a:defRPr sz="1000">
                <a:latin typeface="Arial"/>
                <a:ea typeface="Arial"/>
                <a:cs typeface="Arial"/>
                <a:sym typeface="Arial"/>
              </a:defRPr>
            </a:pPr>
            <a:r>
              <a:t>Question 1: 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Shape 951"/>
          <p:cNvSpPr/>
          <p:nvPr>
            <p:ph type="sldImg"/>
          </p:nvPr>
        </p:nvSpPr>
        <p:spPr>
          <a:prstGeom prst="rect">
            <a:avLst/>
          </a:prstGeom>
        </p:spPr>
        <p:txBody>
          <a:bodyPr/>
          <a:lstStyle/>
          <a:p>
            <a:pPr/>
          </a:p>
        </p:txBody>
      </p:sp>
      <p:sp>
        <p:nvSpPr>
          <p:cNvPr id="952" name="Shape 952"/>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 Notes</a:t>
            </a:r>
          </a:p>
          <a:p>
            <a:pPr>
              <a:lnSpc>
                <a:spcPct val="80000"/>
              </a:lnSpc>
              <a:defRPr b="1">
                <a:latin typeface="Arial"/>
                <a:ea typeface="Arial"/>
                <a:cs typeface="Arial"/>
                <a:sym typeface="Arial"/>
              </a:defRPr>
            </a:pPr>
          </a:p>
          <a:p>
            <a:pPr>
              <a:lnSpc>
                <a:spcPct val="80000"/>
              </a:lnSpc>
              <a:spcBef>
                <a:spcPts val="300"/>
              </a:spcBef>
              <a:defRPr>
                <a:latin typeface="Arial"/>
                <a:ea typeface="Arial"/>
                <a:cs typeface="Arial"/>
                <a:sym typeface="Arial"/>
              </a:defRPr>
            </a:pPr>
            <a:r>
              <a:t>Answer</a:t>
            </a:r>
          </a:p>
          <a:p>
            <a:pPr>
              <a:lnSpc>
                <a:spcPct val="80000"/>
              </a:lnSpc>
              <a:defRPr>
                <a:latin typeface="Arial"/>
                <a:ea typeface="Arial"/>
                <a:cs typeface="Arial"/>
                <a:sym typeface="Arial"/>
              </a:defRPr>
            </a:pPr>
          </a:p>
          <a:p>
            <a:pPr>
              <a:lnSpc>
                <a:spcPct val="80000"/>
              </a:lnSpc>
              <a:spcBef>
                <a:spcPts val="300"/>
              </a:spcBef>
              <a:defRPr>
                <a:latin typeface="Arial"/>
                <a:ea typeface="Arial"/>
                <a:cs typeface="Arial"/>
                <a:sym typeface="Arial"/>
              </a:defRPr>
            </a:pPr>
            <a:r>
              <a:t>Question 2: </a:t>
            </a:r>
            <a:r>
              <a:t>A</a:t>
            </a:r>
          </a:p>
          <a:p>
            <a:pPr>
              <a:lnSpc>
                <a:spcPct val="80000"/>
              </a:lnSpc>
              <a:spcBef>
                <a:spcPts val="300"/>
              </a:spcBef>
              <a:defRPr>
                <a:latin typeface="Arial"/>
                <a:ea typeface="Arial"/>
                <a:cs typeface="Arial"/>
                <a:sym typeface="Arial"/>
              </a:defRPr>
            </a:pPr>
            <a:r>
              <a:t>Question 3: C</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Shape 959"/>
          <p:cNvSpPr/>
          <p:nvPr>
            <p:ph type="sldImg"/>
          </p:nvPr>
        </p:nvSpPr>
        <p:spPr>
          <a:prstGeom prst="rect">
            <a:avLst/>
          </a:prstGeom>
        </p:spPr>
        <p:txBody>
          <a:bodyPr/>
          <a:lstStyle/>
          <a:p>
            <a:pPr/>
          </a:p>
        </p:txBody>
      </p:sp>
      <p:sp>
        <p:nvSpPr>
          <p:cNvPr id="960" name="Shape 960"/>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 Notes</a:t>
            </a:r>
          </a:p>
          <a:p>
            <a:pPr>
              <a:lnSpc>
                <a:spcPct val="80000"/>
              </a:lnSpc>
              <a:defRPr b="1">
                <a:latin typeface="Arial"/>
                <a:ea typeface="Arial"/>
                <a:cs typeface="Arial"/>
                <a:sym typeface="Arial"/>
              </a:defRPr>
            </a:pPr>
          </a:p>
          <a:p>
            <a:pPr>
              <a:lnSpc>
                <a:spcPct val="80000"/>
              </a:lnSpc>
              <a:spcBef>
                <a:spcPts val="300"/>
              </a:spcBef>
              <a:defRPr>
                <a:latin typeface="Arial"/>
                <a:ea typeface="Arial"/>
                <a:cs typeface="Arial"/>
                <a:sym typeface="Arial"/>
              </a:defRPr>
            </a:pPr>
            <a:r>
              <a:t>Answer</a:t>
            </a:r>
          </a:p>
          <a:p>
            <a:pPr>
              <a:lnSpc>
                <a:spcPct val="80000"/>
              </a:lnSpc>
              <a:defRPr>
                <a:latin typeface="Arial"/>
                <a:ea typeface="Arial"/>
                <a:cs typeface="Arial"/>
                <a:sym typeface="Arial"/>
              </a:defRPr>
            </a:pPr>
          </a:p>
          <a:p>
            <a:pPr>
              <a:lnSpc>
                <a:spcPct val="80000"/>
              </a:lnSpc>
              <a:spcBef>
                <a:spcPts val="300"/>
              </a:spcBef>
              <a:defRPr>
                <a:latin typeface="Arial"/>
                <a:ea typeface="Arial"/>
                <a:cs typeface="Arial"/>
                <a:sym typeface="Arial"/>
              </a:defRPr>
            </a:pPr>
            <a:r>
              <a:t>Question 4: 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Shape 969"/>
          <p:cNvSpPr/>
          <p:nvPr>
            <p:ph type="sldImg"/>
          </p:nvPr>
        </p:nvSpPr>
        <p:spPr>
          <a:prstGeom prst="rect">
            <a:avLst/>
          </a:prstGeom>
        </p:spPr>
        <p:txBody>
          <a:bodyPr/>
          <a:lstStyle/>
          <a:p>
            <a:pPr/>
          </a:p>
        </p:txBody>
      </p:sp>
      <p:sp>
        <p:nvSpPr>
          <p:cNvPr id="970" name="Shape 970"/>
          <p:cNvSpPr/>
          <p:nvPr>
            <p:ph type="body" sz="quarter" idx="1"/>
          </p:nvPr>
        </p:nvSpPr>
        <p:spPr>
          <a:prstGeom prst="rect">
            <a:avLst/>
          </a:prstGeom>
        </p:spPr>
        <p:txBody>
          <a:bodyPr/>
          <a:lstStyle/>
          <a:p>
            <a:pPr>
              <a:defRPr i="1"/>
            </a:pPr>
            <a:r>
              <a:t>Image credit: </a:t>
            </a:r>
          </a:p>
          <a:p>
            <a:pPr>
              <a:defRPr i="1"/>
            </a:pPr>
            <a:r>
              <a:t>Coral, from FreeImages.com, retrieved on May 11, 2016 from http://www.freeimages.com/photo/aquarium-1360326 [Public Domain]</a:t>
            </a:r>
          </a:p>
          <a:p>
            <a:pPr/>
            <a:endParaRPr i="1"/>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Shape 974"/>
          <p:cNvSpPr/>
          <p:nvPr>
            <p:ph type="sldImg"/>
          </p:nvPr>
        </p:nvSpPr>
        <p:spPr>
          <a:prstGeom prst="rect">
            <a:avLst/>
          </a:prstGeom>
        </p:spPr>
        <p:txBody>
          <a:bodyPr/>
          <a:lstStyle/>
          <a:p>
            <a:pPr/>
          </a:p>
        </p:txBody>
      </p:sp>
      <p:sp>
        <p:nvSpPr>
          <p:cNvPr id="975" name="Shape 975"/>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Slides 58-61 are designed to help students explore components that all biomes share.  These slides focus on things that all biomes have in common, and will serve as reminders that there is life everywhere on Earth — all of which is subject to these same factors.</a:t>
            </a:r>
          </a:p>
          <a:p>
            <a:pPr>
              <a:defRPr b="1">
                <a:latin typeface="Arial"/>
                <a:ea typeface="Arial"/>
                <a:cs typeface="Arial"/>
                <a:sym typeface="Arial"/>
              </a:defRPr>
            </a:pPr>
          </a:p>
          <a:p>
            <a:pPr>
              <a:defRPr>
                <a:latin typeface="Arial"/>
                <a:ea typeface="Arial"/>
                <a:cs typeface="Arial"/>
                <a:sym typeface="Arial"/>
              </a:defRPr>
            </a:pPr>
            <a:r>
              <a:t>Next, we will explore the life cycles of different organisms through slides 62-76.  Students will come to understand that, although organisms can have dramatically different and unique life cycles, (and be present in very different biomes), they all have certain components in common.  All organisms experience birth, growth, reproduction, and death.  All organisms have a life cycle.</a:t>
            </a:r>
          </a:p>
          <a:p>
            <a:pPr>
              <a:defRPr>
                <a:latin typeface="Arial"/>
                <a:ea typeface="Arial"/>
                <a:cs typeface="Arial"/>
                <a:sym typeface="Arial"/>
              </a:defRPr>
            </a:pPr>
          </a:p>
          <a:p>
            <a:pPr>
              <a:defRPr>
                <a:latin typeface="Arial"/>
                <a:ea typeface="Arial"/>
                <a:cs typeface="Arial"/>
                <a:sym typeface="Arial"/>
              </a:defRPr>
            </a:pPr>
            <a:r>
              <a:t>In slides 74-75, students will be guided to develop models to describe the universality of these facets of the life cycle.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Shape 1076"/>
          <p:cNvSpPr/>
          <p:nvPr>
            <p:ph type="sldImg"/>
          </p:nvPr>
        </p:nvSpPr>
        <p:spPr>
          <a:prstGeom prst="rect">
            <a:avLst/>
          </a:prstGeom>
        </p:spPr>
        <p:txBody>
          <a:bodyPr/>
          <a:lstStyle/>
          <a:p>
            <a:pPr/>
          </a:p>
        </p:txBody>
      </p:sp>
      <p:sp>
        <p:nvSpPr>
          <p:cNvPr id="1077" name="Shape 107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Students should recognize the color-coding of biomes, having seen it in the first and second sections of this Journey.  You may wish to remind them that biomes are color-coded based on their geographic area, climate, and the organisms that live in them.</a:t>
            </a:r>
          </a:p>
          <a:p>
            <a:pPr>
              <a:defRPr>
                <a:latin typeface="Arial"/>
                <a:ea typeface="Arial"/>
                <a:cs typeface="Arial"/>
                <a:sym typeface="Arial"/>
              </a:defRPr>
            </a:pPr>
          </a:p>
          <a:p>
            <a:pPr>
              <a:defRPr>
                <a:latin typeface="Arial"/>
                <a:ea typeface="Arial"/>
                <a:cs typeface="Arial"/>
                <a:sym typeface="Arial"/>
              </a:defRPr>
            </a:pPr>
            <a:r>
              <a:t>Here are some questions you may wish to ask for review:  What biome do we live in?  Have you seen the animals in our biome’s circle?  What kind of plants grow in our biome?  How would you describe our climate?  </a:t>
            </a:r>
          </a:p>
          <a:p>
            <a:pPr>
              <a:defRPr>
                <a:latin typeface="Arial"/>
                <a:ea typeface="Arial"/>
                <a:cs typeface="Arial"/>
                <a:sym typeface="Arial"/>
              </a:defRPr>
            </a:pPr>
          </a:p>
          <a:p>
            <a:pPr>
              <a:defRPr>
                <a:latin typeface="Arial"/>
                <a:ea typeface="Arial"/>
                <a:cs typeface="Arial"/>
                <a:sym typeface="Arial"/>
              </a:defRPr>
            </a:pPr>
            <a:r>
              <a:t>And if time allows, do you know someone who lives in a different biome?  If so, what is that biome like?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Because climate includes conditions such as temperature, precipitation, wind and seasons, students may be tempted to confuse the climate of an area with its weather.  This slide provides an opportunity to discuss the difference between the weather of an area with the climate of an area. </a:t>
            </a:r>
          </a:p>
          <a:p>
            <a:pPr>
              <a:defRPr>
                <a:latin typeface="Arial"/>
                <a:ea typeface="Arial"/>
                <a:cs typeface="Arial"/>
                <a:sym typeface="Arial"/>
              </a:defRPr>
            </a:pPr>
          </a:p>
          <a:p>
            <a:pPr>
              <a:defRPr>
                <a:latin typeface="Arial"/>
                <a:ea typeface="Arial"/>
                <a:cs typeface="Arial"/>
                <a:sym typeface="Arial"/>
              </a:defRPr>
            </a:pPr>
            <a:r>
              <a:t> In addition to the points listed above, another way that students can distinguish weather from climate is to think of the climate of a region as the result of the weather.  The day to day weather when looked at over a long period such as 30 years makes up the climate of a region.  In this way, students may understand that the reason that people can predict what the weather will be like during different months of the year is that they are really describing the climate of the area in which they live.   </a:t>
            </a:r>
          </a:p>
          <a:p>
            <a:pPr>
              <a:defRPr>
                <a:latin typeface="Arial"/>
                <a:ea typeface="Arial"/>
                <a:cs typeface="Arial"/>
                <a:sym typeface="Arial"/>
              </a:defRPr>
            </a:pPr>
          </a:p>
          <a:p>
            <a:pPr>
              <a:defRPr>
                <a:latin typeface="Arial"/>
                <a:ea typeface="Arial"/>
                <a:cs typeface="Arial"/>
                <a:sym typeface="Arial"/>
              </a:defRPr>
            </a:pPr>
            <a:r>
              <a:t>When people began keeping records of the daily weather and then reviewing it they found that they could predict what the temperature, and precipitation would be like during different times of the year.  </a:t>
            </a:r>
            <a:r>
              <a:t>T</a:t>
            </a:r>
            <a:r>
              <a:t>his is because the climate of the area is relatively consistent year after year.  The weather, however, usually changes from day to day.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Shape 1091"/>
          <p:cNvSpPr/>
          <p:nvPr>
            <p:ph type="sldImg"/>
          </p:nvPr>
        </p:nvSpPr>
        <p:spPr>
          <a:prstGeom prst="rect">
            <a:avLst/>
          </a:prstGeom>
        </p:spPr>
        <p:txBody>
          <a:bodyPr/>
          <a:lstStyle/>
          <a:p>
            <a:pPr/>
          </a:p>
        </p:txBody>
      </p:sp>
      <p:sp>
        <p:nvSpPr>
          <p:cNvPr id="1092" name="Shape 1092"/>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For now, it will be enough to point out that there is a relationship between the tilt and the Earth’s orbit around the sun. (Students will get into the finer details of this phenomenon in both at later stages in their science education.)</a:t>
            </a:r>
          </a:p>
          <a:p>
            <a:pPr>
              <a:defRPr>
                <a:latin typeface="Arial"/>
                <a:ea typeface="Arial"/>
                <a:cs typeface="Arial"/>
                <a:sym typeface="Arial"/>
              </a:defRPr>
            </a:pPr>
          </a:p>
          <a:p>
            <a:pPr>
              <a:defRPr>
                <a:latin typeface="Arial"/>
                <a:ea typeface="Arial"/>
                <a:cs typeface="Arial"/>
                <a:sym typeface="Arial"/>
              </a:defRPr>
            </a:pPr>
            <a:r>
              <a:t>All biomes on Earth have seasons due to the tilt of the Earth on its axis.  The tilt, combined with the Earth’s movement around the sun, results in different areas of the Earth receiving direct or indirect sunlight at various times of the year.  When there is direct sun in North America, it is summer.  At the same time, South America experiences winter because the sun shines less directly on that part of the Earth. </a:t>
            </a:r>
          </a:p>
          <a:p>
            <a:pPr>
              <a:defRPr>
                <a:latin typeface="Arial"/>
                <a:ea typeface="Arial"/>
                <a:cs typeface="Arial"/>
                <a:sym typeface="Arial"/>
              </a:defRPr>
            </a:pPr>
          </a:p>
          <a:p>
            <a:pPr>
              <a:defRPr>
                <a:latin typeface="Arial"/>
                <a:ea typeface="Arial"/>
                <a:cs typeface="Arial"/>
                <a:sym typeface="Arial"/>
              </a:defRPr>
            </a:pPr>
            <a:r>
              <a:t>Remind students that they’ve seen biomes that have only a 50-60 day summer, which is the growing season there (Arctic Tundra).  Although the summer is short, the Arctic Tundra does have 4 seasons just like we do.  Even in tropical places near the equator there are distinct seasons, with seasonal variations in temperature and rainfall, even though the variations may not be as drastic as in other latitudes. </a:t>
            </a:r>
          </a:p>
          <a:p>
            <a:pPr>
              <a:defRPr>
                <a:latin typeface="Arial"/>
                <a:ea typeface="Arial"/>
                <a:cs typeface="Arial"/>
                <a:sym typeface="Arial"/>
              </a:defRPr>
            </a:pPr>
          </a:p>
          <a:p>
            <a:pPr>
              <a:defRPr i="1">
                <a:latin typeface="Arial"/>
                <a:ea typeface="Arial"/>
                <a:cs typeface="Arial"/>
                <a:sym typeface="Arial"/>
              </a:defRPr>
            </a:pPr>
            <a:r>
              <a:t>Image credits:</a:t>
            </a:r>
          </a:p>
          <a:p>
            <a:pPr>
              <a:defRPr i="1">
                <a:latin typeface="Arial"/>
                <a:ea typeface="Arial"/>
                <a:cs typeface="Arial"/>
                <a:sym typeface="Arial"/>
              </a:defRPr>
            </a:pPr>
            <a:r>
              <a:t>Deciduous trees in summer, from Pixabay.com, retrieved on May 11, 2016 from https://pixabay.com/en/warsaw-poland-park-forest-trees-100294/ [Public Domain]</a:t>
            </a:r>
          </a:p>
          <a:p>
            <a:pPr>
              <a:defRPr i="1">
                <a:latin typeface="Arial"/>
                <a:ea typeface="Arial"/>
                <a:cs typeface="Arial"/>
                <a:sym typeface="Arial"/>
              </a:defRPr>
            </a:pPr>
            <a:r>
              <a:t>Deciduous trees in autumn, from Pixabay.com retrieved on August 27, 2016 from https://pixabay.com/en/forest-autumn-fall-nature-1345719/ [Public Domain]</a:t>
            </a:r>
          </a:p>
          <a:p>
            <a:pPr>
              <a:defRPr i="1">
                <a:latin typeface="Arial"/>
                <a:ea typeface="Arial"/>
                <a:cs typeface="Arial"/>
                <a:sym typeface="Arial"/>
              </a:defRPr>
            </a:pPr>
            <a:r>
              <a:t>Deciduous trees in winter, by </a:t>
            </a:r>
            <a:r>
              <a:rPr>
                <a:latin typeface="+mj-lt"/>
                <a:ea typeface="+mj-ea"/>
                <a:cs typeface="+mj-cs"/>
                <a:sym typeface="Calibri"/>
              </a:rPr>
              <a:t>Zlatan.Zlatanov, retrieved on May 11, 2016 from https://commons.wikimedia.org/wiki/File:Kazanka.winter.in.the.forest.JPG [Public Domain]</a:t>
            </a:r>
          </a:p>
          <a:p>
            <a:pPr>
              <a:defRPr i="1"/>
            </a:pPr>
            <a:r>
              <a:t>Deciduous trees in spring, from Pixabay.com, retrieved on May 11, 2016 from https://pixabay.com/en/deciduous-forest-spring-nature-111223/ [Public Domain]</a:t>
            </a:r>
            <a:endParaRPr>
              <a:latin typeface="Arial"/>
              <a:ea typeface="Arial"/>
              <a:cs typeface="Arial"/>
              <a:sym typeface="Arial"/>
            </a:endParaRPr>
          </a:p>
          <a:p>
            <a:pPr>
              <a:defRPr i="1"/>
            </a:pPr>
            <a:r>
              <a:t>Earth diagram, from Pixabay.com, retrieved on August 27, 2016 from https://pixabay.com/en/globe-world-global-earth-97870/ [Public Domain]</a:t>
            </a:r>
            <a:endParaRPr>
              <a:latin typeface="Arial"/>
              <a:ea typeface="Arial"/>
              <a:cs typeface="Arial"/>
              <a:sym typeface="Arial"/>
            </a:endParaRPr>
          </a:p>
          <a:p>
            <a:pPr>
              <a:defRPr i="1"/>
            </a:pPr>
            <a:r>
              <a:t>Sun diagram, from Openclipart.org, retrieved on May 11, 2015 from https://openclipart.org/detail/165476/meteo-sole [Public Domain]</a:t>
            </a:r>
            <a:endParaRPr>
              <a:latin typeface="Arial"/>
              <a:ea typeface="Arial"/>
              <a:cs typeface="Arial"/>
              <a:sym typeface="Arial"/>
            </a:endParaRPr>
          </a:p>
          <a:p>
            <a:pPr>
              <a:defRPr>
                <a:latin typeface="Arial"/>
                <a:ea typeface="Arial"/>
                <a:cs typeface="Arial"/>
                <a:sym typeface="Arial"/>
              </a:defRPr>
            </a:p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Shape 1098"/>
          <p:cNvSpPr/>
          <p:nvPr>
            <p:ph type="sldImg"/>
          </p:nvPr>
        </p:nvSpPr>
        <p:spPr>
          <a:prstGeom prst="rect">
            <a:avLst/>
          </a:prstGeom>
        </p:spPr>
        <p:txBody>
          <a:bodyPr/>
          <a:lstStyle/>
          <a:p>
            <a:pPr/>
          </a:p>
        </p:txBody>
      </p:sp>
      <p:sp>
        <p:nvSpPr>
          <p:cNvPr id="1099" name="Shape 1099"/>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This slide brings home the idea that no biome stands alone.  Although they are different, biomes interact and influence each other’s climate, plant life, and animal life.  Their borders can be somewhat fluid as animals migrate seasonally, and plants may encroach upon a new and different area.</a:t>
            </a:r>
          </a:p>
          <a:p>
            <a:pPr>
              <a:defRPr>
                <a:latin typeface="Arial"/>
                <a:ea typeface="Arial"/>
                <a:cs typeface="Arial"/>
                <a:sym typeface="Arial"/>
              </a:defRPr>
            </a:pPr>
          </a:p>
          <a:p>
            <a:pPr>
              <a:defRPr b="1">
                <a:latin typeface="Arial"/>
                <a:ea typeface="Arial"/>
                <a:cs typeface="Arial"/>
                <a:sym typeface="Arial"/>
              </a:defRPr>
            </a:pPr>
            <a:r>
              <a:t>Which biomes do you see interacting in this picture?   </a:t>
            </a:r>
            <a:r>
              <a:rPr b="0"/>
              <a:t>Here you see a grassland biome in the foreground.  </a:t>
            </a:r>
            <a:r>
              <a:rPr b="0"/>
              <a:t>A small t</a:t>
            </a:r>
            <a:r>
              <a:rPr b="0"/>
              <a:t>emperate forest is visible in the background</a:t>
            </a:r>
            <a:r>
              <a:rPr b="0"/>
              <a:t>, behind the pond</a:t>
            </a:r>
            <a:r>
              <a:rPr b="0"/>
              <a:t>.</a:t>
            </a:r>
            <a:r>
              <a:rPr b="0"/>
              <a:t> </a:t>
            </a:r>
            <a:r>
              <a:rPr b="0"/>
              <a:t> Animals living in the temperate forest might </a:t>
            </a:r>
            <a:r>
              <a:rPr b="0"/>
              <a:t>move in</a:t>
            </a:r>
            <a:r>
              <a:rPr b="0"/>
              <a:t>to the grassland to eat grass or hunt for prey</a:t>
            </a:r>
            <a:r>
              <a:rPr b="0"/>
              <a:t>, and go to the pond to drink. </a:t>
            </a:r>
            <a:r>
              <a:rPr b="0"/>
              <a:t>Forest edges — where the biomes are transitioning from one type to another — are often hosts to smaller trees and shrubs, and to deer, rabbits, and birds.</a:t>
            </a:r>
          </a:p>
          <a:p>
            <a:pPr>
              <a:defRPr>
                <a:latin typeface="Arial"/>
                <a:ea typeface="Arial"/>
                <a:cs typeface="Arial"/>
                <a:sym typeface="Arial"/>
              </a:defRPr>
            </a:pPr>
          </a:p>
          <a:p>
            <a:pPr>
              <a:defRPr i="1">
                <a:latin typeface="Arial"/>
                <a:ea typeface="Arial"/>
                <a:cs typeface="Arial"/>
                <a:sym typeface="Arial"/>
              </a:defRPr>
            </a:pPr>
            <a:r>
              <a:t>Image credit: Erie National Wildlife Refuge, by Nicholas A. Tonnelli, retrieved on September 9, 2016 from https://commons.wikimedia.org/wiki/File:Sodden.jpg [CC BY 2.0 (http://creativecommons.org/licenses/by/2.0)]</a:t>
            </a:r>
            <a:endParaRPr b="1"/>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Shape 1105"/>
          <p:cNvSpPr/>
          <p:nvPr>
            <p:ph type="sldImg"/>
          </p:nvPr>
        </p:nvSpPr>
        <p:spPr>
          <a:prstGeom prst="rect">
            <a:avLst/>
          </a:prstGeom>
        </p:spPr>
        <p:txBody>
          <a:bodyPr/>
          <a:lstStyle/>
          <a:p>
            <a:pPr/>
          </a:p>
        </p:txBody>
      </p:sp>
      <p:sp>
        <p:nvSpPr>
          <p:cNvPr id="1106" name="Shape 1106"/>
          <p:cNvSpPr/>
          <p:nvPr>
            <p:ph type="body" sz="quarter" idx="1"/>
          </p:nvPr>
        </p:nvSpPr>
        <p:spPr>
          <a:prstGeom prst="rect">
            <a:avLst/>
          </a:prstGeom>
        </p:spPr>
        <p:txBody>
          <a:bodyPr/>
          <a:lstStyle/>
          <a:p>
            <a:pPr>
              <a:defRPr b="1">
                <a:latin typeface="Arial"/>
                <a:ea typeface="Arial"/>
                <a:cs typeface="Arial"/>
                <a:sym typeface="Arial"/>
              </a:defRPr>
            </a:pPr>
            <a:r>
              <a:t>Teacher’s Notes </a:t>
            </a:r>
          </a:p>
          <a:p>
            <a:pPr>
              <a:defRPr b="1">
                <a:latin typeface="Arial"/>
                <a:ea typeface="Arial"/>
                <a:cs typeface="Arial"/>
                <a:sym typeface="Arial"/>
              </a:defRPr>
            </a:pPr>
          </a:p>
          <a:p>
            <a:pPr>
              <a:defRPr>
                <a:latin typeface="Arial"/>
                <a:ea typeface="Arial"/>
                <a:cs typeface="Arial"/>
                <a:sym typeface="Arial"/>
              </a:defRPr>
            </a:pPr>
            <a:r>
              <a:t>This is a teaser for concepts that the students will circle back to and work on later in this Journey (slides 78-93), when they are asked to consider environmental changes and human interactions with our environment.</a:t>
            </a:r>
          </a:p>
          <a:p>
            <a:pPr>
              <a:defRPr>
                <a:latin typeface="Arial"/>
                <a:ea typeface="Arial"/>
                <a:cs typeface="Arial"/>
                <a:sym typeface="Arial"/>
              </a:defRPr>
            </a:pPr>
          </a:p>
          <a:p>
            <a:pPr>
              <a:defRPr>
                <a:latin typeface="Arial"/>
                <a:ea typeface="Arial"/>
                <a:cs typeface="Arial"/>
                <a:sym typeface="Arial"/>
              </a:defRPr>
            </a:pPr>
            <a:r>
              <a:t>Students will clearly see that logging has been done here.  The forest in the foreground has been clear-cut, and only branches and stumps have been left behind.  In the distance, there’s a tall stand of pine trees, as yet untouched.</a:t>
            </a:r>
          </a:p>
          <a:p>
            <a:pPr>
              <a:defRPr b="1">
                <a:latin typeface="Arial"/>
                <a:ea typeface="Arial"/>
                <a:cs typeface="Arial"/>
                <a:sym typeface="Arial"/>
              </a:defRPr>
            </a:pPr>
          </a:p>
          <a:p>
            <a:pPr>
              <a:defRPr b="1">
                <a:latin typeface="Arial"/>
                <a:ea typeface="Arial"/>
                <a:cs typeface="Arial"/>
                <a:sym typeface="Arial"/>
              </a:defRPr>
            </a:pPr>
            <a:r>
              <a:t>Changes can be good or bad. </a:t>
            </a:r>
            <a:r>
              <a:t>Does this picture show a good change or a bad change? Why?</a:t>
            </a:r>
            <a:r>
              <a:t> </a:t>
            </a:r>
            <a:r>
              <a:rPr b="0"/>
              <a:t>Guide students to decide if this</a:t>
            </a:r>
            <a:r>
              <a:rPr b="0"/>
              <a:t> change</a:t>
            </a:r>
            <a:r>
              <a:rPr b="0"/>
              <a:t> is good or bad, and ask them to support their opinions.  Answers may include the following:  </a:t>
            </a:r>
          </a:p>
          <a:p>
            <a:pPr>
              <a:defRPr>
                <a:latin typeface="Arial"/>
                <a:ea typeface="Arial"/>
                <a:cs typeface="Arial"/>
                <a:sym typeface="Arial"/>
              </a:defRPr>
            </a:pPr>
            <a:r>
              <a:t>Good — Harvesting trees provides wood for houses and furniture, and it provides jobs for the lumberjacks and the builders.  Lumber can be managed sustainably, however, and  If trees are replanted they can be harvested again in later years.</a:t>
            </a:r>
            <a:endParaRPr b="1"/>
          </a:p>
          <a:p>
            <a:pPr>
              <a:defRPr>
                <a:latin typeface="Arial"/>
                <a:ea typeface="Arial"/>
                <a:cs typeface="Arial"/>
                <a:sym typeface="Arial"/>
              </a:defRPr>
            </a:pPr>
            <a:r>
              <a:t>Bad — </a:t>
            </a:r>
            <a:r>
              <a:t>The forest looks dead</a:t>
            </a:r>
            <a:r>
              <a:t> in the foreground</a:t>
            </a:r>
            <a:r>
              <a:t>.</a:t>
            </a:r>
            <a:r>
              <a:t>   Animal habitats have been destroyed both in the trees that were cut and on the ground underneath those trees.  The loss of habitat will force animals to move, and will make it much harder for them to survive due to increased competition.   The loss of the living trees means there aren’t as many trees absorbing excess carbon dioxide in the atmosphere.</a:t>
            </a:r>
          </a:p>
          <a:p>
            <a:pPr>
              <a:defRPr>
                <a:latin typeface="Arial"/>
                <a:ea typeface="Arial"/>
                <a:cs typeface="Arial"/>
                <a:sym typeface="Arial"/>
              </a:defRPr>
            </a:pPr>
          </a:p>
          <a:p>
            <a:pPr>
              <a:defRPr i="1">
                <a:latin typeface="Arial"/>
                <a:ea typeface="Arial"/>
                <a:cs typeface="Arial"/>
                <a:sym typeface="Arial"/>
              </a:defRPr>
            </a:pPr>
            <a:r>
              <a:t>Image credit:</a:t>
            </a:r>
            <a:endParaRPr b="1"/>
          </a:p>
          <a:p>
            <a:pPr>
              <a:defRPr i="1">
                <a:latin typeface="Arial"/>
                <a:ea typeface="Arial"/>
                <a:cs typeface="Arial"/>
                <a:sym typeface="Arial"/>
              </a:defRPr>
            </a:pPr>
            <a:r>
              <a:t>Clearcutting in an Oregon forest, by Calibas, retrieved on May 11, 2016 from https://commons.wikimedia.org/wiki/File:Clearcutting-Oregon.jpg [CC BY-SA 3.0 (https://creativecommons.org/licenses/by/3.0/)]</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Shape 1128"/>
          <p:cNvSpPr/>
          <p:nvPr>
            <p:ph type="sldImg"/>
          </p:nvPr>
        </p:nvSpPr>
        <p:spPr>
          <a:prstGeom prst="rect">
            <a:avLst/>
          </a:prstGeom>
        </p:spPr>
        <p:txBody>
          <a:bodyPr/>
          <a:lstStyle/>
          <a:p>
            <a:pPr/>
          </a:p>
        </p:txBody>
      </p:sp>
      <p:sp>
        <p:nvSpPr>
          <p:cNvPr id="1129" name="Shape 1129"/>
          <p:cNvSpPr/>
          <p:nvPr>
            <p:ph type="body" sz="quarter" idx="1"/>
          </p:nvPr>
        </p:nvSpPr>
        <p:spPr>
          <a:prstGeom prst="rect">
            <a:avLst/>
          </a:prstGeom>
        </p:spPr>
        <p:txBody>
          <a:bodyPr/>
          <a:lstStyle/>
          <a:p>
            <a:pPr>
              <a:defRPr>
                <a:latin typeface="Arial"/>
                <a:ea typeface="Arial"/>
                <a:cs typeface="Arial"/>
                <a:sym typeface="Arial"/>
              </a:defRPr>
            </a:pPr>
            <a:br/>
            <a:r>
              <a:rPr b="1"/>
              <a:t>Teacher’s Notes</a:t>
            </a:r>
          </a:p>
          <a:p>
            <a:pPr>
              <a:defRPr b="1">
                <a:latin typeface="Arial"/>
                <a:ea typeface="Arial"/>
                <a:cs typeface="Arial"/>
                <a:sym typeface="Arial"/>
              </a:defRPr>
            </a:pPr>
          </a:p>
          <a:p>
            <a:pPr>
              <a:defRPr>
                <a:latin typeface="Arial"/>
                <a:ea typeface="Arial"/>
                <a:cs typeface="Arial"/>
                <a:sym typeface="Arial"/>
              </a:defRPr>
            </a:pPr>
            <a:r>
              <a:t>Here, we start to shift away from biomes and venture into life cycles.  </a:t>
            </a:r>
          </a:p>
          <a:p>
            <a:pPr>
              <a:defRPr>
                <a:latin typeface="Arial"/>
                <a:ea typeface="Arial"/>
                <a:cs typeface="Arial"/>
                <a:sym typeface="Arial"/>
              </a:defRPr>
            </a:pPr>
          </a:p>
          <a:p>
            <a:pPr>
              <a:defRPr>
                <a:latin typeface="Arial"/>
                <a:ea typeface="Arial"/>
                <a:cs typeface="Arial"/>
                <a:sym typeface="Arial"/>
              </a:defRPr>
            </a:pPr>
            <a:r>
              <a:t>We have reviewed the fact that all biomes contain living organisms, have seasons (including growth seasons), are interrelated, and can be changed by humans.  Emphasize the point that biomes, whether on land or in water, are all made up of organisms.</a:t>
            </a:r>
          </a:p>
          <a:p>
            <a:pPr>
              <a:defRPr>
                <a:latin typeface="Arial"/>
                <a:ea typeface="Arial"/>
                <a:cs typeface="Arial"/>
                <a:sym typeface="Arial"/>
              </a:defRPr>
            </a:pPr>
            <a:r>
              <a:t>Now, we’re looking deeper into the biomes and noting that the organisms within the biomes have something in common — the life cycle.  All the organisms seen here are animals, but the universality of the life cycle extends to plants as well.</a:t>
            </a:r>
          </a:p>
          <a:p>
            <a:pPr>
              <a:defRPr>
                <a:latin typeface="Arial"/>
                <a:ea typeface="Arial"/>
                <a:cs typeface="Arial"/>
                <a:sym typeface="Arial"/>
              </a:defRPr>
            </a:pPr>
          </a:p>
          <a:p>
            <a:pPr>
              <a:defRPr>
                <a:latin typeface="Arial"/>
                <a:ea typeface="Arial"/>
                <a:cs typeface="Arial"/>
                <a:sym typeface="Arial"/>
              </a:defRPr>
            </a:pPr>
            <a:r>
              <a:t>This is the springboard for delving deeper, and comparing the life cycles of the American robin and the Water Lily.</a:t>
            </a:r>
          </a:p>
          <a:p>
            <a:pPr>
              <a:defRPr>
                <a:latin typeface="Arial"/>
                <a:ea typeface="Arial"/>
                <a:cs typeface="Arial"/>
                <a:sym typeface="Arial"/>
              </a:defRPr>
            </a:pPr>
          </a:p>
          <a:p>
            <a:pPr>
              <a:defRPr i="1">
                <a:latin typeface="Arial"/>
                <a:ea typeface="Arial"/>
                <a:cs typeface="Arial"/>
                <a:sym typeface="Arial"/>
              </a:defRPr>
            </a:pPr>
            <a:r>
              <a:t>Image credits:</a:t>
            </a:r>
          </a:p>
          <a:p>
            <a:pPr>
              <a:defRPr i="1">
                <a:latin typeface="Arial"/>
                <a:ea typeface="Arial"/>
                <a:cs typeface="Arial"/>
                <a:sym typeface="Arial"/>
              </a:defRPr>
            </a:pPr>
            <a:r>
              <a:t>Mammal skeleton, from Wikimedia Commons, retrieved on May 11, 2016 from https://commons.wikimedia.org/wiki/File:Sifaka_Skeleton.jpg [Public Domain]</a:t>
            </a:r>
          </a:p>
          <a:p>
            <a:pPr>
              <a:defRPr i="1">
                <a:latin typeface="Arial"/>
                <a:ea typeface="Arial"/>
                <a:cs typeface="Arial"/>
                <a:sym typeface="Arial"/>
              </a:defRPr>
            </a:pPr>
            <a:r>
              <a:t>Reptile skeleton, by Cmglee, retrieved on May 11, 2016 from https://commons.wikimedia.org/wiki/File:Horniman_turtle_carapace_skeleton.jpg </a:t>
            </a:r>
            <a:r>
              <a:rPr>
                <a:latin typeface="+mj-lt"/>
                <a:ea typeface="+mj-ea"/>
                <a:cs typeface="+mj-cs"/>
                <a:sym typeface="Calibri"/>
              </a:rPr>
              <a:t>[CC BY-SA 3.0 (https://creativecommons.org/licenses/by/3.0/)]</a:t>
            </a:r>
          </a:p>
          <a:p>
            <a:pPr>
              <a:defRPr i="1"/>
            </a:pPr>
            <a:r>
              <a:t>Empty nest, from Pixabay.com, retrieved on May 11, 2016 from https://pixabay.com/en/robin-s-nest-nest-empty-empty-nest-334124/ [Public Domain]</a:t>
            </a:r>
            <a:endParaRPr>
              <a:latin typeface="Arial"/>
              <a:ea typeface="Arial"/>
              <a:cs typeface="Arial"/>
              <a:sym typeface="Arial"/>
            </a:endParaRPr>
          </a:p>
          <a:p>
            <a:pPr>
              <a:defRPr i="1"/>
            </a:pPr>
            <a:r>
              <a:t>Retile hatching, by K. Kristina Drake/USGS, retrieved on May 11, 2016 from https://www.flickr.com/photos/usgeologicalsurvey/16490346262 [Public Domain]</a:t>
            </a:r>
            <a:endParaRPr>
              <a:latin typeface="Arial"/>
              <a:ea typeface="Arial"/>
              <a:cs typeface="Arial"/>
              <a:sym typeface="Arial"/>
            </a:endParaRPr>
          </a:p>
          <a:p>
            <a:pPr>
              <a:defRPr i="1"/>
            </a:pPr>
            <a:r>
              <a:t>Bird eggs, by Laslovarga, retrieved on May 11, 2016 from https://commons.wikimedia.org/wiki/File:American_robin_Eggs_in_Nest.jpg [CC BY-SA 3.0 (https://creativecommons.org/licenses/by/3.0/)]</a:t>
            </a:r>
            <a:endParaRPr>
              <a:latin typeface="Arial"/>
              <a:ea typeface="Arial"/>
              <a:cs typeface="Arial"/>
              <a:sym typeface="Arial"/>
            </a:endParaRPr>
          </a:p>
          <a:p>
            <a:pPr>
              <a:defRPr i="1"/>
            </a:pPr>
            <a:r>
              <a:t>Lemur mother with baby, by Eric Kirby, retrieved on May 2016 from https://www.flickr.com/photos/ekilby/7103520489 [CC BY-SA 2.0 (https://creativecommons.org/licenses/by/2.0/)]</a:t>
            </a:r>
            <a:endParaRPr>
              <a:latin typeface="Arial"/>
              <a:ea typeface="Arial"/>
              <a:cs typeface="Arial"/>
              <a:sym typeface="Arial"/>
            </a:endParaRPr>
          </a:p>
          <a:p>
            <a:pPr>
              <a:defRPr i="1"/>
            </a:pPr>
            <a:r>
              <a:t>Young lemur, by Charlescantin, retrieved on May 11, 2016 from https://commons.wikimedia.org/wiki/File:Maki.jpg [CC BY-SA 2.5 (https://creativecommons.org/licenses/by/2.5/)]</a:t>
            </a:r>
            <a:endParaRPr>
              <a:latin typeface="Arial"/>
              <a:ea typeface="Arial"/>
              <a:cs typeface="Arial"/>
              <a:sym typeface="Arial"/>
            </a:endParaRPr>
          </a:p>
          <a:p>
            <a:pPr>
              <a:defRPr i="1"/>
            </a:pPr>
            <a:r>
              <a:t>Baby birds, by Bryancalabro, retrieved on May 11, 2016 from https://commons.wikimedia.org/wiki/File:Baby_robins_Ready_to_Feed.jpg [CC BY-SA 3.0 (https://creativecommons.org/licenses/by/3.0/)]</a:t>
            </a:r>
            <a:endParaRPr>
              <a:latin typeface="Arial"/>
              <a:ea typeface="Arial"/>
              <a:cs typeface="Arial"/>
              <a:sym typeface="Arial"/>
            </a:endParaRPr>
          </a:p>
          <a:p>
            <a:pPr>
              <a:defRPr i="1"/>
            </a:pPr>
            <a:r>
              <a:t>Sea turtle hatchling, from Pixabay.com, retrieved on May 11, 2016 from https://pixabay.com/en/green-sea-turtle-hatchling-beach-1185954/ [Public Domain]</a:t>
            </a:r>
            <a:endParaRPr>
              <a:latin typeface="Arial"/>
              <a:ea typeface="Arial"/>
              <a:cs typeface="Arial"/>
              <a:sym typeface="Arial"/>
            </a:endParaRPr>
          </a:p>
          <a:p>
            <a:pPr>
              <a:defRPr i="1"/>
            </a:pPr>
            <a:r>
              <a:t>Mother robin and family, by Bill Damon, retrieved on May 11, 2016 from https://www.flickr.com/photos/billdamon/14221061531 [CC BY-SA 2.0 (https://creativecommons.org/licenses/by/2.0/)]</a:t>
            </a:r>
            <a:endParaRPr>
              <a:latin typeface="Arial"/>
              <a:ea typeface="Arial"/>
              <a:cs typeface="Arial"/>
              <a:sym typeface="Arial"/>
            </a:endParaRPr>
          </a:p>
          <a:p>
            <a:pPr>
              <a:defRPr i="1"/>
            </a:pPr>
            <a:r>
              <a:t>Lemur family, from Pixabay.com, retrieved on September 1, 2016 from https://pixabay.com/en/apes-ring-tailed-lemur-animal-218114/  [Public Domain]</a:t>
            </a:r>
          </a:p>
          <a:p>
            <a:pPr>
              <a:defRPr i="1"/>
            </a:pPr>
            <a:r>
              <a:t>Turtle laying eggs, by Moondigger, retrieved on May 11, 2016 from https://commons.wikimedia.org/wiki/File:Snapping_turtle_eggs_md.jpg [CC BY-SA 2.5 (https://creativecommons.org/licenses/by/2.5/)]</a:t>
            </a: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Shape 1146"/>
          <p:cNvSpPr/>
          <p:nvPr>
            <p:ph type="sldImg"/>
          </p:nvPr>
        </p:nvSpPr>
        <p:spPr>
          <a:prstGeom prst="rect">
            <a:avLst/>
          </a:prstGeom>
        </p:spPr>
        <p:txBody>
          <a:bodyPr/>
          <a:lstStyle/>
          <a:p>
            <a:pPr/>
          </a:p>
        </p:txBody>
      </p:sp>
      <p:sp>
        <p:nvSpPr>
          <p:cNvPr id="1147" name="Shape 114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This slide shows 4 phases of the life cycle of American </a:t>
            </a:r>
            <a:r>
              <a:t>robin</a:t>
            </a:r>
            <a:r>
              <a:t>s.  Birds are “born” or hatched from eggs in early summer. In the nest they are fed by their parents and they grow very quickly until they are fully feathered and are able to fly and feed themselves.  Generally, the birds migrate south to avoid harsh winter weather, and they continue to grow.  Once they are old enough, a pair of birds will build a nest and lay eggs — this is the reproduction phase.  At some point after several years, the birds will die, but their chicks will have grown up and will be laying eggs of their own.  The cycle repeats itself.</a:t>
            </a:r>
          </a:p>
          <a:p>
            <a:pPr>
              <a:defRPr>
                <a:latin typeface="Arial"/>
                <a:ea typeface="Arial"/>
                <a:cs typeface="Arial"/>
                <a:sym typeface="Arial"/>
              </a:defRPr>
            </a:pPr>
          </a:p>
          <a:p>
            <a:pPr>
              <a:defRPr>
                <a:latin typeface="Arial"/>
                <a:ea typeface="Arial"/>
                <a:cs typeface="Arial"/>
                <a:sym typeface="Arial"/>
              </a:defRPr>
            </a:pPr>
            <a:r>
              <a:t>Additional information:  Depending upon your location, your students may be familiar with these birds.  R</a:t>
            </a:r>
            <a:r>
              <a:t>obin</a:t>
            </a:r>
            <a:r>
              <a:t>s are found over most of North America in a range of habitats.   They are omnivores — they eat berries, fruits, insects, and worms.  Not all </a:t>
            </a:r>
            <a:r>
              <a:t>robin</a:t>
            </a:r>
            <a:r>
              <a:t>s migrate, because some of them live in areas where food is available all year.  But most of them do head south for the winter to Texas or Guatemala.  In more northern areas of the United States the </a:t>
            </a:r>
            <a:r>
              <a:t>robin</a:t>
            </a:r>
            <a:r>
              <a:t>s’ return is often considered a sign of spring’s arrival, and it is timed to the coming of the spring rainy season and the appearance of earthworms.  Where food is especially plentiful, a pair of </a:t>
            </a:r>
            <a:r>
              <a:t>robin</a:t>
            </a:r>
            <a:r>
              <a:t>s may have 2 clutches of chicks within a summer.  Note that their migration has them traveling through different biomes.</a:t>
            </a:r>
          </a:p>
          <a:p>
            <a:pPr>
              <a:defRPr>
                <a:latin typeface="Arial"/>
                <a:ea typeface="Arial"/>
                <a:cs typeface="Arial"/>
                <a:sym typeface="Arial"/>
              </a:defRPr>
            </a:pPr>
          </a:p>
          <a:p>
            <a:pPr>
              <a:defRPr i="1">
                <a:latin typeface="Arial"/>
                <a:ea typeface="Arial"/>
                <a:cs typeface="Arial"/>
                <a:sym typeface="Arial"/>
              </a:defRPr>
            </a:pPr>
            <a:r>
              <a:t>Image Credits:</a:t>
            </a:r>
          </a:p>
          <a:p>
            <a:pPr>
              <a:defRPr i="1">
                <a:latin typeface="Arial"/>
                <a:ea typeface="Arial"/>
                <a:cs typeface="Arial"/>
                <a:sym typeface="Arial"/>
              </a:defRPr>
            </a:pPr>
            <a:r>
              <a:t>Robin eggs, by </a:t>
            </a:r>
            <a:r>
              <a:rPr>
                <a:latin typeface="+mj-lt"/>
                <a:ea typeface="+mj-ea"/>
                <a:cs typeface="+mj-cs"/>
                <a:sym typeface="Calibri"/>
              </a:rPr>
              <a:t>Laslovarga, retrieved on May 11, 2016 from https://commons.wikimedia.org/wiki/File:American_robin_Eggs_in_Nest.jpg [CC BY-SA 3.0 (http://creativecommons.org/licenses/by/3.0)]</a:t>
            </a:r>
          </a:p>
          <a:p>
            <a:pPr>
              <a:defRPr i="1"/>
            </a:pPr>
            <a:r>
              <a:t>Hungry robin chicks, by Bryancalabro, retrieved on May 11, 2016 from https://commons.wikimedia.org/wiki/File:Baby_robins_Ready_to_Feed.jpg [CC BY-SA 3.0 (https://creativecommons.org/licenses/by/3.0/)]</a:t>
            </a:r>
            <a:endParaRPr>
              <a:latin typeface="Arial"/>
              <a:ea typeface="Arial"/>
              <a:cs typeface="Arial"/>
              <a:sym typeface="Arial"/>
            </a:endParaRPr>
          </a:p>
          <a:p>
            <a:pPr>
              <a:defRPr i="1"/>
            </a:pPr>
            <a:r>
              <a:t>Deceased adult robin, from Wikimedia Commons, retrieved on May 11, 2016 from https://commons.wikimedia.org/wiki/File:Dead_American_robin.jpg [Public Domain]</a:t>
            </a:r>
            <a:endParaRPr>
              <a:latin typeface="Arial"/>
              <a:ea typeface="Arial"/>
              <a:cs typeface="Arial"/>
              <a:sym typeface="Arial"/>
            </a:endParaRPr>
          </a:p>
          <a:p>
            <a:pPr>
              <a:defRPr i="1"/>
            </a:pPr>
            <a:r>
              <a:t>Adult robin feeding chicks, by Bill Damon, retrieved on May 11, 2016 from https://www.flickr.com/photos/billdamon/14221061531[CC BY-SA 2.0 (https://creativecommons.org/licenses/by/2.0/)]</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Shape 1164"/>
          <p:cNvSpPr/>
          <p:nvPr>
            <p:ph type="sldImg"/>
          </p:nvPr>
        </p:nvSpPr>
        <p:spPr>
          <a:prstGeom prst="rect">
            <a:avLst/>
          </a:prstGeom>
        </p:spPr>
        <p:txBody>
          <a:bodyPr/>
          <a:lstStyle/>
          <a:p>
            <a:pPr/>
          </a:p>
        </p:txBody>
      </p:sp>
      <p:sp>
        <p:nvSpPr>
          <p:cNvPr id="1165" name="Shape 1165"/>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This slide shows 4 phases of the life cycle of Water Lilies.  Water lilies are “born” or sprouted from seeds in spring or summer.  The water temperature has to be right, and the daily amount of sun has to be right for the seeds to germinate.  Rooted on the bottom of the pond, a sprout will grow up toward the surface of the water, where the light is stronger, and then will set leaves and flowers on the surface of the water.  This is the growth phase. The flowers attract pollinators, and then a seed pod is produced as the flower petals fade away.  This marks the reproduction phase of the water lilies’ life cycle.  The seeds mature, and then as summer ends the water lily plant “dies back.”  But really, the water lily plant is still alive and is just going dormant for the winter.  The roots, shoots, and seeds are protected from harsh temperatures at the bottom of the pond.  They are ready to burst forth again and grow toward the light in spring.  At some point after several years, the parent water lily plant will die, but its many offspring, grown from seeds,  will have grown up and will be making seeds of their own. The cycle repeats itself.</a:t>
            </a:r>
          </a:p>
          <a:p>
            <a:pPr>
              <a:defRPr>
                <a:latin typeface="Arial"/>
                <a:ea typeface="Arial"/>
                <a:cs typeface="Arial"/>
                <a:sym typeface="Arial"/>
              </a:defRPr>
            </a:pPr>
          </a:p>
          <a:p>
            <a:pPr>
              <a:defRPr>
                <a:latin typeface="Arial"/>
                <a:ea typeface="Arial"/>
                <a:cs typeface="Arial"/>
                <a:sym typeface="Arial"/>
              </a:defRPr>
            </a:pPr>
            <a:r>
              <a:t>Additional information:  Water li</a:t>
            </a:r>
            <a:r>
              <a:t>li</a:t>
            </a:r>
            <a:r>
              <a:t>es can be seen in many different biomes, as there are many different species on Earth.  Each species needs and life cycles are somewhat different.  In the north in a temperate biome, water lilies will go dormant in the winter</a:t>
            </a:r>
            <a:r>
              <a:t>, such as the ones shown in the slide</a:t>
            </a:r>
            <a:r>
              <a:t>.</a:t>
            </a:r>
            <a:r>
              <a:t> The leaves die back and will regrow from the root structure in the spring.</a:t>
            </a:r>
            <a:r>
              <a:t>  In a southern more tropical biome, they may grow and flower all year round because the water temperature remains warm enough and the sunlight is sufficient.  Individual water lilies can live for 8-12 years or more, depending upon the species.   Their seeds remain viable after long periods of dormancy (so they can withstand droughts).  Water lily tubers and seeds are used for food in some areas of the world.  They are also commonly called pond lilies or lotuses.</a:t>
            </a:r>
          </a:p>
          <a:p>
            <a:pPr>
              <a:defRPr>
                <a:latin typeface="Arial"/>
                <a:ea typeface="Arial"/>
                <a:cs typeface="Arial"/>
                <a:sym typeface="Arial"/>
              </a:defRPr>
            </a:pPr>
          </a:p>
          <a:p>
            <a:pPr>
              <a:defRPr>
                <a:latin typeface="Arial"/>
                <a:ea typeface="Arial"/>
                <a:cs typeface="Arial"/>
                <a:sym typeface="Arial"/>
              </a:defRPr>
            </a:pPr>
            <a:r>
              <a:t>I</a:t>
            </a:r>
            <a:r>
              <a:rPr i="1"/>
              <a:t>mage credits:</a:t>
            </a:r>
          </a:p>
          <a:p>
            <a:pPr>
              <a:defRPr i="1">
                <a:latin typeface="Arial"/>
                <a:ea typeface="Arial"/>
                <a:cs typeface="Arial"/>
                <a:sym typeface="Arial"/>
              </a:defRPr>
            </a:pPr>
            <a:r>
              <a:t>Water lily (lotus) seed pods and seeds, from Pixabay.com, retrieved on August 29, 2016 from https://pixabay.com/en/lotus-seed-flower-leaf-pod-indian-1549438/ [Public Domain]</a:t>
            </a:r>
          </a:p>
          <a:p>
            <a:pPr>
              <a:defRPr i="1">
                <a:latin typeface="Arial"/>
                <a:ea typeface="Arial"/>
                <a:cs typeface="Arial"/>
                <a:sym typeface="Arial"/>
              </a:defRPr>
            </a:pPr>
            <a:r>
              <a:t>Water lily bloom, from Pixabay.com, retrieved on August 29, 2016 from https://pixabay.com/en/water-lily-pink-aquatic-plant-1511553/ [Public Domain]</a:t>
            </a:r>
          </a:p>
          <a:p>
            <a:pPr>
              <a:defRPr i="1">
                <a:latin typeface="Arial"/>
                <a:ea typeface="Arial"/>
                <a:cs typeface="Arial"/>
                <a:sym typeface="Arial"/>
              </a:defRPr>
            </a:pPr>
            <a:r>
              <a:t>Developing seed pod of a water lily, by </a:t>
            </a:r>
            <a:r>
              <a:rPr>
                <a:latin typeface="+mj-lt"/>
                <a:ea typeface="+mj-ea"/>
                <a:cs typeface="+mj-cs"/>
                <a:sym typeface="Calibri"/>
              </a:rPr>
              <a:t>Daisuke Tashiro , retrieved on August 28, 2016 from https://www.flickr.com/photos/dice-kt/9327704716/ [CC BY 2.0 (http://creativecommons.org/licenses/by/2.0)]</a:t>
            </a:r>
          </a:p>
          <a:p>
            <a:pPr>
              <a:defRPr i="1"/>
            </a:pPr>
            <a:r>
              <a:t>Deceased water lily leaves, from Pixabay.com, retrieved on August 28, 2016 from https://pixabay.com/en/shriveled-lotus-leaf-pond-plant-86539/ [Public Domain]</a:t>
            </a:r>
            <a:endParaRPr>
              <a:latin typeface="Arial"/>
              <a:ea typeface="Arial"/>
              <a:cs typeface="Arial"/>
              <a:sym typeface="Arial"/>
            </a:endParaR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2" name="Shape 1172"/>
          <p:cNvSpPr/>
          <p:nvPr>
            <p:ph type="sldImg"/>
          </p:nvPr>
        </p:nvSpPr>
        <p:spPr>
          <a:prstGeom prst="rect">
            <a:avLst/>
          </a:prstGeom>
        </p:spPr>
        <p:txBody>
          <a:bodyPr/>
          <a:lstStyle/>
          <a:p>
            <a:pPr/>
          </a:p>
        </p:txBody>
      </p:sp>
      <p:sp>
        <p:nvSpPr>
          <p:cNvPr id="1173" name="Shape 1173"/>
          <p:cNvSpPr/>
          <p:nvPr>
            <p:ph type="body" sz="quarter" idx="1"/>
          </p:nvPr>
        </p:nvSpPr>
        <p:spPr>
          <a:prstGeom prst="rect">
            <a:avLst/>
          </a:prstGeom>
        </p:spPr>
        <p:txBody>
          <a:bodyPr/>
          <a:lstStyle/>
          <a:p>
            <a:pPr>
              <a:defRPr>
                <a:latin typeface="Arial"/>
                <a:ea typeface="Arial"/>
                <a:cs typeface="Arial"/>
                <a:sym typeface="Arial"/>
              </a:defRPr>
            </a:pPr>
            <a:r>
              <a:t>Teacher’s Notes</a:t>
            </a:r>
          </a:p>
          <a:p>
            <a:pPr>
              <a:defRPr>
                <a:latin typeface="Arial"/>
                <a:ea typeface="Arial"/>
                <a:cs typeface="Arial"/>
                <a:sym typeface="Arial"/>
              </a:defRPr>
            </a:pPr>
          </a:p>
          <a:p>
            <a:pPr>
              <a:defRPr b="1">
                <a:latin typeface="Arial"/>
                <a:ea typeface="Arial"/>
                <a:cs typeface="Arial"/>
                <a:sym typeface="Arial"/>
              </a:defRPr>
            </a:pPr>
            <a:r>
              <a:t>How do living things begin life? </a:t>
            </a:r>
            <a:r>
              <a:rPr b="0"/>
              <a:t> In general, and having been reminded because of the previous slides, students will know that birds hatch from eggs and that plants grow from seeds.  These pictures represent the birth phase of the life cycle for both of these organisms.  Both of these methods of producing offspring have evolved over millions of years. </a:t>
            </a:r>
          </a:p>
          <a:p>
            <a:pPr>
              <a:defRPr>
                <a:latin typeface="Arial"/>
                <a:ea typeface="Arial"/>
                <a:cs typeface="Arial"/>
                <a:sym typeface="Arial"/>
              </a:defRPr>
            </a:pPr>
          </a:p>
          <a:p>
            <a:pPr>
              <a:defRPr>
                <a:latin typeface="Arial"/>
                <a:ea typeface="Arial"/>
                <a:cs typeface="Arial"/>
                <a:sym typeface="Arial"/>
              </a:defRPr>
            </a:pPr>
            <a:r>
              <a:t>The</a:t>
            </a:r>
            <a:r>
              <a:t>se</a:t>
            </a:r>
            <a:r>
              <a:t> </a:t>
            </a:r>
            <a:r>
              <a:t>life cycles are similar </a:t>
            </a:r>
            <a:r>
              <a:t>because they </a:t>
            </a:r>
            <a:r>
              <a:t>both have the same type of </a:t>
            </a:r>
            <a:r>
              <a:t>starting point</a:t>
            </a:r>
            <a:r>
              <a:t>—an embryo</a:t>
            </a:r>
            <a:r>
              <a:t>.  In addition, both eggs and seeds provide nourishment for the offspring that will develop from them.</a:t>
            </a:r>
          </a:p>
          <a:p>
            <a:pPr>
              <a:defRPr>
                <a:latin typeface="Arial"/>
                <a:ea typeface="Arial"/>
                <a:cs typeface="Arial"/>
                <a:sym typeface="Arial"/>
              </a:defRPr>
            </a:pPr>
          </a:p>
          <a:p>
            <a:pPr>
              <a:defRPr i="1">
                <a:latin typeface="Arial"/>
                <a:ea typeface="Arial"/>
                <a:cs typeface="Arial"/>
                <a:sym typeface="Arial"/>
              </a:defRPr>
            </a:pPr>
            <a:r>
              <a:t>Image Credits:</a:t>
            </a:r>
          </a:p>
          <a:p>
            <a:pPr>
              <a:defRPr i="1">
                <a:latin typeface="Arial"/>
                <a:ea typeface="Arial"/>
                <a:cs typeface="Arial"/>
                <a:sym typeface="Arial"/>
              </a:defRPr>
            </a:pPr>
            <a:r>
              <a:t>Robin eggs, by </a:t>
            </a:r>
            <a:r>
              <a:rPr>
                <a:latin typeface="+mj-lt"/>
                <a:ea typeface="+mj-ea"/>
                <a:cs typeface="+mj-cs"/>
                <a:sym typeface="Calibri"/>
              </a:rPr>
              <a:t>Laslovarga, retrieved on May 11, 2016 from https://commons.wikimedia.org/wiki/File:American_robin_Eggs_in_Nest.jpg [CC BY-SA 3.0 (http://creativecommons.org/licenses/by/3.0)]</a:t>
            </a:r>
          </a:p>
          <a:p>
            <a:pPr>
              <a:defRPr i="1">
                <a:latin typeface="Arial"/>
                <a:ea typeface="Arial"/>
                <a:cs typeface="Arial"/>
                <a:sym typeface="Arial"/>
              </a:defRPr>
            </a:pPr>
            <a:r>
              <a:t>Water lily (lotus) seed pods and seeds, from Pixabay.com, retrieved on August 29, 2016 from https://pixabay.com/en/lotus-seed-flower-leaf-pod-indian-1549438/ [Public Domain]</a:t>
            </a:r>
            <a:endParaRPr b="1"/>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Shape 1185"/>
          <p:cNvSpPr/>
          <p:nvPr>
            <p:ph type="sldImg"/>
          </p:nvPr>
        </p:nvSpPr>
        <p:spPr>
          <a:prstGeom prst="rect">
            <a:avLst/>
          </a:prstGeom>
        </p:spPr>
        <p:txBody>
          <a:bodyPr/>
          <a:lstStyle/>
          <a:p>
            <a:pPr/>
          </a:p>
        </p:txBody>
      </p:sp>
      <p:sp>
        <p:nvSpPr>
          <p:cNvPr id="1186" name="Shape 1186"/>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b="1">
                <a:latin typeface="Arial"/>
                <a:ea typeface="Arial"/>
                <a:cs typeface="Arial"/>
                <a:sym typeface="Arial"/>
              </a:defRPr>
            </a:pPr>
            <a:r>
              <a:t>Then what happens?  </a:t>
            </a:r>
            <a:r>
              <a:rPr b="0"/>
              <a:t>Ask your students what phase these pictures represent. The previous slide showed the eggs and seeds.  These slides represent the growth phase.</a:t>
            </a:r>
          </a:p>
          <a:p>
            <a:pPr>
              <a:defRPr>
                <a:latin typeface="Arial"/>
                <a:ea typeface="Arial"/>
                <a:cs typeface="Arial"/>
                <a:sym typeface="Arial"/>
              </a:defRPr>
            </a:pPr>
          </a:p>
          <a:p>
            <a:pPr>
              <a:defRPr>
                <a:latin typeface="Arial"/>
                <a:ea typeface="Arial"/>
                <a:cs typeface="Arial"/>
                <a:sym typeface="Arial"/>
              </a:defRPr>
            </a:pPr>
            <a:r>
              <a:t>Students ca</a:t>
            </a:r>
            <a:r>
              <a:t>n</a:t>
            </a:r>
            <a:r>
              <a:t> see that the small plant, or </a:t>
            </a:r>
            <a:r>
              <a:t>seedling</a:t>
            </a:r>
            <a:r>
              <a:t>, will become </a:t>
            </a:r>
            <a:r>
              <a:t>the adult </a:t>
            </a:r>
            <a:r>
              <a:t>water lily.  It will have leaves that float and collect sunlight, and it will produce a flower when it is mature.  The water lily’s parents are not involved in bringing it to maturity.</a:t>
            </a:r>
            <a:endParaRPr b="1"/>
          </a:p>
          <a:p>
            <a:pPr>
              <a:defRPr>
                <a:latin typeface="Arial"/>
                <a:ea typeface="Arial"/>
                <a:cs typeface="Arial"/>
                <a:sym typeface="Arial"/>
              </a:defRPr>
            </a:pPr>
          </a:p>
          <a:p>
            <a:pPr>
              <a:defRPr>
                <a:latin typeface="Arial"/>
                <a:ea typeface="Arial"/>
                <a:cs typeface="Arial"/>
                <a:sym typeface="Arial"/>
              </a:defRPr>
            </a:pPr>
            <a:r>
              <a:t>In the case of American </a:t>
            </a:r>
            <a:r>
              <a:t>r</a:t>
            </a:r>
            <a:r>
              <a:t>obins, the parents are still very much involved once the chicks hatch because they will need food supplied to them.  Here you can see hungry </a:t>
            </a:r>
            <a:r>
              <a:t>offspring</a:t>
            </a:r>
            <a:r>
              <a:t> in the nest, leading to a parent </a:t>
            </a:r>
            <a:r>
              <a:t>robin</a:t>
            </a:r>
            <a:r>
              <a:t> feeding a chick. Once the chicks have grown enough, they will reproduce and have their own eggs and chicks, thus perpetuating the cycle.</a:t>
            </a:r>
          </a:p>
          <a:p>
            <a:pPr>
              <a:defRPr>
                <a:latin typeface="Arial"/>
                <a:ea typeface="Arial"/>
                <a:cs typeface="Arial"/>
                <a:sym typeface="Arial"/>
              </a:defRPr>
            </a:pPr>
          </a:p>
          <a:p>
            <a:pPr>
              <a:defRPr i="1">
                <a:latin typeface="Arial"/>
                <a:ea typeface="Arial"/>
                <a:cs typeface="Arial"/>
                <a:sym typeface="Arial"/>
              </a:defRPr>
            </a:pPr>
            <a:r>
              <a:t>Image credits:</a:t>
            </a:r>
            <a:endParaRPr b="1"/>
          </a:p>
          <a:p>
            <a:pPr>
              <a:defRPr i="1">
                <a:latin typeface="Arial"/>
                <a:ea typeface="Arial"/>
                <a:cs typeface="Arial"/>
                <a:sym typeface="Arial"/>
              </a:defRPr>
            </a:pPr>
            <a:r>
              <a:t>Water lily bloom, from Pixabay.com, retrieved on August 29, 2016 from https://pixabay.com/en/water-lily-pink-aquatic-plant-1511553/ [Public Domain]</a:t>
            </a:r>
          </a:p>
          <a:p>
            <a:pPr>
              <a:defRPr i="1"/>
            </a:pPr>
            <a:r>
              <a:t>Adult robin feeding chicks, by Bill Damon, retrieved on May 11, 2016 from https://www.flickr.com/photos/billdamon/14221061531[CC BY-SA 2.0 (https://creativecommons.org/licenses/by/2.0/)]</a:t>
            </a:r>
            <a:endParaRPr>
              <a:latin typeface="Arial"/>
              <a:ea typeface="Arial"/>
              <a:cs typeface="Arial"/>
              <a:sym typeface="Arial"/>
            </a:endParaRPr>
          </a:p>
          <a:p>
            <a:pPr>
              <a:defRPr i="1"/>
            </a:pPr>
            <a:r>
              <a:t>Water plant seedling, by Christian Fischer, retrieved on May 11, 2016 from https://commons.wikimedia.org/wiki/File:HydrocharisBaby.jpg [CC BY-SA 3.0 (http://creativecommons.org/licenses/by-sa/3.0)]</a:t>
            </a:r>
          </a:p>
          <a:p>
            <a:pPr>
              <a:defRPr i="1"/>
            </a:pPr>
            <a:r>
              <a:t>Hungry robin chicks, by Bryancalabro, retrieved on May 11, 2016 from https://commons.wikimedia.org/wiki/File:Baby_robins_Ready_to_Feed.jpg [CC BY-SA 3.0 (https://creativecommons.org/licenses/by/3.0/)]</a:t>
            </a:r>
            <a:endParaRPr>
              <a:latin typeface="Arial"/>
              <a:ea typeface="Arial"/>
              <a:cs typeface="Arial"/>
              <a:sym typeface="Arial"/>
            </a:endParaRPr>
          </a:p>
          <a:p>
            <a:pPr>
              <a:defRPr i="1">
                <a:latin typeface="Arial"/>
                <a:ea typeface="Arial"/>
                <a:cs typeface="Arial"/>
                <a:sym typeface="Arial"/>
              </a:defRPr>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Shape 1198"/>
          <p:cNvSpPr/>
          <p:nvPr>
            <p:ph type="sldImg"/>
          </p:nvPr>
        </p:nvSpPr>
        <p:spPr>
          <a:prstGeom prst="rect">
            <a:avLst/>
          </a:prstGeom>
        </p:spPr>
        <p:txBody>
          <a:bodyPr/>
          <a:lstStyle/>
          <a:p>
            <a:pPr/>
          </a:p>
        </p:txBody>
      </p:sp>
      <p:sp>
        <p:nvSpPr>
          <p:cNvPr id="1199" name="Shape 1199"/>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b="1">
                <a:latin typeface="Arial"/>
                <a:ea typeface="Arial"/>
                <a:cs typeface="Arial"/>
                <a:sym typeface="Arial"/>
              </a:defRPr>
            </a:pPr>
            <a:r>
              <a:t>How does the population survive? </a:t>
            </a:r>
            <a:r>
              <a:rPr b="0"/>
              <a:t> To put it simply, populations survive because living things are </a:t>
            </a:r>
            <a:r>
              <a:rPr b="0"/>
              <a:t>"</a:t>
            </a:r>
            <a:r>
              <a:rPr b="0"/>
              <a:t>programmed</a:t>
            </a:r>
            <a:r>
              <a:rPr b="0"/>
              <a:t>"</a:t>
            </a:r>
            <a:r>
              <a:rPr b="0"/>
              <a:t> to reproduce.  As long as enough offspring survive to balance out the loss of individual members (through death or migration), the population will survive.</a:t>
            </a:r>
          </a:p>
          <a:p>
            <a:pPr>
              <a:defRPr>
                <a:latin typeface="Arial"/>
                <a:ea typeface="Arial"/>
                <a:cs typeface="Arial"/>
                <a:sym typeface="Arial"/>
              </a:defRPr>
            </a:pPr>
          </a:p>
          <a:p>
            <a:pPr>
              <a:defRPr i="1">
                <a:latin typeface="Arial"/>
                <a:ea typeface="Arial"/>
                <a:cs typeface="Arial"/>
                <a:sym typeface="Arial"/>
              </a:defRPr>
            </a:pPr>
            <a:r>
              <a:t>Image credits:</a:t>
            </a:r>
          </a:p>
          <a:p>
            <a:pPr>
              <a:defRPr i="1">
                <a:latin typeface="Arial"/>
                <a:ea typeface="Arial"/>
                <a:cs typeface="Arial"/>
                <a:sym typeface="Arial"/>
              </a:defRPr>
            </a:pPr>
            <a:r>
              <a:t>Developing seed pod of a water lily, by </a:t>
            </a:r>
            <a:r>
              <a:rPr>
                <a:latin typeface="+mj-lt"/>
                <a:ea typeface="+mj-ea"/>
                <a:cs typeface="+mj-cs"/>
                <a:sym typeface="Calibri"/>
              </a:rPr>
              <a:t>Daisuke Tashiro , retrieved on August 28, 2016 from https://www.flickr.com/photos/dice-kt/9327704716/ [CC BY 2.0 (http://creativecommons.org/licenses/by/2.0)]</a:t>
            </a:r>
          </a:p>
          <a:p>
            <a:pPr>
              <a:defRPr i="1"/>
            </a:pPr>
            <a:r>
              <a:t>Adult robin feeding chicks, by Bill Damon, retrieved on May 11, 2016 from https://www.flickr.com/photos/billdamon/14221061531[CC BY-SA 2.0 (https://creativecommons.org/licenses/by/2.0/)]</a:t>
            </a:r>
          </a:p>
          <a:p>
            <a:pPr>
              <a:defRPr i="1">
                <a:latin typeface="Arial"/>
                <a:ea typeface="Arial"/>
                <a:cs typeface="Arial"/>
                <a:sym typeface="Arial"/>
              </a:defRPr>
            </a:pPr>
            <a:r>
              <a:t>Water lily (lotus) seed pods and seeds, from Pixabay.com, retrieved on August 29, 2016 from https://pixabay.com/en/lotus-seed-flower-leaf-pod-indian-1549438/ [Public Domain]</a:t>
            </a:r>
          </a:p>
          <a:p>
            <a:pPr>
              <a:defRPr i="1"/>
            </a:pPr>
            <a:r>
              <a:t>Hungry robin chicks, by Bryancalabro, retrieved on May 11, 2016 from https://commons.wikimedia.org/wiki/File:Baby_robins_Ready_to_Feed.jpg [CC BY-SA 3.0 (https://creativecommons.org/licenses/by/3.0/)]</a:t>
            </a:r>
            <a:endParaRPr>
              <a:latin typeface="Arial"/>
              <a:ea typeface="Arial"/>
              <a:cs typeface="Arial"/>
              <a:sym typeface="Arial"/>
            </a:endParaRPr>
          </a:p>
          <a:p>
            <a:pPr>
              <a:defRPr i="1"/>
            </a:p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Shape 1205"/>
          <p:cNvSpPr/>
          <p:nvPr>
            <p:ph type="sldImg"/>
          </p:nvPr>
        </p:nvSpPr>
        <p:spPr>
          <a:prstGeom prst="rect">
            <a:avLst/>
          </a:prstGeom>
        </p:spPr>
        <p:txBody>
          <a:bodyPr/>
          <a:lstStyle/>
          <a:p>
            <a:pPr/>
          </a:p>
        </p:txBody>
      </p:sp>
      <p:sp>
        <p:nvSpPr>
          <p:cNvPr id="1206" name="Shape 1206"/>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The end of the life cycle is, of course, marked by the death of individual members of a population.  Once an American </a:t>
            </a:r>
            <a:r>
              <a:t>robin</a:t>
            </a:r>
            <a:r>
              <a:t> or water lily has reproduced for several years, it </a:t>
            </a:r>
            <a:r>
              <a:t>dies. Th</a:t>
            </a:r>
            <a:r>
              <a:t>e younger generation</a:t>
            </a:r>
            <a:r>
              <a:t>s</a:t>
            </a:r>
            <a:r>
              <a:t> </a:t>
            </a:r>
            <a:r>
              <a:t>continue to </a:t>
            </a:r>
            <a:r>
              <a:t>mature, reproduce, and </a:t>
            </a:r>
            <a:r>
              <a:t>carry on </a:t>
            </a:r>
            <a:r>
              <a:t>the cycle of life</a:t>
            </a:r>
            <a:r>
              <a:t>.</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Acapulco sunset, by Arturo Mann, retrieved on August 26, 2016 from https://commons.wikimedia.org/wiki/File:Acapulco_sunset_summer.jpg </a:t>
            </a:r>
            <a:r>
              <a:rPr>
                <a:latin typeface="+mj-lt"/>
                <a:ea typeface="+mj-ea"/>
                <a:cs typeface="+mj-cs"/>
                <a:sym typeface="Calibri"/>
              </a:rPr>
              <a:t>[CC BY-SA 3.0 (https://creativecommons.org/licenses/by/3.0/)]</a:t>
            </a:r>
          </a:p>
          <a:p>
            <a:pPr>
              <a:defRPr>
                <a:latin typeface="Arial"/>
                <a:ea typeface="Arial"/>
                <a:cs typeface="Arial"/>
                <a:sym typeface="Arial"/>
              </a:defRPr>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The slide above helps students to view climate in a global sense.  When observations of climate around the world were combined, a pattern emerged.   The Earth could be divided into five basic types of climate based primarily on annual and monthly averages of temperatures and precipitation. Although not presented, here, students will hopefully later see that these five basic climate regions correspond to different biomes.  </a:t>
            </a:r>
          </a:p>
          <a:p>
            <a:pPr>
              <a:defRPr>
                <a:latin typeface="Arial"/>
                <a:ea typeface="Arial"/>
                <a:cs typeface="Arial"/>
                <a:sym typeface="Arial"/>
              </a:defRPr>
            </a:pPr>
          </a:p>
          <a:p>
            <a:pPr>
              <a:defRPr>
                <a:latin typeface="Arial"/>
                <a:ea typeface="Arial"/>
                <a:cs typeface="Arial"/>
                <a:sym typeface="Arial"/>
              </a:defRPr>
            </a:pPr>
            <a:r>
              <a:t>The division of the Earth into 5 major climatic regions was introduced in 1900 by a Russian-German climatologist, Wladimir Köppen.  It should be noted that although five basic climate regions were initially described by Köppen and are presented in this slide for elementary students, today’s scientists can actually further divide these 5 major climate regions into smaller climate regions that distinguish specific seasonal characteristics of temperature and precipitation. For example, they may define two different types of areas in the tropical region: one that has adequate precipitation all year round and no dry season, and those areas that have precipitation most of the year with a short dry season.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Shape 1213"/>
          <p:cNvSpPr/>
          <p:nvPr>
            <p:ph type="sldImg"/>
          </p:nvPr>
        </p:nvSpPr>
        <p:spPr>
          <a:prstGeom prst="rect">
            <a:avLst/>
          </a:prstGeom>
        </p:spPr>
        <p:txBody>
          <a:bodyPr/>
          <a:lstStyle/>
          <a:p>
            <a:pPr/>
          </a:p>
        </p:txBody>
      </p:sp>
      <p:sp>
        <p:nvSpPr>
          <p:cNvPr id="1214" name="Shape 121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These questions are designed to guide students to review and mentally organize all the points of comparison they’ve seen for these two life cycles. </a:t>
            </a:r>
          </a:p>
          <a:p>
            <a:pPr>
              <a:defRPr b="1">
                <a:latin typeface="Arial"/>
                <a:ea typeface="Arial"/>
                <a:cs typeface="Arial"/>
                <a:sym typeface="Arial"/>
              </a:defRPr>
            </a:pPr>
          </a:p>
          <a:p>
            <a:pPr>
              <a:defRPr b="1">
                <a:latin typeface="Arial"/>
                <a:ea typeface="Arial"/>
                <a:cs typeface="Arial"/>
                <a:sym typeface="Arial"/>
              </a:defRPr>
            </a:pPr>
            <a:r>
              <a:t>How are they the same?  </a:t>
            </a:r>
            <a:r>
              <a:rPr b="0"/>
              <a:t>Birth, growth, reproduction, and death.</a:t>
            </a:r>
          </a:p>
          <a:p>
            <a:pPr>
              <a:defRPr>
                <a:latin typeface="Arial"/>
                <a:ea typeface="Arial"/>
                <a:cs typeface="Arial"/>
                <a:sym typeface="Arial"/>
              </a:defRPr>
            </a:pPr>
          </a:p>
          <a:p>
            <a:pPr>
              <a:defRPr b="1">
                <a:latin typeface="Arial"/>
                <a:ea typeface="Arial"/>
                <a:cs typeface="Arial"/>
                <a:sym typeface="Arial"/>
              </a:defRPr>
            </a:pPr>
            <a:r>
              <a:t>How are the life cycles of the American </a:t>
            </a:r>
            <a:r>
              <a:t>robin</a:t>
            </a:r>
            <a:r>
              <a:t> and the water lily different? </a:t>
            </a:r>
            <a:r>
              <a:rPr b="0"/>
              <a:t>robin</a:t>
            </a:r>
            <a:r>
              <a:rPr b="0"/>
              <a:t>:  eggs, chicks are fed and cared for by parents as they grow, they reproduce when they have reached maturity, etc.  Water lilies:  seeds, sprouts, growing toward the sunlight, flower and seed pod, parents are not involved in the growth phase, etc.</a:t>
            </a:r>
            <a:r>
              <a:rPr b="0"/>
              <a:t> </a:t>
            </a:r>
          </a:p>
          <a:p>
            <a:pPr>
              <a:defRPr>
                <a:latin typeface="Arial"/>
                <a:ea typeface="Arial"/>
                <a:cs typeface="Arial"/>
                <a:sym typeface="Arial"/>
              </a:defRPr>
            </a:pPr>
          </a:p>
          <a:p>
            <a:pPr>
              <a:defRPr>
                <a:latin typeface="Arial"/>
                <a:ea typeface="Arial"/>
                <a:cs typeface="Arial"/>
                <a:sym typeface="Arial"/>
              </a:defRPr>
            </a:pPr>
            <a:r>
              <a:t>The following two slides look at these questions in more detail.</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6" name="Shape 1226"/>
          <p:cNvSpPr/>
          <p:nvPr>
            <p:ph type="sldImg"/>
          </p:nvPr>
        </p:nvSpPr>
        <p:spPr>
          <a:prstGeom prst="rect">
            <a:avLst/>
          </a:prstGeom>
        </p:spPr>
        <p:txBody>
          <a:bodyPr/>
          <a:lstStyle/>
          <a:p>
            <a:pPr/>
          </a:p>
        </p:txBody>
      </p:sp>
      <p:sp>
        <p:nvSpPr>
          <p:cNvPr id="1227" name="Shape 122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These life cycles have</a:t>
            </a:r>
            <a:r>
              <a:rPr b="1"/>
              <a:t> birth, growth, reproduction, and death </a:t>
            </a:r>
            <a:r>
              <a:t>in common.  These phases are common to all life cycles, in all biomes, in all parts of the world!</a:t>
            </a:r>
            <a:endParaRPr b="1"/>
          </a:p>
          <a:p>
            <a:pPr>
              <a:defRPr>
                <a:latin typeface="Arial"/>
                <a:ea typeface="Arial"/>
                <a:cs typeface="Arial"/>
                <a:sym typeface="Arial"/>
              </a:defRPr>
            </a:pPr>
          </a:p>
          <a:p>
            <a:pPr>
              <a:defRPr b="1">
                <a:latin typeface="Arial"/>
                <a:ea typeface="Arial"/>
                <a:cs typeface="Arial"/>
                <a:sym typeface="Arial"/>
              </a:defRPr>
            </a:pPr>
            <a:r>
              <a:t>How can we model the life cycle?  </a:t>
            </a:r>
            <a:r>
              <a:rPr b="0"/>
              <a:t>At this point, we want students to be thinking about developing models to describe that, although organisms have unique and diverse life cycles,  they all share these 4 phases.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4" name="Shape 1234"/>
          <p:cNvSpPr/>
          <p:nvPr>
            <p:ph type="sldImg"/>
          </p:nvPr>
        </p:nvSpPr>
        <p:spPr>
          <a:prstGeom prst="rect">
            <a:avLst/>
          </a:prstGeom>
        </p:spPr>
        <p:txBody>
          <a:bodyPr/>
          <a:lstStyle/>
          <a:p>
            <a:pPr/>
          </a:p>
        </p:txBody>
      </p:sp>
      <p:sp>
        <p:nvSpPr>
          <p:cNvPr id="1235" name="Shape 1235"/>
          <p:cNvSpPr/>
          <p:nvPr>
            <p:ph type="body" sz="quarter" idx="1"/>
          </p:nvPr>
        </p:nvSpPr>
        <p:spPr>
          <a:prstGeom prst="rect">
            <a:avLst/>
          </a:prstGeom>
        </p:spPr>
        <p:txBody>
          <a:bodyPr/>
          <a:lstStyle/>
          <a:p>
            <a:pPr>
              <a:defRPr b="1"/>
            </a:pPr>
            <a:r>
              <a:t>Teacher’s Notes </a:t>
            </a:r>
          </a:p>
          <a:p>
            <a:pPr>
              <a:defRPr b="1"/>
            </a:pPr>
          </a:p>
          <a:p>
            <a:pPr/>
            <a:r>
              <a:t>This chart shows each phase and how it is different for these </a:t>
            </a:r>
            <a:r>
              <a:t>two</a:t>
            </a:r>
            <a:r>
              <a:t> organisms.</a:t>
            </a:r>
          </a:p>
          <a:p>
            <a:pPr>
              <a:defRPr b="1"/>
            </a:pPr>
          </a:p>
          <a:p>
            <a:pPr>
              <a:defRPr i="1">
                <a:latin typeface="Arial"/>
                <a:ea typeface="Arial"/>
                <a:cs typeface="Arial"/>
                <a:sym typeface="Arial"/>
              </a:defRPr>
            </a:pPr>
            <a:r>
              <a:t>Image credits:</a:t>
            </a:r>
            <a:endParaRPr b="1"/>
          </a:p>
          <a:p>
            <a:pPr>
              <a:defRPr i="1"/>
            </a:pPr>
            <a:r>
              <a:t>Adult robin feeding chicks, by Bill Damon, retrieved on May 11, 2016 from https://www.flickr.com/photos/billdamon/14221061531[CC BY-SA 2.0 (https://creativecommons.org/licenses/by/2.0/)]</a:t>
            </a:r>
            <a:endParaRPr>
              <a:latin typeface="Arial"/>
              <a:ea typeface="Arial"/>
              <a:cs typeface="Arial"/>
              <a:sym typeface="Arial"/>
            </a:endParaRPr>
          </a:p>
          <a:p>
            <a:pPr>
              <a:defRPr i="1">
                <a:latin typeface="Arial"/>
                <a:ea typeface="Arial"/>
                <a:cs typeface="Arial"/>
                <a:sym typeface="Arial"/>
              </a:defRPr>
            </a:pPr>
            <a:r>
              <a:t>Water lily bloom, from Pixabay.com, retrieved on August 29, 2016 from https://pixabay.com/en/water-lily-pink-aquatic-plant-1511553/ [Public Domain]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Shape 1257"/>
          <p:cNvSpPr/>
          <p:nvPr>
            <p:ph type="sldImg"/>
          </p:nvPr>
        </p:nvSpPr>
        <p:spPr>
          <a:prstGeom prst="rect">
            <a:avLst/>
          </a:prstGeom>
        </p:spPr>
        <p:txBody>
          <a:bodyPr/>
          <a:lstStyle/>
          <a:p>
            <a:pPr/>
          </a:p>
        </p:txBody>
      </p:sp>
      <p:sp>
        <p:nvSpPr>
          <p:cNvPr id="1258" name="Shape 1258"/>
          <p:cNvSpPr/>
          <p:nvPr>
            <p:ph type="body" sz="quarter" idx="1"/>
          </p:nvPr>
        </p:nvSpPr>
        <p:spPr>
          <a:prstGeom prst="rect">
            <a:avLst/>
          </a:prstGeom>
        </p:spPr>
        <p:txBody>
          <a:bodyPr/>
          <a:lstStyle/>
          <a:p>
            <a:pPr>
              <a:defRPr i="1">
                <a:latin typeface="Arial"/>
                <a:ea typeface="Arial"/>
                <a:cs typeface="Arial"/>
                <a:sym typeface="Arial"/>
              </a:defRPr>
            </a:pPr>
            <a:r>
              <a:t>Image credits:</a:t>
            </a:r>
          </a:p>
          <a:p>
            <a:pPr>
              <a:defRPr i="1">
                <a:latin typeface="Arial"/>
                <a:ea typeface="Arial"/>
                <a:cs typeface="Arial"/>
                <a:sym typeface="Arial"/>
              </a:defRPr>
            </a:pPr>
            <a:r>
              <a:t>Mammal skeleton, from Wikimedia Commons, retrieved on May 11, 2016 from https://commons.wikimedia.org/wiki/File:Sifaka_Skeleton.jpg [Public Domain]</a:t>
            </a:r>
          </a:p>
          <a:p>
            <a:pPr>
              <a:defRPr i="1">
                <a:latin typeface="Arial"/>
                <a:ea typeface="Arial"/>
                <a:cs typeface="Arial"/>
                <a:sym typeface="Arial"/>
              </a:defRPr>
            </a:pPr>
            <a:r>
              <a:t>Reptile skeleton, by Cmglee, retrieved on May 11, 2016 from https://commons.wikimedia.org/wiki/File:Horniman_turtle_carapace_skeleton.jpg </a:t>
            </a:r>
            <a:r>
              <a:rPr>
                <a:latin typeface="+mj-lt"/>
                <a:ea typeface="+mj-ea"/>
                <a:cs typeface="+mj-cs"/>
                <a:sym typeface="Calibri"/>
              </a:rPr>
              <a:t>[CC BY-SA 3.0 (https://creativecommons.org/licenses/by/3.0/)]</a:t>
            </a:r>
          </a:p>
          <a:p>
            <a:pPr>
              <a:defRPr i="1"/>
            </a:pPr>
            <a:r>
              <a:t>Empty nest, from Pixabay.com, retrieved on May 11, 2016 from https://pixabay.com/en/robin-s-nest-nest-empty-empty-nest-334124/ [Public Domain]</a:t>
            </a:r>
            <a:endParaRPr>
              <a:latin typeface="Arial"/>
              <a:ea typeface="Arial"/>
              <a:cs typeface="Arial"/>
              <a:sym typeface="Arial"/>
            </a:endParaRPr>
          </a:p>
          <a:p>
            <a:pPr>
              <a:defRPr i="1"/>
            </a:pPr>
            <a:r>
              <a:t>Retile hatching, by K. Kristina Drake/USGS, retrieved on May 11, 2016 from https://www.flickr.com/photos/usgeologicalsurvey/16490346262 [Public Domain]</a:t>
            </a:r>
            <a:endParaRPr>
              <a:latin typeface="Arial"/>
              <a:ea typeface="Arial"/>
              <a:cs typeface="Arial"/>
              <a:sym typeface="Arial"/>
            </a:endParaRPr>
          </a:p>
          <a:p>
            <a:pPr>
              <a:defRPr i="1"/>
            </a:pPr>
            <a:r>
              <a:t>Bird eggs, by Laslovarga, retrieved on May 11, 2016 from https://commons.wikimedia.org/wiki/File:American_robin_Eggs_in_Nest.jpg [CC BY-SA 3.0 (https://creativecommons.org/licenses/by/3.0/)]</a:t>
            </a:r>
            <a:endParaRPr>
              <a:latin typeface="Arial"/>
              <a:ea typeface="Arial"/>
              <a:cs typeface="Arial"/>
              <a:sym typeface="Arial"/>
            </a:endParaRPr>
          </a:p>
          <a:p>
            <a:pPr>
              <a:defRPr i="1"/>
            </a:pPr>
            <a:r>
              <a:t>Lemur mother with baby, by Eric Kirby, retrieved on May 2016 from https://www.flickr.com/photos/ekilby/7103520489 [CC BY-SA 2.0 (https://creativecommons.org/licenses/by/2.0/)]</a:t>
            </a:r>
            <a:endParaRPr>
              <a:latin typeface="Arial"/>
              <a:ea typeface="Arial"/>
              <a:cs typeface="Arial"/>
              <a:sym typeface="Arial"/>
            </a:endParaRPr>
          </a:p>
          <a:p>
            <a:pPr>
              <a:defRPr i="1"/>
            </a:pPr>
            <a:r>
              <a:t>Young lemur, by Charlescantin, retrieved on May 11, 2016 from https://commons.wikimedia.org/wiki/File:Maki.jpg [CC BY-SA 2.5 (https://creativecommons.org/licenses/by/2.5/)]</a:t>
            </a:r>
            <a:endParaRPr>
              <a:latin typeface="Arial"/>
              <a:ea typeface="Arial"/>
              <a:cs typeface="Arial"/>
              <a:sym typeface="Arial"/>
            </a:endParaRPr>
          </a:p>
          <a:p>
            <a:pPr>
              <a:defRPr i="1"/>
            </a:pPr>
            <a:r>
              <a:t>Baby birds, by Bryancalabro, retrieved on May 11, 2016 from https://commons.wikimedia.org/wiki/File:Baby_robins_Ready_to_Feed.jpg [CC BY-SA 3.0 (https://creativecommons.org/licenses/by/3.0/)]</a:t>
            </a:r>
            <a:endParaRPr>
              <a:latin typeface="Arial"/>
              <a:ea typeface="Arial"/>
              <a:cs typeface="Arial"/>
              <a:sym typeface="Arial"/>
            </a:endParaRPr>
          </a:p>
          <a:p>
            <a:pPr>
              <a:defRPr i="1"/>
            </a:pPr>
            <a:r>
              <a:t>Sea turtle hatchling, from Pixabay.com, retrieved on May 11, 2016 from https://pixabay.com/en/green-sea-turtle-hatchling-beach-1185954/ [Public Domain]</a:t>
            </a:r>
            <a:endParaRPr>
              <a:latin typeface="Arial"/>
              <a:ea typeface="Arial"/>
              <a:cs typeface="Arial"/>
              <a:sym typeface="Arial"/>
            </a:endParaRPr>
          </a:p>
          <a:p>
            <a:pPr>
              <a:defRPr i="1"/>
            </a:pPr>
            <a:r>
              <a:t>Mother robin and family, by Bill Damon, retrieved on May 11, 2016 from https://www.flickr.com/photos/billdamon/14221061531 [CC BY-SA 2.0 (https://creativecommons.org/licenses/by/2.0/)]</a:t>
            </a:r>
            <a:endParaRPr>
              <a:latin typeface="Arial"/>
              <a:ea typeface="Arial"/>
              <a:cs typeface="Arial"/>
              <a:sym typeface="Arial"/>
            </a:endParaRPr>
          </a:p>
          <a:p>
            <a:pPr>
              <a:defRPr i="1"/>
            </a:pPr>
            <a:r>
              <a:t>Lemur family, from Pixabay.com, retrieved on September 1, 2016 from https://pixabay.com/en/apes-ring-tailed-lemur-animal-218114/  [Public Domain]</a:t>
            </a:r>
          </a:p>
          <a:p>
            <a:pPr>
              <a:defRPr i="1"/>
            </a:pPr>
            <a:r>
              <a:t>Turtle laying eggs, by Moondigger, retrieved on May 11, 2016 from https://commons.wikimedia.org/wiki/File:Snapping_turtle_eggs_md.jpg [CC BY-SA 2.5 (https://creativecommons.org/licenses/by/2.5/)]</a:t>
            </a:r>
            <a:endParaRPr>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7" name="Shape 1267"/>
          <p:cNvSpPr/>
          <p:nvPr>
            <p:ph type="sldImg"/>
          </p:nvPr>
        </p:nvSpPr>
        <p:spPr>
          <a:prstGeom prst="rect">
            <a:avLst/>
          </a:prstGeom>
        </p:spPr>
        <p:txBody>
          <a:bodyPr/>
          <a:lstStyle/>
          <a:p>
            <a:pPr/>
          </a:p>
        </p:txBody>
      </p:sp>
      <p:sp>
        <p:nvSpPr>
          <p:cNvPr id="1268" name="Shape 126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This activity can be completed by having your students sketch out their ideas for a model using white or colored paper, and crayons or colored pencils.</a:t>
            </a:r>
          </a:p>
          <a:p>
            <a:pPr>
              <a:defRPr>
                <a:latin typeface="Arial"/>
                <a:ea typeface="Arial"/>
                <a:cs typeface="Arial"/>
                <a:sym typeface="Arial"/>
              </a:defRPr>
            </a:pPr>
          </a:p>
          <a:p>
            <a:pPr>
              <a:defRPr>
                <a:latin typeface="Arial"/>
                <a:ea typeface="Arial"/>
                <a:cs typeface="Arial"/>
                <a:sym typeface="Arial"/>
              </a:defRPr>
            </a:pPr>
            <a:r>
              <a:t>If you have more time and want to go into more detail, however, students can model the life cycles using toothpicks or straws to represent arrows, materials from the lab to represent seeds or eggs, and drawings or cut-outs from magazines to show the animals or plants.  In addition, you might have students do a little research at home or at school if time allows.</a:t>
            </a:r>
          </a:p>
          <a:p>
            <a:pPr>
              <a:defRPr b="1">
                <a:latin typeface="Arial"/>
                <a:ea typeface="Arial"/>
                <a:cs typeface="Arial"/>
                <a:sym typeface="Arial"/>
              </a:defRPr>
            </a:pPr>
          </a:p>
          <a:p>
            <a:pPr>
              <a:defRPr>
                <a:latin typeface="Arial"/>
                <a:ea typeface="Arial"/>
                <a:cs typeface="Arial"/>
                <a:sym typeface="Arial"/>
              </a:defRPr>
            </a:pPr>
            <a:r>
              <a:t>Students can work in pairs or small groups.  You can assign organisms, have them choose from a list of organisms that you have ready.  Include a selection of animals and plants, there will be plenty of variety in the details of the life cycles.   (For example: cactus, pine tree, alligator, shark, bison, and eagle.)  In pairs or group, students can talk about how the animal or plant is “born,” grows, reproduces, and even how long they might live.  Note:  These life cycles could become quite detailed and complex, so be sure and set an appropriate time limit for your students.</a:t>
            </a:r>
          </a:p>
          <a:p>
            <a:pPr>
              <a:defRPr>
                <a:latin typeface="Arial"/>
                <a:ea typeface="Arial"/>
                <a:cs typeface="Arial"/>
                <a:sym typeface="Arial"/>
              </a:defRPr>
            </a:pPr>
          </a:p>
          <a:p>
            <a:pPr>
              <a:defRPr b="1">
                <a:latin typeface="Arial"/>
                <a:ea typeface="Arial"/>
                <a:cs typeface="Arial"/>
                <a:sym typeface="Arial"/>
              </a:defRPr>
            </a:pPr>
            <a:r>
              <a:t>What organism will you use?  </a:t>
            </a:r>
            <a:r>
              <a:rPr b="0"/>
              <a:t>Again, you might assig</a:t>
            </a:r>
            <a:r>
              <a:rPr b="0"/>
              <a:t>n an organism</a:t>
            </a:r>
            <a:r>
              <a:rPr b="0"/>
              <a:t> or have them choose from a list you’ve prepared.</a:t>
            </a:r>
          </a:p>
          <a:p>
            <a:pPr>
              <a:defRPr>
                <a:latin typeface="Arial"/>
                <a:ea typeface="Arial"/>
                <a:cs typeface="Arial"/>
                <a:sym typeface="Arial"/>
              </a:defRPr>
            </a:pPr>
          </a:p>
          <a:p>
            <a:pPr>
              <a:defRPr b="1">
                <a:latin typeface="Arial"/>
                <a:ea typeface="Arial"/>
                <a:cs typeface="Arial"/>
                <a:sym typeface="Arial"/>
              </a:defRPr>
            </a:pPr>
            <a:r>
              <a:t>What are the phases of its life cycle? </a:t>
            </a:r>
            <a:r>
              <a:rPr b="0"/>
              <a:t>Students will need to know the phases and components of the organism’s life cycle.  If an alligator is chosen, for example, students should know that alligators lay eggs in a nest much like birds do, and that baby alligators are protected by their mother for up to 2 years!  </a:t>
            </a:r>
          </a:p>
          <a:p>
            <a:pPr>
              <a:defRPr>
                <a:latin typeface="Arial"/>
                <a:ea typeface="Arial"/>
                <a:cs typeface="Arial"/>
                <a:sym typeface="Arial"/>
              </a:defRPr>
            </a:pPr>
          </a:p>
          <a:p>
            <a:pPr>
              <a:defRPr b="1">
                <a:latin typeface="Arial"/>
                <a:ea typeface="Arial"/>
                <a:cs typeface="Arial"/>
                <a:sym typeface="Arial"/>
              </a:defRPr>
            </a:pPr>
            <a:r>
              <a:t>How will you model the phases of its life cycle?</a:t>
            </a:r>
            <a:r>
              <a:rPr b="0"/>
              <a:t>  Using items that are in your LabLearner lab, a cotton ball could represent a mass of fish eggs, parent organisms can be built out of gram cubes or clay, and split peas or sunflower seeds can represent seeds of a plant.</a:t>
            </a:r>
          </a:p>
          <a:p>
            <a:pPr>
              <a:defRPr>
                <a:latin typeface="Arial"/>
                <a:ea typeface="Arial"/>
                <a:cs typeface="Arial"/>
                <a:sym typeface="Arial"/>
              </a:defRPr>
            </a:pPr>
          </a:p>
          <a:p>
            <a:pPr>
              <a:defRPr b="1">
                <a:latin typeface="Arial"/>
                <a:ea typeface="Arial"/>
                <a:cs typeface="Arial"/>
                <a:sym typeface="Arial"/>
              </a:defRPr>
            </a:pPr>
            <a:r>
              <a:t>How will you show that its offspring or </a:t>
            </a:r>
            <a:r>
              <a:t>offspring</a:t>
            </a:r>
            <a:r>
              <a:t> continue on in a new, but connected life cycle?  </a:t>
            </a:r>
            <a:r>
              <a:rPr b="0"/>
              <a:t>We’ve reviewed this concept already, but here we are asking students to think about how the original cycle they’ve model will be connected to new cycles once the </a:t>
            </a:r>
            <a:r>
              <a:rPr b="0"/>
              <a:t>offspring</a:t>
            </a:r>
            <a:r>
              <a:rPr b="0"/>
              <a:t> move on, mature, and reproduce on their own.  For example, if the mother alligator successfully raises 10 </a:t>
            </a:r>
            <a:r>
              <a:rPr b="0"/>
              <a:t>offspring</a:t>
            </a:r>
            <a:r>
              <a:rPr b="0"/>
              <a:t>, then each of those will eventually strike out and continue the cycle of life — that original circle will now have 10 more circles coming off of it, and so on.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Shape 1273"/>
          <p:cNvSpPr/>
          <p:nvPr>
            <p:ph type="sldImg"/>
          </p:nvPr>
        </p:nvSpPr>
        <p:spPr>
          <a:prstGeom prst="rect">
            <a:avLst/>
          </a:prstGeom>
        </p:spPr>
        <p:txBody>
          <a:bodyPr/>
          <a:lstStyle/>
          <a:p>
            <a:pPr/>
          </a:p>
        </p:txBody>
      </p:sp>
      <p:sp>
        <p:nvSpPr>
          <p:cNvPr id="1274" name="Shape 1274"/>
          <p:cNvSpPr/>
          <p:nvPr>
            <p:ph type="body" sz="quarter" idx="1"/>
          </p:nvPr>
        </p:nvSpPr>
        <p:spPr>
          <a:prstGeom prst="rect">
            <a:avLst/>
          </a:prstGeom>
        </p:spPr>
        <p:txBody>
          <a:bodyPr/>
          <a:lstStyle/>
          <a:p>
            <a:pPr>
              <a:defRPr b="1">
                <a:latin typeface="Arial"/>
                <a:ea typeface="Arial"/>
                <a:cs typeface="Arial"/>
                <a:sym typeface="Arial"/>
              </a:defRPr>
            </a:pPr>
            <a:r>
              <a:t>Teacher’s Notes </a:t>
            </a:r>
          </a:p>
          <a:p>
            <a:pPr>
              <a:defRPr b="1">
                <a:latin typeface="Arial"/>
                <a:ea typeface="Arial"/>
                <a:cs typeface="Arial"/>
                <a:sym typeface="Arial"/>
              </a:defRPr>
            </a:pPr>
          </a:p>
          <a:p>
            <a:pPr>
              <a:defRPr>
                <a:latin typeface="Arial"/>
                <a:ea typeface="Arial"/>
                <a:cs typeface="Arial"/>
                <a:sym typeface="Arial"/>
              </a:defRPr>
            </a:pPr>
            <a:r>
              <a:t>Allow students to work on their sketches of models, reminding them that they must show the four (4) universal phases that all organisms share.  In addition, you may wish to allow them to add more complexity if they know or want to research details, and if time permits.</a:t>
            </a:r>
          </a:p>
          <a:p>
            <a:pPr>
              <a:defRPr b="1">
                <a:latin typeface="Arial"/>
                <a:ea typeface="Arial"/>
                <a:cs typeface="Arial"/>
                <a:sym typeface="Arial"/>
              </a:defRPr>
            </a:pPr>
          </a:p>
          <a:p>
            <a:pPr>
              <a:defRPr b="1">
                <a:latin typeface="Arial"/>
                <a:ea typeface="Arial"/>
                <a:cs typeface="Arial"/>
                <a:sym typeface="Arial"/>
              </a:defRPr>
            </a:pPr>
            <a:r>
              <a:t>Can you connect your model with anyone else’s?  </a:t>
            </a:r>
            <a:r>
              <a:rPr b="0"/>
              <a:t>If you have more than one team working on a particular organism, they might be able to link their cycles together to show how different generations are connected through the recurrence of life cycles.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0" name="Shape 1280"/>
          <p:cNvSpPr/>
          <p:nvPr>
            <p:ph type="sldImg"/>
          </p:nvPr>
        </p:nvSpPr>
        <p:spPr>
          <a:prstGeom prst="rect">
            <a:avLst/>
          </a:prstGeom>
        </p:spPr>
        <p:txBody>
          <a:bodyPr/>
          <a:lstStyle/>
          <a:p>
            <a:pPr/>
          </a:p>
        </p:txBody>
      </p:sp>
      <p:sp>
        <p:nvSpPr>
          <p:cNvPr id="1281" name="Shape 1281"/>
          <p:cNvSpPr/>
          <p:nvPr>
            <p:ph type="body" sz="quarter" idx="1"/>
          </p:nvPr>
        </p:nvSpPr>
        <p:spPr>
          <a:prstGeom prst="rect">
            <a:avLst/>
          </a:prstGeom>
        </p:spPr>
        <p:txBody>
          <a:bodyPr/>
          <a:lstStyle/>
          <a:p>
            <a:pPr>
              <a:defRPr b="1"/>
            </a:pPr>
            <a:r>
              <a:t>Teacher’s Notes</a:t>
            </a:r>
          </a:p>
          <a:p>
            <a:pPr>
              <a:defRPr b="1"/>
            </a:pPr>
          </a:p>
          <a:p>
            <a:pPr>
              <a:defRPr b="1"/>
            </a:pPr>
            <a:r>
              <a:t>Which statements are true of all organisms on Earth?</a:t>
            </a:r>
            <a:r>
              <a:rPr b="0"/>
              <a:t>  Answer:  D</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Shape 1293"/>
          <p:cNvSpPr/>
          <p:nvPr>
            <p:ph type="sldImg"/>
          </p:nvPr>
        </p:nvSpPr>
        <p:spPr>
          <a:prstGeom prst="rect">
            <a:avLst/>
          </a:prstGeom>
        </p:spPr>
        <p:txBody>
          <a:bodyPr/>
          <a:lstStyle/>
          <a:p>
            <a:pPr/>
          </a:p>
        </p:txBody>
      </p:sp>
      <p:sp>
        <p:nvSpPr>
          <p:cNvPr id="1294" name="Shape 1294"/>
          <p:cNvSpPr/>
          <p:nvPr>
            <p:ph type="body" sz="quarter" idx="1"/>
          </p:nvPr>
        </p:nvSpPr>
        <p:spPr>
          <a:prstGeom prst="rect">
            <a:avLst/>
          </a:prstGeom>
        </p:spPr>
        <p:txBody>
          <a:bodyPr/>
          <a:lstStyle/>
          <a:p>
            <a:pPr>
              <a:defRPr i="1"/>
            </a:pPr>
            <a:r>
              <a:t>Image credit: </a:t>
            </a:r>
          </a:p>
          <a:p>
            <a:pPr>
              <a:defRPr i="1"/>
            </a:pPr>
            <a:r>
              <a:t>Coral, from FreeImages.com, retrieved on May 11, 2016 from http://www.freeimages.com/photo/aquarium-1360326 [Public Domain]</a:t>
            </a:r>
          </a:p>
          <a:p>
            <a:pPr/>
            <a:endParaRPr i="1"/>
          </a:p>
          <a:p>
            <a:pPr/>
            <a:endParaRPr i="1"/>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0" name="Shape 1300"/>
          <p:cNvSpPr/>
          <p:nvPr>
            <p:ph type="sldImg"/>
          </p:nvPr>
        </p:nvSpPr>
        <p:spPr>
          <a:prstGeom prst="rect">
            <a:avLst/>
          </a:prstGeom>
        </p:spPr>
        <p:txBody>
          <a:bodyPr/>
          <a:lstStyle/>
          <a:p>
            <a:pPr/>
          </a:p>
        </p:txBody>
      </p:sp>
      <p:sp>
        <p:nvSpPr>
          <p:cNvPr id="1301" name="Shape 130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Students should be able to see that the lake appears to be very large in this photograph.  The water comes all the way to the immediate foreground, as though the photograph were taken by someone in a boat on the lake’s surface.</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Mirror Lake in Yosemite National Park (mid 1870s), by Carleton Watkins, retrieved on May 11, 2016 from https://commons.wikimedia.org/wiki/File:14._Mirror_lake,_Yosemite_valley.jpg [Public Domain]</a:t>
            </a:r>
          </a:p>
          <a:p>
            <a:pPr>
              <a:defRPr>
                <a:latin typeface="Arial"/>
                <a:ea typeface="Arial"/>
                <a:cs typeface="Arial"/>
                <a:sym typeface="Arial"/>
              </a:defRPr>
            </a:p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7" name="Shape 1307"/>
          <p:cNvSpPr/>
          <p:nvPr>
            <p:ph type="sldImg"/>
          </p:nvPr>
        </p:nvSpPr>
        <p:spPr>
          <a:prstGeom prst="rect">
            <a:avLst/>
          </a:prstGeom>
        </p:spPr>
        <p:txBody>
          <a:bodyPr/>
          <a:lstStyle/>
          <a:p>
            <a:pPr/>
          </a:p>
        </p:txBody>
      </p:sp>
      <p:sp>
        <p:nvSpPr>
          <p:cNvPr id="1308" name="Shape 130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Compare this photograph with the previous photograph, taken about 140 years ago. Although it was taken from a slightly different angle, we can see the same mountain in the distance.  Here, you can see the shore and a much narrower expanse of water between the photographer and the trees and mountain in the distance.</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Mirror Lake today, by </a:t>
            </a:r>
            <a:r>
              <a:rPr>
                <a:latin typeface="+mj-lt"/>
                <a:ea typeface="+mj-ea"/>
                <a:cs typeface="+mj-cs"/>
                <a:sym typeface="Calibri"/>
              </a:rPr>
              <a:t>chensiyuan, retrieved on May 11, 2016 from https://commons.wikimedia.org/wiki/File:Yosemite_national_park_mirror_lake_2010u.JPG [CC BY-SA 3.0 (https://creativecommons.org/licenses/by/3.0/)]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Teacher’s Notes</a:t>
            </a:r>
          </a:p>
          <a:p>
            <a:pPr>
              <a:lnSpc>
                <a:spcPct val="80000"/>
              </a:lnSpc>
              <a:spcBef>
                <a:spcPts val="300"/>
              </a:spcBef>
              <a:defRPr b="1">
                <a:latin typeface="Arial"/>
                <a:ea typeface="Arial"/>
                <a:cs typeface="Arial"/>
                <a:sym typeface="Arial"/>
              </a:defRPr>
            </a:pPr>
          </a:p>
          <a:p>
            <a:pPr>
              <a:lnSpc>
                <a:spcPct val="80000"/>
              </a:lnSpc>
              <a:spcBef>
                <a:spcPts val="300"/>
              </a:spcBef>
              <a:defRPr>
                <a:latin typeface="Arial"/>
                <a:ea typeface="Arial"/>
                <a:cs typeface="Arial"/>
                <a:sym typeface="Arial"/>
              </a:defRPr>
            </a:pPr>
            <a:r>
              <a:t>In addition to climate which is a non-living component of a biome, a biome also includes a living component.  This living component encompasses all of the living organisms including plants, animals, fungi, bacteria and viruses.  For the purposes of this Journey Unit, the living component will be described as the plants and animals living within that geographical area.</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Within a biome, the plants and animals interact with each other in specific ways.  Understanding these interactions can help scientists understand the effects of climate change on organisms as well as the effect of organisms on each other within the biome.  One of the ways to describe the organisms within a biome is to look at the different populations of organisms.  A population essentially refers to each individual species of organism.  This includes species of plants and animals.  Although the word species is not used in the definition of population, the concept of a species is given in the definition.  A species is a group of organisms that share genetic similarities and can reproduce.  </a:t>
            </a:r>
          </a:p>
          <a:p>
            <a:pPr>
              <a:lnSpc>
                <a:spcPct val="80000"/>
              </a:lnSpc>
              <a:spcBef>
                <a:spcPts val="300"/>
              </a:spcBef>
              <a:defRPr>
                <a:latin typeface="Arial"/>
                <a:ea typeface="Arial"/>
                <a:cs typeface="Arial"/>
                <a:sym typeface="Arial"/>
              </a:defRPr>
            </a:pPr>
          </a:p>
          <a:p>
            <a:pPr>
              <a:lnSpc>
                <a:spcPct val="80000"/>
              </a:lnSpc>
              <a:spcBef>
                <a:spcPts val="300"/>
              </a:spcBef>
              <a:defRPr b="1">
                <a:latin typeface="Arial"/>
                <a:ea typeface="Arial"/>
                <a:cs typeface="Arial"/>
                <a:sym typeface="Arial"/>
              </a:defRPr>
            </a:pPr>
            <a:r>
              <a:t>What are examples of a population? </a:t>
            </a:r>
            <a:r>
              <a:rPr b="0"/>
              <a:t>Examples of a population would be all the deer in a forest or all the pansy plants in a garden. Ask students to brainstorm additional examples.</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However, if you think about a biome, you realize that it is not inhabited by only one population of organisms.  Many different populations co-exist.  This co-existence is referred to as the biome community.  A community of organisms is essentially all of the populations of organisms that interact with each other.</a:t>
            </a:r>
            <a:r>
              <a:t> There are many different communities within a biome, because not all areas of a biome have exactly the same resources and living conditions.</a:t>
            </a:r>
          </a:p>
          <a:p>
            <a:pPr>
              <a:lnSpc>
                <a:spcPct val="80000"/>
              </a:lnSpc>
              <a:spcBef>
                <a:spcPts val="300"/>
              </a:spcBef>
              <a:defRPr>
                <a:latin typeface="Arial"/>
                <a:ea typeface="Arial"/>
                <a:cs typeface="Arial"/>
                <a:sym typeface="Arial"/>
              </a:defRPr>
            </a:pPr>
          </a:p>
          <a:p>
            <a:pPr>
              <a:lnSpc>
                <a:spcPct val="80000"/>
              </a:lnSpc>
              <a:spcBef>
                <a:spcPts val="300"/>
              </a:spcBef>
              <a:defRPr b="1">
                <a:latin typeface="Arial"/>
                <a:ea typeface="Arial"/>
                <a:cs typeface="Arial"/>
                <a:sym typeface="Arial"/>
              </a:defRPr>
            </a:pPr>
            <a:r>
              <a:t>What are examples of a community? </a:t>
            </a:r>
            <a:r>
              <a:rPr b="0"/>
              <a:t>Examples of a community would be all the deer, grass, and mice in a meadow, or all the fish, coral, algae, and sharks in a coral reef. Ask students to brainstorm additional examples.</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One of the ways in which students may be familiar with a community is through a food web or food chain.  All organisms eat other organisms.  Some animals eat other animals.  Some animals eat only plants and some eat both plants and animals.  A food web or food chain describes the patterns of feeding and being fed upon within a community.  A food chain describes a simple feeding relationship between organisms.  A food web describes interactions between plants and animals from different food chains.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Within a biome, climate or other changes produce changes in the populations within a biome as a result of disturbances within food chains or food webs.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6" name="Shape 1316"/>
          <p:cNvSpPr/>
          <p:nvPr>
            <p:ph type="sldImg"/>
          </p:nvPr>
        </p:nvSpPr>
        <p:spPr>
          <a:prstGeom prst="rect">
            <a:avLst/>
          </a:prstGeom>
        </p:spPr>
        <p:txBody>
          <a:bodyPr/>
          <a:lstStyle/>
          <a:p>
            <a:pPr/>
          </a:p>
        </p:txBody>
      </p:sp>
      <p:sp>
        <p:nvSpPr>
          <p:cNvPr id="1317" name="Shape 131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Point out to students that much of our landscape was shaped by the movement of glaciers during ice ages.</a:t>
            </a:r>
          </a:p>
          <a:p>
            <a:pPr>
              <a:defRPr>
                <a:latin typeface="Arial"/>
                <a:ea typeface="Arial"/>
                <a:cs typeface="Arial"/>
                <a:sym typeface="Arial"/>
              </a:defRPr>
            </a:pPr>
          </a:p>
          <a:p>
            <a:pPr>
              <a:defRPr>
                <a:latin typeface="Arial"/>
                <a:ea typeface="Arial"/>
                <a:cs typeface="Arial"/>
                <a:sym typeface="Arial"/>
              </a:defRPr>
            </a:pPr>
            <a:r>
              <a:t>In Yosemite National Park, Mirror Lake is a remnant of a much larger glacial lake — which was much larger even 140 years ago than it is today.   The processes of glacial movement and the resulting formation of the valley and the lake were slow.  In the last 140 years, however, sediment has been deposited fairly quickly and is causing the lake to shrink.  </a:t>
            </a:r>
          </a:p>
          <a:p>
            <a:pPr>
              <a:defRPr>
                <a:latin typeface="Arial"/>
                <a:ea typeface="Arial"/>
                <a:cs typeface="Arial"/>
                <a:sym typeface="Arial"/>
              </a:defRPr>
            </a:pPr>
            <a:r>
              <a:t>This is a natural process caused by weathering and erosion.  Sand, soil, and gravel are carried into the lake by snow-melt, and by spring and summer floods carrying debris and sediment into the lake.  As each year passes, more sediment is deposited, and the lake gets smaller.</a:t>
            </a:r>
          </a:p>
          <a:p>
            <a:pPr>
              <a:defRPr>
                <a:latin typeface="Arial"/>
                <a:ea typeface="Arial"/>
                <a:cs typeface="Arial"/>
                <a:sym typeface="Arial"/>
              </a:defRPr>
            </a:pPr>
          </a:p>
          <a:p>
            <a:pPr>
              <a:defRPr>
                <a:latin typeface="Arial"/>
                <a:ea typeface="Arial"/>
                <a:cs typeface="Arial"/>
                <a:sym typeface="Arial"/>
              </a:defRPr>
            </a:pPr>
            <a:r>
              <a:t>Now it exists only in the spring and summer, fed by snow-melt and spring and summer rains.  By the end of most summers, it disappears.</a:t>
            </a:r>
          </a:p>
          <a:p>
            <a:pPr>
              <a:defRPr>
                <a:latin typeface="Arial"/>
                <a:ea typeface="Arial"/>
                <a:cs typeface="Arial"/>
                <a:sym typeface="Arial"/>
              </a:defRPr>
            </a:pPr>
          </a:p>
          <a:p>
            <a:pPr>
              <a:defRPr>
                <a:latin typeface="Arial"/>
                <a:ea typeface="Arial"/>
                <a:cs typeface="Arial"/>
                <a:sym typeface="Arial"/>
              </a:defRPr>
            </a:pPr>
            <a:r>
              <a:t>Additional information:  Scientists believe there have been as many as 5 Ice Ages on Earth.  The ice scoured out valleys, deposited boulders and rocks miles away from where they originally were, and caused many species to migrate to new lands or to become extinct.</a:t>
            </a:r>
          </a:p>
          <a:p>
            <a:pPr>
              <a:defRPr>
                <a:latin typeface="Arial"/>
                <a:ea typeface="Arial"/>
                <a:cs typeface="Arial"/>
                <a:sym typeface="Arial"/>
              </a:defRPr>
            </a:pPr>
            <a:r>
              <a:t> </a:t>
            </a:r>
          </a:p>
          <a:p>
            <a:pPr>
              <a:defRPr i="1">
                <a:latin typeface="Arial"/>
                <a:ea typeface="Arial"/>
                <a:cs typeface="Arial"/>
                <a:sym typeface="Arial"/>
              </a:defRPr>
            </a:pPr>
            <a:r>
              <a:t>Image credits:</a:t>
            </a:r>
          </a:p>
          <a:p>
            <a:pPr>
              <a:defRPr i="1">
                <a:latin typeface="Arial"/>
                <a:ea typeface="Arial"/>
                <a:cs typeface="Arial"/>
                <a:sym typeface="Arial"/>
              </a:defRPr>
            </a:pPr>
            <a:r>
              <a:t>Yosemite Valley, by </a:t>
            </a:r>
            <a:r>
              <a:rPr>
                <a:latin typeface="+mj-lt"/>
                <a:ea typeface="+mj-ea"/>
                <a:cs typeface="+mj-cs"/>
                <a:sym typeface="Calibri"/>
              </a:rPr>
              <a:t>chensiyuan, retrieved on May 11, 2016 from https://commons.wikimedia.org/wiki/File:1_yosemite_valley_view_z.jpg [CC BY-SA 3.0 (https://creativecommons.org/licenses/by/3.0/)]</a:t>
            </a:r>
          </a:p>
          <a:p>
            <a:pPr>
              <a:defRPr i="1">
                <a:latin typeface="Arial"/>
                <a:ea typeface="Arial"/>
                <a:cs typeface="Arial"/>
                <a:sym typeface="Arial"/>
              </a:defRPr>
            </a:pPr>
            <a:r>
              <a:t>Mirror Lake today, by </a:t>
            </a:r>
            <a:r>
              <a:rPr>
                <a:latin typeface="+mj-lt"/>
                <a:ea typeface="+mj-ea"/>
                <a:cs typeface="+mj-cs"/>
                <a:sym typeface="Calibri"/>
              </a:rPr>
              <a:t>chensiyuan, retrieved on May 11, 2016 from https://commons.wikimedia.org/wiki/File:Yosemite_national_park_mirror_lake_2010u.JPG [CC BY-SA 3.0 (https://creativecommons.org/licenses/by/3.0/)]</a:t>
            </a:r>
          </a:p>
          <a:p>
            <a:pPr>
              <a:defRPr i="1"/>
            </a:pPr>
            <a:r>
              <a:t>Sedimentation process, by Jeff Schmaltz/NASA Earth Observatory, retrieved on May 11, 2016 from https://commons.wikimedia.org/wiki/File:Sediment_in_the_Gulf_of_Mexico_(2).jpg [Public Domain]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2" name="Shape 1322"/>
          <p:cNvSpPr/>
          <p:nvPr>
            <p:ph type="sldImg"/>
          </p:nvPr>
        </p:nvSpPr>
        <p:spPr>
          <a:prstGeom prst="rect">
            <a:avLst/>
          </a:prstGeom>
        </p:spPr>
        <p:txBody>
          <a:bodyPr/>
          <a:lstStyle/>
          <a:p>
            <a:pPr/>
          </a:p>
        </p:txBody>
      </p:sp>
      <p:sp>
        <p:nvSpPr>
          <p:cNvPr id="1323" name="Shape 1323"/>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This slide restates ideas from the previous slide — but also points out that originally Mirror Lake was much larger, and now it exists only in the spring and summer.  Animals and plants that once lived here may not be able to any more.  </a:t>
            </a:r>
          </a:p>
          <a:p>
            <a:pPr>
              <a:defRPr>
                <a:latin typeface="Arial"/>
                <a:ea typeface="Arial"/>
                <a:cs typeface="Arial"/>
                <a:sym typeface="Arial"/>
              </a:defRPr>
            </a:p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Shape 1333"/>
          <p:cNvSpPr/>
          <p:nvPr>
            <p:ph type="sldImg"/>
          </p:nvPr>
        </p:nvSpPr>
        <p:spPr>
          <a:prstGeom prst="rect">
            <a:avLst/>
          </a:prstGeom>
        </p:spPr>
        <p:txBody>
          <a:bodyPr/>
          <a:lstStyle/>
          <a:p>
            <a:pPr/>
          </a:p>
        </p:txBody>
      </p:sp>
      <p:sp>
        <p:nvSpPr>
          <p:cNvPr id="1334" name="Shape 133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If Mirror Lake were to disappear, it would be due to natural processes.  In this case, the effects of weathering and erosion have been rather dramatic in the last 140 years.  Over time, countless lakes have filled in with sediment and have become smaller, seasonal, or disappeared completely allowing for plants to move into the former lake-bed.  Over time the area would experience a natural progression of changing plant life, accompanied by an influx of animals that thrive in that type of habitat.</a:t>
            </a:r>
          </a:p>
          <a:p>
            <a:pPr>
              <a:defRPr>
                <a:latin typeface="Arial"/>
                <a:ea typeface="Arial"/>
                <a:cs typeface="Arial"/>
                <a:sym typeface="Arial"/>
              </a:defRPr>
            </a:pPr>
          </a:p>
          <a:p>
            <a:pPr>
              <a:defRPr>
                <a:latin typeface="Arial"/>
                <a:ea typeface="Arial"/>
                <a:cs typeface="Arial"/>
                <a:sym typeface="Arial"/>
              </a:defRPr>
            </a:pPr>
            <a:r>
              <a:t>Bears and marmots could conceivably stay in the area if they are still able to find food and shelter there, but they would need to travel elsewhere to find water.  They could be exposed to more danger from interactions with other animals if they have to leave their home base.</a:t>
            </a:r>
          </a:p>
          <a:p>
            <a:pPr>
              <a:defRPr>
                <a:latin typeface="Arial"/>
                <a:ea typeface="Arial"/>
                <a:cs typeface="Arial"/>
                <a:sym typeface="Arial"/>
              </a:defRPr>
            </a:pPr>
          </a:p>
          <a:p>
            <a:pPr>
              <a:defRPr i="1">
                <a:latin typeface="Arial"/>
                <a:ea typeface="Arial"/>
                <a:cs typeface="Arial"/>
                <a:sym typeface="Arial"/>
              </a:defRPr>
            </a:pPr>
            <a:r>
              <a:t>Image credits:</a:t>
            </a:r>
          </a:p>
          <a:p>
            <a:pPr>
              <a:defRPr i="1">
                <a:latin typeface="Arial"/>
                <a:ea typeface="Arial"/>
                <a:cs typeface="Arial"/>
                <a:sym typeface="Arial"/>
              </a:defRPr>
            </a:pPr>
            <a:r>
              <a:t>Lee Canyon meadow, by Stan Shebs, retrieved on May 11, 2016 from https://commons.wikimedia.org/wiki/File:Lee_Canyon_meadow.jpg </a:t>
            </a:r>
            <a:r>
              <a:rPr>
                <a:latin typeface="+mj-lt"/>
                <a:ea typeface="+mj-ea"/>
                <a:cs typeface="+mj-cs"/>
                <a:sym typeface="Calibri"/>
              </a:rPr>
              <a:t>[CC BY-SA 3.0 (https://creativecommons.org/licenses/by/3.0/)]</a:t>
            </a:r>
          </a:p>
          <a:p>
            <a:pPr>
              <a:defRPr i="1">
                <a:latin typeface="Arial"/>
                <a:ea typeface="Arial"/>
                <a:cs typeface="Arial"/>
                <a:sym typeface="Arial"/>
              </a:defRPr>
            </a:pPr>
            <a:r>
              <a:t>Black bear, by Terry Spivey/USDA/Bugwood.org, retrieved on May 11, 2016 http://www.forestryimages.org/browse/detail.cfm?imgnum=1374239 </a:t>
            </a:r>
            <a:r>
              <a:rPr>
                <a:latin typeface="+mj-lt"/>
                <a:ea typeface="+mj-ea"/>
                <a:cs typeface="+mj-cs"/>
                <a:sym typeface="Calibri"/>
              </a:rPr>
              <a:t>[CC BY-SA 3.0 (https://creativecommons.org/licenses/by/3.0/)]</a:t>
            </a:r>
          </a:p>
          <a:p>
            <a:pPr>
              <a:defRPr i="1"/>
            </a:pPr>
            <a:r>
              <a:t>Yellow-bellied marmot and pup, by Alan Vernon, retrieved on May 11, 2016 from https://commons.wikimedia.org/wiki/File:Mother_Yellow-bellied_Marmot_and_pup_kissing.jpg [CC BY 2.0 (http://creativecommons.org/licenses/by/2.0)] </a:t>
            </a:r>
            <a:endParaRPr>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3" name="Shape 1343"/>
          <p:cNvSpPr/>
          <p:nvPr>
            <p:ph type="sldImg"/>
          </p:nvPr>
        </p:nvSpPr>
        <p:spPr>
          <a:prstGeom prst="rect">
            <a:avLst/>
          </a:prstGeom>
        </p:spPr>
        <p:txBody>
          <a:bodyPr/>
          <a:lstStyle/>
          <a:p>
            <a:pPr/>
          </a:p>
        </p:txBody>
      </p:sp>
      <p:sp>
        <p:nvSpPr>
          <p:cNvPr id="1344" name="Shape 134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The goal here is to have students think about, identify, and discuss the pros and cons of human interference in a situation where the environmental changes may cause changes in the plants and animals that live there.</a:t>
            </a:r>
            <a:endParaRPr b="1"/>
          </a:p>
          <a:p>
            <a:pPr>
              <a:defRPr>
                <a:latin typeface="Arial"/>
                <a:ea typeface="Arial"/>
                <a:cs typeface="Arial"/>
                <a:sym typeface="Arial"/>
              </a:defRPr>
            </a:pPr>
          </a:p>
          <a:p>
            <a:pPr>
              <a:defRPr b="1">
                <a:latin typeface="Arial"/>
                <a:ea typeface="Arial"/>
                <a:cs typeface="Arial"/>
                <a:sym typeface="Arial"/>
              </a:defRPr>
            </a:pPr>
            <a:r>
              <a:t>Should humans “fix” the situation?  </a:t>
            </a:r>
            <a:r>
              <a:rPr b="0"/>
              <a:t>This slide presents the idea that humans can step in and “fix” the problem of the disappearing lake…but should we?  Your students may have an immediate answer to the question, and should be  encouraged to voice that answer. After the next slide, they will be asked to support their answer by making lists of benefits and drawbacks, some of which are given here.</a:t>
            </a:r>
          </a:p>
          <a:p>
            <a:pPr>
              <a:defRPr>
                <a:latin typeface="Arial"/>
                <a:ea typeface="Arial"/>
                <a:cs typeface="Arial"/>
                <a:sym typeface="Arial"/>
              </a:defRPr>
            </a:pPr>
          </a:p>
          <a:p>
            <a:pPr>
              <a:defRPr>
                <a:latin typeface="Arial"/>
                <a:ea typeface="Arial"/>
                <a:cs typeface="Arial"/>
                <a:sym typeface="Arial"/>
              </a:defRPr>
            </a:pPr>
            <a:r>
              <a:t>Students should be encouraged to remember that erosion and sedimentation, the filling in of a lake bed, and the formation of a meadow are all natural processes. </a:t>
            </a:r>
            <a:endParaRPr b="1"/>
          </a:p>
          <a:p>
            <a:pPr>
              <a:defRPr>
                <a:latin typeface="Arial"/>
                <a:ea typeface="Arial"/>
                <a:cs typeface="Arial"/>
                <a:sym typeface="Arial"/>
              </a:defRPr>
            </a:pPr>
          </a:p>
          <a:p>
            <a:pPr>
              <a:defRPr>
                <a:latin typeface="Arial"/>
                <a:ea typeface="Arial"/>
                <a:cs typeface="Arial"/>
                <a:sym typeface="Arial"/>
              </a:defRPr>
            </a:pPr>
            <a:r>
              <a:t>If we allow these processes to go on, we won’t have a beautiful lake to hike to.  We also might not have the same types of plants and wildlife that are present now.  So dredging might be worthwhile to protect the beauty of the place, and the species that are currently living there.  If the lake was restored to a year ‘round water source, would even more wildlife come into the environment to take advantage of it?</a:t>
            </a:r>
            <a:r>
              <a:t> </a:t>
            </a:r>
            <a:endParaRPr b="1"/>
          </a:p>
          <a:p>
            <a:pPr>
              <a:defRPr>
                <a:latin typeface="Arial"/>
                <a:ea typeface="Arial"/>
                <a:cs typeface="Arial"/>
                <a:sym typeface="Arial"/>
              </a:defRPr>
            </a:pPr>
          </a:p>
          <a:p>
            <a:pPr>
              <a:defRPr>
                <a:latin typeface="Arial"/>
                <a:ea typeface="Arial"/>
                <a:cs typeface="Arial"/>
                <a:sym typeface="Arial"/>
              </a:defRPr>
            </a:pPr>
            <a:r>
              <a:t>Note on dredging: Students may be unfamiliar with the process of dredging. Dredging is the removal of sediment from the bottom of a lake or other body of water and moving the sediment somewhere else. It is often used to make shipping channels deeper. Many beachfront communities also dredge up sand to restore beaches and dunes after storms. The diagram shows that the sediment is being removed with a backhoe placed on a barge that is anchored in the water. The backhoe places the sediment on another barge that carries the sediment to land for disposal or relocation.</a:t>
            </a:r>
          </a:p>
          <a:p>
            <a:pPr>
              <a:defRPr>
                <a:latin typeface="Arial"/>
                <a:ea typeface="Arial"/>
                <a:cs typeface="Arial"/>
                <a:sym typeface="Arial"/>
              </a:defRPr>
            </a:pPr>
          </a:p>
          <a:p>
            <a:pPr>
              <a:defRPr>
                <a:latin typeface="Arial"/>
                <a:ea typeface="Arial"/>
                <a:cs typeface="Arial"/>
                <a:sym typeface="Arial"/>
              </a:defRPr>
            </a:pPr>
            <a:r>
              <a:t>If we were to dredge, heavy equipment would need to be brought in.  It would certainly disturb the wildlife and damage the plant life.  Where would the dredged material go?  It would affect the ecosystem, and might displace some organisms as well.  The dredging process might have to be repeated every so often.  Who will pay for the dredging operation(s)?  The ecosystem around the creek would likely be disrupted too.</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0" name="Shape 1350"/>
          <p:cNvSpPr/>
          <p:nvPr>
            <p:ph type="sldImg"/>
          </p:nvPr>
        </p:nvSpPr>
        <p:spPr>
          <a:prstGeom prst="rect">
            <a:avLst/>
          </a:prstGeom>
        </p:spPr>
        <p:txBody>
          <a:bodyPr/>
          <a:lstStyle/>
          <a:p>
            <a:pPr/>
          </a:p>
        </p:txBody>
      </p:sp>
      <p:sp>
        <p:nvSpPr>
          <p:cNvPr id="1351" name="Shape 1351"/>
          <p:cNvSpPr/>
          <p:nvPr>
            <p:ph type="body" sz="quarter" idx="1"/>
          </p:nvPr>
        </p:nvSpPr>
        <p:spPr>
          <a:prstGeom prst="rect">
            <a:avLst/>
          </a:prstGeom>
        </p:spPr>
        <p:txBody>
          <a:bodyPr/>
          <a:lstStyle/>
          <a:p>
            <a:pPr>
              <a:defRPr b="1"/>
            </a:pPr>
            <a:r>
              <a:t>Teacher’s Notes</a:t>
            </a:r>
          </a:p>
          <a:p>
            <a:pPr>
              <a:defRPr b="1"/>
            </a:pPr>
          </a:p>
          <a:p>
            <a:pPr>
              <a:defRPr b="1"/>
            </a:pPr>
            <a:r>
              <a:t>What do you think?  </a:t>
            </a:r>
            <a:r>
              <a:rPr b="0"/>
              <a:t>Looking again at this photograph of Mirror Lake, ask your students the question.  In the next slide, they will be prompted to analyze the situation and support their conclusion.</a:t>
            </a:r>
          </a:p>
          <a:p>
            <a:pPr/>
          </a:p>
          <a:p>
            <a:pPr>
              <a:defRPr i="1">
                <a:latin typeface="Arial"/>
                <a:ea typeface="Arial"/>
                <a:cs typeface="Arial"/>
                <a:sym typeface="Arial"/>
              </a:defRPr>
            </a:pPr>
            <a:r>
              <a:t>Image credit:</a:t>
            </a:r>
          </a:p>
          <a:p>
            <a:pPr>
              <a:defRPr i="1">
                <a:latin typeface="Arial"/>
                <a:ea typeface="Arial"/>
                <a:cs typeface="Arial"/>
                <a:sym typeface="Arial"/>
              </a:defRPr>
            </a:pPr>
            <a:r>
              <a:t>Mirror Lake today, by </a:t>
            </a:r>
            <a:r>
              <a:rPr>
                <a:latin typeface="+mj-lt"/>
                <a:ea typeface="+mj-ea"/>
                <a:cs typeface="+mj-cs"/>
                <a:sym typeface="Calibri"/>
              </a:rPr>
              <a:t>chensiyuan, retrieved on May 11, 2016 from https://commons.wikimedia.org/wiki/File:Yosemite_national_park_mirror_lake_2010u.JPG [CC BY-SA 3.0 (https://creativecommons.org/licenses/by/3.0/)]</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6" name="Shape 1356"/>
          <p:cNvSpPr/>
          <p:nvPr>
            <p:ph type="sldImg"/>
          </p:nvPr>
        </p:nvSpPr>
        <p:spPr>
          <a:prstGeom prst="rect">
            <a:avLst/>
          </a:prstGeom>
        </p:spPr>
        <p:txBody>
          <a:bodyPr/>
          <a:lstStyle/>
          <a:p>
            <a:pPr/>
          </a:p>
        </p:txBody>
      </p:sp>
      <p:sp>
        <p:nvSpPr>
          <p:cNvPr id="1357" name="Shape 135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Have students work in pairs, and allow 5-10 minutes for them to come up with lists of the pros and cons of dredging Mirror Lake to keep it from disappearing and turning into a meadow.  </a:t>
            </a:r>
          </a:p>
          <a:p>
            <a:pPr>
              <a:defRPr>
                <a:latin typeface="Arial"/>
                <a:ea typeface="Arial"/>
                <a:cs typeface="Arial"/>
                <a:sym typeface="Arial"/>
              </a:defRPr>
            </a:pPr>
          </a:p>
          <a:p>
            <a:pPr>
              <a:defRPr>
                <a:latin typeface="Arial"/>
                <a:ea typeface="Arial"/>
                <a:cs typeface="Arial"/>
                <a:sym typeface="Arial"/>
              </a:defRPr>
            </a:pPr>
            <a:r>
              <a:t>Students can be asked to write a short essay about their conclusion, being sure to use items from their lists to support their opinion.  The essays can be written in class or assigned for homework.  Alternately, students can share their lists of pros and cons, and talk about their conclusions in class.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Shape 1366"/>
          <p:cNvSpPr/>
          <p:nvPr>
            <p:ph type="sldImg"/>
          </p:nvPr>
        </p:nvSpPr>
        <p:spPr>
          <a:prstGeom prst="rect">
            <a:avLst/>
          </a:prstGeom>
        </p:spPr>
        <p:txBody>
          <a:bodyPr/>
          <a:lstStyle/>
          <a:p>
            <a:pPr/>
          </a:p>
        </p:txBody>
      </p:sp>
      <p:sp>
        <p:nvSpPr>
          <p:cNvPr id="1367" name="Shape 1367"/>
          <p:cNvSpPr/>
          <p:nvPr>
            <p:ph type="body" sz="quarter" idx="1"/>
          </p:nvPr>
        </p:nvSpPr>
        <p:spPr>
          <a:prstGeom prst="rect">
            <a:avLst/>
          </a:prstGeom>
        </p:spPr>
        <p:txBody>
          <a:bodyPr/>
          <a:lstStyle/>
          <a:p>
            <a:pPr>
              <a:defRPr i="1"/>
            </a:pPr>
            <a:r>
              <a:t>Image credit: </a:t>
            </a:r>
          </a:p>
          <a:p>
            <a:pPr>
              <a:defRPr i="1"/>
            </a:pPr>
            <a:r>
              <a:t>Coral, from FreeImages.com, retrieved on May 11, 2016 from http://www.freeimages.com/photo/aquarium-1360326 [Public Domain]</a:t>
            </a:r>
          </a:p>
          <a:p>
            <a:pPr/>
          </a:p>
          <a:p>
            <a:pPr/>
          </a:p>
          <a:p>
            <a:p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3" name="Shape 1373"/>
          <p:cNvSpPr/>
          <p:nvPr>
            <p:ph type="sldImg"/>
          </p:nvPr>
        </p:nvSpPr>
        <p:spPr>
          <a:prstGeom prst="rect">
            <a:avLst/>
          </a:prstGeom>
        </p:spPr>
        <p:txBody>
          <a:bodyPr/>
          <a:lstStyle/>
          <a:p>
            <a:pPr/>
          </a:p>
        </p:txBody>
      </p:sp>
      <p:sp>
        <p:nvSpPr>
          <p:cNvPr id="1374" name="Shape 137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Explain to students that organisms — both plants and animals — have </a:t>
            </a:r>
            <a:r>
              <a:t>evolved </a:t>
            </a:r>
            <a:r>
              <a:t>to take advantage of very specific types of habitats.  Plants and animals that live in or near water have </a:t>
            </a:r>
            <a:r>
              <a:t>adapted </a:t>
            </a:r>
            <a:r>
              <a:t>to have specific requirements for the amount of salt in their water environment. </a:t>
            </a:r>
          </a:p>
          <a:p>
            <a:pPr>
              <a:defRPr>
                <a:latin typeface="Arial"/>
                <a:ea typeface="Arial"/>
                <a:cs typeface="Arial"/>
                <a:sym typeface="Arial"/>
              </a:defRPr>
            </a:pPr>
          </a:p>
          <a:p>
            <a:pPr>
              <a:defRPr>
                <a:latin typeface="Arial"/>
                <a:ea typeface="Arial"/>
                <a:cs typeface="Arial"/>
                <a:sym typeface="Arial"/>
              </a:defRPr>
            </a:pPr>
            <a:r>
              <a:t>Think about fish — A goldfish needs fresh water with no salt; A moray eel can live in brackish water where fresh and salty water meet and the salt concentration is variable; and a clownfish needs saltwater to survive.</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Lake at Penrhos Coastal Park (Wales), by Eric Jones, retrieved on May 11, 2016 from https://commons.wikimedia.org/wiki/File:Ornamental_lake_at_Penrhos_Coastal_Park_-_geograph.org.uk_-_874993.jpg </a:t>
            </a:r>
            <a:r>
              <a:rPr>
                <a:latin typeface="+mj-lt"/>
                <a:ea typeface="+mj-ea"/>
                <a:cs typeface="+mj-cs"/>
                <a:sym typeface="Calibri"/>
              </a:rPr>
              <a:t>[CC BY-SA 2.0 (https://creativecommons.org/licenses/by/2.0/)]</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Shape 1380"/>
          <p:cNvSpPr/>
          <p:nvPr>
            <p:ph type="sldImg"/>
          </p:nvPr>
        </p:nvSpPr>
        <p:spPr>
          <a:prstGeom prst="rect">
            <a:avLst/>
          </a:prstGeom>
        </p:spPr>
        <p:txBody>
          <a:bodyPr/>
          <a:lstStyle/>
          <a:p>
            <a:pPr/>
          </a:p>
        </p:txBody>
      </p:sp>
      <p:sp>
        <p:nvSpPr>
          <p:cNvPr id="1381" name="Shape 138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Students might not realize that freshwater and saltwater habitats can be located so closely to each other.  Plants and animals living in a freshwater lake would be killed if salt water suddenly entered their environment.  </a:t>
            </a:r>
          </a:p>
          <a:p>
            <a:pPr>
              <a:defRPr>
                <a:latin typeface="Arial"/>
                <a:ea typeface="Arial"/>
                <a:cs typeface="Arial"/>
                <a:sym typeface="Arial"/>
              </a:defRPr>
            </a:pPr>
          </a:p>
          <a:p>
            <a:pPr>
              <a:defRPr>
                <a:latin typeface="Arial"/>
                <a:ea typeface="Arial"/>
                <a:cs typeface="Arial"/>
                <a:sym typeface="Arial"/>
              </a:defRPr>
            </a:pPr>
            <a:r>
              <a:t>This is one of three small lakes at Penrhos Coastal Reserve on Holyhead Island, a small island off the west coast of the larger island of Anglesey, in Wales. It is separated from the waters of Beddmanarch Bay by a small parking lot to the right of this image. Beddmanarch Bay is connected to the Irish Sea, which separates the islands of Ireland and Great Britain.</a:t>
            </a:r>
          </a:p>
          <a:p>
            <a:pPr>
              <a:defRPr>
                <a:latin typeface="Arial"/>
                <a:ea typeface="Arial"/>
                <a:cs typeface="Arial"/>
                <a:sym typeface="Arial"/>
              </a:defRPr>
            </a:pPr>
          </a:p>
          <a:p>
            <a:pPr>
              <a:defRPr>
                <a:latin typeface="Arial"/>
                <a:ea typeface="Arial"/>
                <a:cs typeface="Arial"/>
                <a:sym typeface="Arial"/>
              </a:defRPr>
            </a:pPr>
            <a:r>
              <a:t>Additional information</a:t>
            </a:r>
            <a:r>
              <a:t> on water regulation in cells and organisms:</a:t>
            </a:r>
            <a:r>
              <a:t>  </a:t>
            </a:r>
            <a:r>
              <a:t>Cells must maintain a certain amount of water in their internal environment at all times to function properly. A cell membrane is a semi-permeable membrane, so water can move into and out of the cell as needed to maintain a balanced internal concentration. This process is called osmosis, and it works because there is a concentration gradient across the cell membrane. </a:t>
            </a:r>
          </a:p>
          <a:p>
            <a:pPr>
              <a:defRPr>
                <a:latin typeface="Arial"/>
                <a:ea typeface="Arial"/>
                <a:cs typeface="Arial"/>
                <a:sym typeface="Arial"/>
              </a:defRPr>
            </a:pPr>
          </a:p>
          <a:p>
            <a:pPr>
              <a:defRPr>
                <a:latin typeface="Arial"/>
                <a:ea typeface="Arial"/>
                <a:cs typeface="Arial"/>
                <a:sym typeface="Arial"/>
              </a:defRPr>
            </a:pPr>
            <a:r>
              <a:t>A concentration gradient forms when the concentration of a solution is greater on one side of the membrane than it is on the other side. Water moves toward the solution with the greater concentration until both solutions have the same concentration. If the salt content of the water outside a cell increases, the water inside the cell moves out of the cell because the solution surrounding it has a greater concentration.  This can cause the cell to shrivel and die. If the concentration is greater inside the cell than outside, cells must constantly work to remove extra water. Otherwise, the cell will swell until it bursts. </a:t>
            </a:r>
          </a:p>
          <a:p>
            <a:pPr>
              <a:defRPr>
                <a:latin typeface="Arial"/>
                <a:ea typeface="Arial"/>
                <a:cs typeface="Arial"/>
                <a:sym typeface="Arial"/>
              </a:defRPr>
            </a:pPr>
          </a:p>
          <a:p>
            <a:pPr>
              <a:defRPr>
                <a:latin typeface="Arial"/>
                <a:ea typeface="Arial"/>
                <a:cs typeface="Arial"/>
                <a:sym typeface="Arial"/>
              </a:defRPr>
            </a:pPr>
            <a:r>
              <a:t>Many fish and other multicellular animals that live in freshwater and saltwater environments have adaptations that allow them to regulate the water content of their bodies so that cells can maintain a normal internal environment. If something happens to change the salinity of their external environment, they will no longer be able to maintain a normal internal environment and they will die.</a:t>
            </a: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Lake at Penrhos Coastal Park (Wales), by Eric Jones, retrieved on May 11, 2016 from https://commons.wikimedia.org/wiki/File:Ornamental_lake_at_Penrhos_Coastal_Park_-_geograph.org.uk_-_874993.jpg </a:t>
            </a:r>
            <a:r>
              <a:rPr>
                <a:latin typeface="+mj-lt"/>
                <a:ea typeface="+mj-ea"/>
                <a:cs typeface="+mj-cs"/>
                <a:sym typeface="Calibri"/>
              </a:rPr>
              <a:t>[CC BY-SA 2.0 (https://creativecommons.org/licenses/by/2.0/)]</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7" name="Shape 1387"/>
          <p:cNvSpPr/>
          <p:nvPr>
            <p:ph type="sldImg"/>
          </p:nvPr>
        </p:nvSpPr>
        <p:spPr>
          <a:prstGeom prst="rect">
            <a:avLst/>
          </a:prstGeom>
        </p:spPr>
        <p:txBody>
          <a:bodyPr/>
          <a:lstStyle/>
          <a:p>
            <a:pPr/>
          </a:p>
        </p:txBody>
      </p:sp>
      <p:sp>
        <p:nvSpPr>
          <p:cNvPr id="1388" name="Shape 1388"/>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During a storm, extremely high tides and flooding may occur.  At the coast, seawater can be carried inland and deposited onto the land — and into existing lakes and rivers, dramatically changing their salt content.  In some cases, these lakes and rivers may actually become part of the marine environment.  The coastline may change dramatically, as land may be washed out into the sea</a:t>
            </a:r>
            <a:r>
              <a:t>. </a:t>
            </a:r>
          </a:p>
          <a:p>
            <a:pPr>
              <a:defRPr>
                <a:latin typeface="Arial"/>
                <a:ea typeface="Arial"/>
                <a:cs typeface="Arial"/>
                <a:sym typeface="Arial"/>
              </a:defRPr>
            </a:pPr>
          </a:p>
          <a:p>
            <a:pPr>
              <a:defRPr>
                <a:latin typeface="Arial"/>
                <a:ea typeface="Arial"/>
                <a:cs typeface="Arial"/>
                <a:sym typeface="Arial"/>
              </a:defRPr>
            </a:pPr>
            <a:r>
              <a:t>This photograph shows the storm surge pushing on land at Key West, FL during Hurricane Dennis in July of 2005. Point out to students that the surge is created by the winds of the hurricane pushing water towards the shore. These waters can travel many miles inland, especially in areas where there are bays, rivers, shipping channels, and canals that help funnel the water deeper inland. Storm surges are worse when they occur during high tide. </a:t>
            </a:r>
          </a:p>
          <a:p>
            <a:pPr>
              <a:defRPr>
                <a:latin typeface="Arial"/>
                <a:ea typeface="Arial"/>
                <a:cs typeface="Arial"/>
                <a:sym typeface="Arial"/>
              </a:defRPr>
            </a:pPr>
          </a:p>
          <a:p>
            <a:pPr>
              <a:defRPr>
                <a:latin typeface="Arial"/>
                <a:ea typeface="Arial"/>
                <a:cs typeface="Arial"/>
                <a:sym typeface="Arial"/>
              </a:defRPr>
            </a:pPr>
            <a:r>
              <a:t>If this happened in Penrhos, Wales the freshwater plants and animals would die because their environment </a:t>
            </a:r>
            <a:r>
              <a:t>would </a:t>
            </a:r>
            <a:r>
              <a:t>suddenly became a saltwater environment.</a:t>
            </a:r>
          </a:p>
          <a:p>
            <a:pPr>
              <a:defRPr>
                <a:latin typeface="Arial"/>
                <a:ea typeface="Arial"/>
                <a:cs typeface="Arial"/>
                <a:sym typeface="Arial"/>
              </a:defRPr>
            </a:pPr>
          </a:p>
          <a:p>
            <a:pPr>
              <a:defRPr i="1">
                <a:latin typeface="Arial"/>
                <a:ea typeface="Arial"/>
                <a:cs typeface="Arial"/>
                <a:sym typeface="Arial"/>
              </a:defRPr>
            </a:pPr>
            <a:r>
              <a:t>Image credit: </a:t>
            </a:r>
          </a:p>
          <a:p>
            <a:pPr>
              <a:defRPr i="1">
                <a:latin typeface="Arial"/>
                <a:ea typeface="Arial"/>
                <a:cs typeface="Arial"/>
                <a:sym typeface="Arial"/>
              </a:defRPr>
            </a:pPr>
            <a:r>
              <a:t>Storm surge during Hurricane Dennis, from Pixabay.com, retrieved on September 2, 2016 from https://pixabay.com/en/key-west-florida-hurricane-dennis-81664/ [Public Domain]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lnSpc>
                <a:spcPct val="80000"/>
              </a:lnSpc>
              <a:spcBef>
                <a:spcPts val="300"/>
              </a:spcBef>
              <a:defRPr b="1">
                <a:latin typeface="Arial"/>
                <a:ea typeface="Arial"/>
                <a:cs typeface="Arial"/>
                <a:sym typeface="Arial"/>
              </a:defRPr>
            </a:pPr>
            <a:r>
              <a:t>Teacher’s Notes</a:t>
            </a:r>
          </a:p>
          <a:p>
            <a:pPr>
              <a:lnSpc>
                <a:spcPct val="80000"/>
              </a:lnSpc>
              <a:spcBef>
                <a:spcPts val="300"/>
              </a:spcBef>
              <a:defRPr b="1">
                <a:latin typeface="Arial"/>
                <a:ea typeface="Arial"/>
                <a:cs typeface="Arial"/>
                <a:sym typeface="Arial"/>
              </a:defRPr>
            </a:pPr>
          </a:p>
          <a:p>
            <a:pPr>
              <a:lnSpc>
                <a:spcPct val="80000"/>
              </a:lnSpc>
              <a:spcBef>
                <a:spcPts val="300"/>
              </a:spcBef>
              <a:defRPr>
                <a:latin typeface="Arial"/>
                <a:ea typeface="Arial"/>
                <a:cs typeface="Arial"/>
                <a:sym typeface="Arial"/>
              </a:defRPr>
            </a:pPr>
            <a:r>
              <a:t>Begin a discussion by asking the rhetorical question listed at the top of the slide.  It is not expected that the students spend much time discussing the question but rather that they think about the question and what it means in terms of the interactions between the living and non-living components of a biome.  The question is listed on the slide so that students are reminded that a biome consists of BOTH living and non-living components.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One way in which students can think about the interactions of non-living and living biome components is to describe the habitat of different organisms.  An organism’s habitat is where an organism, population or community lives and it includes components such as food, water, temperature, oxygen and minerals.  For example, an eagle’s habitat is its nest within the tallest pine trees of a forest biome near a water source.   </a:t>
            </a:r>
          </a:p>
          <a:p>
            <a:pPr>
              <a:lnSpc>
                <a:spcPct val="80000"/>
              </a:lnSpc>
              <a:spcBef>
                <a:spcPts val="300"/>
              </a:spcBef>
              <a:defRPr>
                <a:latin typeface="Arial"/>
                <a:ea typeface="Arial"/>
                <a:cs typeface="Arial"/>
                <a:sym typeface="Arial"/>
              </a:defRPr>
            </a:pPr>
          </a:p>
          <a:p>
            <a:pPr>
              <a:lnSpc>
                <a:spcPct val="80000"/>
              </a:lnSpc>
              <a:spcBef>
                <a:spcPts val="300"/>
              </a:spcBef>
              <a:defRPr>
                <a:latin typeface="Arial"/>
                <a:ea typeface="Arial"/>
                <a:cs typeface="Arial"/>
                <a:sym typeface="Arial"/>
              </a:defRPr>
            </a:pPr>
            <a:r>
              <a:t>In general, if a habitat does not or cannot meet the needs of a particular population or community, the organisms within the community must move to another habitat in order to survive.  In many cases, changes within a habitat may occur over a relatively long period of time and the organisms within the affected habitat will likely have migrated to another habitat that can support life.  This migration may be easier in the short term for animals because they are mobile.  However, plants also “migrate” through dispersal of seeds.  Seeds either carried by the wind or attached to animals can be moved to different locations  in which the habitat will support life.  There are circumstances in which the change to the habitat is so quick that organisms cannot re-locate.  In these circumstances, the organisms face the possibility of not being able to survive the change. </a:t>
            </a:r>
          </a:p>
          <a:p>
            <a:pPr>
              <a:lnSpc>
                <a:spcPct val="80000"/>
              </a:lnSpc>
              <a:spcBef>
                <a:spcPts val="300"/>
              </a:spcBef>
              <a:defRPr>
                <a:latin typeface="Arial"/>
                <a:ea typeface="Arial"/>
                <a:cs typeface="Arial"/>
                <a:sym typeface="Arial"/>
              </a:defRPr>
            </a:pPr>
          </a:p>
          <a:p>
            <a:pPr>
              <a:lnSpc>
                <a:spcPct val="80000"/>
              </a:lnSpc>
              <a:spcBef>
                <a:spcPts val="300"/>
              </a:spcBef>
              <a:defRPr sz="1100"/>
            </a:pPr>
            <a:r>
              <a: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6" name="Shape 1396"/>
          <p:cNvSpPr/>
          <p:nvPr>
            <p:ph type="sldImg"/>
          </p:nvPr>
        </p:nvSpPr>
        <p:spPr>
          <a:prstGeom prst="rect">
            <a:avLst/>
          </a:prstGeom>
        </p:spPr>
        <p:txBody>
          <a:bodyPr/>
          <a:lstStyle/>
          <a:p>
            <a:pPr/>
          </a:p>
        </p:txBody>
      </p:sp>
      <p:sp>
        <p:nvSpPr>
          <p:cNvPr id="1397" name="Shape 1397"/>
          <p:cNvSpPr/>
          <p:nvPr>
            <p:ph type="body" sz="quarter" idx="1"/>
          </p:nvPr>
        </p:nvSpPr>
        <p:spPr>
          <a:prstGeom prst="rect">
            <a:avLst/>
          </a:prstGeom>
        </p:spPr>
        <p:txBody>
          <a:bodyPr/>
          <a:lstStyle/>
          <a:p>
            <a:pPr>
              <a:defRPr b="1">
                <a:latin typeface="Arial"/>
                <a:ea typeface="Arial"/>
                <a:cs typeface="Arial"/>
                <a:sym typeface="Arial"/>
              </a:defRPr>
            </a:pPr>
            <a:r>
              <a:t>Teacher’s Notes </a:t>
            </a:r>
          </a:p>
          <a:p>
            <a:pPr>
              <a:defRPr>
                <a:latin typeface="Arial"/>
                <a:ea typeface="Arial"/>
                <a:cs typeface="Arial"/>
                <a:sym typeface="Arial"/>
              </a:defRPr>
            </a:pPr>
          </a:p>
          <a:p>
            <a:pPr>
              <a:defRPr>
                <a:latin typeface="Arial"/>
                <a:ea typeface="Arial"/>
                <a:cs typeface="Arial"/>
                <a:sym typeface="Arial"/>
              </a:defRPr>
            </a:pPr>
            <a:r>
              <a:t>Students know that humans can’t stop the weather.  We can’t prevent storms and floods, but we can certainly try to mitigate their effects.  </a:t>
            </a:r>
          </a:p>
          <a:p>
            <a:pPr>
              <a:defRPr>
                <a:latin typeface="Arial"/>
                <a:ea typeface="Arial"/>
                <a:cs typeface="Arial"/>
                <a:sym typeface="Arial"/>
              </a:defRPr>
            </a:pPr>
          </a:p>
          <a:p>
            <a:pPr>
              <a:defRPr b="1">
                <a:latin typeface="Arial"/>
                <a:ea typeface="Arial"/>
                <a:cs typeface="Arial"/>
                <a:sym typeface="Arial"/>
              </a:defRPr>
            </a:pPr>
            <a:r>
              <a:t>Is this an effective barrier to reduce flooding?  </a:t>
            </a:r>
            <a:r>
              <a:rPr b="0"/>
              <a:t>It certainly might be helping, but….</a:t>
            </a:r>
          </a:p>
          <a:p>
            <a:pPr>
              <a:defRPr>
                <a:latin typeface="Arial"/>
                <a:ea typeface="Arial"/>
                <a:cs typeface="Arial"/>
                <a:sym typeface="Arial"/>
              </a:defRPr>
            </a:pPr>
            <a:r>
              <a:t>This slide shows how a natural</a:t>
            </a:r>
            <a:r>
              <a:t> </a:t>
            </a:r>
            <a:r>
              <a:t>dune can decrease the effects of the storm surge and flooding. In some cases, maybe a dune could prevent flooding, however there is still water coming over the dune into the area where houses are located.   The force of the storm surge and the wind could break down the dunes, allowing for even more flooding and damage.</a:t>
            </a:r>
          </a:p>
          <a:p>
            <a:pPr>
              <a:defRPr>
                <a:latin typeface="Arial"/>
                <a:ea typeface="Arial"/>
                <a:cs typeface="Arial"/>
                <a:sym typeface="Arial"/>
              </a:defRPr>
            </a:pPr>
          </a:p>
          <a:p>
            <a:pPr>
              <a:defRPr b="1">
                <a:latin typeface="Arial"/>
                <a:ea typeface="Arial"/>
                <a:cs typeface="Arial"/>
                <a:sym typeface="Arial"/>
              </a:defRPr>
            </a:pPr>
            <a:r>
              <a:t>How could we improve upon this solution?  </a:t>
            </a:r>
            <a:r>
              <a:rPr b="0"/>
              <a:t>Answers may vary, but may include the following:  Build a higher dune, or build additional dunes, build a wall that is stronger than the dunes, etc.</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Shape 1403"/>
          <p:cNvSpPr/>
          <p:nvPr>
            <p:ph type="sldImg"/>
          </p:nvPr>
        </p:nvSpPr>
        <p:spPr>
          <a:prstGeom prst="rect">
            <a:avLst/>
          </a:prstGeom>
        </p:spPr>
        <p:txBody>
          <a:bodyPr/>
          <a:lstStyle/>
          <a:p>
            <a:pPr/>
          </a:p>
        </p:txBody>
      </p:sp>
      <p:sp>
        <p:nvSpPr>
          <p:cNvPr id="1404" name="Shape 140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p>
          <a:p>
            <a:pPr>
              <a:defRPr>
                <a:latin typeface="Arial"/>
                <a:ea typeface="Arial"/>
                <a:cs typeface="Arial"/>
                <a:sym typeface="Arial"/>
              </a:defRPr>
            </a:pPr>
            <a:r>
              <a:t>This slide presents a design solution that could better reduce or prevent flooding.  Have students look at the structure of the flood walls and the channel.  Ask them how they think it would work.  What do they think about the merits, or strengths, of this solution?   You can also refer back to the Mirror Lake case — is this different?  What do your students think?  Should we build a system like this to protect the lake?</a:t>
            </a:r>
          </a:p>
          <a:p>
            <a:pPr>
              <a:defRPr>
                <a:latin typeface="Arial"/>
                <a:ea typeface="Arial"/>
                <a:cs typeface="Arial"/>
                <a:sym typeface="Arial"/>
              </a:defRPr>
            </a:pPr>
          </a:p>
          <a:p>
            <a:pPr>
              <a:defRPr>
                <a:latin typeface="Arial"/>
                <a:ea typeface="Arial"/>
                <a:cs typeface="Arial"/>
                <a:sym typeface="Arial"/>
              </a:defRPr>
            </a:pPr>
            <a:r>
              <a:t>Not only would this hold seawater away from Penrhos Lake,</a:t>
            </a:r>
            <a:r>
              <a:t> </a:t>
            </a:r>
            <a:r>
              <a:t>thus protecting plant and animal life there, it would also potentially protect human lives.</a:t>
            </a:r>
          </a:p>
          <a:p>
            <a:pPr>
              <a:defRPr>
                <a:latin typeface="Arial"/>
                <a:ea typeface="Arial"/>
                <a:cs typeface="Arial"/>
                <a:sym typeface="Arial"/>
              </a:defRPr>
            </a:pPr>
          </a:p>
          <a:p>
            <a:pPr>
              <a:defRPr>
                <a:latin typeface="Arial"/>
                <a:ea typeface="Arial"/>
                <a:cs typeface="Arial"/>
                <a:sym typeface="Arial"/>
              </a:defRPr>
            </a:pPr>
            <a:r>
              <a:t>For centuries, humans built levees out of earth to keep flood waters away.  They built sea walls of stone to keep storm surges and high tides from coming into farmlands or residential areas.  (In the Netherlands, people have accessed more land by building dykes to hold out seawater.  They’ve done this for hundreds of years, and now half of the country is actually </a:t>
            </a:r>
            <a:r>
              <a:t>one</a:t>
            </a:r>
            <a:r>
              <a:t> meter below sea level!)  With current technology, super-strong concrete construction and channels to guide excess water away, people have been able to settle more safely in flood-prone areas.</a:t>
            </a:r>
            <a:r>
              <a:t> </a:t>
            </a:r>
          </a:p>
          <a:p>
            <a:pPr>
              <a:defRPr>
                <a:latin typeface="Arial"/>
                <a:ea typeface="Arial"/>
                <a:cs typeface="Arial"/>
                <a:sym typeface="Arial"/>
              </a:defRPr>
            </a:pPr>
          </a:p>
          <a:p>
            <a:pPr>
              <a:defRPr i="1">
                <a:latin typeface="Arial"/>
                <a:ea typeface="Arial"/>
                <a:cs typeface="Arial"/>
                <a:sym typeface="Arial"/>
              </a:defRPr>
            </a:pPr>
            <a:r>
              <a:t>Image Credit:</a:t>
            </a:r>
          </a:p>
          <a:p>
            <a:pPr>
              <a:defRPr i="1">
                <a:latin typeface="Arial"/>
                <a:ea typeface="Arial"/>
                <a:cs typeface="Arial"/>
                <a:sym typeface="Arial"/>
              </a:defRPr>
            </a:pPr>
            <a:r>
              <a:t>Friar’s Cliff sea wall in Great Britain, by Mike Faherty, retrieved on September 5, 2016 from https://commons.wikimedia.org/wiki/File:Friar%27s_Cliff,_sea_wall_-_geograph.org.uk_-_1210138.jpg </a:t>
            </a:r>
            <a:r>
              <a:rPr>
                <a:latin typeface="+mj-lt"/>
                <a:ea typeface="+mj-ea"/>
                <a:cs typeface="+mj-cs"/>
                <a:sym typeface="Calibri"/>
              </a:rPr>
              <a:t>[CC BY-SA 2.0 (https://creativecommons.org/licenses/by/2.0/)]</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9" name="Shape 1409"/>
          <p:cNvSpPr/>
          <p:nvPr>
            <p:ph type="sldImg"/>
          </p:nvPr>
        </p:nvSpPr>
        <p:spPr>
          <a:prstGeom prst="rect">
            <a:avLst/>
          </a:prstGeom>
        </p:spPr>
        <p:txBody>
          <a:bodyPr/>
          <a:lstStyle/>
          <a:p>
            <a:pPr/>
          </a:p>
        </p:txBody>
      </p:sp>
      <p:sp>
        <p:nvSpPr>
          <p:cNvPr id="1410" name="Shape 1410"/>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This slide brings us back to the fact that natural processes are always changing the Earth, and can slowly or quickly change our environment.  We can’t stop many of nature’s processes, but we can “fix” the results, reduce the effects, or prevent them from happening.</a:t>
            </a:r>
          </a:p>
          <a:p>
            <a:pPr>
              <a:defRPr>
                <a:latin typeface="Arial"/>
                <a:ea typeface="Arial"/>
                <a:cs typeface="Arial"/>
                <a:sym typeface="Arial"/>
              </a:defRPr>
            </a:pPr>
          </a:p>
          <a:p>
            <a:pPr>
              <a:defRPr>
                <a:latin typeface="Arial"/>
                <a:ea typeface="Arial"/>
                <a:cs typeface="Arial"/>
                <a:sym typeface="Arial"/>
              </a:defRPr>
            </a:pPr>
            <a:r>
              <a:t>We’ve looked at Mirror Lake where natural change is occurring, and we had to decide whether or not to stop it.  </a:t>
            </a:r>
          </a:p>
          <a:p>
            <a:pPr>
              <a:defRPr>
                <a:latin typeface="Arial"/>
                <a:ea typeface="Arial"/>
                <a:cs typeface="Arial"/>
                <a:sym typeface="Arial"/>
              </a:defRPr>
            </a:pPr>
          </a:p>
          <a:p>
            <a:pPr>
              <a:defRPr>
                <a:latin typeface="Arial"/>
                <a:ea typeface="Arial"/>
                <a:cs typeface="Arial"/>
                <a:sym typeface="Arial"/>
              </a:defRPr>
            </a:pPr>
            <a:r>
              <a:t>We looked at the lake at Penrhos.  Environmental change is not occurring here now, but the environment is fragile and it could change at any moment.   If we build a flood wall and a channel to carry away excess water, we can protect this beautiful and unique freshwater environment.  We can reduce or prevent the impacts of dangers from the water.</a:t>
            </a:r>
          </a:p>
          <a:p>
            <a:pPr>
              <a:defRPr>
                <a:latin typeface="Arial"/>
                <a:ea typeface="Arial"/>
                <a:cs typeface="Arial"/>
                <a:sym typeface="Arial"/>
              </a:defRPr>
            </a:pPr>
          </a:p>
          <a:p>
            <a:pPr>
              <a:defRPr>
                <a:latin typeface="Arial"/>
                <a:ea typeface="Arial"/>
                <a:cs typeface="Arial"/>
                <a:sym typeface="Arial"/>
              </a:defRPr>
            </a:pPr>
            <a:r>
              <a:t>In both cases</a:t>
            </a:r>
            <a:r>
              <a:t>, any human activity to “fix” the problem can create new problems. Before making changes in an environment, it is important for humans to think about what new problems might develop as a result of those changes. For example, stopping a flooding problem with a levee or channel in one place can cause flooding somewhere else that may not have had flooding problems before the “solution” was built.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6" name="Shape 1416"/>
          <p:cNvSpPr/>
          <p:nvPr>
            <p:ph type="sldImg"/>
          </p:nvPr>
        </p:nvSpPr>
        <p:spPr>
          <a:prstGeom prst="rect">
            <a:avLst/>
          </a:prstGeom>
        </p:spPr>
        <p:txBody>
          <a:bodyPr/>
          <a:lstStyle/>
          <a:p>
            <a:pPr/>
          </a:p>
        </p:txBody>
      </p:sp>
      <p:sp>
        <p:nvSpPr>
          <p:cNvPr id="1417" name="Shape 1417"/>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b="1">
                <a:latin typeface="Arial"/>
                <a:ea typeface="Arial"/>
                <a:cs typeface="Arial"/>
                <a:sym typeface="Arial"/>
              </a:defRPr>
            </a:pPr>
            <a:r>
              <a:t>When should we intervene to prevent changes to our natural and man-made environments?</a:t>
            </a:r>
          </a:p>
          <a:p>
            <a:pPr>
              <a:defRPr>
                <a:latin typeface="Arial"/>
                <a:ea typeface="Arial"/>
                <a:cs typeface="Arial"/>
                <a:sym typeface="Arial"/>
              </a:defRPr>
            </a:pPr>
            <a:r>
              <a:t>Answer: C</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3" name="Shape 1423"/>
          <p:cNvSpPr/>
          <p:nvPr>
            <p:ph type="sldImg"/>
          </p:nvPr>
        </p:nvSpPr>
        <p:spPr>
          <a:prstGeom prst="rect">
            <a:avLst/>
          </a:prstGeom>
        </p:spPr>
        <p:txBody>
          <a:bodyPr/>
          <a:lstStyle/>
          <a:p>
            <a:pPr/>
          </a:p>
        </p:txBody>
      </p:sp>
      <p:sp>
        <p:nvSpPr>
          <p:cNvPr id="1424" name="Shape 1424"/>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p>
          <a:p>
            <a:pPr>
              <a:defRPr>
                <a:latin typeface="Arial"/>
                <a:ea typeface="Arial"/>
                <a:cs typeface="Arial"/>
                <a:sym typeface="Arial"/>
              </a:defRPr>
            </a:pPr>
            <a:r>
              <a:t>Question 2: B</a:t>
            </a:r>
          </a:p>
          <a:p>
            <a:pPr>
              <a:defRPr>
                <a:latin typeface="Arial"/>
                <a:ea typeface="Arial"/>
                <a:cs typeface="Arial"/>
                <a:sym typeface="Arial"/>
              </a:defRPr>
            </a:pPr>
            <a:r>
              <a:t>Question 3: C.</a:t>
            </a:r>
            <a:endParaRPr b="1"/>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981200" y="2130425"/>
            <a:ext cx="6477000" cy="1470025"/>
          </a:xfrm>
          <a:prstGeom prst="rect">
            <a:avLst/>
          </a:prstGeom>
        </p:spPr>
        <p:txBody>
          <a:bodyPr/>
          <a:lstStyle>
            <a:lvl1pPr algn="ctr"/>
          </a:lstStyle>
          <a:p>
            <a:pPr/>
            <a:r>
              <a:t>Title Text</a:t>
            </a:r>
          </a:p>
        </p:txBody>
      </p:sp>
      <p:sp>
        <p:nvSpPr>
          <p:cNvPr id="12" name="Body Level One…"/>
          <p:cNvSpPr txBox="1"/>
          <p:nvPr>
            <p:ph type="body" sz="quarter" idx="1"/>
          </p:nvPr>
        </p:nvSpPr>
        <p:spPr>
          <a:xfrm>
            <a:off x="2743200" y="3886200"/>
            <a:ext cx="50292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6629400" y="274638"/>
            <a:ext cx="2057400" cy="5851527"/>
          </a:xfrm>
          <a:prstGeom prst="rect">
            <a:avLst/>
          </a:prstGeom>
        </p:spPr>
        <p:txBody>
          <a:bodyPr/>
          <a:lstStyle/>
          <a:p>
            <a:pPr/>
            <a:r>
              <a:t>Title Text</a:t>
            </a:r>
          </a:p>
        </p:txBody>
      </p:sp>
      <p:sp>
        <p:nvSpPr>
          <p:cNvPr id="102" name="Body Level One…"/>
          <p:cNvSpPr txBox="1"/>
          <p:nvPr>
            <p:ph type="body" idx="1"/>
          </p:nvPr>
        </p:nvSpPr>
        <p:spPr>
          <a:xfrm>
            <a:off x="457200" y="274638"/>
            <a:ext cx="6019800" cy="58515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2362199" y="4406900"/>
            <a:ext cx="6132513" cy="1362075"/>
          </a:xfrm>
          <a:prstGeom prst="rect">
            <a:avLst/>
          </a:prstGeom>
        </p:spPr>
        <p:txBody>
          <a:bodyPr anchor="t"/>
          <a:lstStyle>
            <a:lvl1pPr>
              <a:defRPr b="1" cap="all" sz="4000"/>
            </a:lvl1pPr>
          </a:lstStyle>
          <a:p>
            <a:pPr/>
            <a:r>
              <a:t>Title Text</a:t>
            </a:r>
          </a:p>
        </p:txBody>
      </p:sp>
      <p:sp>
        <p:nvSpPr>
          <p:cNvPr id="30" name="Body Level One…"/>
          <p:cNvSpPr txBox="1"/>
          <p:nvPr>
            <p:ph type="body" sz="quarter" idx="1"/>
          </p:nvPr>
        </p:nvSpPr>
        <p:spPr>
          <a:xfrm>
            <a:off x="2362199" y="2906713"/>
            <a:ext cx="6132513"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0">
              <a:spcBef>
                <a:spcPts val="500"/>
              </a:spcBef>
              <a:buSzTx/>
              <a:buFontTx/>
              <a:buNone/>
              <a:defRPr b="1" sz="2400"/>
            </a:lvl2pPr>
            <a:lvl3pPr marL="0" indent="0">
              <a:spcBef>
                <a:spcPts val="500"/>
              </a:spcBef>
              <a:buSzTx/>
              <a:buFontTx/>
              <a:buNone/>
              <a:defRPr b="1" sz="2400"/>
            </a:lvl3pPr>
            <a:lvl4pPr marL="0" indent="0">
              <a:spcBef>
                <a:spcPts val="500"/>
              </a:spcBef>
              <a:buSzTx/>
              <a:buFontTx/>
              <a:buNone/>
              <a:defRPr b="1" sz="2400"/>
            </a:lvl4pPr>
            <a:lvl5pPr marL="0" indent="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Rectangle"/>
          <p:cNvSpPr/>
          <p:nvPr>
            <p:ph type="body" sz="quarter" idx="21"/>
          </p:nvPr>
        </p:nvSpPr>
        <p:spPr>
          <a:xfrm>
            <a:off x="4645025" y="1535112"/>
            <a:ext cx="4041775" cy="63976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5" cy="1162050"/>
          </a:xfrm>
          <a:prstGeom prst="rect">
            <a:avLst/>
          </a:prstGeom>
        </p:spPr>
        <p:txBody>
          <a:bodyPr anchor="b"/>
          <a:lstStyle>
            <a:lvl1pPr>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Rectangle"/>
          <p:cNvSpPr/>
          <p:nvPr>
            <p:ph type="body" sz="half" idx="21"/>
          </p:nvPr>
        </p:nvSpPr>
        <p:spPr>
          <a:xfrm>
            <a:off x="457198" y="1435100"/>
            <a:ext cx="3008317" cy="4691063"/>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2" cy="566738"/>
          </a:xfrm>
          <a:prstGeom prst="rect">
            <a:avLst/>
          </a:prstGeom>
        </p:spPr>
        <p:txBody>
          <a:bodyPr anchor="b"/>
          <a:lstStyle>
            <a:lvl1pPr>
              <a:defRPr b="1" sz="2000"/>
            </a:lvl1pPr>
          </a:lstStyle>
          <a:p>
            <a:pPr/>
            <a:r>
              <a:t>Title Text</a:t>
            </a:r>
          </a:p>
        </p:txBody>
      </p:sp>
      <p:sp>
        <p:nvSpPr>
          <p:cNvPr id="83" name="Image"/>
          <p:cNvSpPr/>
          <p:nvPr>
            <p:ph type="pic" sz="half" idx="21"/>
          </p:nvPr>
        </p:nvSpPr>
        <p:spPr>
          <a:xfrm>
            <a:off x="1792288" y="612775"/>
            <a:ext cx="5486402" cy="4114800"/>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828800" y="274638"/>
            <a:ext cx="68580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2362200" y="1600200"/>
            <a:ext cx="6324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latin typeface="+mj-lt"/>
                <a:ea typeface="+mj-ea"/>
                <a:cs typeface="+mj-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3.jpeg"/><Relationship Id="rId4" Type="http://schemas.openxmlformats.org/officeDocument/2006/relationships/image" Target="../media/image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3.jpeg"/><Relationship Id="rId4" Type="http://schemas.openxmlformats.org/officeDocument/2006/relationships/image" Target="../media/image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8.jpeg"/><Relationship Id="rId4" Type="http://schemas.openxmlformats.org/officeDocument/2006/relationships/image" Target="../media/image1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4.jpeg"/><Relationship Id="rId4" Type="http://schemas.openxmlformats.org/officeDocument/2006/relationships/image" Target="../media/image15.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6.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7.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8.jpeg"/><Relationship Id="rId4" Type="http://schemas.openxmlformats.org/officeDocument/2006/relationships/image" Target="../media/image1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chart" Target="../charts/char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3.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3.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4.jpeg"/><Relationship Id="rId4" Type="http://schemas.openxmlformats.org/officeDocument/2006/relationships/image" Target="../media/image2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5.jpeg"/><Relationship Id="rId4" Type="http://schemas.openxmlformats.org/officeDocument/2006/relationships/image" Target="../media/image8.png"/><Relationship Id="rId5" Type="http://schemas.openxmlformats.org/officeDocument/2006/relationships/image" Target="../media/image2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7.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8.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2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chart" Target="../charts/chart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1.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10.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33.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34.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1.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jpeg"/><Relationship Id="rId11" Type="http://schemas.openxmlformats.org/officeDocument/2006/relationships/image" Target="../media/image42.jpeg"/><Relationship Id="rId12" Type="http://schemas.openxmlformats.org/officeDocument/2006/relationships/image" Target="../media/image43.jpeg"/><Relationship Id="rId13" Type="http://schemas.openxmlformats.org/officeDocument/2006/relationships/image" Target="../media/image44.jpeg"/><Relationship Id="rId14" Type="http://schemas.openxmlformats.org/officeDocument/2006/relationships/image" Target="../media/image45.jpeg"/><Relationship Id="rId15" Type="http://schemas.openxmlformats.org/officeDocument/2006/relationships/image" Target="../media/image46.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5.jpeg"/><Relationship Id="rId4" Type="http://schemas.openxmlformats.org/officeDocument/2006/relationships/image" Target="../media/image49.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56.jpeg"/><Relationship Id="rId6" Type="http://schemas.openxmlformats.org/officeDocument/2006/relationships/image" Target="../media/image57.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7.jpeg"/><Relationship Id="rId4" Type="http://schemas.openxmlformats.org/officeDocument/2006/relationships/image" Target="../media/image49.jpeg"/><Relationship Id="rId5" Type="http://schemas.openxmlformats.org/officeDocument/2006/relationships/image" Target="../media/image58.jpeg"/><Relationship Id="rId6" Type="http://schemas.openxmlformats.org/officeDocument/2006/relationships/image" Target="../media/image5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7.jpeg"/><Relationship Id="rId4" Type="http://schemas.openxmlformats.org/officeDocument/2006/relationships/image" Target="../media/image47.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61.jpeg"/><Relationship Id="rId4" Type="http://schemas.openxmlformats.org/officeDocument/2006/relationships/image" Target="../media/image47.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11.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jpeg"/><Relationship Id="rId11" Type="http://schemas.openxmlformats.org/officeDocument/2006/relationships/image" Target="../media/image42.jpeg"/><Relationship Id="rId12" Type="http://schemas.openxmlformats.org/officeDocument/2006/relationships/image" Target="../media/image43.jpeg"/><Relationship Id="rId13" Type="http://schemas.openxmlformats.org/officeDocument/2006/relationships/image" Target="../media/image44.jpeg"/><Relationship Id="rId14" Type="http://schemas.openxmlformats.org/officeDocument/2006/relationships/image" Target="../media/image45.jpeg"/><Relationship Id="rId15" Type="http://schemas.openxmlformats.org/officeDocument/2006/relationships/image" Target="../media/image46.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1.png"/><Relationship Id="rId6" Type="http://schemas.openxmlformats.org/officeDocument/2006/relationships/image" Target="../media/image3.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4.jpeg"/><Relationship Id="rId4" Type="http://schemas.openxmlformats.org/officeDocument/2006/relationships/image" Target="../media/image63.jpeg"/><Relationship Id="rId5" Type="http://schemas.openxmlformats.org/officeDocument/2006/relationships/image" Target="../media/image65.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66.jpeg"/><Relationship Id="rId4" Type="http://schemas.openxmlformats.org/officeDocument/2006/relationships/image" Target="../media/image12.png"/><Relationship Id="rId5" Type="http://schemas.openxmlformats.org/officeDocument/2006/relationships/image" Target="../media/image67.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3.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63.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1.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8.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6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0.jpeg"/><Relationship Id="rId4" Type="http://schemas.openxmlformats.org/officeDocument/2006/relationships/image" Target="../media/image14.png"/><Relationship Id="rId5" Type="http://schemas.openxmlformats.org/officeDocument/2006/relationships/image" Target="../media/image15.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7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Biomes cover.jpg" descr="Biomes cover.jpg"/>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113" name="Biomes"/>
          <p:cNvSpPr txBox="1"/>
          <p:nvPr/>
        </p:nvSpPr>
        <p:spPr>
          <a:xfrm>
            <a:off x="3352800" y="3038475"/>
            <a:ext cx="2514600" cy="8564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3200"/>
              </a:spcBef>
              <a:defRPr sz="5400">
                <a:solidFill>
                  <a:srgbClr val="FFFFFF"/>
                </a:solidFill>
                <a:latin typeface="Arial"/>
                <a:ea typeface="Arial"/>
                <a:cs typeface="Arial"/>
                <a:sym typeface="Arial"/>
              </a:defRPr>
            </a:lvl1pPr>
          </a:lstStyle>
          <a:p>
            <a:pPr/>
            <a:r>
              <a:t>Biomes</a:t>
            </a:r>
          </a:p>
        </p:txBody>
      </p:sp>
      <p:sp>
        <p:nvSpPr>
          <p:cNvPr id="114"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solidFill>
                  <a:srgbClr val="FFFFFF"/>
                </a:solidFill>
                <a:latin typeface="Arial"/>
                <a:ea typeface="Arial"/>
                <a:cs typeface="Arial"/>
                <a:sym typeface="Arial"/>
              </a:defRPr>
            </a:pPr>
            <a:r>
              <a:t>Cognitive Learning Systems, </a:t>
            </a:r>
            <a:r>
              <a:t>Inc. </a:t>
            </a:r>
            <a:r>
              <a:t>© 2016</a:t>
            </a:r>
          </a:p>
        </p:txBody>
      </p:sp>
      <p:pic>
        <p:nvPicPr>
          <p:cNvPr id="115" name="LabLearner_Logo white.png" descr="LabLearner_Logo white.png"/>
          <p:cNvPicPr>
            <a:picLocks noChangeAspect="1"/>
          </p:cNvPicPr>
          <p:nvPr/>
        </p:nvPicPr>
        <p:blipFill>
          <a:blip r:embed="rId4">
            <a:extLst/>
          </a:blip>
          <a:stretch>
            <a:fillRect/>
          </a:stretch>
        </p:blipFill>
        <p:spPr>
          <a:xfrm>
            <a:off x="3498850" y="6096000"/>
            <a:ext cx="2514600" cy="4841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Biome"/>
          <p:cNvSpPr txBox="1"/>
          <p:nvPr/>
        </p:nvSpPr>
        <p:spPr>
          <a:xfrm>
            <a:off x="228600" y="-1"/>
            <a:ext cx="891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Biome</a:t>
            </a:r>
          </a:p>
        </p:txBody>
      </p:sp>
      <p:sp>
        <p:nvSpPr>
          <p:cNvPr id="306"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07" name="Animals and plants have developed adaptations to survive in certain habitats.…"/>
          <p:cNvSpPr txBox="1"/>
          <p:nvPr/>
        </p:nvSpPr>
        <p:spPr>
          <a:xfrm>
            <a:off x="533400" y="1066800"/>
            <a:ext cx="8229600" cy="5048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Animals and plants have developed adaptations to survive in certain habitats. </a:t>
            </a:r>
          </a:p>
          <a:p>
            <a:pPr>
              <a:defRPr>
                <a:latin typeface="Arial"/>
                <a:ea typeface="Arial"/>
                <a:cs typeface="Arial"/>
                <a:sym typeface="Arial"/>
              </a:defRPr>
            </a:pPr>
          </a:p>
          <a:p>
            <a:pPr>
              <a:defRPr>
                <a:latin typeface="Arial"/>
                <a:ea typeface="Arial"/>
                <a:cs typeface="Arial"/>
                <a:sym typeface="Arial"/>
              </a:defRPr>
            </a:pPr>
            <a:r>
              <a:t>Scientists study the adaptations of plants and animals that allow them to survive in certain habitats. </a:t>
            </a:r>
          </a:p>
          <a:p>
            <a:pPr>
              <a:defRPr>
                <a:latin typeface="Arial"/>
                <a:ea typeface="Arial"/>
                <a:cs typeface="Arial"/>
                <a:sym typeface="Arial"/>
              </a:defRPr>
            </a:pPr>
          </a:p>
          <a:p>
            <a:pPr>
              <a:defRPr>
                <a:latin typeface="Arial"/>
                <a:ea typeface="Arial"/>
                <a:cs typeface="Arial"/>
                <a:sym typeface="Arial"/>
              </a:defRPr>
            </a:pPr>
            <a:r>
              <a:t>They find that there are areas of the Earth that have </a:t>
            </a:r>
            <a:r>
              <a:rPr b="1"/>
              <a:t>similar climates </a:t>
            </a:r>
            <a:r>
              <a:t>and that tend to have </a:t>
            </a:r>
            <a:r>
              <a:rPr b="1"/>
              <a:t>similar populations or communities.  </a:t>
            </a:r>
          </a:p>
          <a:p>
            <a:pPr>
              <a:defRPr b="1">
                <a:latin typeface="Arial"/>
                <a:ea typeface="Arial"/>
                <a:cs typeface="Arial"/>
                <a:sym typeface="Arial"/>
              </a:defRPr>
            </a:pPr>
          </a:p>
          <a:p>
            <a:pPr>
              <a:defRPr>
                <a:latin typeface="Arial"/>
                <a:ea typeface="Arial"/>
                <a:cs typeface="Arial"/>
                <a:sym typeface="Arial"/>
              </a:defRPr>
            </a:pPr>
            <a:r>
              <a:t>These areas are called </a:t>
            </a:r>
            <a:r>
              <a:rPr b="1"/>
              <a:t>BIOMES</a:t>
            </a:r>
            <a:r>
              <a:t>. </a:t>
            </a:r>
          </a:p>
          <a:p>
            <a:pPr>
              <a:defRPr>
                <a:latin typeface="Arial"/>
                <a:ea typeface="Arial"/>
                <a:cs typeface="Arial"/>
                <a:sym typeface="Arial"/>
              </a:defRPr>
            </a:pPr>
          </a:p>
          <a:p>
            <a:pPr>
              <a:defRPr>
                <a:latin typeface="Arial"/>
                <a:ea typeface="Arial"/>
                <a:cs typeface="Arial"/>
                <a:sym typeface="Arial"/>
              </a:defRPr>
            </a:pPr>
            <a:r>
              <a:t>One way to think of a biome is as an area of similar climate that is made up of many habitats. </a:t>
            </a:r>
          </a:p>
          <a:p>
            <a:pPr>
              <a:defRPr>
                <a:latin typeface="Arial"/>
                <a:ea typeface="Arial"/>
                <a:cs typeface="Arial"/>
                <a:sym typeface="Arial"/>
              </a:defRPr>
            </a:pPr>
          </a:p>
          <a:p>
            <a:pPr>
              <a:defRPr>
                <a:latin typeface="Arial"/>
                <a:ea typeface="Arial"/>
                <a:cs typeface="Arial"/>
                <a:sym typeface="Arial"/>
              </a:defRPr>
            </a:pPr>
            <a:r>
              <a:t>Some examples: Coral Reef, Desert, Tropical Forest, Forest </a:t>
            </a:r>
          </a:p>
          <a:p>
            <a:pPr>
              <a:defRPr>
                <a:latin typeface="Arial"/>
                <a:ea typeface="Arial"/>
                <a:cs typeface="Arial"/>
                <a:sym typeface="Arial"/>
              </a:defRPr>
            </a:pPr>
          </a:p>
          <a:p>
            <a:pPr>
              <a:defRPr>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10.jpeg" descr="image10.jpeg"/>
          <p:cNvPicPr>
            <a:picLocks noChangeAspect="1"/>
          </p:cNvPicPr>
          <p:nvPr/>
        </p:nvPicPr>
        <p:blipFill>
          <a:blip r:embed="rId3">
            <a:extLst/>
          </a:blip>
          <a:stretch>
            <a:fillRect/>
          </a:stretch>
        </p:blipFill>
        <p:spPr>
          <a:xfrm>
            <a:off x="-38100" y="865141"/>
            <a:ext cx="9220200" cy="6140798"/>
          </a:xfrm>
          <a:prstGeom prst="rect">
            <a:avLst/>
          </a:prstGeom>
          <a:ln w="12700">
            <a:miter lim="400000"/>
          </a:ln>
        </p:spPr>
      </p:pic>
      <p:sp>
        <p:nvSpPr>
          <p:cNvPr id="312" name="Forest Biome"/>
          <p:cNvSpPr txBox="1"/>
          <p:nvPr/>
        </p:nvSpPr>
        <p:spPr>
          <a:xfrm>
            <a:off x="76200" y="76199"/>
            <a:ext cx="891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Forest Biome</a:t>
            </a:r>
          </a:p>
        </p:txBody>
      </p:sp>
      <p:sp>
        <p:nvSpPr>
          <p:cNvPr id="313"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solidFill>
                  <a:srgbClr val="FFFFFF"/>
                </a:solidFill>
                <a:latin typeface="Arial"/>
                <a:ea typeface="Arial"/>
                <a:cs typeface="Arial"/>
                <a:sym typeface="Arial"/>
              </a:defRPr>
            </a:pPr>
            <a:r>
              <a:t>Cognitive Learning Systems, </a:t>
            </a:r>
            <a:r>
              <a:t>Inc. </a:t>
            </a:r>
            <a:r>
              <a:t>© 2016</a:t>
            </a:r>
          </a:p>
        </p:txBody>
      </p:sp>
      <p:grpSp>
        <p:nvGrpSpPr>
          <p:cNvPr id="316" name="Group"/>
          <p:cNvGrpSpPr/>
          <p:nvPr/>
        </p:nvGrpSpPr>
        <p:grpSpPr>
          <a:xfrm>
            <a:off x="6606382" y="4717244"/>
            <a:ext cx="2544597" cy="2112601"/>
            <a:chOff x="0" y="0"/>
            <a:chExt cx="2544596" cy="2112599"/>
          </a:xfrm>
        </p:grpSpPr>
        <p:pic>
          <p:nvPicPr>
            <p:cNvPr id="314" name="image11.jpg" descr="image11.jpg"/>
            <p:cNvPicPr>
              <a:picLocks noChangeAspect="1"/>
            </p:cNvPicPr>
            <p:nvPr/>
          </p:nvPicPr>
          <p:blipFill>
            <a:blip r:embed="rId4">
              <a:extLst/>
            </a:blip>
            <a:stretch>
              <a:fillRect/>
            </a:stretch>
          </p:blipFill>
          <p:spPr>
            <a:xfrm>
              <a:off x="0" y="458612"/>
              <a:ext cx="2544597" cy="1653988"/>
            </a:xfrm>
            <a:prstGeom prst="rect">
              <a:avLst/>
            </a:prstGeom>
            <a:ln w="12700" cap="flat">
              <a:noFill/>
              <a:miter lim="400000"/>
            </a:ln>
            <a:effectLst/>
          </p:spPr>
        </p:pic>
        <p:sp>
          <p:nvSpPr>
            <p:cNvPr id="315" name="deer"/>
            <p:cNvSpPr txBox="1"/>
            <p:nvPr/>
          </p:nvSpPr>
          <p:spPr>
            <a:xfrm>
              <a:off x="887565" y="0"/>
              <a:ext cx="1008500"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FFFFFF"/>
                  </a:solidFill>
                  <a:latin typeface="Arial"/>
                  <a:ea typeface="Arial"/>
                  <a:cs typeface="Arial"/>
                  <a:sym typeface="Arial"/>
                </a:defRPr>
              </a:lvl1pPr>
            </a:lstStyle>
            <a:p>
              <a:pPr/>
              <a:r>
                <a:t>deer</a:t>
              </a:r>
            </a:p>
          </p:txBody>
        </p:sp>
      </p:grpSp>
      <p:pic>
        <p:nvPicPr>
          <p:cNvPr id="317" name="image12.jpg" descr="image12.jpg"/>
          <p:cNvPicPr>
            <a:picLocks noChangeAspect="1"/>
          </p:cNvPicPr>
          <p:nvPr/>
        </p:nvPicPr>
        <p:blipFill>
          <a:blip r:embed="rId5">
            <a:extLst/>
          </a:blip>
          <a:srcRect l="2530" t="2530" r="2541" b="2537"/>
          <a:stretch>
            <a:fillRect/>
          </a:stretch>
        </p:blipFill>
        <p:spPr>
          <a:xfrm>
            <a:off x="-7854" y="863631"/>
            <a:ext cx="1548211" cy="2328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20194" y="12160"/>
                </a:moveTo>
                <a:cubicBezTo>
                  <a:pt x="20270" y="12172"/>
                  <a:pt x="20338" y="12205"/>
                  <a:pt x="20382" y="12252"/>
                </a:cubicBezTo>
                <a:cubicBezTo>
                  <a:pt x="20470" y="12348"/>
                  <a:pt x="20425" y="12477"/>
                  <a:pt x="20282" y="12536"/>
                </a:cubicBezTo>
                <a:cubicBezTo>
                  <a:pt x="20139" y="12595"/>
                  <a:pt x="19950" y="12565"/>
                  <a:pt x="19861" y="12470"/>
                </a:cubicBezTo>
                <a:cubicBezTo>
                  <a:pt x="19773" y="12374"/>
                  <a:pt x="19818" y="12245"/>
                  <a:pt x="19961" y="12186"/>
                </a:cubicBezTo>
                <a:cubicBezTo>
                  <a:pt x="20032" y="12157"/>
                  <a:pt x="20117" y="12148"/>
                  <a:pt x="20194" y="12160"/>
                </a:cubicBezTo>
                <a:close/>
              </a:path>
            </a:pathLst>
          </a:custGeom>
          <a:ln w="12700">
            <a:miter lim="400000"/>
          </a:ln>
        </p:spPr>
      </p:pic>
      <p:sp>
        <p:nvSpPr>
          <p:cNvPr id="318" name="eagles"/>
          <p:cNvSpPr txBox="1"/>
          <p:nvPr/>
        </p:nvSpPr>
        <p:spPr>
          <a:xfrm>
            <a:off x="81239" y="3104868"/>
            <a:ext cx="1014455"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solidFill>
                  <a:srgbClr val="FFFFFF"/>
                </a:solidFill>
                <a:latin typeface="Arial"/>
                <a:ea typeface="Arial"/>
                <a:cs typeface="Arial"/>
                <a:sym typeface="Arial"/>
              </a:defRPr>
            </a:lvl1pPr>
          </a:lstStyle>
          <a:p>
            <a:pPr/>
            <a:r>
              <a:t>eagles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Making and Applying Connections"/>
          <p:cNvSpPr txBox="1"/>
          <p:nvPr/>
        </p:nvSpPr>
        <p:spPr>
          <a:xfrm>
            <a:off x="990600" y="0"/>
            <a:ext cx="7162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323" name="Cognitive Learning Systems, Inc. © 2016"/>
          <p:cNvSpPr txBox="1"/>
          <p:nvPr/>
        </p:nvSpPr>
        <p:spPr>
          <a:xfrm>
            <a:off x="3234199" y="6621477"/>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24" name="Tundra, desert, rainforest are all examples of…"/>
          <p:cNvSpPr txBox="1"/>
          <p:nvPr/>
        </p:nvSpPr>
        <p:spPr>
          <a:xfrm>
            <a:off x="609600" y="914399"/>
            <a:ext cx="8001000" cy="53536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1"/>
              <a:defRPr b="1">
                <a:latin typeface="Arial"/>
                <a:ea typeface="Arial"/>
                <a:cs typeface="Arial"/>
                <a:sym typeface="Arial"/>
              </a:defRPr>
            </a:pPr>
            <a:r>
              <a:t>Tundra, desert, rainforest are all examples of</a:t>
            </a:r>
          </a:p>
          <a:p>
            <a:pPr marL="457200" indent="-457200">
              <a:defRPr>
                <a:latin typeface="Arial"/>
                <a:ea typeface="Arial"/>
                <a:cs typeface="Arial"/>
                <a:sym typeface="Arial"/>
              </a:defRPr>
            </a:pPr>
          </a:p>
          <a:p>
            <a:pPr lvl="1" marL="914400" indent="-457200">
              <a:buSzPct val="100000"/>
              <a:buAutoNum type="alphaUcPeriod" startAt="1"/>
              <a:defRPr>
                <a:latin typeface="Arial"/>
                <a:ea typeface="Arial"/>
                <a:cs typeface="Arial"/>
                <a:sym typeface="Arial"/>
              </a:defRPr>
            </a:pPr>
            <a:r>
              <a:t>Populations</a:t>
            </a:r>
          </a:p>
          <a:p>
            <a:pPr lvl="1" marL="914400" indent="-457200">
              <a:buSzPct val="100000"/>
              <a:buAutoNum type="alphaUcPeriod" startAt="1"/>
              <a:defRPr>
                <a:latin typeface="Arial"/>
                <a:ea typeface="Arial"/>
                <a:cs typeface="Arial"/>
                <a:sym typeface="Arial"/>
              </a:defRPr>
            </a:pPr>
            <a:r>
              <a:t>Communities</a:t>
            </a:r>
          </a:p>
          <a:p>
            <a:pPr lvl="1" marL="914400" indent="-457200">
              <a:buSzPct val="100000"/>
              <a:buAutoNum type="alphaUcPeriod" startAt="1"/>
              <a:defRPr>
                <a:latin typeface="Arial"/>
                <a:ea typeface="Arial"/>
                <a:cs typeface="Arial"/>
                <a:sym typeface="Arial"/>
              </a:defRPr>
            </a:pPr>
            <a:r>
              <a:t>Food chains</a:t>
            </a:r>
          </a:p>
          <a:p>
            <a:pPr lvl="1" marL="914400" indent="-457200">
              <a:buSzPct val="100000"/>
              <a:buAutoNum type="alphaUcPeriod" startAt="1"/>
              <a:defRPr>
                <a:latin typeface="Arial"/>
                <a:ea typeface="Arial"/>
                <a:cs typeface="Arial"/>
                <a:sym typeface="Arial"/>
              </a:defRPr>
            </a:pPr>
            <a:r>
              <a:t>Biomes</a:t>
            </a:r>
          </a:p>
          <a:p>
            <a:pPr lvl="1" indent="457200">
              <a:defRPr>
                <a:latin typeface="Arial"/>
                <a:ea typeface="Arial"/>
                <a:cs typeface="Arial"/>
                <a:sym typeface="Arial"/>
              </a:defRPr>
            </a:pPr>
            <a:r>
              <a:t> </a:t>
            </a:r>
          </a:p>
          <a:p>
            <a:pPr marL="457200" indent="-457200">
              <a:defRPr>
                <a:latin typeface="Arial"/>
                <a:ea typeface="Arial"/>
                <a:cs typeface="Arial"/>
                <a:sym typeface="Arial"/>
              </a:defRPr>
            </a:pPr>
            <a:r>
              <a:t>2.	</a:t>
            </a:r>
            <a:r>
              <a:rPr b="1"/>
              <a:t>Which of these best describes how climate is different from weather?</a:t>
            </a:r>
          </a:p>
          <a:p>
            <a:pPr marL="457200" indent="-457200">
              <a:buSzPct val="100000"/>
              <a:buAutoNum type="arabicPeriod" startAt="1"/>
              <a:defRPr>
                <a:latin typeface="Arial"/>
                <a:ea typeface="Arial"/>
                <a:cs typeface="Arial"/>
                <a:sym typeface="Arial"/>
              </a:defRPr>
            </a:pPr>
          </a:p>
          <a:p>
            <a:pPr lvl="1" marL="914400" indent="-457200">
              <a:spcBef>
                <a:spcPts val="600"/>
              </a:spcBef>
              <a:buSzPct val="100000"/>
              <a:buAutoNum type="alphaUcPeriod" startAt="1"/>
              <a:defRPr>
                <a:latin typeface="Arial"/>
                <a:ea typeface="Arial"/>
                <a:cs typeface="Arial"/>
                <a:sym typeface="Arial"/>
              </a:defRPr>
            </a:pPr>
            <a:r>
              <a:t>Climate describes the precipitation that occurs in an area. Weather does not. </a:t>
            </a:r>
          </a:p>
          <a:p>
            <a:pPr lvl="1" marL="914400" indent="-457200">
              <a:spcBef>
                <a:spcPts val="600"/>
              </a:spcBef>
              <a:buSzPct val="100000"/>
              <a:buAutoNum type="alphaUcPeriod" startAt="1"/>
              <a:defRPr>
                <a:latin typeface="Arial"/>
                <a:ea typeface="Arial"/>
                <a:cs typeface="Arial"/>
                <a:sym typeface="Arial"/>
              </a:defRPr>
            </a:pPr>
            <a:r>
              <a:t>Weather describes the temperature of the air in an area. Climate does not. </a:t>
            </a:r>
          </a:p>
          <a:p>
            <a:pPr lvl="1" marL="914400" indent="-457200">
              <a:spcBef>
                <a:spcPts val="600"/>
              </a:spcBef>
              <a:buSzPct val="100000"/>
              <a:buAutoNum type="alphaUcPeriod" startAt="1"/>
              <a:defRPr>
                <a:latin typeface="Arial"/>
                <a:ea typeface="Arial"/>
                <a:cs typeface="Arial"/>
                <a:sym typeface="Arial"/>
              </a:defRPr>
            </a:pPr>
            <a:r>
              <a:t>Climate describes the pattern of weather in an area over a long period of time. </a:t>
            </a:r>
          </a:p>
          <a:p>
            <a:pPr lvl="1" marL="914400" indent="-457200">
              <a:spcBef>
                <a:spcPts val="600"/>
              </a:spcBef>
              <a:buSzPct val="100000"/>
              <a:buAutoNum type="alphaUcPeriod" startAt="1"/>
              <a:defRPr>
                <a:latin typeface="Arial"/>
                <a:ea typeface="Arial"/>
                <a:cs typeface="Arial"/>
                <a:sym typeface="Arial"/>
              </a:defRPr>
            </a:pPr>
            <a:r>
              <a:t>Climate describes changes in the wind from day to day.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Making and Applying Connections"/>
          <p:cNvSpPr txBox="1"/>
          <p:nvPr/>
        </p:nvSpPr>
        <p:spPr>
          <a:xfrm>
            <a:off x="990600" y="0"/>
            <a:ext cx="7162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329" name="Cognitive Learning Systems, Inc. © 2016"/>
          <p:cNvSpPr txBox="1"/>
          <p:nvPr/>
        </p:nvSpPr>
        <p:spPr>
          <a:xfrm>
            <a:off x="3234199" y="6621477"/>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30" name="The table below shows the climate of an island in the Pacific Ocean. It was copied by a student from a website. The student missed one of the years.  What is the most likely temperature for 2001?…"/>
          <p:cNvSpPr txBox="1"/>
          <p:nvPr/>
        </p:nvSpPr>
        <p:spPr>
          <a:xfrm>
            <a:off x="609600" y="761999"/>
            <a:ext cx="7086600" cy="30041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marL="457200" indent="-457200">
              <a:buSzPct val="100000"/>
              <a:buAutoNum type="arabicPeriod" startAt="3"/>
              <a:defRPr>
                <a:latin typeface="Arial"/>
                <a:ea typeface="Arial"/>
                <a:cs typeface="Arial"/>
                <a:sym typeface="Arial"/>
              </a:defRPr>
            </a:pPr>
            <a:r>
              <a:t>The table below shows the climate of an island in the Pacific Ocean. It was copied by a student from a website. The student missed one of the years.  What is the most likely temperature for 2001?</a:t>
            </a:r>
          </a:p>
          <a:p>
            <a:pPr lvl="1" marL="457200" indent="-457200">
              <a:defRPr>
                <a:latin typeface="Arial"/>
                <a:ea typeface="Arial"/>
                <a:cs typeface="Arial"/>
                <a:sym typeface="Arial"/>
              </a:defRPr>
            </a:pPr>
          </a:p>
          <a:p>
            <a:pPr lvl="1" marL="457200" indent="-457200">
              <a:defRPr>
                <a:latin typeface="Arial"/>
                <a:ea typeface="Arial"/>
                <a:cs typeface="Arial"/>
                <a:sym typeface="Arial"/>
              </a:defRPr>
            </a:pPr>
          </a:p>
          <a:p>
            <a:pPr lvl="1" marL="457200" indent="-457200">
              <a:defRPr>
                <a:latin typeface="Arial"/>
                <a:ea typeface="Arial"/>
                <a:cs typeface="Arial"/>
                <a:sym typeface="Arial"/>
              </a:defRPr>
            </a:pPr>
            <a:r>
              <a:t>	A. </a:t>
            </a:r>
            <a:r>
              <a:t>40</a:t>
            </a:r>
            <a:r>
              <a:t> °F </a:t>
            </a:r>
          </a:p>
          <a:p>
            <a:pPr lvl="1" marL="457200" indent="-457200">
              <a:defRPr>
                <a:latin typeface="Arial"/>
                <a:ea typeface="Arial"/>
                <a:cs typeface="Arial"/>
                <a:sym typeface="Arial"/>
              </a:defRPr>
            </a:pPr>
            <a:r>
              <a:t>	B. 60 °F</a:t>
            </a:r>
          </a:p>
          <a:p>
            <a:pPr lvl="1" marL="457200" indent="-457200">
              <a:defRPr>
                <a:latin typeface="Arial"/>
                <a:ea typeface="Arial"/>
                <a:cs typeface="Arial"/>
                <a:sym typeface="Arial"/>
              </a:defRPr>
            </a:pPr>
            <a:r>
              <a:t>	C. </a:t>
            </a:r>
            <a:r>
              <a:t>79</a:t>
            </a:r>
            <a:r>
              <a:t> °F</a:t>
            </a:r>
          </a:p>
          <a:p>
            <a:pPr lvl="1" marL="457200" indent="-457200">
              <a:defRPr>
                <a:latin typeface="Arial"/>
                <a:ea typeface="Arial"/>
                <a:cs typeface="Arial"/>
                <a:sym typeface="Arial"/>
              </a:defRPr>
            </a:pPr>
            <a:r>
              <a:t>	D. </a:t>
            </a:r>
            <a:r>
              <a:t>10</a:t>
            </a:r>
            <a:r>
              <a:t>0 °F</a:t>
            </a:r>
          </a:p>
        </p:txBody>
      </p:sp>
      <p:graphicFrame>
        <p:nvGraphicFramePr>
          <p:cNvPr id="331" name="Table"/>
          <p:cNvGraphicFramePr/>
          <p:nvPr/>
        </p:nvGraphicFramePr>
        <p:xfrm>
          <a:off x="2947483" y="2526636"/>
          <a:ext cx="5384609" cy="296672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740384"/>
                <a:gridCol w="2279397"/>
                <a:gridCol w="2364828"/>
              </a:tblGrid>
              <a:tr h="370840">
                <a:tc>
                  <a:txBody>
                    <a:bodyPr/>
                    <a:lstStyle/>
                    <a:p>
                      <a:pPr algn="l">
                        <a:defRPr b="0" sz="1800">
                          <a:solidFill>
                            <a:srgbClr val="000000"/>
                          </a:solidFill>
                        </a:defRPr>
                      </a:pPr>
                      <a:r>
                        <a:rPr b="1">
                          <a:solidFill>
                            <a:srgbClr val="FFFFFF"/>
                          </a:solidFill>
                        </a:rPr>
                        <a:t>Year</a:t>
                      </a:r>
                    </a:p>
                  </a:txBody>
                  <a:tcPr marL="45720" marR="45720" marT="45720" marB="45720" anchor="t" anchorCtr="0" horzOverflow="overflow">
                    <a:lnL>
                      <a:solidFill>
                        <a:srgbClr val="4A7EBB"/>
                      </a:solidFill>
                    </a:lnL>
                  </a:tcPr>
                </a:tc>
                <a:tc>
                  <a:txBody>
                    <a:bodyPr/>
                    <a:lstStyle/>
                    <a:p>
                      <a:pPr algn="l">
                        <a:defRPr b="0" sz="1800">
                          <a:solidFill>
                            <a:srgbClr val="000000"/>
                          </a:solidFill>
                        </a:defRPr>
                      </a:pPr>
                      <a:r>
                        <a:rPr b="1">
                          <a:solidFill>
                            <a:srgbClr val="FFFFFF"/>
                          </a:solidFill>
                        </a:rPr>
                        <a:t>Temperature in June </a:t>
                      </a:r>
                    </a:p>
                  </a:txBody>
                  <a:tcPr marL="45720" marR="45720" marT="45720" marB="45720" anchor="t" anchorCtr="0" horzOverflow="overflow"/>
                </a:tc>
                <a:tc>
                  <a:txBody>
                    <a:bodyPr/>
                    <a:lstStyle/>
                    <a:p>
                      <a:pPr algn="l">
                        <a:defRPr b="0" sz="1800">
                          <a:solidFill>
                            <a:srgbClr val="000000"/>
                          </a:solidFill>
                        </a:defRPr>
                      </a:pPr>
                      <a:r>
                        <a:rPr b="1">
                          <a:solidFill>
                            <a:srgbClr val="FFFFFF"/>
                          </a:solidFill>
                        </a:rPr>
                        <a:t>Precipitation in June</a:t>
                      </a:r>
                    </a:p>
                  </a:txBody>
                  <a:tcPr marL="45720" marR="45720" marT="45720" marB="45720" anchor="t" anchorCtr="0" horzOverflow="overflow">
                    <a:lnR>
                      <a:solidFill>
                        <a:srgbClr val="4A7EBB"/>
                      </a:solidFill>
                    </a:lnR>
                  </a:tcPr>
                </a:tc>
              </a:tr>
              <a:tr h="370840">
                <a:tc>
                  <a:txBody>
                    <a:bodyPr/>
                    <a:lstStyle/>
                    <a:p>
                      <a:pPr algn="l">
                        <a:defRPr sz="1800"/>
                      </a:pPr>
                      <a:r>
                        <a:t>1976</a:t>
                      </a:r>
                    </a:p>
                  </a:txBody>
                  <a:tcPr marL="45720" marR="45720" marT="45720" marB="45720" anchor="t" anchorCtr="0" horzOverflow="overflow"/>
                </a:tc>
                <a:tc>
                  <a:txBody>
                    <a:bodyPr/>
                    <a:lstStyle/>
                    <a:p>
                      <a:pPr algn="l">
                        <a:defRPr sz="1800"/>
                      </a:pPr>
                      <a:r>
                        <a:t>80</a:t>
                      </a:r>
                      <a:r>
                        <a:t> </a:t>
                      </a:r>
                      <a:r>
                        <a:t>°F</a:t>
                      </a:r>
                    </a:p>
                  </a:txBody>
                  <a:tcPr marL="45720" marR="45720" marT="45720" marB="45720" anchor="t" anchorCtr="0" horzOverflow="overflow"/>
                </a:tc>
                <a:tc>
                  <a:txBody>
                    <a:bodyPr/>
                    <a:lstStyle/>
                    <a:p>
                      <a:pPr algn="l">
                        <a:defRPr sz="1800"/>
                      </a:pPr>
                      <a:r>
                        <a:t>100 cm</a:t>
                      </a:r>
                    </a:p>
                  </a:txBody>
                  <a:tcPr marL="45720" marR="45720" marT="45720" marB="45720" anchor="t" anchorCtr="0" horzOverflow="overflow"/>
                </a:tc>
              </a:tr>
              <a:tr h="370840">
                <a:tc>
                  <a:txBody>
                    <a:bodyPr/>
                    <a:lstStyle/>
                    <a:p>
                      <a:pPr algn="l">
                        <a:defRPr sz="1800"/>
                      </a:pPr>
                      <a:r>
                        <a:t>1981</a:t>
                      </a:r>
                    </a:p>
                  </a:txBody>
                  <a:tcPr marL="45720" marR="45720" marT="45720" marB="45720" anchor="t" anchorCtr="0" horzOverflow="overflow">
                    <a:noFill/>
                  </a:tcPr>
                </a:tc>
                <a:tc>
                  <a:txBody>
                    <a:bodyPr/>
                    <a:lstStyle/>
                    <a:p>
                      <a:pPr algn="l">
                        <a:defRPr sz="1800"/>
                      </a:pPr>
                      <a:r>
                        <a:t>78 °F</a:t>
                      </a:r>
                    </a:p>
                  </a:txBody>
                  <a:tcPr marL="45720" marR="45720" marT="45720" marB="45720" anchor="t" anchorCtr="0" horzOverflow="overflow">
                    <a:noFill/>
                  </a:tcPr>
                </a:tc>
                <a:tc>
                  <a:txBody>
                    <a:bodyPr/>
                    <a:lstStyle/>
                    <a:p>
                      <a:pPr algn="l">
                        <a:defRPr sz="1800"/>
                      </a:pPr>
                      <a:r>
                        <a:t>90 cm</a:t>
                      </a:r>
                    </a:p>
                  </a:txBody>
                  <a:tcPr marL="45720" marR="45720" marT="45720" marB="45720" anchor="t" anchorCtr="0" horzOverflow="overflow">
                    <a:noFill/>
                  </a:tcPr>
                </a:tc>
              </a:tr>
              <a:tr h="370840">
                <a:tc>
                  <a:txBody>
                    <a:bodyPr/>
                    <a:lstStyle/>
                    <a:p>
                      <a:pPr algn="l">
                        <a:defRPr sz="1800"/>
                      </a:pPr>
                      <a:r>
                        <a:t>1986</a:t>
                      </a:r>
                    </a:p>
                  </a:txBody>
                  <a:tcPr marL="45720" marR="45720" marT="45720" marB="45720" anchor="t" anchorCtr="0" horzOverflow="overflow"/>
                </a:tc>
                <a:tc>
                  <a:txBody>
                    <a:bodyPr/>
                    <a:lstStyle/>
                    <a:p>
                      <a:pPr algn="l">
                        <a:defRPr sz="1800"/>
                      </a:pPr>
                      <a:r>
                        <a:t>81 °F</a:t>
                      </a:r>
                    </a:p>
                  </a:txBody>
                  <a:tcPr marL="45720" marR="45720" marT="45720" marB="45720" anchor="t" anchorCtr="0" horzOverflow="overflow"/>
                </a:tc>
                <a:tc>
                  <a:txBody>
                    <a:bodyPr/>
                    <a:lstStyle/>
                    <a:p>
                      <a:pPr algn="l">
                        <a:defRPr sz="1800"/>
                      </a:pPr>
                      <a:r>
                        <a:t>90 cm</a:t>
                      </a:r>
                    </a:p>
                  </a:txBody>
                  <a:tcPr marL="45720" marR="45720" marT="45720" marB="45720" anchor="t" anchorCtr="0" horzOverflow="overflow"/>
                </a:tc>
              </a:tr>
              <a:tr h="370840">
                <a:tc>
                  <a:txBody>
                    <a:bodyPr/>
                    <a:lstStyle/>
                    <a:p>
                      <a:pPr algn="l">
                        <a:defRPr sz="1800"/>
                      </a:pPr>
                      <a:r>
                        <a:t>1991</a:t>
                      </a:r>
                    </a:p>
                  </a:txBody>
                  <a:tcPr marL="45720" marR="45720" marT="45720" marB="45720" anchor="t" anchorCtr="0" horzOverflow="overflow">
                    <a:noFill/>
                  </a:tcPr>
                </a:tc>
                <a:tc>
                  <a:txBody>
                    <a:bodyPr/>
                    <a:lstStyle/>
                    <a:p>
                      <a:pPr algn="l">
                        <a:defRPr sz="1800"/>
                      </a:pPr>
                      <a:r>
                        <a:t>77 °F</a:t>
                      </a:r>
                    </a:p>
                  </a:txBody>
                  <a:tcPr marL="45720" marR="45720" marT="45720" marB="45720" anchor="t" anchorCtr="0" horzOverflow="overflow">
                    <a:noFill/>
                  </a:tcPr>
                </a:tc>
                <a:tc>
                  <a:txBody>
                    <a:bodyPr/>
                    <a:lstStyle/>
                    <a:p>
                      <a:pPr algn="l">
                        <a:defRPr sz="1800"/>
                      </a:pPr>
                      <a:r>
                        <a:t>95 cm</a:t>
                      </a:r>
                    </a:p>
                  </a:txBody>
                  <a:tcPr marL="45720" marR="45720" marT="45720" marB="45720" anchor="t" anchorCtr="0" horzOverflow="overflow">
                    <a:noFill/>
                  </a:tcPr>
                </a:tc>
              </a:tr>
              <a:tr h="370840">
                <a:tc>
                  <a:txBody>
                    <a:bodyPr/>
                    <a:lstStyle/>
                    <a:p>
                      <a:pPr algn="l">
                        <a:defRPr sz="1800"/>
                      </a:pPr>
                      <a:r>
                        <a:t>1996</a:t>
                      </a:r>
                    </a:p>
                  </a:txBody>
                  <a:tcPr marL="45720" marR="45720" marT="45720" marB="45720" anchor="t" anchorCtr="0" horzOverflow="overflow"/>
                </a:tc>
                <a:tc>
                  <a:txBody>
                    <a:bodyPr/>
                    <a:lstStyle/>
                    <a:p>
                      <a:pPr algn="l">
                        <a:defRPr sz="1800"/>
                      </a:pPr>
                      <a:r>
                        <a:t>80 °F</a:t>
                      </a:r>
                    </a:p>
                  </a:txBody>
                  <a:tcPr marL="45720" marR="45720" marT="45720" marB="45720" anchor="t" anchorCtr="0" horzOverflow="overflow"/>
                </a:tc>
                <a:tc>
                  <a:txBody>
                    <a:bodyPr/>
                    <a:lstStyle/>
                    <a:p>
                      <a:pPr algn="l">
                        <a:defRPr sz="1800"/>
                      </a:pPr>
                      <a:r>
                        <a:t>100 cm</a:t>
                      </a:r>
                    </a:p>
                  </a:txBody>
                  <a:tcPr marL="45720" marR="45720" marT="45720" marB="45720" anchor="t" anchorCtr="0" horzOverflow="overflow"/>
                </a:tc>
              </a:tr>
              <a:tr h="370840">
                <a:tc>
                  <a:txBody>
                    <a:bodyPr/>
                    <a:lstStyle/>
                    <a:p>
                      <a:pPr algn="l">
                        <a:defRPr sz="1800"/>
                      </a:pPr>
                      <a:r>
                        <a:t>2001</a:t>
                      </a:r>
                    </a:p>
                  </a:txBody>
                  <a:tcPr marL="45720" marR="45720" marT="45720" marB="45720" anchor="t" anchorCtr="0" horzOverflow="overflow">
                    <a:noFill/>
                  </a:tcPr>
                </a:tc>
                <a:tc>
                  <a:txBody>
                    <a:bodyPr/>
                    <a:lstStyle/>
                    <a:p>
                      <a:pPr algn="l">
                        <a:defRPr sz="1800"/>
                      </a:pPr>
                    </a:p>
                  </a:txBody>
                  <a:tcPr marL="45720" marR="45720" marT="45720" marB="45720" anchor="t" anchorCtr="0" horzOverflow="overflow">
                    <a:noFill/>
                  </a:tcPr>
                </a:tc>
                <a:tc>
                  <a:txBody>
                    <a:bodyPr/>
                    <a:lstStyle/>
                    <a:p>
                      <a:pPr algn="l">
                        <a:defRPr sz="1800"/>
                      </a:pPr>
                    </a:p>
                  </a:txBody>
                  <a:tcPr marL="45720" marR="45720" marT="45720" marB="45720" anchor="t" anchorCtr="0" horzOverflow="overflow">
                    <a:noFill/>
                  </a:tcPr>
                </a:tc>
              </a:tr>
              <a:tr h="370840">
                <a:tc>
                  <a:txBody>
                    <a:bodyPr/>
                    <a:lstStyle/>
                    <a:p>
                      <a:pPr algn="l">
                        <a:defRPr sz="1800"/>
                      </a:pPr>
                      <a:r>
                        <a:t>2006</a:t>
                      </a:r>
                    </a:p>
                  </a:txBody>
                  <a:tcPr marL="45720" marR="45720" marT="45720" marB="45720" anchor="t" anchorCtr="0" horzOverflow="overflow"/>
                </a:tc>
                <a:tc>
                  <a:txBody>
                    <a:bodyPr/>
                    <a:lstStyle/>
                    <a:p>
                      <a:pPr algn="l">
                        <a:defRPr sz="1800"/>
                      </a:pPr>
                      <a:r>
                        <a:t>77</a:t>
                      </a:r>
                      <a:r>
                        <a:t> </a:t>
                      </a:r>
                      <a:r>
                        <a:t>°F</a:t>
                      </a:r>
                    </a:p>
                  </a:txBody>
                  <a:tcPr marL="45720" marR="45720" marT="45720" marB="45720" anchor="t" anchorCtr="0" horzOverflow="overflow"/>
                </a:tc>
                <a:tc>
                  <a:txBody>
                    <a:bodyPr/>
                    <a:lstStyle/>
                    <a:p>
                      <a:pPr algn="l">
                        <a:defRPr sz="1800"/>
                      </a:pPr>
                      <a:r>
                        <a:t>90 cm</a:t>
                      </a:r>
                    </a:p>
                  </a:txBody>
                  <a:tcPr marL="45720" marR="45720" marT="45720" marB="45720" anchor="t" anchorCtr="0" horzOverflow="overflow"/>
                </a:tc>
              </a:tr>
            </a:tbl>
          </a:graphicData>
        </a:graphic>
      </p:graphicFrame>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336"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337"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338" name="Biomes…"/>
          <p:cNvSpPr txBox="1"/>
          <p:nvPr/>
        </p:nvSpPr>
        <p:spPr>
          <a:xfrm>
            <a:off x="2819400" y="3581400"/>
            <a:ext cx="6477000" cy="15149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a:latin typeface="Arial"/>
                <a:ea typeface="Arial"/>
                <a:cs typeface="Arial"/>
                <a:sym typeface="Arial"/>
              </a:defRPr>
            </a:pPr>
            <a:r>
              <a:t>Biomes</a:t>
            </a:r>
          </a:p>
          <a:p>
            <a:pPr>
              <a:spcBef>
                <a:spcPts val="1900"/>
              </a:spcBef>
              <a:defRPr sz="2800">
                <a:latin typeface="Arial"/>
                <a:ea typeface="Arial"/>
                <a:cs typeface="Arial"/>
                <a:sym typeface="Arial"/>
              </a:defRPr>
            </a:pPr>
            <a:r>
              <a:t>Terrestrial Biomes</a:t>
            </a:r>
          </a:p>
        </p:txBody>
      </p:sp>
      <p:grpSp>
        <p:nvGrpSpPr>
          <p:cNvPr id="341" name="Group"/>
          <p:cNvGrpSpPr/>
          <p:nvPr/>
        </p:nvGrpSpPr>
        <p:grpSpPr>
          <a:xfrm>
            <a:off x="265176" y="548640"/>
            <a:ext cx="2589377" cy="2971800"/>
            <a:chOff x="0" y="0"/>
            <a:chExt cx="2589376" cy="2971799"/>
          </a:xfrm>
        </p:grpSpPr>
        <p:pic>
          <p:nvPicPr>
            <p:cNvPr id="339" name="image5.jpg" descr="image5.jpg"/>
            <p:cNvPicPr>
              <a:picLocks noChangeAspect="1"/>
            </p:cNvPicPr>
            <p:nvPr/>
          </p:nvPicPr>
          <p:blipFill>
            <a:blip r:embed="rId4">
              <a:extLst/>
            </a:blip>
            <a:srcRect l="15476" t="0" r="19175" b="0"/>
            <a:stretch>
              <a:fillRect/>
            </a:stretch>
          </p:blipFill>
          <p:spPr>
            <a:xfrm>
              <a:off x="0" y="0"/>
              <a:ext cx="2589377" cy="2971800"/>
            </a:xfrm>
            <a:prstGeom prst="rect">
              <a:avLst/>
            </a:prstGeom>
            <a:ln w="12700" cap="flat">
              <a:noFill/>
              <a:miter lim="400000"/>
            </a:ln>
            <a:effectLst/>
          </p:spPr>
        </p:pic>
        <p:pic>
          <p:nvPicPr>
            <p:cNvPr id="340" name="LabLearner_Logo white.png" descr="LabLearner_Logo white.png"/>
            <p:cNvPicPr>
              <a:picLocks noChangeAspect="1"/>
            </p:cNvPicPr>
            <p:nvPr/>
          </p:nvPicPr>
          <p:blipFill>
            <a:blip r:embed="rId5">
              <a:extLst/>
            </a:blip>
            <a:stretch>
              <a:fillRect/>
            </a:stretch>
          </p:blipFill>
          <p:spPr>
            <a:xfrm>
              <a:off x="439586" y="2479701"/>
              <a:ext cx="1797327" cy="3460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What Can You Recall?"/>
          <p:cNvSpPr txBox="1"/>
          <p:nvPr/>
        </p:nvSpPr>
        <p:spPr>
          <a:xfrm>
            <a:off x="2057400" y="273050"/>
            <a:ext cx="5486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What Can You Recall?</a:t>
            </a:r>
          </a:p>
        </p:txBody>
      </p:sp>
      <p:sp>
        <p:nvSpPr>
          <p:cNvPr id="346"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47" name="Which is larger a biome or a habitat?  Why?…"/>
          <p:cNvSpPr txBox="1"/>
          <p:nvPr/>
        </p:nvSpPr>
        <p:spPr>
          <a:xfrm>
            <a:off x="1409262" y="2078872"/>
            <a:ext cx="6134538" cy="21278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1"/>
              <a:defRPr b="1">
                <a:latin typeface="Arial"/>
                <a:ea typeface="Arial"/>
                <a:cs typeface="Arial"/>
                <a:sym typeface="Arial"/>
              </a:defRPr>
            </a:pPr>
            <a:r>
              <a:t>Which is larger a biome or a habitat?  Why?</a:t>
            </a:r>
          </a:p>
          <a:p>
            <a:pPr marL="457200" indent="-457200">
              <a:buSzPct val="100000"/>
              <a:buAutoNum type="arabicPeriod" startAt="1"/>
              <a:defRPr b="1">
                <a:latin typeface="Arial"/>
                <a:ea typeface="Arial"/>
                <a:cs typeface="Arial"/>
                <a:sym typeface="Arial"/>
              </a:defRPr>
            </a:pPr>
          </a:p>
          <a:p>
            <a:pPr>
              <a:defRPr b="1">
                <a:latin typeface="Arial"/>
                <a:ea typeface="Arial"/>
                <a:cs typeface="Arial"/>
                <a:sym typeface="Arial"/>
              </a:defRPr>
            </a:pPr>
          </a:p>
          <a:p>
            <a:pPr marL="457200" indent="-457200">
              <a:defRPr b="1">
                <a:latin typeface="Arial"/>
                <a:ea typeface="Arial"/>
                <a:cs typeface="Arial"/>
                <a:sym typeface="Arial"/>
              </a:defRPr>
            </a:pPr>
          </a:p>
          <a:p>
            <a:pPr marL="457200" indent="-457200">
              <a:defRPr b="1">
                <a:latin typeface="Arial"/>
                <a:ea typeface="Arial"/>
                <a:cs typeface="Arial"/>
                <a:sym typeface="Arial"/>
              </a:defRPr>
            </a:pPr>
          </a:p>
          <a:p>
            <a:pPr marL="457200" indent="-457200">
              <a:defRPr b="1">
                <a:latin typeface="Arial"/>
                <a:ea typeface="Arial"/>
                <a:cs typeface="Arial"/>
                <a:sym typeface="Arial"/>
              </a:defRPr>
            </a:pPr>
            <a:r>
              <a:t>2.	Describe the factors that make up the climate of an area.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52" name="Terrestrial Biomes"/>
          <p:cNvSpPr txBox="1"/>
          <p:nvPr/>
        </p:nvSpPr>
        <p:spPr>
          <a:xfrm>
            <a:off x="2667000" y="76200"/>
            <a:ext cx="4114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Terrestrial Biomes</a:t>
            </a:r>
          </a:p>
        </p:txBody>
      </p:sp>
      <p:sp>
        <p:nvSpPr>
          <p:cNvPr id="353" name="Terrestrial biomes are biomes found on land.…"/>
          <p:cNvSpPr txBox="1"/>
          <p:nvPr/>
        </p:nvSpPr>
        <p:spPr>
          <a:xfrm>
            <a:off x="761998" y="946149"/>
            <a:ext cx="7893271" cy="44646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Terrestrial biomes are biomes found on land.</a:t>
            </a:r>
          </a:p>
          <a:p>
            <a:pPr>
              <a:defRPr>
                <a:latin typeface="Arial"/>
                <a:ea typeface="Arial"/>
                <a:cs typeface="Arial"/>
                <a:sym typeface="Arial"/>
              </a:defRPr>
            </a:pPr>
          </a:p>
          <a:p>
            <a:pPr>
              <a:defRPr>
                <a:latin typeface="Arial"/>
                <a:ea typeface="Arial"/>
                <a:cs typeface="Arial"/>
                <a:sym typeface="Arial"/>
              </a:defRPr>
            </a:pPr>
            <a:r>
              <a:t>A terrestrial biome is  CLASSIFIED by the temperature, precipitation, and types of plants found in the biome. </a:t>
            </a:r>
          </a:p>
          <a:p>
            <a:pPr>
              <a:defRPr>
                <a:latin typeface="Arial"/>
                <a:ea typeface="Arial"/>
                <a:cs typeface="Arial"/>
                <a:sym typeface="Arial"/>
              </a:defRPr>
            </a:pPr>
          </a:p>
          <a:p>
            <a:pPr>
              <a:defRPr>
                <a:latin typeface="Arial"/>
                <a:ea typeface="Arial"/>
                <a:cs typeface="Arial"/>
                <a:sym typeface="Arial"/>
              </a:defRPr>
            </a:pPr>
            <a:r>
              <a:t>The plants and animals in each type of biome will have ADAPTATIONS that help them survive the climate in the biome.   </a:t>
            </a:r>
          </a:p>
          <a:p>
            <a:pPr>
              <a:defRPr>
                <a:latin typeface="Arial"/>
                <a:ea typeface="Arial"/>
                <a:cs typeface="Arial"/>
                <a:sym typeface="Arial"/>
              </a:defRPr>
            </a:pPr>
          </a:p>
          <a:p>
            <a:pPr>
              <a:defRPr>
                <a:latin typeface="Arial"/>
                <a:ea typeface="Arial"/>
                <a:cs typeface="Arial"/>
                <a:sym typeface="Arial"/>
              </a:defRPr>
            </a:pPr>
          </a:p>
          <a:p>
            <a:pPr>
              <a:defRPr b="1" u="sng">
                <a:latin typeface="Arial"/>
                <a:ea typeface="Arial"/>
                <a:cs typeface="Arial"/>
                <a:sym typeface="Arial"/>
              </a:defRPr>
            </a:pPr>
            <a:r>
              <a:t>Examples of terrestrial biomes are</a:t>
            </a:r>
            <a:r>
              <a:t>:</a:t>
            </a:r>
          </a:p>
          <a:p>
            <a:pPr>
              <a:defRPr>
                <a:latin typeface="Arial"/>
                <a:ea typeface="Arial"/>
                <a:cs typeface="Arial"/>
                <a:sym typeface="Arial"/>
              </a:defRPr>
            </a:pPr>
          </a:p>
          <a:p>
            <a:pPr marL="342900" indent="-342900">
              <a:buSzPct val="100000"/>
              <a:buFont typeface="Arial"/>
              <a:buChar char="•"/>
              <a:defRPr>
                <a:latin typeface="Arial"/>
                <a:ea typeface="Arial"/>
                <a:cs typeface="Arial"/>
                <a:sym typeface="Arial"/>
              </a:defRPr>
            </a:pPr>
            <a:r>
              <a:t>Deserts</a:t>
            </a:r>
          </a:p>
          <a:p>
            <a:pPr marL="342900" indent="-342900">
              <a:buSzPct val="100000"/>
              <a:buFont typeface="Arial"/>
              <a:buChar char="•"/>
              <a:defRPr>
                <a:latin typeface="Arial"/>
                <a:ea typeface="Arial"/>
                <a:cs typeface="Arial"/>
                <a:sym typeface="Arial"/>
              </a:defRPr>
            </a:pPr>
            <a:r>
              <a:t>Forests (</a:t>
            </a:r>
            <a:r>
              <a:t>r</a:t>
            </a:r>
            <a:r>
              <a:t>ainforests, </a:t>
            </a:r>
            <a:r>
              <a:t>t</a:t>
            </a:r>
            <a:r>
              <a:t>emperate </a:t>
            </a:r>
            <a:r>
              <a:t>f</a:t>
            </a:r>
            <a:r>
              <a:t>orests, </a:t>
            </a:r>
            <a:r>
              <a:t>a</a:t>
            </a:r>
            <a:r>
              <a:t>lpine </a:t>
            </a:r>
            <a:r>
              <a:t>f</a:t>
            </a:r>
            <a:r>
              <a:t>orests)</a:t>
            </a:r>
          </a:p>
          <a:p>
            <a:pPr marL="342900" indent="-342900">
              <a:buSzPct val="100000"/>
              <a:buFont typeface="Arial"/>
              <a:buChar char="•"/>
              <a:defRPr>
                <a:latin typeface="Arial"/>
                <a:ea typeface="Arial"/>
                <a:cs typeface="Arial"/>
                <a:sym typeface="Arial"/>
              </a:defRPr>
            </a:pPr>
            <a:r>
              <a:t>Tundra</a:t>
            </a:r>
          </a:p>
          <a:p>
            <a:pPr marL="342900" indent="-342900">
              <a:buSzPct val="100000"/>
              <a:buFont typeface="Arial"/>
              <a:buChar char="•"/>
              <a:defRPr>
                <a:latin typeface="Arial"/>
                <a:ea typeface="Arial"/>
                <a:cs typeface="Arial"/>
                <a:sym typeface="Arial"/>
              </a:defRPr>
            </a:pPr>
            <a:r>
              <a:t>Grasslands (</a:t>
            </a:r>
            <a:r>
              <a:t>t</a:t>
            </a:r>
            <a:r>
              <a:t>emperate grasslands,  </a:t>
            </a:r>
            <a:r>
              <a:t>s</a:t>
            </a:r>
            <a:r>
              <a:t>avannas)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58" name="Terrestrial Biomes"/>
          <p:cNvSpPr txBox="1"/>
          <p:nvPr/>
        </p:nvSpPr>
        <p:spPr>
          <a:xfrm>
            <a:off x="304800" y="76199"/>
            <a:ext cx="8305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Terrestrial Biomes</a:t>
            </a:r>
          </a:p>
        </p:txBody>
      </p:sp>
      <p:pic>
        <p:nvPicPr>
          <p:cNvPr id="359" name="world, left.jpg" descr="world, left.jpg"/>
          <p:cNvPicPr>
            <a:picLocks noChangeAspect="1"/>
          </p:cNvPicPr>
          <p:nvPr/>
        </p:nvPicPr>
        <p:blipFill>
          <a:blip r:embed="rId3">
            <a:extLst/>
          </a:blip>
          <a:stretch>
            <a:fillRect/>
          </a:stretch>
        </p:blipFill>
        <p:spPr>
          <a:xfrm rot="3361965">
            <a:off x="3140075" y="2441575"/>
            <a:ext cx="2635250" cy="2635251"/>
          </a:xfrm>
          <a:prstGeom prst="rect">
            <a:avLst/>
          </a:prstGeom>
          <a:ln w="12700">
            <a:miter lim="400000"/>
          </a:ln>
        </p:spPr>
      </p:pic>
      <p:sp>
        <p:nvSpPr>
          <p:cNvPr id="360" name="If you look at areas from the equator to the poles of the Earth, there are differences in temperature."/>
          <p:cNvSpPr txBox="1"/>
          <p:nvPr/>
        </p:nvSpPr>
        <p:spPr>
          <a:xfrm>
            <a:off x="304800" y="1066800"/>
            <a:ext cx="88392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If you look at areas from the equator to the poles of the Earth, there are differences in temperature.  </a:t>
            </a:r>
          </a:p>
        </p:txBody>
      </p:sp>
      <p:sp>
        <p:nvSpPr>
          <p:cNvPr id="361" name="Line"/>
          <p:cNvSpPr/>
          <p:nvPr/>
        </p:nvSpPr>
        <p:spPr>
          <a:xfrm>
            <a:off x="2495317" y="3581400"/>
            <a:ext cx="685803" cy="1590"/>
          </a:xfrm>
          <a:prstGeom prst="line">
            <a:avLst/>
          </a:prstGeom>
          <a:ln w="76200">
            <a:solidFill>
              <a:schemeClr val="accent1"/>
            </a:solidFill>
            <a:tailEnd type="triangle"/>
          </a:ln>
          <a:effectLst>
            <a:outerShdw sx="100000" sy="100000" kx="0" ky="0" algn="b" rotWithShape="0" blurRad="38100" dist="20000" dir="5400000">
              <a:srgbClr val="000000">
                <a:alpha val="38000"/>
              </a:srgbClr>
            </a:outerShdw>
          </a:effectLst>
        </p:spPr>
        <p:txBody>
          <a:bodyPr lIns="45718" tIns="45718" rIns="45718" bIns="45718"/>
          <a:lstStyle/>
          <a:p>
            <a:pPr/>
          </a:p>
        </p:txBody>
      </p:sp>
      <p:sp>
        <p:nvSpPr>
          <p:cNvPr id="362" name="Warmest near the equator"/>
          <p:cNvSpPr txBox="1"/>
          <p:nvPr/>
        </p:nvSpPr>
        <p:spPr>
          <a:xfrm>
            <a:off x="787564" y="3213268"/>
            <a:ext cx="1688771" cy="6449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j-lt"/>
                <a:ea typeface="+mj-ea"/>
                <a:cs typeface="+mj-cs"/>
                <a:sym typeface="Calibri"/>
              </a:defRPr>
            </a:lvl1pPr>
          </a:lstStyle>
          <a:p>
            <a:pPr/>
            <a:r>
              <a:t>Warmest near the equator</a:t>
            </a:r>
          </a:p>
        </p:txBody>
      </p:sp>
      <p:sp>
        <p:nvSpPr>
          <p:cNvPr id="363" name="Coldest near the poles"/>
          <p:cNvSpPr txBox="1"/>
          <p:nvPr/>
        </p:nvSpPr>
        <p:spPr>
          <a:xfrm>
            <a:off x="5892963" y="3657768"/>
            <a:ext cx="1517419" cy="6449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j-lt"/>
                <a:ea typeface="+mj-ea"/>
                <a:cs typeface="+mj-cs"/>
                <a:sym typeface="Calibri"/>
              </a:defRPr>
            </a:lvl1pPr>
          </a:lstStyle>
          <a:p>
            <a:pPr/>
            <a:r>
              <a:t>Coldest near the poles</a:t>
            </a:r>
          </a:p>
        </p:txBody>
      </p:sp>
      <p:sp>
        <p:nvSpPr>
          <p:cNvPr id="364" name="Line"/>
          <p:cNvSpPr/>
          <p:nvPr/>
        </p:nvSpPr>
        <p:spPr>
          <a:xfrm rot="21393942">
            <a:off x="4875146" y="2433375"/>
            <a:ext cx="1185582" cy="1211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12003" y="252"/>
                  <a:pt x="21600" y="9848"/>
                  <a:pt x="21600" y="21600"/>
                </a:cubicBezTo>
              </a:path>
            </a:pathLst>
          </a:custGeom>
          <a:ln w="76200">
            <a:solidFill>
              <a:schemeClr val="accent1"/>
            </a:solidFill>
            <a:headEnd type="triangle"/>
          </a:ln>
          <a:effectLst>
            <a:outerShdw sx="100000" sy="100000" kx="0" ky="0" algn="b" rotWithShape="0" blurRad="38100" dist="20000" dir="5400000">
              <a:srgbClr val="000000">
                <a:alpha val="38000"/>
              </a:srgbClr>
            </a:outerShdw>
          </a:effectLst>
        </p:spPr>
        <p:txBody>
          <a:bodyPr lIns="45718" tIns="45718" rIns="45718" bIns="45718"/>
          <a:lstStyle/>
          <a:p>
            <a:pPr>
              <a:defRPr sz="1800">
                <a:latin typeface="+mj-lt"/>
                <a:ea typeface="+mj-ea"/>
                <a:cs typeface="+mj-cs"/>
                <a:sym typeface="Calibri"/>
              </a:defRPr>
            </a:pPr>
          </a:p>
        </p:txBody>
      </p:sp>
      <p:sp>
        <p:nvSpPr>
          <p:cNvPr id="365" name="Line"/>
          <p:cNvSpPr/>
          <p:nvPr/>
        </p:nvSpPr>
        <p:spPr>
          <a:xfrm flipV="1" rot="1625314">
            <a:off x="4645082" y="4086416"/>
            <a:ext cx="1185582" cy="12112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12003" y="252"/>
                  <a:pt x="21600" y="9848"/>
                  <a:pt x="21600" y="21600"/>
                </a:cubicBezTo>
              </a:path>
            </a:pathLst>
          </a:custGeom>
          <a:ln w="76200">
            <a:solidFill>
              <a:schemeClr val="accent1"/>
            </a:solidFill>
            <a:headEnd type="triangle"/>
          </a:ln>
          <a:effectLst>
            <a:outerShdw sx="100000" sy="100000" kx="0" ky="0" algn="b" rotWithShape="0" blurRad="38100" dist="20000" dir="5400000">
              <a:srgbClr val="000000">
                <a:alpha val="38000"/>
              </a:srgbClr>
            </a:outerShdw>
          </a:effectLst>
        </p:spPr>
        <p:txBody>
          <a:bodyPr lIns="45718" tIns="45718" rIns="45718" bIns="45718"/>
          <a:lstStyle/>
          <a:p>
            <a:pPr>
              <a:defRPr sz="1800">
                <a:latin typeface="+mj-lt"/>
                <a:ea typeface="+mj-ea"/>
                <a:cs typeface="+mj-cs"/>
                <a:sym typeface="Calibri"/>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70" name="Terrestrial biomes can be classified by their TEMPERATURE."/>
          <p:cNvSpPr txBox="1"/>
          <p:nvPr/>
        </p:nvSpPr>
        <p:spPr>
          <a:xfrm>
            <a:off x="304800" y="76200"/>
            <a:ext cx="8305800" cy="11432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600">
                <a:latin typeface="Arial"/>
                <a:ea typeface="Arial"/>
                <a:cs typeface="Arial"/>
                <a:sym typeface="Arial"/>
              </a:defRPr>
            </a:pPr>
            <a:r>
              <a:t>Terrestrial </a:t>
            </a:r>
            <a:r>
              <a:t>b</a:t>
            </a:r>
            <a:r>
              <a:t>iomes</a:t>
            </a:r>
            <a:r>
              <a:t> can be classified by their TEMPERATURE.</a:t>
            </a:r>
          </a:p>
        </p:txBody>
      </p:sp>
      <p:grpSp>
        <p:nvGrpSpPr>
          <p:cNvPr id="378" name="Group"/>
          <p:cNvGrpSpPr/>
          <p:nvPr/>
        </p:nvGrpSpPr>
        <p:grpSpPr>
          <a:xfrm>
            <a:off x="133183" y="1772824"/>
            <a:ext cx="4050890" cy="4240756"/>
            <a:chOff x="0" y="0"/>
            <a:chExt cx="4050888" cy="4240754"/>
          </a:xfrm>
        </p:grpSpPr>
        <p:grpSp>
          <p:nvGrpSpPr>
            <p:cNvPr id="376" name="Group"/>
            <p:cNvGrpSpPr/>
            <p:nvPr/>
          </p:nvGrpSpPr>
          <p:grpSpPr>
            <a:xfrm>
              <a:off x="0" y="0"/>
              <a:ext cx="4050889" cy="4240755"/>
              <a:chOff x="0" y="0"/>
              <a:chExt cx="4050888" cy="4240754"/>
            </a:xfrm>
          </p:grpSpPr>
          <p:sp>
            <p:nvSpPr>
              <p:cNvPr id="371" name="Rectangle"/>
              <p:cNvSpPr/>
              <p:nvPr/>
            </p:nvSpPr>
            <p:spPr>
              <a:xfrm>
                <a:off x="-1" y="2818802"/>
                <a:ext cx="4050890" cy="1420766"/>
              </a:xfrm>
              <a:prstGeom prst="rect">
                <a:avLst/>
              </a:prstGeom>
              <a:solidFill>
                <a:srgbClr val="3366FF">
                  <a:alpha val="33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372" name="Rectangle"/>
              <p:cNvSpPr/>
              <p:nvPr/>
            </p:nvSpPr>
            <p:spPr>
              <a:xfrm>
                <a:off x="-1" y="1425725"/>
                <a:ext cx="4050890" cy="1393077"/>
              </a:xfrm>
              <a:prstGeom prst="rect">
                <a:avLst/>
              </a:prstGeom>
              <a:solidFill>
                <a:srgbClr val="008000">
                  <a:alpha val="33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373" name="Rectangle"/>
              <p:cNvSpPr/>
              <p:nvPr/>
            </p:nvSpPr>
            <p:spPr>
              <a:xfrm>
                <a:off x="-1" y="-1"/>
                <a:ext cx="4050890" cy="1426913"/>
              </a:xfrm>
              <a:prstGeom prst="rect">
                <a:avLst/>
              </a:prstGeom>
              <a:solidFill>
                <a:srgbClr val="FF0000">
                  <a:alpha val="33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374" name="Rectangle"/>
              <p:cNvSpPr/>
              <p:nvPr/>
            </p:nvSpPr>
            <p:spPr>
              <a:xfrm>
                <a:off x="-1" y="2819989"/>
                <a:ext cx="4050890" cy="1420766"/>
              </a:xfrm>
              <a:prstGeom prst="rect">
                <a:avLst/>
              </a:prstGeom>
              <a:solidFill>
                <a:srgbClr val="3366FF">
                  <a:alpha val="33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375" name="Rectangle"/>
              <p:cNvSpPr/>
              <p:nvPr/>
            </p:nvSpPr>
            <p:spPr>
              <a:xfrm>
                <a:off x="-1" y="1426911"/>
                <a:ext cx="4050890" cy="1393077"/>
              </a:xfrm>
              <a:prstGeom prst="rect">
                <a:avLst/>
              </a:prstGeom>
              <a:solidFill>
                <a:srgbClr val="008000">
                  <a:alpha val="33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377" name="Tropical: Biomes with warm temperatures all year round: close to the equator. (Tropical Rainforests,  Tropical deserts, savannas)…"/>
            <p:cNvSpPr txBox="1"/>
            <p:nvPr/>
          </p:nvSpPr>
          <p:spPr>
            <a:xfrm>
              <a:off x="79614" y="274412"/>
              <a:ext cx="3971274" cy="3640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b="1" sz="1700">
                  <a:latin typeface="Arial"/>
                  <a:ea typeface="Arial"/>
                  <a:cs typeface="Arial"/>
                  <a:sym typeface="Arial"/>
                </a:defRPr>
              </a:pPr>
              <a:r>
                <a:t>Tropical: </a:t>
              </a:r>
              <a:r>
                <a:rPr b="0"/>
                <a:t>Biomes with warm temperatures all year round: close to the equator.</a:t>
              </a:r>
              <a:r>
                <a:t> (Tropical Rainforests,  Tropical deserts, </a:t>
              </a:r>
              <a:r>
                <a:t>savanna</a:t>
              </a:r>
              <a:r>
                <a:t>s)</a:t>
              </a:r>
            </a:p>
            <a:p>
              <a:pPr>
                <a:defRPr sz="1700">
                  <a:latin typeface="Arial"/>
                  <a:ea typeface="Arial"/>
                  <a:cs typeface="Arial"/>
                  <a:sym typeface="Arial"/>
                </a:defRPr>
              </a:pPr>
            </a:p>
            <a:p>
              <a:pPr>
                <a:defRPr b="1" sz="1700">
                  <a:latin typeface="Arial"/>
                  <a:ea typeface="Arial"/>
                  <a:cs typeface="Arial"/>
                  <a:sym typeface="Arial"/>
                </a:defRPr>
              </a:pPr>
              <a:r>
                <a:t>Temperate: </a:t>
              </a:r>
              <a:r>
                <a:rPr b="0"/>
                <a:t>Biomes with moderately warm and moderately cold seasons: middle latitudes. </a:t>
              </a:r>
              <a:r>
                <a:t>(Temperate forests, Temperate grasslands)</a:t>
              </a:r>
            </a:p>
            <a:p>
              <a:pPr>
                <a:defRPr sz="1700">
                  <a:latin typeface="Arial"/>
                  <a:ea typeface="Arial"/>
                  <a:cs typeface="Arial"/>
                  <a:sym typeface="Arial"/>
                </a:defRPr>
              </a:pPr>
            </a:p>
            <a:p>
              <a:pPr>
                <a:defRPr b="1" sz="1700">
                  <a:latin typeface="Arial"/>
                  <a:ea typeface="Arial"/>
                  <a:cs typeface="Arial"/>
                  <a:sym typeface="Arial"/>
                </a:defRPr>
              </a:pPr>
              <a:r>
                <a:t>Arctic: </a:t>
              </a:r>
              <a:r>
                <a:rPr b="0"/>
                <a:t>Biomes with cold temperatures almost all year round: closer to the poles. </a:t>
              </a:r>
              <a:r>
                <a:t>(Tundra, Alpine Forest)</a:t>
              </a:r>
            </a:p>
          </p:txBody>
        </p:sp>
      </p:grpSp>
      <p:pic>
        <p:nvPicPr>
          <p:cNvPr id="379" name="image14.png" descr="image14.png"/>
          <p:cNvPicPr>
            <a:picLocks noChangeAspect="1"/>
          </p:cNvPicPr>
          <p:nvPr/>
        </p:nvPicPr>
        <p:blipFill>
          <a:blip r:embed="rId3">
            <a:extLst/>
          </a:blip>
          <a:stretch>
            <a:fillRect/>
          </a:stretch>
        </p:blipFill>
        <p:spPr>
          <a:xfrm>
            <a:off x="4184072" y="2112264"/>
            <a:ext cx="4969084" cy="255302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Rectangle"/>
          <p:cNvSpPr/>
          <p:nvPr/>
        </p:nvSpPr>
        <p:spPr>
          <a:xfrm>
            <a:off x="485610" y="827318"/>
            <a:ext cx="8077866" cy="5561789"/>
          </a:xfrm>
          <a:prstGeom prst="rect">
            <a:avLst/>
          </a:prstGeom>
          <a:blipFill>
            <a:blip r:embed="rId3">
              <a:alphaModFix amt="56476"/>
            </a:blip>
            <a:stretch>
              <a:fillRect/>
            </a:stretch>
          </a:blipFill>
          <a:ln w="12700">
            <a:miter lim="400000"/>
          </a:ln>
          <a:effectLst>
            <a:outerShdw sx="100000" sy="100000" kx="0" ky="0" algn="b" rotWithShape="0" blurRad="38100" dist="23000" dir="5400000">
              <a:srgbClr val="000000">
                <a:alpha val="30714"/>
              </a:srgbClr>
            </a:outerShdw>
          </a:effectLst>
        </p:spPr>
        <p:txBody>
          <a:bodyPr lIns="45718" tIns="45718" rIns="45718" bIns="45718" anchor="ctr"/>
          <a:lstStyle/>
          <a:p>
            <a:pPr>
              <a:defRPr>
                <a:latin typeface="+mj-lt"/>
                <a:ea typeface="+mj-ea"/>
                <a:cs typeface="+mj-cs"/>
                <a:sym typeface="Calibri"/>
              </a:defRPr>
            </a:pPr>
          </a:p>
        </p:txBody>
      </p:sp>
      <p:sp>
        <p:nvSpPr>
          <p:cNvPr id="384"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85" name="Tropical Rainforest"/>
          <p:cNvSpPr txBox="1"/>
          <p:nvPr/>
        </p:nvSpPr>
        <p:spPr>
          <a:xfrm>
            <a:off x="2362200" y="76200"/>
            <a:ext cx="4191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Tropical Rainforest</a:t>
            </a:r>
          </a:p>
        </p:txBody>
      </p:sp>
      <p:sp>
        <p:nvSpPr>
          <p:cNvPr id="386" name="Look at the map.…"/>
          <p:cNvSpPr txBox="1"/>
          <p:nvPr/>
        </p:nvSpPr>
        <p:spPr>
          <a:xfrm>
            <a:off x="485609" y="827318"/>
            <a:ext cx="7601616" cy="35883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Arial"/>
                <a:ea typeface="Arial"/>
                <a:cs typeface="Arial"/>
                <a:sym typeface="Arial"/>
              </a:defRPr>
            </a:pPr>
            <a:r>
              <a:t>Look at the map.  </a:t>
            </a:r>
          </a:p>
          <a:p>
            <a:pPr>
              <a:defRPr b="1">
                <a:latin typeface="Arial"/>
                <a:ea typeface="Arial"/>
                <a:cs typeface="Arial"/>
                <a:sym typeface="Arial"/>
              </a:defRPr>
            </a:pPr>
          </a:p>
          <a:p>
            <a:pPr>
              <a:defRPr b="1">
                <a:latin typeface="Arial"/>
                <a:ea typeface="Arial"/>
                <a:cs typeface="Arial"/>
                <a:sym typeface="Arial"/>
              </a:defRPr>
            </a:pPr>
            <a:r>
              <a:t>You should see TWO different areas of the world.</a:t>
            </a:r>
          </a:p>
          <a:p>
            <a:pPr>
              <a:defRPr b="1">
                <a:latin typeface="Arial"/>
                <a:ea typeface="Arial"/>
                <a:cs typeface="Arial"/>
                <a:sym typeface="Arial"/>
              </a:defRPr>
            </a:pPr>
          </a:p>
          <a:p>
            <a:pPr>
              <a:defRPr b="1">
                <a:latin typeface="Arial"/>
                <a:ea typeface="Arial"/>
                <a:cs typeface="Arial"/>
                <a:sym typeface="Arial"/>
              </a:defRPr>
            </a:pPr>
            <a:r>
              <a:t>They both have the SAME TEMPERATURE and the SAME amount of PRECIPITATION.</a:t>
            </a:r>
          </a:p>
          <a:p>
            <a:pPr>
              <a:defRPr b="1">
                <a:latin typeface="Arial"/>
                <a:ea typeface="Arial"/>
                <a:cs typeface="Arial"/>
                <a:sym typeface="Arial"/>
              </a:defRPr>
            </a:pPr>
          </a:p>
          <a:p>
            <a:pPr>
              <a:defRPr b="1">
                <a:latin typeface="Arial"/>
                <a:ea typeface="Arial"/>
                <a:cs typeface="Arial"/>
                <a:sym typeface="Arial"/>
              </a:defRPr>
            </a:pPr>
            <a:r>
              <a:t>They have the SAME CLIMATE.  </a:t>
            </a:r>
          </a:p>
          <a:p>
            <a:pPr>
              <a:defRPr b="1">
                <a:latin typeface="Arial"/>
                <a:ea typeface="Arial"/>
                <a:cs typeface="Arial"/>
                <a:sym typeface="Arial"/>
              </a:defRPr>
            </a:pPr>
          </a:p>
          <a:p>
            <a:pPr>
              <a:defRPr b="1">
                <a:latin typeface="Arial"/>
                <a:ea typeface="Arial"/>
                <a:cs typeface="Arial"/>
                <a:sym typeface="Arial"/>
              </a:defRPr>
            </a:pPr>
            <a:r>
              <a:t>They are the SAME type of BIOME.  They are both areas of a tropical rainforest. </a:t>
            </a:r>
          </a:p>
        </p:txBody>
      </p:sp>
      <p:grpSp>
        <p:nvGrpSpPr>
          <p:cNvPr id="402" name="Group"/>
          <p:cNvGrpSpPr/>
          <p:nvPr/>
        </p:nvGrpSpPr>
        <p:grpSpPr>
          <a:xfrm>
            <a:off x="4334375" y="3952875"/>
            <a:ext cx="4297031" cy="2600325"/>
            <a:chOff x="0" y="0"/>
            <a:chExt cx="4297029" cy="2600325"/>
          </a:xfrm>
        </p:grpSpPr>
        <p:sp>
          <p:nvSpPr>
            <p:cNvPr id="387" name="Rectangle"/>
            <p:cNvSpPr/>
            <p:nvPr/>
          </p:nvSpPr>
          <p:spPr>
            <a:xfrm>
              <a:off x="24896" y="39685"/>
              <a:ext cx="4272135" cy="2560322"/>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p>
          </p:txBody>
        </p:sp>
        <p:grpSp>
          <p:nvGrpSpPr>
            <p:cNvPr id="401" name="Group"/>
            <p:cNvGrpSpPr/>
            <p:nvPr/>
          </p:nvGrpSpPr>
          <p:grpSpPr>
            <a:xfrm>
              <a:off x="0" y="0"/>
              <a:ext cx="4229102" cy="2600325"/>
              <a:chOff x="0" y="0"/>
              <a:chExt cx="4229101" cy="2600325"/>
            </a:xfrm>
          </p:grpSpPr>
          <p:grpSp>
            <p:nvGrpSpPr>
              <p:cNvPr id="399" name="Group"/>
              <p:cNvGrpSpPr/>
              <p:nvPr/>
            </p:nvGrpSpPr>
            <p:grpSpPr>
              <a:xfrm>
                <a:off x="112008" y="201208"/>
                <a:ext cx="4004853" cy="2235023"/>
                <a:chOff x="-32" y="-8"/>
                <a:chExt cx="4004851" cy="2235022"/>
              </a:xfrm>
            </p:grpSpPr>
            <p:sp>
              <p:nvSpPr>
                <p:cNvPr id="388" name="Shape"/>
                <p:cNvSpPr/>
                <p:nvPr/>
              </p:nvSpPr>
              <p:spPr>
                <a:xfrm>
                  <a:off x="1081651" y="1446363"/>
                  <a:ext cx="311881" cy="327911"/>
                </a:xfrm>
                <a:custGeom>
                  <a:avLst/>
                  <a:gdLst/>
                  <a:ahLst/>
                  <a:cxnLst>
                    <a:cxn ang="0">
                      <a:pos x="wd2" y="hd2"/>
                    </a:cxn>
                    <a:cxn ang="5400000">
                      <a:pos x="wd2" y="hd2"/>
                    </a:cxn>
                    <a:cxn ang="10800000">
                      <a:pos x="wd2" y="hd2"/>
                    </a:cxn>
                    <a:cxn ang="16200000">
                      <a:pos x="wd2" y="hd2"/>
                    </a:cxn>
                  </a:cxnLst>
                  <a:rect l="0" t="0" r="r" b="b"/>
                  <a:pathLst>
                    <a:path w="20802" h="21376" fill="norm" stroke="1" extrusionOk="0">
                      <a:moveTo>
                        <a:pt x="2131" y="0"/>
                      </a:moveTo>
                      <a:cubicBezTo>
                        <a:pt x="1464" y="210"/>
                        <a:pt x="200" y="-30"/>
                        <a:pt x="130" y="629"/>
                      </a:cubicBezTo>
                      <a:cubicBezTo>
                        <a:pt x="-291" y="4597"/>
                        <a:pt x="414" y="8603"/>
                        <a:pt x="797" y="12574"/>
                      </a:cubicBezTo>
                      <a:cubicBezTo>
                        <a:pt x="861" y="13234"/>
                        <a:pt x="1025" y="13943"/>
                        <a:pt x="1464" y="14460"/>
                      </a:cubicBezTo>
                      <a:cubicBezTo>
                        <a:pt x="1964" y="15050"/>
                        <a:pt x="2797" y="15299"/>
                        <a:pt x="3464" y="15718"/>
                      </a:cubicBezTo>
                      <a:cubicBezTo>
                        <a:pt x="5140" y="20458"/>
                        <a:pt x="2879" y="14615"/>
                        <a:pt x="5465" y="19490"/>
                      </a:cubicBezTo>
                      <a:cubicBezTo>
                        <a:pt x="5779" y="20083"/>
                        <a:pt x="5909" y="20747"/>
                        <a:pt x="6132" y="21376"/>
                      </a:cubicBezTo>
                      <a:cubicBezTo>
                        <a:pt x="6843" y="21208"/>
                        <a:pt x="14319" y="19583"/>
                        <a:pt x="15467" y="18861"/>
                      </a:cubicBezTo>
                      <a:lnTo>
                        <a:pt x="17468" y="17604"/>
                      </a:lnTo>
                      <a:cubicBezTo>
                        <a:pt x="21290" y="12199"/>
                        <a:pt x="16708" y="19037"/>
                        <a:pt x="19468" y="13832"/>
                      </a:cubicBezTo>
                      <a:cubicBezTo>
                        <a:pt x="19827" y="13156"/>
                        <a:pt x="20357" y="12574"/>
                        <a:pt x="20802" y="11946"/>
                      </a:cubicBezTo>
                      <a:cubicBezTo>
                        <a:pt x="20580" y="11107"/>
                        <a:pt x="20831" y="9993"/>
                        <a:pt x="20135" y="9431"/>
                      </a:cubicBezTo>
                      <a:cubicBezTo>
                        <a:pt x="19068" y="8568"/>
                        <a:pt x="16134" y="8173"/>
                        <a:pt x="16134" y="8173"/>
                      </a:cubicBezTo>
                      <a:cubicBezTo>
                        <a:pt x="15912" y="7126"/>
                        <a:pt x="16096" y="5919"/>
                        <a:pt x="15467" y="5030"/>
                      </a:cubicBezTo>
                      <a:cubicBezTo>
                        <a:pt x="15077" y="4479"/>
                        <a:pt x="14016" y="4815"/>
                        <a:pt x="13467" y="4401"/>
                      </a:cubicBezTo>
                      <a:cubicBezTo>
                        <a:pt x="12841" y="3929"/>
                        <a:pt x="12813" y="2916"/>
                        <a:pt x="12133" y="2515"/>
                      </a:cubicBezTo>
                      <a:cubicBezTo>
                        <a:pt x="10541" y="1577"/>
                        <a:pt x="6702" y="988"/>
                        <a:pt x="4798" y="629"/>
                      </a:cubicBezTo>
                      <a:cubicBezTo>
                        <a:pt x="-310" y="1317"/>
                        <a:pt x="130" y="-224"/>
                        <a:pt x="130" y="2515"/>
                      </a:cubicBezTo>
                      <a:lnTo>
                        <a:pt x="2131" y="0"/>
                      </a:lnTo>
                      <a:close/>
                    </a:path>
                  </a:pathLst>
                </a:custGeom>
                <a:solidFill>
                  <a:srgbClr val="04FB39"/>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398" name="Group"/>
                <p:cNvGrpSpPr/>
                <p:nvPr/>
              </p:nvGrpSpPr>
              <p:grpSpPr>
                <a:xfrm>
                  <a:off x="-33" y="-9"/>
                  <a:ext cx="4004852" cy="2235023"/>
                  <a:chOff x="-31" y="-7"/>
                  <a:chExt cx="4004851" cy="2235022"/>
                </a:xfrm>
              </p:grpSpPr>
              <p:grpSp>
                <p:nvGrpSpPr>
                  <p:cNvPr id="396" name="Group"/>
                  <p:cNvGrpSpPr/>
                  <p:nvPr/>
                </p:nvGrpSpPr>
                <p:grpSpPr>
                  <a:xfrm>
                    <a:off x="-32" y="-8"/>
                    <a:ext cx="4004852" cy="2235023"/>
                    <a:chOff x="-30" y="-6"/>
                    <a:chExt cx="4004851" cy="2235022"/>
                  </a:xfrm>
                </p:grpSpPr>
                <p:sp>
                  <p:nvSpPr>
                    <p:cNvPr id="389" name="Line"/>
                    <p:cNvSpPr/>
                    <p:nvPr/>
                  </p:nvSpPr>
                  <p:spPr>
                    <a:xfrm>
                      <a:off x="871681" y="324212"/>
                      <a:ext cx="305208" cy="323933"/>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395" name="Group"/>
                    <p:cNvGrpSpPr/>
                    <p:nvPr/>
                  </p:nvGrpSpPr>
                  <p:grpSpPr>
                    <a:xfrm>
                      <a:off x="-31" y="-7"/>
                      <a:ext cx="4004852" cy="2235023"/>
                      <a:chOff x="-29" y="-5"/>
                      <a:chExt cx="4004851" cy="2235022"/>
                    </a:xfrm>
                  </p:grpSpPr>
                  <p:sp>
                    <p:nvSpPr>
                      <p:cNvPr id="390" name="Line"/>
                      <p:cNvSpPr/>
                      <p:nvPr/>
                    </p:nvSpPr>
                    <p:spPr>
                      <a:xfrm>
                        <a:off x="-30" y="354192"/>
                        <a:ext cx="1474483" cy="1880825"/>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7"/>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2"/>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7"/>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1" y="7251"/>
                              <a:pt x="17461" y="7425"/>
                            </a:cubicBezTo>
                            <a:cubicBezTo>
                              <a:pt x="17280" y="7515"/>
                              <a:pt x="17125" y="7644"/>
                              <a:pt x="16919" y="7695"/>
                            </a:cubicBezTo>
                            <a:lnTo>
                              <a:pt x="16376" y="7830"/>
                            </a:lnTo>
                            <a:cubicBezTo>
                              <a:pt x="16286" y="7808"/>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8"/>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3"/>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8"/>
                            </a:cubicBezTo>
                            <a:cubicBezTo>
                              <a:pt x="18365" y="18300"/>
                              <a:pt x="18546" y="18563"/>
                              <a:pt x="18546" y="18563"/>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8"/>
                            </a:cubicBezTo>
                            <a:cubicBezTo>
                              <a:pt x="16768" y="19845"/>
                              <a:pt x="16647" y="19899"/>
                              <a:pt x="16647" y="19980"/>
                            </a:cubicBezTo>
                            <a:cubicBezTo>
                              <a:pt x="16647" y="20061"/>
                              <a:pt x="16813" y="20102"/>
                              <a:pt x="16828" y="20182"/>
                            </a:cubicBezTo>
                            <a:cubicBezTo>
                              <a:pt x="16885" y="20479"/>
                              <a:pt x="16725" y="20456"/>
                              <a:pt x="16467" y="20520"/>
                            </a:cubicBezTo>
                            <a:cubicBezTo>
                              <a:pt x="16436" y="20588"/>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8"/>
                            </a:cubicBezTo>
                            <a:cubicBezTo>
                              <a:pt x="15414" y="21268"/>
                              <a:pt x="15421" y="21126"/>
                              <a:pt x="15382" y="20993"/>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8"/>
                              <a:pt x="15653" y="18158"/>
                            </a:cubicBezTo>
                            <a:cubicBezTo>
                              <a:pt x="15713" y="18023"/>
                              <a:pt x="15787" y="17891"/>
                              <a:pt x="15834" y="17753"/>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3"/>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3"/>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391" name="Line"/>
                      <p:cNvSpPr/>
                      <p:nvPr/>
                    </p:nvSpPr>
                    <p:spPr>
                      <a:xfrm>
                        <a:off x="1076661" y="-6"/>
                        <a:ext cx="503677" cy="720665"/>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392" name="Shape"/>
                      <p:cNvSpPr/>
                      <p:nvPr/>
                    </p:nvSpPr>
                    <p:spPr>
                      <a:xfrm>
                        <a:off x="1759623" y="224807"/>
                        <a:ext cx="2245199" cy="1293053"/>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7"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3"/>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393" name="Line"/>
                      <p:cNvSpPr/>
                      <p:nvPr/>
                    </p:nvSpPr>
                    <p:spPr>
                      <a:xfrm>
                        <a:off x="1690908" y="1125511"/>
                        <a:ext cx="759280" cy="821641"/>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394" name="Line"/>
                      <p:cNvSpPr/>
                      <p:nvPr/>
                    </p:nvSpPr>
                    <p:spPr>
                      <a:xfrm>
                        <a:off x="3132813" y="1616765"/>
                        <a:ext cx="500371" cy="324768"/>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397" name="Line"/>
                  <p:cNvSpPr/>
                  <p:nvPr/>
                </p:nvSpPr>
                <p:spPr>
                  <a:xfrm>
                    <a:off x="1960785" y="1484970"/>
                    <a:ext cx="221114" cy="240293"/>
                  </a:xfrm>
                  <a:custGeom>
                    <a:avLst/>
                    <a:gdLst/>
                    <a:ahLst/>
                    <a:cxnLst>
                      <a:cxn ang="0">
                        <a:pos x="wd2" y="hd2"/>
                      </a:cxn>
                      <a:cxn ang="5400000">
                        <a:pos x="wd2" y="hd2"/>
                      </a:cxn>
                      <a:cxn ang="10800000">
                        <a:pos x="wd2" y="hd2"/>
                      </a:cxn>
                      <a:cxn ang="16200000">
                        <a:pos x="wd2" y="hd2"/>
                      </a:cxn>
                    </a:cxnLst>
                    <a:rect l="0" t="0" r="r" b="b"/>
                    <a:pathLst>
                      <a:path w="20328" h="20057" fill="norm" stroke="1" extrusionOk="0">
                        <a:moveTo>
                          <a:pt x="1063" y="4829"/>
                        </a:moveTo>
                        <a:cubicBezTo>
                          <a:pt x="952" y="4538"/>
                          <a:pt x="-1272" y="312"/>
                          <a:pt x="1063" y="21"/>
                        </a:cubicBezTo>
                        <a:cubicBezTo>
                          <a:pt x="2978" y="-218"/>
                          <a:pt x="6567" y="1624"/>
                          <a:pt x="6567" y="1624"/>
                        </a:cubicBezTo>
                        <a:cubicBezTo>
                          <a:pt x="9475" y="5434"/>
                          <a:pt x="7356" y="3723"/>
                          <a:pt x="13906" y="5631"/>
                        </a:cubicBezTo>
                        <a:lnTo>
                          <a:pt x="16658" y="6432"/>
                        </a:lnTo>
                        <a:cubicBezTo>
                          <a:pt x="17270" y="7234"/>
                          <a:pt x="18045" y="7956"/>
                          <a:pt x="18493" y="8837"/>
                        </a:cubicBezTo>
                        <a:cubicBezTo>
                          <a:pt x="19279" y="10381"/>
                          <a:pt x="20328" y="13645"/>
                          <a:pt x="20328" y="13645"/>
                        </a:cubicBezTo>
                        <a:cubicBezTo>
                          <a:pt x="20022" y="14447"/>
                          <a:pt x="20094" y="15452"/>
                          <a:pt x="19411" y="16049"/>
                        </a:cubicBezTo>
                        <a:cubicBezTo>
                          <a:pt x="18727" y="16647"/>
                          <a:pt x="17547" y="16518"/>
                          <a:pt x="16658" y="16851"/>
                        </a:cubicBezTo>
                        <a:cubicBezTo>
                          <a:pt x="15402" y="17322"/>
                          <a:pt x="14269" y="18034"/>
                          <a:pt x="12989" y="18454"/>
                        </a:cubicBezTo>
                        <a:cubicBezTo>
                          <a:pt x="11808" y="18841"/>
                          <a:pt x="10532" y="18953"/>
                          <a:pt x="9319" y="19255"/>
                        </a:cubicBezTo>
                        <a:cubicBezTo>
                          <a:pt x="8390" y="19487"/>
                          <a:pt x="7485" y="19789"/>
                          <a:pt x="6567" y="20057"/>
                        </a:cubicBezTo>
                        <a:cubicBezTo>
                          <a:pt x="4470" y="14561"/>
                          <a:pt x="6567" y="21382"/>
                          <a:pt x="6567" y="13645"/>
                        </a:cubicBezTo>
                        <a:cubicBezTo>
                          <a:pt x="6567" y="11453"/>
                          <a:pt x="4743" y="10660"/>
                          <a:pt x="3815" y="8837"/>
                        </a:cubicBezTo>
                        <a:cubicBezTo>
                          <a:pt x="3030" y="7293"/>
                          <a:pt x="2592" y="5631"/>
                          <a:pt x="1980" y="4028"/>
                        </a:cubicBezTo>
                        <a:cubicBezTo>
                          <a:pt x="926" y="1265"/>
                          <a:pt x="1747" y="2221"/>
                          <a:pt x="146" y="822"/>
                        </a:cubicBezTo>
                      </a:path>
                    </a:pathLst>
                  </a:custGeom>
                  <a:solidFill>
                    <a:srgbClr val="11F73E"/>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400" name="Rectangle"/>
              <p:cNvSpPr/>
              <p:nvPr/>
            </p:nvSpPr>
            <p:spPr>
              <a:xfrm>
                <a:off x="0" y="0"/>
                <a:ext cx="4229102" cy="2600325"/>
              </a:xfrm>
              <a:prstGeom prst="rect">
                <a:avLst/>
              </a:prstGeom>
              <a:no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120"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21"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22" name="Biomes…"/>
          <p:cNvSpPr txBox="1"/>
          <p:nvPr/>
        </p:nvSpPr>
        <p:spPr>
          <a:xfrm>
            <a:off x="2819400" y="3581400"/>
            <a:ext cx="6477000" cy="15149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a:latin typeface="Arial"/>
                <a:ea typeface="Arial"/>
                <a:cs typeface="Arial"/>
                <a:sym typeface="Arial"/>
              </a:defRPr>
            </a:pPr>
            <a:r>
              <a:t>Biomes</a:t>
            </a:r>
          </a:p>
          <a:p>
            <a:pPr>
              <a:spcBef>
                <a:spcPts val="1900"/>
              </a:spcBef>
              <a:defRPr sz="2800">
                <a:latin typeface="Arial"/>
                <a:ea typeface="Arial"/>
                <a:cs typeface="Arial"/>
                <a:sym typeface="Arial"/>
              </a:defRPr>
            </a:pPr>
            <a:r>
              <a:t>Parts of Biomes</a:t>
            </a:r>
          </a:p>
        </p:txBody>
      </p:sp>
      <p:grpSp>
        <p:nvGrpSpPr>
          <p:cNvPr id="125" name="Group"/>
          <p:cNvGrpSpPr/>
          <p:nvPr/>
        </p:nvGrpSpPr>
        <p:grpSpPr>
          <a:xfrm>
            <a:off x="265176" y="548640"/>
            <a:ext cx="2589377" cy="2971800"/>
            <a:chOff x="0" y="0"/>
            <a:chExt cx="2589376" cy="2971799"/>
          </a:xfrm>
        </p:grpSpPr>
        <p:pic>
          <p:nvPicPr>
            <p:cNvPr id="123" name="image5.jpg" descr="image5.jpg"/>
            <p:cNvPicPr>
              <a:picLocks noChangeAspect="1"/>
            </p:cNvPicPr>
            <p:nvPr/>
          </p:nvPicPr>
          <p:blipFill>
            <a:blip r:embed="rId4">
              <a:extLst/>
            </a:blip>
            <a:srcRect l="15476" t="0" r="19175" b="0"/>
            <a:stretch>
              <a:fillRect/>
            </a:stretch>
          </p:blipFill>
          <p:spPr>
            <a:xfrm>
              <a:off x="0" y="0"/>
              <a:ext cx="2589377" cy="2971800"/>
            </a:xfrm>
            <a:prstGeom prst="rect">
              <a:avLst/>
            </a:prstGeom>
            <a:ln w="12700" cap="flat">
              <a:noFill/>
              <a:miter lim="400000"/>
            </a:ln>
            <a:effectLst/>
          </p:spPr>
        </p:pic>
        <p:pic>
          <p:nvPicPr>
            <p:cNvPr id="124" name="LabLearner_Logo white.png" descr="LabLearner_Logo white.png"/>
            <p:cNvPicPr>
              <a:picLocks noChangeAspect="1"/>
            </p:cNvPicPr>
            <p:nvPr/>
          </p:nvPicPr>
          <p:blipFill>
            <a:blip r:embed="rId5">
              <a:extLst/>
            </a:blip>
            <a:stretch>
              <a:fillRect/>
            </a:stretch>
          </p:blipFill>
          <p:spPr>
            <a:xfrm>
              <a:off x="439586" y="2479701"/>
              <a:ext cx="1797327" cy="3460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407" name="Tropical Rainforest"/>
          <p:cNvSpPr txBox="1"/>
          <p:nvPr/>
        </p:nvSpPr>
        <p:spPr>
          <a:xfrm>
            <a:off x="304800" y="76199"/>
            <a:ext cx="8305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Tropical Rainforest</a:t>
            </a:r>
          </a:p>
        </p:txBody>
      </p:sp>
      <p:sp>
        <p:nvSpPr>
          <p:cNvPr id="408" name="Near the equator:…"/>
          <p:cNvSpPr txBox="1"/>
          <p:nvPr/>
        </p:nvSpPr>
        <p:spPr>
          <a:xfrm>
            <a:off x="152397" y="761999"/>
            <a:ext cx="4883319" cy="36010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Near the equator:</a:t>
            </a:r>
          </a:p>
          <a:p>
            <a:pPr>
              <a:defRPr>
                <a:latin typeface="Arial"/>
                <a:ea typeface="Arial"/>
                <a:cs typeface="Arial"/>
                <a:sym typeface="Arial"/>
              </a:defRPr>
            </a:pPr>
          </a:p>
          <a:p>
            <a:pPr marL="200526" indent="-200526">
              <a:spcBef>
                <a:spcPts val="600"/>
              </a:spcBef>
              <a:buSzPct val="100000"/>
              <a:buChar char="•"/>
              <a:defRPr>
                <a:latin typeface="Arial"/>
                <a:ea typeface="Arial"/>
                <a:cs typeface="Arial"/>
                <a:sym typeface="Arial"/>
              </a:defRPr>
            </a:pPr>
            <a:r>
              <a:t>The temperature is hot year round.</a:t>
            </a:r>
          </a:p>
          <a:p>
            <a:pPr marL="200526" indent="-200526">
              <a:spcBef>
                <a:spcPts val="600"/>
              </a:spcBef>
              <a:buSzPct val="100000"/>
              <a:buChar char="•"/>
              <a:defRPr>
                <a:latin typeface="Arial"/>
                <a:ea typeface="Arial"/>
                <a:cs typeface="Arial"/>
                <a:sym typeface="Arial"/>
              </a:defRPr>
            </a:pPr>
            <a:r>
              <a:t>There is a  large amount of precipitation year round.</a:t>
            </a:r>
          </a:p>
          <a:p>
            <a:pPr marL="200526" indent="-200526">
              <a:spcBef>
                <a:spcPts val="600"/>
              </a:spcBef>
              <a:buSzPct val="100000"/>
              <a:buChar char="•"/>
              <a:defRPr>
                <a:latin typeface="Arial"/>
                <a:ea typeface="Arial"/>
                <a:cs typeface="Arial"/>
                <a:sym typeface="Arial"/>
              </a:defRPr>
            </a:pPr>
            <a:r>
              <a:t>The rainforest contains </a:t>
            </a:r>
            <a:r>
              <a:t>many </a:t>
            </a:r>
            <a:r>
              <a:t>different plants and animals.</a:t>
            </a:r>
          </a:p>
          <a:p>
            <a:pPr marL="200526" indent="-200526">
              <a:spcBef>
                <a:spcPts val="600"/>
              </a:spcBef>
              <a:buSzPct val="100000"/>
              <a:buChar char="•"/>
              <a:defRPr>
                <a:latin typeface="Arial"/>
                <a:ea typeface="Arial"/>
                <a:cs typeface="Arial"/>
                <a:sym typeface="Arial"/>
              </a:defRPr>
            </a:pPr>
            <a:r>
              <a:t>Few plants grow </a:t>
            </a:r>
            <a:r>
              <a:t>under the trees. </a:t>
            </a:r>
            <a:r>
              <a:t>The </a:t>
            </a:r>
            <a:r>
              <a:t>canopy formed by</a:t>
            </a:r>
            <a:r>
              <a:t> </a:t>
            </a:r>
            <a:r>
              <a:t>their leaves blocks most light from reaching the ground</a:t>
            </a:r>
            <a:r>
              <a:t>.</a:t>
            </a:r>
          </a:p>
        </p:txBody>
      </p:sp>
      <p:pic>
        <p:nvPicPr>
          <p:cNvPr id="409" name="image15.jpg" descr="image15.jpg"/>
          <p:cNvPicPr>
            <a:picLocks noChangeAspect="1"/>
          </p:cNvPicPr>
          <p:nvPr/>
        </p:nvPicPr>
        <p:blipFill>
          <a:blip r:embed="rId3">
            <a:extLst/>
          </a:blip>
          <a:stretch>
            <a:fillRect/>
          </a:stretch>
        </p:blipFill>
        <p:spPr>
          <a:xfrm>
            <a:off x="4903107" y="701267"/>
            <a:ext cx="4252155" cy="3189117"/>
          </a:xfrm>
          <a:prstGeom prst="rect">
            <a:avLst/>
          </a:prstGeom>
          <a:ln w="12700">
            <a:miter lim="400000"/>
          </a:ln>
        </p:spPr>
      </p:pic>
      <p:grpSp>
        <p:nvGrpSpPr>
          <p:cNvPr id="423" name="Group"/>
          <p:cNvGrpSpPr/>
          <p:nvPr/>
        </p:nvGrpSpPr>
        <p:grpSpPr>
          <a:xfrm>
            <a:off x="503208" y="4333604"/>
            <a:ext cx="3066404" cy="2214625"/>
            <a:chOff x="0" y="0"/>
            <a:chExt cx="3066402" cy="2214624"/>
          </a:xfrm>
        </p:grpSpPr>
        <p:grpSp>
          <p:nvGrpSpPr>
            <p:cNvPr id="421" name="Group"/>
            <p:cNvGrpSpPr/>
            <p:nvPr/>
          </p:nvGrpSpPr>
          <p:grpSpPr>
            <a:xfrm>
              <a:off x="80405" y="171135"/>
              <a:ext cx="2905432" cy="1903306"/>
              <a:chOff x="-21" y="-6"/>
              <a:chExt cx="2905430" cy="1903305"/>
            </a:xfrm>
          </p:grpSpPr>
          <p:sp>
            <p:nvSpPr>
              <p:cNvPr id="410" name="Shape"/>
              <p:cNvSpPr/>
              <p:nvPr/>
            </p:nvSpPr>
            <p:spPr>
              <a:xfrm>
                <a:off x="785365" y="1231901"/>
                <a:ext cx="225582" cy="279222"/>
              </a:xfrm>
              <a:custGeom>
                <a:avLst/>
                <a:gdLst/>
                <a:ahLst/>
                <a:cxnLst>
                  <a:cxn ang="0">
                    <a:pos x="wd2" y="hd2"/>
                  </a:cxn>
                  <a:cxn ang="5400000">
                    <a:pos x="wd2" y="hd2"/>
                  </a:cxn>
                  <a:cxn ang="10800000">
                    <a:pos x="wd2" y="hd2"/>
                  </a:cxn>
                  <a:cxn ang="16200000">
                    <a:pos x="wd2" y="hd2"/>
                  </a:cxn>
                </a:cxnLst>
                <a:rect l="0" t="0" r="r" b="b"/>
                <a:pathLst>
                  <a:path w="20802" h="21376" fill="norm" stroke="1" extrusionOk="0">
                    <a:moveTo>
                      <a:pt x="2131" y="0"/>
                    </a:moveTo>
                    <a:cubicBezTo>
                      <a:pt x="1464" y="210"/>
                      <a:pt x="200" y="-30"/>
                      <a:pt x="130" y="629"/>
                    </a:cubicBezTo>
                    <a:cubicBezTo>
                      <a:pt x="-291" y="4597"/>
                      <a:pt x="414" y="8603"/>
                      <a:pt x="797" y="12574"/>
                    </a:cubicBezTo>
                    <a:cubicBezTo>
                      <a:pt x="861" y="13234"/>
                      <a:pt x="1025" y="13943"/>
                      <a:pt x="1464" y="14460"/>
                    </a:cubicBezTo>
                    <a:cubicBezTo>
                      <a:pt x="1964" y="15050"/>
                      <a:pt x="2797" y="15299"/>
                      <a:pt x="3464" y="15718"/>
                    </a:cubicBezTo>
                    <a:cubicBezTo>
                      <a:pt x="5140" y="20458"/>
                      <a:pt x="2879" y="14615"/>
                      <a:pt x="5465" y="19490"/>
                    </a:cubicBezTo>
                    <a:cubicBezTo>
                      <a:pt x="5779" y="20083"/>
                      <a:pt x="5909" y="20747"/>
                      <a:pt x="6132" y="21376"/>
                    </a:cubicBezTo>
                    <a:cubicBezTo>
                      <a:pt x="6843" y="21208"/>
                      <a:pt x="14319" y="19583"/>
                      <a:pt x="15467" y="18861"/>
                    </a:cubicBezTo>
                    <a:lnTo>
                      <a:pt x="17468" y="17604"/>
                    </a:lnTo>
                    <a:cubicBezTo>
                      <a:pt x="21290" y="12199"/>
                      <a:pt x="16708" y="19037"/>
                      <a:pt x="19468" y="13832"/>
                    </a:cubicBezTo>
                    <a:cubicBezTo>
                      <a:pt x="19827" y="13156"/>
                      <a:pt x="20357" y="12574"/>
                      <a:pt x="20802" y="11946"/>
                    </a:cubicBezTo>
                    <a:cubicBezTo>
                      <a:pt x="20580" y="11107"/>
                      <a:pt x="20831" y="9993"/>
                      <a:pt x="20135" y="9431"/>
                    </a:cubicBezTo>
                    <a:cubicBezTo>
                      <a:pt x="19068" y="8568"/>
                      <a:pt x="16134" y="8173"/>
                      <a:pt x="16134" y="8173"/>
                    </a:cubicBezTo>
                    <a:cubicBezTo>
                      <a:pt x="15912" y="7126"/>
                      <a:pt x="16096" y="5919"/>
                      <a:pt x="15467" y="5030"/>
                    </a:cubicBezTo>
                    <a:cubicBezTo>
                      <a:pt x="15077" y="4479"/>
                      <a:pt x="14016" y="4815"/>
                      <a:pt x="13467" y="4401"/>
                    </a:cubicBezTo>
                    <a:cubicBezTo>
                      <a:pt x="12841" y="3929"/>
                      <a:pt x="12813" y="2916"/>
                      <a:pt x="12133" y="2515"/>
                    </a:cubicBezTo>
                    <a:cubicBezTo>
                      <a:pt x="10541" y="1577"/>
                      <a:pt x="6702" y="988"/>
                      <a:pt x="4798" y="629"/>
                    </a:cubicBezTo>
                    <a:cubicBezTo>
                      <a:pt x="-310" y="1317"/>
                      <a:pt x="130" y="-224"/>
                      <a:pt x="130" y="2515"/>
                    </a:cubicBezTo>
                    <a:lnTo>
                      <a:pt x="2131" y="0"/>
                    </a:lnTo>
                    <a:close/>
                  </a:path>
                </a:pathLst>
              </a:custGeom>
              <a:solidFill>
                <a:srgbClr val="04FB39"/>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420" name="Group"/>
              <p:cNvGrpSpPr/>
              <p:nvPr/>
            </p:nvGrpSpPr>
            <p:grpSpPr>
              <a:xfrm>
                <a:off x="-22" y="-7"/>
                <a:ext cx="2905432" cy="1903306"/>
                <a:chOff x="-21" y="-5"/>
                <a:chExt cx="2905430" cy="1903305"/>
              </a:xfrm>
            </p:grpSpPr>
            <p:grpSp>
              <p:nvGrpSpPr>
                <p:cNvPr id="418" name="Group"/>
                <p:cNvGrpSpPr/>
                <p:nvPr/>
              </p:nvGrpSpPr>
              <p:grpSpPr>
                <a:xfrm>
                  <a:off x="-22" y="-6"/>
                  <a:ext cx="2905432" cy="1903306"/>
                  <a:chOff x="-21" y="-4"/>
                  <a:chExt cx="2905430" cy="1903305"/>
                </a:xfrm>
              </p:grpSpPr>
              <p:sp>
                <p:nvSpPr>
                  <p:cNvPr id="411" name="Line"/>
                  <p:cNvSpPr/>
                  <p:nvPr/>
                </p:nvSpPr>
                <p:spPr>
                  <a:xfrm>
                    <a:off x="631857" y="276041"/>
                    <a:ext cx="222352" cy="275835"/>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417" name="Group"/>
                  <p:cNvGrpSpPr/>
                  <p:nvPr/>
                </p:nvGrpSpPr>
                <p:grpSpPr>
                  <a:xfrm>
                    <a:off x="-22" y="-5"/>
                    <a:ext cx="2905432" cy="1903306"/>
                    <a:chOff x="-20" y="-4"/>
                    <a:chExt cx="2905430" cy="1903305"/>
                  </a:xfrm>
                </p:grpSpPr>
                <p:sp>
                  <p:nvSpPr>
                    <p:cNvPr id="412" name="Line"/>
                    <p:cNvSpPr/>
                    <p:nvPr/>
                  </p:nvSpPr>
                  <p:spPr>
                    <a:xfrm>
                      <a:off x="-21" y="300885"/>
                      <a:ext cx="1070010" cy="1602416"/>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8"/>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3"/>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8"/>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3"/>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8"/>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8"/>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8"/>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2"/>
                            <a:pt x="18546" y="18562"/>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8"/>
                          </a:cubicBezTo>
                          <a:cubicBezTo>
                            <a:pt x="16768" y="19845"/>
                            <a:pt x="16647" y="19899"/>
                            <a:pt x="16647" y="19980"/>
                          </a:cubicBezTo>
                          <a:cubicBezTo>
                            <a:pt x="16647" y="20061"/>
                            <a:pt x="16813" y="20102"/>
                            <a:pt x="16828" y="20183"/>
                          </a:cubicBezTo>
                          <a:cubicBezTo>
                            <a:pt x="16885" y="20479"/>
                            <a:pt x="16725" y="20456"/>
                            <a:pt x="16467" y="20520"/>
                          </a:cubicBezTo>
                          <a:cubicBezTo>
                            <a:pt x="16436" y="20587"/>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8"/>
                          </a:cubicBezTo>
                          <a:cubicBezTo>
                            <a:pt x="15414" y="21268"/>
                            <a:pt x="15421" y="21126"/>
                            <a:pt x="15382" y="20993"/>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3"/>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3"/>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13" name="Line"/>
                    <p:cNvSpPr/>
                    <p:nvPr/>
                  </p:nvSpPr>
                  <p:spPr>
                    <a:xfrm>
                      <a:off x="781132" y="-5"/>
                      <a:ext cx="364823" cy="612601"/>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14" name="Shape"/>
                    <p:cNvSpPr/>
                    <p:nvPr/>
                  </p:nvSpPr>
                  <p:spPr>
                    <a:xfrm>
                      <a:off x="1277096" y="190862"/>
                      <a:ext cx="1628315" cy="1101740"/>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7"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4"/>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3"/>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415" name="Line"/>
                    <p:cNvSpPr/>
                    <p:nvPr/>
                  </p:nvSpPr>
                  <p:spPr>
                    <a:xfrm>
                      <a:off x="1227606" y="958222"/>
                      <a:ext cx="549913" cy="700886"/>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16" name="Line"/>
                    <p:cNvSpPr/>
                    <p:nvPr/>
                  </p:nvSpPr>
                  <p:spPr>
                    <a:xfrm>
                      <a:off x="2272614" y="1376686"/>
                      <a:ext cx="363562" cy="276405"/>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419" name="Line"/>
                <p:cNvSpPr/>
                <p:nvPr/>
              </p:nvSpPr>
              <p:spPr>
                <a:xfrm>
                  <a:off x="1422098" y="1264898"/>
                  <a:ext cx="161994" cy="204332"/>
                </a:xfrm>
                <a:custGeom>
                  <a:avLst/>
                  <a:gdLst/>
                  <a:ahLst/>
                  <a:cxnLst>
                    <a:cxn ang="0">
                      <a:pos x="wd2" y="hd2"/>
                    </a:cxn>
                    <a:cxn ang="5400000">
                      <a:pos x="wd2" y="hd2"/>
                    </a:cxn>
                    <a:cxn ang="10800000">
                      <a:pos x="wd2" y="hd2"/>
                    </a:cxn>
                    <a:cxn ang="16200000">
                      <a:pos x="wd2" y="hd2"/>
                    </a:cxn>
                  </a:cxnLst>
                  <a:rect l="0" t="0" r="r" b="b"/>
                  <a:pathLst>
                    <a:path w="20328" h="20057" fill="norm" stroke="1" extrusionOk="0">
                      <a:moveTo>
                        <a:pt x="1063" y="4829"/>
                      </a:moveTo>
                      <a:cubicBezTo>
                        <a:pt x="952" y="4538"/>
                        <a:pt x="-1272" y="312"/>
                        <a:pt x="1063" y="21"/>
                      </a:cubicBezTo>
                      <a:cubicBezTo>
                        <a:pt x="2978" y="-218"/>
                        <a:pt x="6567" y="1624"/>
                        <a:pt x="6567" y="1624"/>
                      </a:cubicBezTo>
                      <a:cubicBezTo>
                        <a:pt x="9475" y="5434"/>
                        <a:pt x="7356" y="3723"/>
                        <a:pt x="13906" y="5631"/>
                      </a:cubicBezTo>
                      <a:lnTo>
                        <a:pt x="16658" y="6432"/>
                      </a:lnTo>
                      <a:cubicBezTo>
                        <a:pt x="17270" y="7234"/>
                        <a:pt x="18045" y="7956"/>
                        <a:pt x="18493" y="8837"/>
                      </a:cubicBezTo>
                      <a:cubicBezTo>
                        <a:pt x="19279" y="10381"/>
                        <a:pt x="20328" y="13645"/>
                        <a:pt x="20328" y="13645"/>
                      </a:cubicBezTo>
                      <a:cubicBezTo>
                        <a:pt x="20022" y="14447"/>
                        <a:pt x="20094" y="15452"/>
                        <a:pt x="19411" y="16049"/>
                      </a:cubicBezTo>
                      <a:cubicBezTo>
                        <a:pt x="18727" y="16647"/>
                        <a:pt x="17547" y="16518"/>
                        <a:pt x="16658" y="16851"/>
                      </a:cubicBezTo>
                      <a:cubicBezTo>
                        <a:pt x="15402" y="17322"/>
                        <a:pt x="14269" y="18034"/>
                        <a:pt x="12989" y="18454"/>
                      </a:cubicBezTo>
                      <a:cubicBezTo>
                        <a:pt x="11808" y="18841"/>
                        <a:pt x="10532" y="18953"/>
                        <a:pt x="9319" y="19255"/>
                      </a:cubicBezTo>
                      <a:cubicBezTo>
                        <a:pt x="8390" y="19487"/>
                        <a:pt x="7485" y="19789"/>
                        <a:pt x="6567" y="20057"/>
                      </a:cubicBezTo>
                      <a:cubicBezTo>
                        <a:pt x="4470" y="14561"/>
                        <a:pt x="6567" y="21382"/>
                        <a:pt x="6567" y="13645"/>
                      </a:cubicBezTo>
                      <a:cubicBezTo>
                        <a:pt x="6567" y="11453"/>
                        <a:pt x="4743" y="10660"/>
                        <a:pt x="3815" y="8837"/>
                      </a:cubicBezTo>
                      <a:cubicBezTo>
                        <a:pt x="3030" y="7293"/>
                        <a:pt x="2592" y="5631"/>
                        <a:pt x="1980" y="4028"/>
                      </a:cubicBezTo>
                      <a:cubicBezTo>
                        <a:pt x="926" y="1265"/>
                        <a:pt x="1747" y="2221"/>
                        <a:pt x="146" y="822"/>
                      </a:cubicBezTo>
                    </a:path>
                  </a:pathLst>
                </a:custGeom>
                <a:solidFill>
                  <a:srgbClr val="11F73E"/>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422" name="Rectangle"/>
            <p:cNvSpPr/>
            <p:nvPr/>
          </p:nvSpPr>
          <p:spPr>
            <a:xfrm>
              <a:off x="0" y="0"/>
              <a:ext cx="3066403" cy="2214625"/>
            </a:xfrm>
            <a:prstGeom prst="rect">
              <a:avLst/>
            </a:prstGeom>
            <a:noFill/>
            <a:ln w="9525" cap="flat">
              <a:solidFill>
                <a:srgbClr val="0000FF"/>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424" name="Vines grow downward from treetops so their leaves receive more light.…"/>
          <p:cNvSpPr txBox="1"/>
          <p:nvPr/>
        </p:nvSpPr>
        <p:spPr>
          <a:xfrm>
            <a:off x="4199988" y="4015052"/>
            <a:ext cx="5047880" cy="25723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00526" indent="-200526">
              <a:spcBef>
                <a:spcPts val="600"/>
              </a:spcBef>
              <a:buSzPct val="100000"/>
              <a:buChar char="•"/>
              <a:defRPr>
                <a:latin typeface="Arial"/>
                <a:ea typeface="Arial"/>
                <a:cs typeface="Arial"/>
                <a:sym typeface="Arial"/>
              </a:defRPr>
            </a:pPr>
            <a:r>
              <a:t>Vines grow </a:t>
            </a:r>
            <a:r>
              <a:t>downward </a:t>
            </a:r>
            <a:r>
              <a:t>from </a:t>
            </a:r>
            <a:r>
              <a:t>tree</a:t>
            </a:r>
            <a:r>
              <a:t>tops so their leaves receive </a:t>
            </a:r>
            <a:r>
              <a:t>more </a:t>
            </a:r>
            <a:r>
              <a:t>light.</a:t>
            </a:r>
          </a:p>
          <a:p>
            <a:pPr marL="234950" indent="-234950">
              <a:spcBef>
                <a:spcPts val="600"/>
              </a:spcBef>
              <a:buSzPct val="100000"/>
              <a:buFont typeface="Arial"/>
              <a:buChar char="•"/>
              <a:defRPr>
                <a:latin typeface="Arial"/>
                <a:ea typeface="Arial"/>
                <a:cs typeface="Arial"/>
                <a:sym typeface="Arial"/>
              </a:defRPr>
            </a:pPr>
            <a:r>
              <a:t>Heavy rains wash away much of the nutrients in the soil. </a:t>
            </a:r>
          </a:p>
          <a:p>
            <a:pPr marL="234950" indent="-234950">
              <a:spcBef>
                <a:spcPts val="600"/>
              </a:spcBef>
              <a:buSzPct val="100000"/>
              <a:buFont typeface="Arial"/>
              <a:buChar char="•"/>
              <a:defRPr>
                <a:latin typeface="Arial"/>
                <a:ea typeface="Arial"/>
                <a:cs typeface="Arial"/>
                <a:sym typeface="Arial"/>
              </a:defRPr>
            </a:pPr>
            <a:r>
              <a:t>Plants have shallow roots to absorb nutrients from dead leaves that fall to the ground and decay rapidly in the tropical heat.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2" name="Group"/>
          <p:cNvGrpSpPr/>
          <p:nvPr/>
        </p:nvGrpSpPr>
        <p:grpSpPr>
          <a:xfrm>
            <a:off x="4689775" y="3767137"/>
            <a:ext cx="4229102" cy="2616203"/>
            <a:chOff x="0" y="0"/>
            <a:chExt cx="4229101" cy="2616202"/>
          </a:xfrm>
        </p:grpSpPr>
        <p:grpSp>
          <p:nvGrpSpPr>
            <p:cNvPr id="437" name="Group"/>
            <p:cNvGrpSpPr/>
            <p:nvPr/>
          </p:nvGrpSpPr>
          <p:grpSpPr>
            <a:xfrm>
              <a:off x="0" y="-1"/>
              <a:ext cx="4229102" cy="2616204"/>
              <a:chOff x="0" y="0"/>
              <a:chExt cx="4229101" cy="2616202"/>
            </a:xfrm>
          </p:grpSpPr>
          <p:grpSp>
            <p:nvGrpSpPr>
              <p:cNvPr id="435" name="Group"/>
              <p:cNvGrpSpPr/>
              <p:nvPr/>
            </p:nvGrpSpPr>
            <p:grpSpPr>
              <a:xfrm>
                <a:off x="112012" y="202438"/>
                <a:ext cx="4004849" cy="2248667"/>
                <a:chOff x="-30" y="-6"/>
                <a:chExt cx="4004847" cy="2248666"/>
              </a:xfrm>
            </p:grpSpPr>
            <p:sp>
              <p:nvSpPr>
                <p:cNvPr id="428" name="Line"/>
                <p:cNvSpPr/>
                <p:nvPr/>
              </p:nvSpPr>
              <p:spPr>
                <a:xfrm>
                  <a:off x="871681" y="326191"/>
                  <a:ext cx="305207" cy="325910"/>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434" name="Group"/>
                <p:cNvGrpSpPr/>
                <p:nvPr/>
              </p:nvGrpSpPr>
              <p:grpSpPr>
                <a:xfrm>
                  <a:off x="-31" y="-7"/>
                  <a:ext cx="4004849" cy="2248667"/>
                  <a:chOff x="-29" y="-5"/>
                  <a:chExt cx="4004847" cy="2248666"/>
                </a:xfrm>
              </p:grpSpPr>
              <p:sp>
                <p:nvSpPr>
                  <p:cNvPr id="429" name="Line"/>
                  <p:cNvSpPr/>
                  <p:nvPr/>
                </p:nvSpPr>
                <p:spPr>
                  <a:xfrm>
                    <a:off x="-30" y="356354"/>
                    <a:ext cx="1474481" cy="1892307"/>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7"/>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2"/>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7"/>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8"/>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8"/>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3"/>
                          <a:pt x="18546" y="18563"/>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7"/>
                        </a:cubicBezTo>
                        <a:cubicBezTo>
                          <a:pt x="16768" y="19845"/>
                          <a:pt x="16647" y="19899"/>
                          <a:pt x="16647" y="19980"/>
                        </a:cubicBezTo>
                        <a:cubicBezTo>
                          <a:pt x="16647" y="20061"/>
                          <a:pt x="16813" y="20102"/>
                          <a:pt x="16828" y="20183"/>
                        </a:cubicBezTo>
                        <a:cubicBezTo>
                          <a:pt x="16885" y="20479"/>
                          <a:pt x="16725" y="20456"/>
                          <a:pt x="16467" y="20520"/>
                        </a:cubicBezTo>
                        <a:cubicBezTo>
                          <a:pt x="16436" y="20588"/>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2"/>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30" name="Line"/>
                  <p:cNvSpPr/>
                  <p:nvPr/>
                </p:nvSpPr>
                <p:spPr>
                  <a:xfrm>
                    <a:off x="1076660" y="-6"/>
                    <a:ext cx="503677" cy="725065"/>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31" name="Shape"/>
                  <p:cNvSpPr/>
                  <p:nvPr/>
                </p:nvSpPr>
                <p:spPr>
                  <a:xfrm>
                    <a:off x="1759622" y="226180"/>
                    <a:ext cx="2245197" cy="1300947"/>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6"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3"/>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432" name="Line"/>
                  <p:cNvSpPr/>
                  <p:nvPr/>
                </p:nvSpPr>
                <p:spPr>
                  <a:xfrm>
                    <a:off x="1690907" y="1132382"/>
                    <a:ext cx="759280" cy="826657"/>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33" name="Line"/>
                  <p:cNvSpPr/>
                  <p:nvPr/>
                </p:nvSpPr>
                <p:spPr>
                  <a:xfrm>
                    <a:off x="3132811" y="1626636"/>
                    <a:ext cx="500371" cy="326751"/>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436" name="Rectangle"/>
              <p:cNvSpPr/>
              <p:nvPr/>
            </p:nvSpPr>
            <p:spPr>
              <a:xfrm>
                <a:off x="0" y="-1"/>
                <a:ext cx="4229102" cy="2616204"/>
              </a:xfrm>
              <a:prstGeom prst="rect">
                <a:avLst/>
              </a:prstGeom>
              <a:noFill/>
              <a:ln w="9525" cap="flat">
                <a:solidFill>
                  <a:srgbClr val="0000FF"/>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438" name="Shape"/>
            <p:cNvSpPr/>
            <p:nvPr/>
          </p:nvSpPr>
          <p:spPr>
            <a:xfrm>
              <a:off x="939800" y="1147206"/>
              <a:ext cx="347665" cy="256341"/>
            </a:xfrm>
            <a:custGeom>
              <a:avLst/>
              <a:gdLst/>
              <a:ahLst/>
              <a:cxnLst>
                <a:cxn ang="0">
                  <a:pos x="wd2" y="hd2"/>
                </a:cxn>
                <a:cxn ang="5400000">
                  <a:pos x="wd2" y="hd2"/>
                </a:cxn>
                <a:cxn ang="10800000">
                  <a:pos x="wd2" y="hd2"/>
                </a:cxn>
                <a:cxn ang="16200000">
                  <a:pos x="wd2" y="hd2"/>
                </a:cxn>
              </a:cxnLst>
              <a:rect l="0" t="0" r="r" b="b"/>
              <a:pathLst>
                <a:path w="21600" h="20761" fill="norm" stroke="1" extrusionOk="0">
                  <a:moveTo>
                    <a:pt x="18966" y="177"/>
                  </a:moveTo>
                  <a:cubicBezTo>
                    <a:pt x="17649" y="177"/>
                    <a:pt x="12990" y="1043"/>
                    <a:pt x="10010" y="1549"/>
                  </a:cubicBezTo>
                  <a:cubicBezTo>
                    <a:pt x="8951" y="1729"/>
                    <a:pt x="7908" y="2052"/>
                    <a:pt x="6849" y="2236"/>
                  </a:cubicBezTo>
                  <a:cubicBezTo>
                    <a:pt x="5273" y="2509"/>
                    <a:pt x="3688" y="2693"/>
                    <a:pt x="2107" y="2922"/>
                  </a:cubicBezTo>
                  <a:cubicBezTo>
                    <a:pt x="1756" y="6124"/>
                    <a:pt x="1541" y="9356"/>
                    <a:pt x="1054" y="12528"/>
                  </a:cubicBezTo>
                  <a:cubicBezTo>
                    <a:pt x="836" y="13946"/>
                    <a:pt x="0" y="16644"/>
                    <a:pt x="0" y="16644"/>
                  </a:cubicBezTo>
                  <a:cubicBezTo>
                    <a:pt x="176" y="17559"/>
                    <a:pt x="75" y="18653"/>
                    <a:pt x="527" y="19389"/>
                  </a:cubicBezTo>
                  <a:cubicBezTo>
                    <a:pt x="874" y="19954"/>
                    <a:pt x="1563" y="19933"/>
                    <a:pt x="2107" y="20075"/>
                  </a:cubicBezTo>
                  <a:cubicBezTo>
                    <a:pt x="3325" y="20392"/>
                    <a:pt x="4566" y="20533"/>
                    <a:pt x="5795" y="20761"/>
                  </a:cubicBezTo>
                  <a:cubicBezTo>
                    <a:pt x="7727" y="20533"/>
                    <a:pt x="9750" y="20874"/>
                    <a:pt x="11590" y="20075"/>
                  </a:cubicBezTo>
                  <a:cubicBezTo>
                    <a:pt x="12117" y="19846"/>
                    <a:pt x="11770" y="18581"/>
                    <a:pt x="12117" y="18017"/>
                  </a:cubicBezTo>
                  <a:cubicBezTo>
                    <a:pt x="12513" y="17373"/>
                    <a:pt x="13171" y="17102"/>
                    <a:pt x="13698" y="16644"/>
                  </a:cubicBezTo>
                  <a:cubicBezTo>
                    <a:pt x="13873" y="14586"/>
                    <a:pt x="13634" y="12392"/>
                    <a:pt x="14224" y="10469"/>
                  </a:cubicBezTo>
                  <a:cubicBezTo>
                    <a:pt x="14431" y="9798"/>
                    <a:pt x="15329" y="10155"/>
                    <a:pt x="15805" y="9783"/>
                  </a:cubicBezTo>
                  <a:cubicBezTo>
                    <a:pt x="16231" y="9450"/>
                    <a:pt x="16548" y="8916"/>
                    <a:pt x="16859" y="8411"/>
                  </a:cubicBezTo>
                  <a:cubicBezTo>
                    <a:pt x="17254" y="7767"/>
                    <a:pt x="17334" y="6687"/>
                    <a:pt x="17912" y="6352"/>
                  </a:cubicBezTo>
                  <a:cubicBezTo>
                    <a:pt x="19047" y="5696"/>
                    <a:pt x="20371" y="5895"/>
                    <a:pt x="21600" y="5666"/>
                  </a:cubicBezTo>
                  <a:cubicBezTo>
                    <a:pt x="21249" y="5209"/>
                    <a:pt x="20972" y="4627"/>
                    <a:pt x="20546" y="4294"/>
                  </a:cubicBezTo>
                  <a:cubicBezTo>
                    <a:pt x="20070" y="3922"/>
                    <a:pt x="19399" y="4060"/>
                    <a:pt x="18966" y="3608"/>
                  </a:cubicBezTo>
                  <a:cubicBezTo>
                    <a:pt x="18471" y="3093"/>
                    <a:pt x="18195" y="2287"/>
                    <a:pt x="17912" y="1549"/>
                  </a:cubicBezTo>
                  <a:cubicBezTo>
                    <a:pt x="17039" y="-726"/>
                    <a:pt x="20283" y="177"/>
                    <a:pt x="18966" y="177"/>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439" name="Shape"/>
            <p:cNvSpPr/>
            <p:nvPr/>
          </p:nvSpPr>
          <p:spPr>
            <a:xfrm>
              <a:off x="1996976" y="786325"/>
              <a:ext cx="687489" cy="458276"/>
            </a:xfrm>
            <a:custGeom>
              <a:avLst/>
              <a:gdLst/>
              <a:ahLst/>
              <a:cxnLst>
                <a:cxn ang="0">
                  <a:pos x="wd2" y="hd2"/>
                </a:cxn>
                <a:cxn ang="5400000">
                  <a:pos x="wd2" y="hd2"/>
                </a:cxn>
                <a:cxn ang="10800000">
                  <a:pos x="wd2" y="hd2"/>
                </a:cxn>
                <a:cxn ang="16200000">
                  <a:pos x="wd2" y="hd2"/>
                </a:cxn>
              </a:cxnLst>
              <a:rect l="0" t="0" r="r" b="b"/>
              <a:pathLst>
                <a:path w="21356" h="21502" fill="norm" stroke="1" extrusionOk="0">
                  <a:moveTo>
                    <a:pt x="3973" y="3201"/>
                  </a:moveTo>
                  <a:cubicBezTo>
                    <a:pt x="4236" y="3002"/>
                    <a:pt x="4485" y="3599"/>
                    <a:pt x="4763" y="3599"/>
                  </a:cubicBezTo>
                  <a:cubicBezTo>
                    <a:pt x="6615" y="3599"/>
                    <a:pt x="5601" y="3417"/>
                    <a:pt x="6607" y="2405"/>
                  </a:cubicBezTo>
                  <a:cubicBezTo>
                    <a:pt x="7258" y="1750"/>
                    <a:pt x="7748" y="1565"/>
                    <a:pt x="8450" y="1212"/>
                  </a:cubicBezTo>
                  <a:cubicBezTo>
                    <a:pt x="9042" y="3893"/>
                    <a:pt x="8217" y="1359"/>
                    <a:pt x="11084" y="2803"/>
                  </a:cubicBezTo>
                  <a:cubicBezTo>
                    <a:pt x="11685" y="3105"/>
                    <a:pt x="12033" y="4315"/>
                    <a:pt x="12664" y="4394"/>
                  </a:cubicBezTo>
                  <a:lnTo>
                    <a:pt x="15825" y="4792"/>
                  </a:lnTo>
                  <a:cubicBezTo>
                    <a:pt x="16352" y="5057"/>
                    <a:pt x="16861" y="5423"/>
                    <a:pt x="17405" y="5588"/>
                  </a:cubicBezTo>
                  <a:cubicBezTo>
                    <a:pt x="18994" y="6068"/>
                    <a:pt x="18297" y="5772"/>
                    <a:pt x="19512" y="6384"/>
                  </a:cubicBezTo>
                  <a:cubicBezTo>
                    <a:pt x="20002" y="7124"/>
                    <a:pt x="20234" y="7369"/>
                    <a:pt x="20566" y="8373"/>
                  </a:cubicBezTo>
                  <a:cubicBezTo>
                    <a:pt x="20690" y="8748"/>
                    <a:pt x="20720" y="9181"/>
                    <a:pt x="20829" y="9566"/>
                  </a:cubicBezTo>
                  <a:cubicBezTo>
                    <a:pt x="20984" y="10112"/>
                    <a:pt x="21180" y="10627"/>
                    <a:pt x="21356" y="11158"/>
                  </a:cubicBezTo>
                  <a:cubicBezTo>
                    <a:pt x="21180" y="11688"/>
                    <a:pt x="21143" y="12393"/>
                    <a:pt x="20829" y="12749"/>
                  </a:cubicBezTo>
                  <a:cubicBezTo>
                    <a:pt x="20385" y="13253"/>
                    <a:pt x="19249" y="13545"/>
                    <a:pt x="19249" y="13545"/>
                  </a:cubicBezTo>
                  <a:cubicBezTo>
                    <a:pt x="19073" y="13810"/>
                    <a:pt x="18944" y="14173"/>
                    <a:pt x="18722" y="14341"/>
                  </a:cubicBezTo>
                  <a:cubicBezTo>
                    <a:pt x="18226" y="14716"/>
                    <a:pt x="17669" y="14871"/>
                    <a:pt x="17142" y="15136"/>
                  </a:cubicBezTo>
                  <a:lnTo>
                    <a:pt x="16352" y="15534"/>
                  </a:lnTo>
                  <a:cubicBezTo>
                    <a:pt x="16088" y="15667"/>
                    <a:pt x="15793" y="15699"/>
                    <a:pt x="15562" y="15932"/>
                  </a:cubicBezTo>
                  <a:cubicBezTo>
                    <a:pt x="15298" y="16197"/>
                    <a:pt x="15055" y="16514"/>
                    <a:pt x="14771" y="16728"/>
                  </a:cubicBezTo>
                  <a:cubicBezTo>
                    <a:pt x="12591" y="18375"/>
                    <a:pt x="15456" y="15641"/>
                    <a:pt x="13191" y="17921"/>
                  </a:cubicBezTo>
                  <a:cubicBezTo>
                    <a:pt x="12401" y="19712"/>
                    <a:pt x="12445" y="20275"/>
                    <a:pt x="11347" y="21104"/>
                  </a:cubicBezTo>
                  <a:cubicBezTo>
                    <a:pt x="11099" y="21292"/>
                    <a:pt x="10821" y="21369"/>
                    <a:pt x="10557" y="21502"/>
                  </a:cubicBezTo>
                  <a:cubicBezTo>
                    <a:pt x="10206" y="21369"/>
                    <a:pt x="9828" y="21349"/>
                    <a:pt x="9504" y="21104"/>
                  </a:cubicBezTo>
                  <a:cubicBezTo>
                    <a:pt x="8938" y="20676"/>
                    <a:pt x="8371" y="20189"/>
                    <a:pt x="7924" y="19513"/>
                  </a:cubicBezTo>
                  <a:cubicBezTo>
                    <a:pt x="7748" y="19247"/>
                    <a:pt x="7610" y="18910"/>
                    <a:pt x="7397" y="18717"/>
                  </a:cubicBezTo>
                  <a:cubicBezTo>
                    <a:pt x="7159" y="18501"/>
                    <a:pt x="6870" y="18452"/>
                    <a:pt x="6607" y="18319"/>
                  </a:cubicBezTo>
                  <a:cubicBezTo>
                    <a:pt x="6255" y="18452"/>
                    <a:pt x="5854" y="18414"/>
                    <a:pt x="5553" y="18717"/>
                  </a:cubicBezTo>
                  <a:cubicBezTo>
                    <a:pt x="5290" y="18982"/>
                    <a:pt x="5309" y="19697"/>
                    <a:pt x="5026" y="19911"/>
                  </a:cubicBezTo>
                  <a:cubicBezTo>
                    <a:pt x="4549" y="20271"/>
                    <a:pt x="3973" y="20176"/>
                    <a:pt x="3446" y="20308"/>
                  </a:cubicBezTo>
                  <a:cubicBezTo>
                    <a:pt x="2568" y="20176"/>
                    <a:pt x="1672" y="20210"/>
                    <a:pt x="812" y="19911"/>
                  </a:cubicBezTo>
                  <a:cubicBezTo>
                    <a:pt x="-20" y="19621"/>
                    <a:pt x="-244" y="18921"/>
                    <a:pt x="285" y="17921"/>
                  </a:cubicBezTo>
                  <a:cubicBezTo>
                    <a:pt x="483" y="17548"/>
                    <a:pt x="828" y="17424"/>
                    <a:pt x="1076" y="17126"/>
                  </a:cubicBezTo>
                  <a:cubicBezTo>
                    <a:pt x="1269" y="16891"/>
                    <a:pt x="1427" y="16595"/>
                    <a:pt x="1602" y="16330"/>
                  </a:cubicBezTo>
                  <a:cubicBezTo>
                    <a:pt x="1817" y="15359"/>
                    <a:pt x="1882" y="14714"/>
                    <a:pt x="2392" y="13943"/>
                  </a:cubicBezTo>
                  <a:cubicBezTo>
                    <a:pt x="2616" y="13605"/>
                    <a:pt x="2900" y="13361"/>
                    <a:pt x="3183" y="13147"/>
                  </a:cubicBezTo>
                  <a:cubicBezTo>
                    <a:pt x="4498" y="12153"/>
                    <a:pt x="7800" y="12388"/>
                    <a:pt x="8187" y="12351"/>
                  </a:cubicBezTo>
                  <a:cubicBezTo>
                    <a:pt x="9098" y="11893"/>
                    <a:pt x="9027" y="12200"/>
                    <a:pt x="9504" y="10760"/>
                  </a:cubicBezTo>
                  <a:cubicBezTo>
                    <a:pt x="9628" y="10385"/>
                    <a:pt x="9571" y="9863"/>
                    <a:pt x="9767" y="9566"/>
                  </a:cubicBezTo>
                  <a:cubicBezTo>
                    <a:pt x="9964" y="9270"/>
                    <a:pt x="10309" y="9356"/>
                    <a:pt x="10557" y="9169"/>
                  </a:cubicBezTo>
                  <a:cubicBezTo>
                    <a:pt x="10840" y="8955"/>
                    <a:pt x="11084" y="8638"/>
                    <a:pt x="11347" y="8373"/>
                  </a:cubicBezTo>
                  <a:cubicBezTo>
                    <a:pt x="11974" y="5532"/>
                    <a:pt x="12336" y="6451"/>
                    <a:pt x="11084" y="5190"/>
                  </a:cubicBezTo>
                  <a:cubicBezTo>
                    <a:pt x="10645" y="5323"/>
                    <a:pt x="10179" y="5322"/>
                    <a:pt x="9767" y="5588"/>
                  </a:cubicBezTo>
                  <a:cubicBezTo>
                    <a:pt x="9539" y="5736"/>
                    <a:pt x="9434" y="6149"/>
                    <a:pt x="9240" y="6384"/>
                  </a:cubicBezTo>
                  <a:cubicBezTo>
                    <a:pt x="8993" y="6682"/>
                    <a:pt x="8714" y="6914"/>
                    <a:pt x="8450" y="7179"/>
                  </a:cubicBezTo>
                  <a:cubicBezTo>
                    <a:pt x="8362" y="6781"/>
                    <a:pt x="8187" y="6405"/>
                    <a:pt x="8187" y="5986"/>
                  </a:cubicBezTo>
                  <a:cubicBezTo>
                    <a:pt x="8187" y="4519"/>
                    <a:pt x="8416" y="4446"/>
                    <a:pt x="8977" y="3599"/>
                  </a:cubicBezTo>
                  <a:cubicBezTo>
                    <a:pt x="8889" y="2670"/>
                    <a:pt x="8966" y="1671"/>
                    <a:pt x="8714" y="814"/>
                  </a:cubicBezTo>
                  <a:cubicBezTo>
                    <a:pt x="8585" y="377"/>
                    <a:pt x="8231" y="-98"/>
                    <a:pt x="7924" y="18"/>
                  </a:cubicBezTo>
                  <a:cubicBezTo>
                    <a:pt x="7654" y="120"/>
                    <a:pt x="7856" y="915"/>
                    <a:pt x="7660" y="1212"/>
                  </a:cubicBezTo>
                  <a:cubicBezTo>
                    <a:pt x="7383" y="1631"/>
                    <a:pt x="6933" y="1678"/>
                    <a:pt x="6607" y="2007"/>
                  </a:cubicBezTo>
                  <a:cubicBezTo>
                    <a:pt x="6261" y="2355"/>
                    <a:pt x="5701" y="3492"/>
                    <a:pt x="5553" y="3997"/>
                  </a:cubicBezTo>
                  <a:cubicBezTo>
                    <a:pt x="5328" y="4763"/>
                    <a:pt x="5161" y="5570"/>
                    <a:pt x="5026" y="6384"/>
                  </a:cubicBezTo>
                  <a:cubicBezTo>
                    <a:pt x="4939" y="6914"/>
                    <a:pt x="5041" y="7625"/>
                    <a:pt x="4763" y="7975"/>
                  </a:cubicBezTo>
                  <a:cubicBezTo>
                    <a:pt x="4419" y="8408"/>
                    <a:pt x="3885" y="8240"/>
                    <a:pt x="3446" y="8373"/>
                  </a:cubicBezTo>
                  <a:cubicBezTo>
                    <a:pt x="3193" y="7226"/>
                    <a:pt x="2563" y="5962"/>
                    <a:pt x="3183" y="4792"/>
                  </a:cubicBezTo>
                  <a:cubicBezTo>
                    <a:pt x="4046" y="3162"/>
                    <a:pt x="3709" y="3400"/>
                    <a:pt x="3973" y="3201"/>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440" name="Shape"/>
            <p:cNvSpPr/>
            <p:nvPr/>
          </p:nvSpPr>
          <p:spPr>
            <a:xfrm>
              <a:off x="3139390" y="1008062"/>
              <a:ext cx="391212" cy="406402"/>
            </a:xfrm>
            <a:custGeom>
              <a:avLst/>
              <a:gdLst/>
              <a:ahLst/>
              <a:cxnLst>
                <a:cxn ang="0">
                  <a:pos x="wd2" y="hd2"/>
                </a:cxn>
                <a:cxn ang="5400000">
                  <a:pos x="wd2" y="hd2"/>
                </a:cxn>
                <a:cxn ang="10800000">
                  <a:pos x="wd2" y="hd2"/>
                </a:cxn>
                <a:cxn ang="16200000">
                  <a:pos x="wd2" y="hd2"/>
                </a:cxn>
              </a:cxnLst>
              <a:rect l="0" t="0" r="r" b="b"/>
              <a:pathLst>
                <a:path w="21207" h="21600" fill="norm" stroke="1" extrusionOk="0">
                  <a:moveTo>
                    <a:pt x="21207" y="6300"/>
                  </a:moveTo>
                  <a:lnTo>
                    <a:pt x="20289" y="9000"/>
                  </a:lnTo>
                  <a:cubicBezTo>
                    <a:pt x="20135" y="9450"/>
                    <a:pt x="20172" y="10015"/>
                    <a:pt x="19829" y="10350"/>
                  </a:cubicBezTo>
                  <a:cubicBezTo>
                    <a:pt x="15407" y="14684"/>
                    <a:pt x="20112" y="10308"/>
                    <a:pt x="16614" y="13050"/>
                  </a:cubicBezTo>
                  <a:cubicBezTo>
                    <a:pt x="16276" y="13315"/>
                    <a:pt x="16119" y="13861"/>
                    <a:pt x="15696" y="13950"/>
                  </a:cubicBezTo>
                  <a:cubicBezTo>
                    <a:pt x="13893" y="14328"/>
                    <a:pt x="12022" y="14250"/>
                    <a:pt x="10185" y="14400"/>
                  </a:cubicBezTo>
                  <a:cubicBezTo>
                    <a:pt x="10032" y="14850"/>
                    <a:pt x="9726" y="15276"/>
                    <a:pt x="9726" y="15750"/>
                  </a:cubicBezTo>
                  <a:cubicBezTo>
                    <a:pt x="9726" y="16918"/>
                    <a:pt x="10376" y="17287"/>
                    <a:pt x="11103" y="18000"/>
                  </a:cubicBezTo>
                  <a:cubicBezTo>
                    <a:pt x="10800" y="19485"/>
                    <a:pt x="11062" y="20364"/>
                    <a:pt x="9726" y="21150"/>
                  </a:cubicBezTo>
                  <a:cubicBezTo>
                    <a:pt x="9310" y="21394"/>
                    <a:pt x="8807" y="21450"/>
                    <a:pt x="8348" y="21600"/>
                  </a:cubicBezTo>
                  <a:cubicBezTo>
                    <a:pt x="7582" y="21450"/>
                    <a:pt x="6792" y="21392"/>
                    <a:pt x="6052" y="21150"/>
                  </a:cubicBezTo>
                  <a:cubicBezTo>
                    <a:pt x="5402" y="20938"/>
                    <a:pt x="4879" y="20413"/>
                    <a:pt x="4214" y="20250"/>
                  </a:cubicBezTo>
                  <a:cubicBezTo>
                    <a:pt x="3017" y="19957"/>
                    <a:pt x="1765" y="19950"/>
                    <a:pt x="540" y="19800"/>
                  </a:cubicBezTo>
                  <a:cubicBezTo>
                    <a:pt x="69" y="18416"/>
                    <a:pt x="-393" y="17800"/>
                    <a:pt x="540" y="16200"/>
                  </a:cubicBezTo>
                  <a:cubicBezTo>
                    <a:pt x="814" y="15730"/>
                    <a:pt x="1411" y="15513"/>
                    <a:pt x="1918" y="15300"/>
                  </a:cubicBezTo>
                  <a:cubicBezTo>
                    <a:pt x="2498" y="15056"/>
                    <a:pt x="3151" y="15028"/>
                    <a:pt x="3755" y="14850"/>
                  </a:cubicBezTo>
                  <a:cubicBezTo>
                    <a:pt x="4683" y="14577"/>
                    <a:pt x="5592" y="14250"/>
                    <a:pt x="6511" y="13950"/>
                  </a:cubicBezTo>
                  <a:lnTo>
                    <a:pt x="7889" y="13500"/>
                  </a:lnTo>
                  <a:cubicBezTo>
                    <a:pt x="9586" y="11006"/>
                    <a:pt x="7836" y="12979"/>
                    <a:pt x="10185" y="11700"/>
                  </a:cubicBezTo>
                  <a:cubicBezTo>
                    <a:pt x="11150" y="11175"/>
                    <a:pt x="12940" y="9900"/>
                    <a:pt x="12940" y="9900"/>
                  </a:cubicBezTo>
                  <a:cubicBezTo>
                    <a:pt x="14779" y="7197"/>
                    <a:pt x="13400" y="9862"/>
                    <a:pt x="13400" y="4950"/>
                  </a:cubicBezTo>
                  <a:cubicBezTo>
                    <a:pt x="13400" y="3293"/>
                    <a:pt x="13706" y="1650"/>
                    <a:pt x="13859" y="0"/>
                  </a:cubicBezTo>
                  <a:cubicBezTo>
                    <a:pt x="14624" y="150"/>
                    <a:pt x="15506" y="26"/>
                    <a:pt x="16155" y="450"/>
                  </a:cubicBezTo>
                  <a:cubicBezTo>
                    <a:pt x="16558" y="713"/>
                    <a:pt x="16497" y="1340"/>
                    <a:pt x="16614" y="1800"/>
                  </a:cubicBezTo>
                  <a:cubicBezTo>
                    <a:pt x="16804" y="2542"/>
                    <a:pt x="16921" y="3300"/>
                    <a:pt x="17074" y="4050"/>
                  </a:cubicBezTo>
                  <a:cubicBezTo>
                    <a:pt x="17227" y="5700"/>
                    <a:pt x="16663" y="7579"/>
                    <a:pt x="17533" y="9000"/>
                  </a:cubicBezTo>
                  <a:cubicBezTo>
                    <a:pt x="19208" y="11735"/>
                    <a:pt x="20262" y="7243"/>
                    <a:pt x="20289" y="7200"/>
                  </a:cubicBezTo>
                  <a:cubicBezTo>
                    <a:pt x="20511" y="6836"/>
                    <a:pt x="20774" y="6300"/>
                    <a:pt x="21207" y="6300"/>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441" name="Shape"/>
            <p:cNvSpPr/>
            <p:nvPr/>
          </p:nvSpPr>
          <p:spPr>
            <a:xfrm>
              <a:off x="3629211" y="1937292"/>
              <a:ext cx="112529" cy="153447"/>
            </a:xfrm>
            <a:custGeom>
              <a:avLst/>
              <a:gdLst/>
              <a:ahLst/>
              <a:cxnLst>
                <a:cxn ang="0">
                  <a:pos x="wd2" y="hd2"/>
                </a:cxn>
                <a:cxn ang="5400000">
                  <a:pos x="wd2" y="hd2"/>
                </a:cxn>
                <a:cxn ang="10800000">
                  <a:pos x="wd2" y="hd2"/>
                </a:cxn>
                <a:cxn ang="16200000">
                  <a:pos x="wd2" y="hd2"/>
                </a:cxn>
              </a:cxnLst>
              <a:rect l="0" t="0" r="r" b="b"/>
              <a:pathLst>
                <a:path w="19381" h="21089" fill="norm" stroke="1" extrusionOk="0">
                  <a:moveTo>
                    <a:pt x="4827" y="260"/>
                  </a:moveTo>
                  <a:cubicBezTo>
                    <a:pt x="6040" y="1032"/>
                    <a:pt x="5864" y="4458"/>
                    <a:pt x="9193" y="6046"/>
                  </a:cubicBezTo>
                  <a:cubicBezTo>
                    <a:pt x="10509" y="6674"/>
                    <a:pt x="12104" y="6818"/>
                    <a:pt x="13559" y="7203"/>
                  </a:cubicBezTo>
                  <a:cubicBezTo>
                    <a:pt x="14530" y="7975"/>
                    <a:pt x="15856" y="8542"/>
                    <a:pt x="16470" y="9518"/>
                  </a:cubicBezTo>
                  <a:cubicBezTo>
                    <a:pt x="17842" y="11700"/>
                    <a:pt x="19381" y="16461"/>
                    <a:pt x="19381" y="16461"/>
                  </a:cubicBezTo>
                  <a:cubicBezTo>
                    <a:pt x="18411" y="17232"/>
                    <a:pt x="17542" y="18093"/>
                    <a:pt x="16470" y="18775"/>
                  </a:cubicBezTo>
                  <a:cubicBezTo>
                    <a:pt x="15104" y="19644"/>
                    <a:pt x="12104" y="21089"/>
                    <a:pt x="12104" y="21089"/>
                  </a:cubicBezTo>
                  <a:cubicBezTo>
                    <a:pt x="11619" y="18775"/>
                    <a:pt x="11685" y="16343"/>
                    <a:pt x="10649" y="14146"/>
                  </a:cubicBezTo>
                  <a:cubicBezTo>
                    <a:pt x="9957" y="12681"/>
                    <a:pt x="4473" y="10102"/>
                    <a:pt x="3371" y="9518"/>
                  </a:cubicBezTo>
                  <a:cubicBezTo>
                    <a:pt x="1323" y="7075"/>
                    <a:pt x="-2219" y="4705"/>
                    <a:pt x="1916" y="1418"/>
                  </a:cubicBezTo>
                  <a:cubicBezTo>
                    <a:pt x="2945" y="599"/>
                    <a:pt x="3614" y="-511"/>
                    <a:pt x="4827" y="260"/>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443"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444" name="Not all places with similar TEMPERATURES are in the SAME BIOME."/>
          <p:cNvSpPr txBox="1"/>
          <p:nvPr/>
        </p:nvSpPr>
        <p:spPr>
          <a:xfrm>
            <a:off x="340641" y="264858"/>
            <a:ext cx="8305801" cy="10179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800">
                <a:latin typeface="Arial"/>
                <a:ea typeface="Arial"/>
                <a:cs typeface="Arial"/>
                <a:sym typeface="Arial"/>
              </a:defRPr>
            </a:pPr>
            <a:r>
              <a:t>Not all</a:t>
            </a:r>
            <a:r>
              <a:rPr sz="3200"/>
              <a:t> places with similar TEMPERATURES are in the SAME BIOME.</a:t>
            </a:r>
          </a:p>
        </p:txBody>
      </p:sp>
      <p:sp>
        <p:nvSpPr>
          <p:cNvPr id="445" name="Why?  PRECIPITATION!…"/>
          <p:cNvSpPr txBox="1"/>
          <p:nvPr/>
        </p:nvSpPr>
        <p:spPr>
          <a:xfrm>
            <a:off x="152400" y="1246913"/>
            <a:ext cx="8991600" cy="2103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p>
          <a:p>
            <a:pPr>
              <a:defRPr>
                <a:latin typeface="Arial"/>
                <a:ea typeface="Arial"/>
                <a:cs typeface="Arial"/>
                <a:sym typeface="Arial"/>
              </a:defRPr>
            </a:pPr>
            <a:r>
              <a:t>Why?  PRECIPITATION!</a:t>
            </a:r>
          </a:p>
          <a:p>
            <a:pPr>
              <a:defRPr>
                <a:latin typeface="Arial"/>
                <a:ea typeface="Arial"/>
                <a:cs typeface="Arial"/>
                <a:sym typeface="Arial"/>
              </a:defRPr>
            </a:pPr>
          </a:p>
          <a:p>
            <a:pPr>
              <a:defRPr>
                <a:latin typeface="Arial"/>
                <a:ea typeface="Arial"/>
                <a:cs typeface="Arial"/>
                <a:sym typeface="Arial"/>
              </a:defRPr>
            </a:pPr>
            <a:r>
              <a:t>A biome is classified by its temperature AND precipitation.  Areas that have the same temperature but DIFFERENT amounts of precipitation support different types of plant and animal life. Examples:</a:t>
            </a:r>
          </a:p>
        </p:txBody>
      </p:sp>
      <p:grpSp>
        <p:nvGrpSpPr>
          <p:cNvPr id="459" name="Group"/>
          <p:cNvGrpSpPr/>
          <p:nvPr/>
        </p:nvGrpSpPr>
        <p:grpSpPr>
          <a:xfrm>
            <a:off x="200891" y="3770312"/>
            <a:ext cx="4229102" cy="2616203"/>
            <a:chOff x="0" y="0"/>
            <a:chExt cx="4229101" cy="2616202"/>
          </a:xfrm>
        </p:grpSpPr>
        <p:grpSp>
          <p:nvGrpSpPr>
            <p:cNvPr id="455" name="Group"/>
            <p:cNvGrpSpPr/>
            <p:nvPr/>
          </p:nvGrpSpPr>
          <p:grpSpPr>
            <a:xfrm>
              <a:off x="0" y="-1"/>
              <a:ext cx="4229102" cy="2616204"/>
              <a:chOff x="0" y="0"/>
              <a:chExt cx="4229101" cy="2616202"/>
            </a:xfrm>
          </p:grpSpPr>
          <p:grpSp>
            <p:nvGrpSpPr>
              <p:cNvPr id="453" name="Group"/>
              <p:cNvGrpSpPr/>
              <p:nvPr/>
            </p:nvGrpSpPr>
            <p:grpSpPr>
              <a:xfrm>
                <a:off x="112012" y="202438"/>
                <a:ext cx="4004848" cy="2248667"/>
                <a:chOff x="-29" y="-6"/>
                <a:chExt cx="4004846" cy="2248666"/>
              </a:xfrm>
            </p:grpSpPr>
            <p:sp>
              <p:nvSpPr>
                <p:cNvPr id="446" name="Line"/>
                <p:cNvSpPr/>
                <p:nvPr/>
              </p:nvSpPr>
              <p:spPr>
                <a:xfrm>
                  <a:off x="871680" y="326191"/>
                  <a:ext cx="305207" cy="325910"/>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452" name="Group"/>
                <p:cNvGrpSpPr/>
                <p:nvPr/>
              </p:nvGrpSpPr>
              <p:grpSpPr>
                <a:xfrm>
                  <a:off x="-30" y="-7"/>
                  <a:ext cx="4004848" cy="2248667"/>
                  <a:chOff x="-28" y="-5"/>
                  <a:chExt cx="4004846" cy="2248666"/>
                </a:xfrm>
              </p:grpSpPr>
              <p:sp>
                <p:nvSpPr>
                  <p:cNvPr id="447" name="Line"/>
                  <p:cNvSpPr/>
                  <p:nvPr/>
                </p:nvSpPr>
                <p:spPr>
                  <a:xfrm>
                    <a:off x="-29" y="356354"/>
                    <a:ext cx="1474479" cy="1892307"/>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7"/>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2"/>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7"/>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8"/>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8"/>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3"/>
                          <a:pt x="18546" y="18563"/>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7"/>
                        </a:cubicBezTo>
                        <a:cubicBezTo>
                          <a:pt x="16768" y="19845"/>
                          <a:pt x="16647" y="19899"/>
                          <a:pt x="16647" y="19980"/>
                        </a:cubicBezTo>
                        <a:cubicBezTo>
                          <a:pt x="16647" y="20061"/>
                          <a:pt x="16813" y="20102"/>
                          <a:pt x="16828" y="20183"/>
                        </a:cubicBezTo>
                        <a:cubicBezTo>
                          <a:pt x="16885" y="20479"/>
                          <a:pt x="16725" y="20456"/>
                          <a:pt x="16467" y="20520"/>
                        </a:cubicBezTo>
                        <a:cubicBezTo>
                          <a:pt x="16436" y="20588"/>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2"/>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48" name="Line"/>
                  <p:cNvSpPr/>
                  <p:nvPr/>
                </p:nvSpPr>
                <p:spPr>
                  <a:xfrm>
                    <a:off x="1076659" y="-6"/>
                    <a:ext cx="503676" cy="725065"/>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49" name="Shape"/>
                  <p:cNvSpPr/>
                  <p:nvPr/>
                </p:nvSpPr>
                <p:spPr>
                  <a:xfrm>
                    <a:off x="1759621" y="226180"/>
                    <a:ext cx="2245198" cy="1300947"/>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6"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3"/>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450" name="Line"/>
                  <p:cNvSpPr/>
                  <p:nvPr/>
                </p:nvSpPr>
                <p:spPr>
                  <a:xfrm>
                    <a:off x="1690907" y="1132382"/>
                    <a:ext cx="759279" cy="826657"/>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51" name="Line"/>
                  <p:cNvSpPr/>
                  <p:nvPr/>
                </p:nvSpPr>
                <p:spPr>
                  <a:xfrm>
                    <a:off x="3132810" y="1626636"/>
                    <a:ext cx="500371" cy="326751"/>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454" name="Rectangle"/>
              <p:cNvSpPr/>
              <p:nvPr/>
            </p:nvSpPr>
            <p:spPr>
              <a:xfrm>
                <a:off x="0" y="-1"/>
                <a:ext cx="4229102" cy="2616204"/>
              </a:xfrm>
              <a:prstGeom prst="rect">
                <a:avLst/>
              </a:prstGeom>
              <a:noFill/>
              <a:ln w="9525" cap="flat">
                <a:solidFill>
                  <a:srgbClr val="0000FF"/>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456" name="Line"/>
            <p:cNvSpPr/>
            <p:nvPr/>
          </p:nvSpPr>
          <p:spPr>
            <a:xfrm>
              <a:off x="627062" y="1047750"/>
              <a:ext cx="312739" cy="398341"/>
            </a:xfrm>
            <a:custGeom>
              <a:avLst/>
              <a:gdLst/>
              <a:ahLst/>
              <a:cxnLst>
                <a:cxn ang="0">
                  <a:pos x="wd2" y="hd2"/>
                </a:cxn>
                <a:cxn ang="5400000">
                  <a:pos x="wd2" y="hd2"/>
                </a:cxn>
                <a:cxn ang="10800000">
                  <a:pos x="wd2" y="hd2"/>
                </a:cxn>
                <a:cxn ang="16200000">
                  <a:pos x="wd2" y="hd2"/>
                </a:cxn>
              </a:cxnLst>
              <a:rect l="0" t="0" r="r" b="b"/>
              <a:pathLst>
                <a:path w="21600" h="21508" fill="norm" stroke="1" extrusionOk="0">
                  <a:moveTo>
                    <a:pt x="584" y="8237"/>
                  </a:moveTo>
                  <a:cubicBezTo>
                    <a:pt x="778" y="7474"/>
                    <a:pt x="952" y="6708"/>
                    <a:pt x="1168" y="5949"/>
                  </a:cubicBezTo>
                  <a:cubicBezTo>
                    <a:pt x="1342" y="5335"/>
                    <a:pt x="1619" y="4739"/>
                    <a:pt x="1751" y="4118"/>
                  </a:cubicBezTo>
                  <a:cubicBezTo>
                    <a:pt x="2009" y="2905"/>
                    <a:pt x="1698" y="1581"/>
                    <a:pt x="2335" y="458"/>
                  </a:cubicBezTo>
                  <a:cubicBezTo>
                    <a:pt x="2585" y="17"/>
                    <a:pt x="3503" y="153"/>
                    <a:pt x="4086" y="0"/>
                  </a:cubicBezTo>
                  <a:cubicBezTo>
                    <a:pt x="5069" y="2310"/>
                    <a:pt x="3957" y="632"/>
                    <a:pt x="6422" y="2288"/>
                  </a:cubicBezTo>
                  <a:cubicBezTo>
                    <a:pt x="7257" y="2850"/>
                    <a:pt x="7712" y="3846"/>
                    <a:pt x="8757" y="4118"/>
                  </a:cubicBezTo>
                  <a:cubicBezTo>
                    <a:pt x="14643" y="5656"/>
                    <a:pt x="5513" y="3310"/>
                    <a:pt x="12843" y="5034"/>
                  </a:cubicBezTo>
                  <a:cubicBezTo>
                    <a:pt x="19949" y="6705"/>
                    <a:pt x="13299" y="5352"/>
                    <a:pt x="18681" y="6407"/>
                  </a:cubicBezTo>
                  <a:cubicBezTo>
                    <a:pt x="20114" y="7530"/>
                    <a:pt x="19864" y="7061"/>
                    <a:pt x="20432" y="8695"/>
                  </a:cubicBezTo>
                  <a:cubicBezTo>
                    <a:pt x="20855" y="9908"/>
                    <a:pt x="21600" y="12355"/>
                    <a:pt x="21600" y="12355"/>
                  </a:cubicBezTo>
                  <a:cubicBezTo>
                    <a:pt x="21056" y="15765"/>
                    <a:pt x="21361" y="15798"/>
                    <a:pt x="19849" y="18762"/>
                  </a:cubicBezTo>
                  <a:cubicBezTo>
                    <a:pt x="19459" y="19525"/>
                    <a:pt x="19352" y="20419"/>
                    <a:pt x="18681" y="21050"/>
                  </a:cubicBezTo>
                  <a:cubicBezTo>
                    <a:pt x="18287" y="21421"/>
                    <a:pt x="17514" y="21355"/>
                    <a:pt x="16930" y="21508"/>
                  </a:cubicBezTo>
                  <a:cubicBezTo>
                    <a:pt x="15957" y="21355"/>
                    <a:pt x="14712" y="21600"/>
                    <a:pt x="14011" y="21050"/>
                  </a:cubicBezTo>
                  <a:cubicBezTo>
                    <a:pt x="13421" y="20588"/>
                    <a:pt x="12600" y="17363"/>
                    <a:pt x="12259" y="16474"/>
                  </a:cubicBezTo>
                  <a:cubicBezTo>
                    <a:pt x="11906" y="15550"/>
                    <a:pt x="11092" y="13728"/>
                    <a:pt x="11092" y="13728"/>
                  </a:cubicBezTo>
                  <a:cubicBezTo>
                    <a:pt x="10508" y="14033"/>
                    <a:pt x="9888" y="14300"/>
                    <a:pt x="9341" y="14643"/>
                  </a:cubicBezTo>
                  <a:cubicBezTo>
                    <a:pt x="8911" y="14913"/>
                    <a:pt x="8645" y="15337"/>
                    <a:pt x="8173" y="15559"/>
                  </a:cubicBezTo>
                  <a:cubicBezTo>
                    <a:pt x="7645" y="15807"/>
                    <a:pt x="7005" y="15864"/>
                    <a:pt x="6422" y="16016"/>
                  </a:cubicBezTo>
                  <a:cubicBezTo>
                    <a:pt x="4727" y="15795"/>
                    <a:pt x="2663" y="16072"/>
                    <a:pt x="1751" y="14643"/>
                  </a:cubicBezTo>
                  <a:cubicBezTo>
                    <a:pt x="1201" y="13781"/>
                    <a:pt x="584" y="11898"/>
                    <a:pt x="584" y="11898"/>
                  </a:cubicBezTo>
                  <a:cubicBezTo>
                    <a:pt x="389" y="10983"/>
                    <a:pt x="0" y="10080"/>
                    <a:pt x="0" y="9152"/>
                  </a:cubicBezTo>
                  <a:cubicBezTo>
                    <a:pt x="0" y="8224"/>
                    <a:pt x="437" y="7327"/>
                    <a:pt x="584" y="6407"/>
                  </a:cubicBezTo>
                  <a:cubicBezTo>
                    <a:pt x="632" y="6104"/>
                    <a:pt x="584" y="5796"/>
                    <a:pt x="584" y="5491"/>
                  </a:cubicBezTo>
                </a:path>
              </a:pathLst>
            </a:custGeom>
            <a:solidFill>
              <a:srgbClr val="DA9822"/>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457" name="Shape"/>
            <p:cNvSpPr/>
            <p:nvPr/>
          </p:nvSpPr>
          <p:spPr>
            <a:xfrm>
              <a:off x="2387600" y="1075603"/>
              <a:ext cx="1016500" cy="406480"/>
            </a:xfrm>
            <a:custGeom>
              <a:avLst/>
              <a:gdLst/>
              <a:ahLst/>
              <a:cxnLst>
                <a:cxn ang="0">
                  <a:pos x="wd2" y="hd2"/>
                </a:cxn>
                <a:cxn ang="5400000">
                  <a:pos x="wd2" y="hd2"/>
                </a:cxn>
                <a:cxn ang="10800000">
                  <a:pos x="wd2" y="hd2"/>
                </a:cxn>
                <a:cxn ang="16200000">
                  <a:pos x="wd2" y="hd2"/>
                </a:cxn>
              </a:cxnLst>
              <a:rect l="0" t="0" r="r" b="b"/>
              <a:pathLst>
                <a:path w="21180" h="21437" fill="norm" stroke="1" extrusionOk="0">
                  <a:moveTo>
                    <a:pt x="0" y="11160"/>
                  </a:moveTo>
                  <a:lnTo>
                    <a:pt x="1410" y="10267"/>
                  </a:lnTo>
                  <a:lnTo>
                    <a:pt x="2115" y="9821"/>
                  </a:lnTo>
                  <a:cubicBezTo>
                    <a:pt x="2174" y="9374"/>
                    <a:pt x="2322" y="8946"/>
                    <a:pt x="2292" y="8482"/>
                  </a:cubicBezTo>
                  <a:cubicBezTo>
                    <a:pt x="2257" y="7952"/>
                    <a:pt x="2034" y="7622"/>
                    <a:pt x="1939" y="7142"/>
                  </a:cubicBezTo>
                  <a:cubicBezTo>
                    <a:pt x="1856" y="6722"/>
                    <a:pt x="1822" y="6250"/>
                    <a:pt x="1763" y="5803"/>
                  </a:cubicBezTo>
                  <a:cubicBezTo>
                    <a:pt x="1880" y="5357"/>
                    <a:pt x="1936" y="4748"/>
                    <a:pt x="2115" y="4464"/>
                  </a:cubicBezTo>
                  <a:cubicBezTo>
                    <a:pt x="2431" y="3965"/>
                    <a:pt x="3173" y="3571"/>
                    <a:pt x="3173" y="3571"/>
                  </a:cubicBezTo>
                  <a:cubicBezTo>
                    <a:pt x="3291" y="3273"/>
                    <a:pt x="3369" y="2820"/>
                    <a:pt x="3526" y="2678"/>
                  </a:cubicBezTo>
                  <a:cubicBezTo>
                    <a:pt x="4210" y="2059"/>
                    <a:pt x="5641" y="1339"/>
                    <a:pt x="5641" y="1339"/>
                  </a:cubicBezTo>
                  <a:lnTo>
                    <a:pt x="14984" y="1785"/>
                  </a:lnTo>
                  <a:cubicBezTo>
                    <a:pt x="15692" y="1785"/>
                    <a:pt x="16396" y="1527"/>
                    <a:pt x="17100" y="1339"/>
                  </a:cubicBezTo>
                  <a:cubicBezTo>
                    <a:pt x="18303" y="1018"/>
                    <a:pt x="18162" y="931"/>
                    <a:pt x="19215" y="446"/>
                  </a:cubicBezTo>
                  <a:cubicBezTo>
                    <a:pt x="19567" y="284"/>
                    <a:pt x="19920" y="149"/>
                    <a:pt x="20273" y="0"/>
                  </a:cubicBezTo>
                  <a:cubicBezTo>
                    <a:pt x="21600" y="840"/>
                    <a:pt x="21187" y="-46"/>
                    <a:pt x="20802" y="5803"/>
                  </a:cubicBezTo>
                  <a:cubicBezTo>
                    <a:pt x="20741" y="6731"/>
                    <a:pt x="20567" y="7589"/>
                    <a:pt x="20449" y="8482"/>
                  </a:cubicBezTo>
                  <a:cubicBezTo>
                    <a:pt x="20390" y="8928"/>
                    <a:pt x="20449" y="9672"/>
                    <a:pt x="20273" y="9821"/>
                  </a:cubicBezTo>
                  <a:cubicBezTo>
                    <a:pt x="19714" y="10292"/>
                    <a:pt x="19703" y="10171"/>
                    <a:pt x="19215" y="11160"/>
                  </a:cubicBezTo>
                  <a:cubicBezTo>
                    <a:pt x="19085" y="11423"/>
                    <a:pt x="19011" y="11865"/>
                    <a:pt x="18863" y="12053"/>
                  </a:cubicBezTo>
                  <a:cubicBezTo>
                    <a:pt x="18646" y="12327"/>
                    <a:pt x="18393" y="12351"/>
                    <a:pt x="18158" y="12499"/>
                  </a:cubicBezTo>
                  <a:cubicBezTo>
                    <a:pt x="17264" y="14762"/>
                    <a:pt x="18420" y="12100"/>
                    <a:pt x="17276" y="13839"/>
                  </a:cubicBezTo>
                  <a:cubicBezTo>
                    <a:pt x="17134" y="14055"/>
                    <a:pt x="17027" y="14403"/>
                    <a:pt x="16923" y="14732"/>
                  </a:cubicBezTo>
                  <a:cubicBezTo>
                    <a:pt x="16791" y="15151"/>
                    <a:pt x="16747" y="15773"/>
                    <a:pt x="16571" y="16071"/>
                  </a:cubicBezTo>
                  <a:cubicBezTo>
                    <a:pt x="16369" y="16411"/>
                    <a:pt x="16101" y="16368"/>
                    <a:pt x="15866" y="16517"/>
                  </a:cubicBezTo>
                  <a:cubicBezTo>
                    <a:pt x="15028" y="17932"/>
                    <a:pt x="15538" y="17240"/>
                    <a:pt x="14279" y="18303"/>
                  </a:cubicBezTo>
                  <a:cubicBezTo>
                    <a:pt x="14103" y="18452"/>
                    <a:pt x="13905" y="18488"/>
                    <a:pt x="13750" y="18749"/>
                  </a:cubicBezTo>
                  <a:cubicBezTo>
                    <a:pt x="13574" y="19047"/>
                    <a:pt x="13415" y="19424"/>
                    <a:pt x="13221" y="19642"/>
                  </a:cubicBezTo>
                  <a:cubicBezTo>
                    <a:pt x="12882" y="20024"/>
                    <a:pt x="12164" y="20535"/>
                    <a:pt x="12164" y="20535"/>
                  </a:cubicBezTo>
                  <a:cubicBezTo>
                    <a:pt x="11752" y="20386"/>
                    <a:pt x="11324" y="20421"/>
                    <a:pt x="10930" y="20089"/>
                  </a:cubicBezTo>
                  <a:cubicBezTo>
                    <a:pt x="10517" y="19740"/>
                    <a:pt x="10551" y="18615"/>
                    <a:pt x="10401" y="17856"/>
                  </a:cubicBezTo>
                  <a:cubicBezTo>
                    <a:pt x="10107" y="16368"/>
                    <a:pt x="10048" y="16517"/>
                    <a:pt x="9519" y="15624"/>
                  </a:cubicBezTo>
                  <a:cubicBezTo>
                    <a:pt x="9587" y="14595"/>
                    <a:pt x="9655" y="12706"/>
                    <a:pt x="9872" y="11607"/>
                  </a:cubicBezTo>
                  <a:cubicBezTo>
                    <a:pt x="10556" y="8145"/>
                    <a:pt x="9958" y="12294"/>
                    <a:pt x="10401" y="8928"/>
                  </a:cubicBezTo>
                  <a:cubicBezTo>
                    <a:pt x="10225" y="8779"/>
                    <a:pt x="10056" y="8415"/>
                    <a:pt x="9872" y="8482"/>
                  </a:cubicBezTo>
                  <a:cubicBezTo>
                    <a:pt x="9612" y="8576"/>
                    <a:pt x="9353" y="8904"/>
                    <a:pt x="9167" y="9375"/>
                  </a:cubicBezTo>
                  <a:cubicBezTo>
                    <a:pt x="9035" y="9707"/>
                    <a:pt x="9036" y="10257"/>
                    <a:pt x="8991" y="10714"/>
                  </a:cubicBezTo>
                  <a:cubicBezTo>
                    <a:pt x="8918" y="11450"/>
                    <a:pt x="8873" y="12202"/>
                    <a:pt x="8814" y="12946"/>
                  </a:cubicBezTo>
                  <a:cubicBezTo>
                    <a:pt x="8873" y="13839"/>
                    <a:pt x="8865" y="14777"/>
                    <a:pt x="8991" y="15624"/>
                  </a:cubicBezTo>
                  <a:cubicBezTo>
                    <a:pt x="9049" y="16018"/>
                    <a:pt x="9258" y="16156"/>
                    <a:pt x="9343" y="16517"/>
                  </a:cubicBezTo>
                  <a:cubicBezTo>
                    <a:pt x="9439" y="16921"/>
                    <a:pt x="9461" y="17410"/>
                    <a:pt x="9519" y="17856"/>
                  </a:cubicBezTo>
                  <a:cubicBezTo>
                    <a:pt x="9506" y="18056"/>
                    <a:pt x="9507" y="21241"/>
                    <a:pt x="8991" y="21428"/>
                  </a:cubicBezTo>
                  <a:cubicBezTo>
                    <a:pt x="8642" y="21554"/>
                    <a:pt x="7281" y="20282"/>
                    <a:pt x="7051" y="20089"/>
                  </a:cubicBezTo>
                  <a:lnTo>
                    <a:pt x="5994" y="19196"/>
                  </a:lnTo>
                  <a:cubicBezTo>
                    <a:pt x="5817" y="19047"/>
                    <a:pt x="5645" y="18863"/>
                    <a:pt x="5465" y="18749"/>
                  </a:cubicBezTo>
                  <a:cubicBezTo>
                    <a:pt x="5230" y="18601"/>
                    <a:pt x="4993" y="18471"/>
                    <a:pt x="4760" y="18303"/>
                  </a:cubicBezTo>
                  <a:cubicBezTo>
                    <a:pt x="4581" y="18174"/>
                    <a:pt x="4410" y="17986"/>
                    <a:pt x="4231" y="17856"/>
                  </a:cubicBezTo>
                  <a:cubicBezTo>
                    <a:pt x="3998" y="17688"/>
                    <a:pt x="3758" y="17586"/>
                    <a:pt x="3526" y="17410"/>
                  </a:cubicBezTo>
                  <a:cubicBezTo>
                    <a:pt x="3170" y="17140"/>
                    <a:pt x="2468" y="16517"/>
                    <a:pt x="2468" y="16517"/>
                  </a:cubicBezTo>
                  <a:cubicBezTo>
                    <a:pt x="2350" y="16220"/>
                    <a:pt x="2264" y="15813"/>
                    <a:pt x="2115" y="15624"/>
                  </a:cubicBezTo>
                  <a:cubicBezTo>
                    <a:pt x="1783" y="15203"/>
                    <a:pt x="1058" y="14732"/>
                    <a:pt x="1058" y="14732"/>
                  </a:cubicBezTo>
                  <a:cubicBezTo>
                    <a:pt x="940" y="14434"/>
                    <a:pt x="835" y="14102"/>
                    <a:pt x="705" y="13839"/>
                  </a:cubicBezTo>
                  <a:cubicBezTo>
                    <a:pt x="540" y="13503"/>
                    <a:pt x="234" y="13462"/>
                    <a:pt x="176" y="12946"/>
                  </a:cubicBezTo>
                  <a:cubicBezTo>
                    <a:pt x="94" y="12216"/>
                    <a:pt x="186" y="11345"/>
                    <a:pt x="353" y="10714"/>
                  </a:cubicBezTo>
                  <a:cubicBezTo>
                    <a:pt x="456" y="10322"/>
                    <a:pt x="881" y="10267"/>
                    <a:pt x="0" y="11160"/>
                  </a:cubicBezTo>
                  <a:close/>
                </a:path>
              </a:pathLst>
            </a:custGeom>
            <a:solidFill>
              <a:srgbClr val="DA9822"/>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458" name="Shape"/>
            <p:cNvSpPr/>
            <p:nvPr/>
          </p:nvSpPr>
          <p:spPr>
            <a:xfrm>
              <a:off x="1193416" y="1927347"/>
              <a:ext cx="77581" cy="264992"/>
            </a:xfrm>
            <a:custGeom>
              <a:avLst/>
              <a:gdLst/>
              <a:ahLst/>
              <a:cxnLst>
                <a:cxn ang="0">
                  <a:pos x="wd2" y="hd2"/>
                </a:cxn>
                <a:cxn ang="5400000">
                  <a:pos x="wd2" y="hd2"/>
                </a:cxn>
                <a:cxn ang="10800000">
                  <a:pos x="wd2" y="hd2"/>
                </a:cxn>
                <a:cxn ang="16200000">
                  <a:pos x="wd2" y="hd2"/>
                </a:cxn>
              </a:cxnLst>
              <a:rect l="0" t="0" r="r" b="b"/>
              <a:pathLst>
                <a:path w="19916" h="21085" fill="norm" stroke="1" extrusionOk="0">
                  <a:moveTo>
                    <a:pt x="10861" y="1627"/>
                  </a:moveTo>
                  <a:cubicBezTo>
                    <a:pt x="13028" y="509"/>
                    <a:pt x="17592" y="-515"/>
                    <a:pt x="19531" y="285"/>
                  </a:cubicBezTo>
                  <a:cubicBezTo>
                    <a:pt x="21291" y="1012"/>
                    <a:pt x="16516" y="5098"/>
                    <a:pt x="15196" y="6324"/>
                  </a:cubicBezTo>
                  <a:cubicBezTo>
                    <a:pt x="14474" y="8337"/>
                    <a:pt x="14023" y="10361"/>
                    <a:pt x="13028" y="12362"/>
                  </a:cubicBezTo>
                  <a:cubicBezTo>
                    <a:pt x="10669" y="17111"/>
                    <a:pt x="11525" y="13114"/>
                    <a:pt x="8694" y="17059"/>
                  </a:cubicBezTo>
                  <a:cubicBezTo>
                    <a:pt x="7740" y="18387"/>
                    <a:pt x="7249" y="19743"/>
                    <a:pt x="6526" y="21085"/>
                  </a:cubicBezTo>
                  <a:cubicBezTo>
                    <a:pt x="4359" y="20861"/>
                    <a:pt x="746" y="21085"/>
                    <a:pt x="24" y="20414"/>
                  </a:cubicBezTo>
                  <a:cubicBezTo>
                    <a:pt x="-309" y="20105"/>
                    <a:pt x="2855" y="15822"/>
                    <a:pt x="4359" y="15046"/>
                  </a:cubicBezTo>
                  <a:cubicBezTo>
                    <a:pt x="5410" y="14504"/>
                    <a:pt x="7249" y="14152"/>
                    <a:pt x="8694" y="13704"/>
                  </a:cubicBezTo>
                  <a:cubicBezTo>
                    <a:pt x="13804" y="8958"/>
                    <a:pt x="8542" y="15108"/>
                    <a:pt x="6526" y="6995"/>
                  </a:cubicBezTo>
                  <a:cubicBezTo>
                    <a:pt x="5877" y="4384"/>
                    <a:pt x="8693" y="2745"/>
                    <a:pt x="10861" y="1627"/>
                  </a:cubicBezTo>
                  <a:close/>
                </a:path>
              </a:pathLst>
            </a:custGeom>
            <a:solidFill>
              <a:srgbClr val="DA9822"/>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460" name="Temperate Forest"/>
          <p:cNvSpPr txBox="1"/>
          <p:nvPr/>
        </p:nvSpPr>
        <p:spPr>
          <a:xfrm>
            <a:off x="5652654" y="3352800"/>
            <a:ext cx="2165161"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Temperate Forest </a:t>
            </a:r>
          </a:p>
        </p:txBody>
      </p:sp>
      <p:sp>
        <p:nvSpPr>
          <p:cNvPr id="461" name="Grasslands"/>
          <p:cNvSpPr txBox="1"/>
          <p:nvPr/>
        </p:nvSpPr>
        <p:spPr>
          <a:xfrm>
            <a:off x="1629205" y="3333750"/>
            <a:ext cx="138877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Grasslands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south-dakota-badlands-national-park-yellow-flowers-on-the-grassland.jpg" descr="south-dakota-badlands-national-park-yellow-flowers-on-the-grassland.jpg"/>
          <p:cNvPicPr>
            <a:picLocks noChangeAspect="1"/>
          </p:cNvPicPr>
          <p:nvPr/>
        </p:nvPicPr>
        <p:blipFill>
          <a:blip r:embed="rId3">
            <a:extLst/>
          </a:blip>
          <a:stretch>
            <a:fillRect/>
          </a:stretch>
        </p:blipFill>
        <p:spPr>
          <a:xfrm>
            <a:off x="-2519872" y="2489423"/>
            <a:ext cx="6904396" cy="4416645"/>
          </a:xfrm>
          <a:prstGeom prst="rect">
            <a:avLst/>
          </a:prstGeom>
          <a:ln w="12700">
            <a:miter lim="400000"/>
          </a:ln>
        </p:spPr>
      </p:pic>
      <p:pic>
        <p:nvPicPr>
          <p:cNvPr id="466" name="image10.jpeg" descr="image10.jpeg"/>
          <p:cNvPicPr>
            <a:picLocks noChangeAspect="1"/>
          </p:cNvPicPr>
          <p:nvPr/>
        </p:nvPicPr>
        <p:blipFill>
          <a:blip r:embed="rId4">
            <a:extLst/>
          </a:blip>
          <a:stretch>
            <a:fillRect/>
          </a:stretch>
        </p:blipFill>
        <p:spPr>
          <a:xfrm>
            <a:off x="4349570" y="2491555"/>
            <a:ext cx="6719806" cy="4475494"/>
          </a:xfrm>
          <a:prstGeom prst="rect">
            <a:avLst/>
          </a:prstGeom>
          <a:ln w="12700">
            <a:miter lim="400000"/>
          </a:ln>
        </p:spPr>
      </p:pic>
      <p:sp>
        <p:nvSpPr>
          <p:cNvPr id="467"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solidFill>
                  <a:srgbClr val="FFFFFF"/>
                </a:solidFill>
                <a:latin typeface="Arial"/>
                <a:ea typeface="Arial"/>
                <a:cs typeface="Arial"/>
                <a:sym typeface="Arial"/>
              </a:defRPr>
            </a:pPr>
            <a:r>
              <a:t>Cognitive Learning Systems, </a:t>
            </a:r>
            <a:r>
              <a:t>Inc. </a:t>
            </a:r>
            <a:r>
              <a:t>© 2016</a:t>
            </a:r>
          </a:p>
        </p:txBody>
      </p:sp>
      <p:sp>
        <p:nvSpPr>
          <p:cNvPr id="468" name="Terrestrial Biomes"/>
          <p:cNvSpPr txBox="1"/>
          <p:nvPr/>
        </p:nvSpPr>
        <p:spPr>
          <a:xfrm>
            <a:off x="304800" y="76199"/>
            <a:ext cx="8305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Terrestrial Biomes</a:t>
            </a:r>
          </a:p>
        </p:txBody>
      </p:sp>
      <p:sp>
        <p:nvSpPr>
          <p:cNvPr id="469" name="There are places which have similar TEMPERATURES but are DIFFERENT BIOMES.…"/>
          <p:cNvSpPr txBox="1"/>
          <p:nvPr/>
        </p:nvSpPr>
        <p:spPr>
          <a:xfrm>
            <a:off x="152400" y="762000"/>
            <a:ext cx="8991600" cy="15190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There are places which have similar TEMPERATURES but are DIFFERENT BIOMES.</a:t>
            </a:r>
          </a:p>
          <a:p>
            <a:pPr>
              <a:defRPr>
                <a:latin typeface="Arial"/>
                <a:ea typeface="Arial"/>
                <a:cs typeface="Arial"/>
                <a:sym typeface="Arial"/>
              </a:defRPr>
            </a:pPr>
          </a:p>
          <a:p>
            <a:pPr>
              <a:defRPr>
                <a:latin typeface="Arial"/>
                <a:ea typeface="Arial"/>
                <a:cs typeface="Arial"/>
                <a:sym typeface="Arial"/>
              </a:defRPr>
            </a:pPr>
            <a:r>
              <a:t>Why?  PRECIPITATION!</a:t>
            </a:r>
          </a:p>
        </p:txBody>
      </p:sp>
      <p:sp>
        <p:nvSpPr>
          <p:cNvPr id="470" name="Temperate Forest"/>
          <p:cNvSpPr txBox="1"/>
          <p:nvPr/>
        </p:nvSpPr>
        <p:spPr>
          <a:xfrm>
            <a:off x="5771147" y="2097505"/>
            <a:ext cx="2590801"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Temperate Forest</a:t>
            </a:r>
          </a:p>
        </p:txBody>
      </p:sp>
      <p:sp>
        <p:nvSpPr>
          <p:cNvPr id="471" name="Grasslands (Prairie)"/>
          <p:cNvSpPr txBox="1"/>
          <p:nvPr/>
        </p:nvSpPr>
        <p:spPr>
          <a:xfrm>
            <a:off x="1046747" y="2097505"/>
            <a:ext cx="2971801"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Grasslands (Prairie)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south-dakota-badlands-national-park-yellow-flowers-on-the-grassland.jpg" descr="south-dakota-badlands-national-park-yellow-flowers-on-the-grassland.jpg"/>
          <p:cNvPicPr>
            <a:picLocks noChangeAspect="1"/>
          </p:cNvPicPr>
          <p:nvPr/>
        </p:nvPicPr>
        <p:blipFill>
          <a:blip r:embed="rId3">
            <a:extLst/>
          </a:blip>
          <a:stretch>
            <a:fillRect/>
          </a:stretch>
        </p:blipFill>
        <p:spPr>
          <a:xfrm>
            <a:off x="-251151" y="3052915"/>
            <a:ext cx="4906508" cy="3138624"/>
          </a:xfrm>
          <a:prstGeom prst="rect">
            <a:avLst/>
          </a:prstGeom>
          <a:ln w="12700">
            <a:miter lim="400000"/>
          </a:ln>
        </p:spPr>
      </p:pic>
      <p:sp>
        <p:nvSpPr>
          <p:cNvPr id="476"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477" name="Terrestrial Biomes"/>
          <p:cNvSpPr txBox="1"/>
          <p:nvPr/>
        </p:nvSpPr>
        <p:spPr>
          <a:xfrm>
            <a:off x="304800" y="116680"/>
            <a:ext cx="8305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Terrestrial Biomes</a:t>
            </a:r>
          </a:p>
        </p:txBody>
      </p:sp>
      <p:sp>
        <p:nvSpPr>
          <p:cNvPr id="478" name="Grasslands and Temperate Forests are different biomes.…"/>
          <p:cNvSpPr txBox="1"/>
          <p:nvPr/>
        </p:nvSpPr>
        <p:spPr>
          <a:xfrm>
            <a:off x="152400" y="685800"/>
            <a:ext cx="8991600" cy="1518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p>
          <a:p>
            <a:pPr>
              <a:defRPr>
                <a:latin typeface="Arial"/>
                <a:ea typeface="Arial"/>
                <a:cs typeface="Arial"/>
                <a:sym typeface="Arial"/>
              </a:defRPr>
            </a:pPr>
            <a:r>
              <a:t>Grasslands and Temperate Forests are different biomes. </a:t>
            </a:r>
          </a:p>
          <a:p>
            <a:pPr>
              <a:defRPr>
                <a:latin typeface="Arial"/>
                <a:ea typeface="Arial"/>
                <a:cs typeface="Arial"/>
                <a:sym typeface="Arial"/>
              </a:defRPr>
            </a:pPr>
          </a:p>
          <a:p>
            <a:pPr>
              <a:defRPr>
                <a:latin typeface="Arial"/>
                <a:ea typeface="Arial"/>
                <a:cs typeface="Arial"/>
                <a:sym typeface="Arial"/>
              </a:defRPr>
            </a:pPr>
            <a:r>
              <a:t>They have similar TEMPERATURES but different amounts of PRECIPITATION.</a:t>
            </a:r>
          </a:p>
        </p:txBody>
      </p:sp>
      <p:sp>
        <p:nvSpPr>
          <p:cNvPr id="479" name="Temperate Forest"/>
          <p:cNvSpPr txBox="1"/>
          <p:nvPr/>
        </p:nvSpPr>
        <p:spPr>
          <a:xfrm>
            <a:off x="4642641" y="2579542"/>
            <a:ext cx="2590802" cy="375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 Temperate Forest</a:t>
            </a:r>
          </a:p>
        </p:txBody>
      </p:sp>
      <p:sp>
        <p:nvSpPr>
          <p:cNvPr id="480" name="Grasslands (Prairie)"/>
          <p:cNvSpPr txBox="1"/>
          <p:nvPr/>
        </p:nvSpPr>
        <p:spPr>
          <a:xfrm>
            <a:off x="1825015" y="2579542"/>
            <a:ext cx="2971802" cy="375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Grasslands (Prairie)</a:t>
            </a:r>
          </a:p>
        </p:txBody>
      </p:sp>
      <p:sp>
        <p:nvSpPr>
          <p:cNvPr id="481" name="4 seasons: winter, spring, summer, fall…"/>
          <p:cNvSpPr/>
          <p:nvPr/>
        </p:nvSpPr>
        <p:spPr>
          <a:xfrm>
            <a:off x="0" y="2925915"/>
            <a:ext cx="1979192" cy="369117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74625" indent="-174625">
              <a:spcBef>
                <a:spcPts val="600"/>
              </a:spcBef>
              <a:buSzPct val="100000"/>
              <a:buFont typeface="Arial"/>
              <a:buChar char="•"/>
              <a:defRPr sz="1700">
                <a:latin typeface="Arial"/>
                <a:ea typeface="Arial"/>
                <a:cs typeface="Arial"/>
                <a:sym typeface="Arial"/>
              </a:defRPr>
            </a:pPr>
            <a:r>
              <a:t>4 seasons: winter, spring, summer, fall</a:t>
            </a:r>
          </a:p>
          <a:p>
            <a:pPr marL="174625" indent="-174625">
              <a:spcBef>
                <a:spcPts val="600"/>
              </a:spcBef>
              <a:buSzPct val="100000"/>
              <a:buFont typeface="Arial"/>
              <a:buChar char="•"/>
              <a:defRPr sz="1700">
                <a:latin typeface="Arial"/>
                <a:ea typeface="Arial"/>
                <a:cs typeface="Arial"/>
                <a:sym typeface="Arial"/>
              </a:defRPr>
            </a:pPr>
            <a:r>
              <a:t>Warm summers</a:t>
            </a:r>
          </a:p>
          <a:p>
            <a:pPr marL="174625" indent="-174625">
              <a:spcBef>
                <a:spcPts val="600"/>
              </a:spcBef>
              <a:buSzPct val="100000"/>
              <a:buFont typeface="Arial"/>
              <a:buChar char="•"/>
              <a:defRPr sz="1700">
                <a:latin typeface="Arial"/>
                <a:ea typeface="Arial"/>
                <a:cs typeface="Arial"/>
                <a:sym typeface="Arial"/>
              </a:defRPr>
            </a:pPr>
            <a:r>
              <a:t>Cold winters</a:t>
            </a:r>
          </a:p>
          <a:p>
            <a:pPr marL="174625" indent="-174625">
              <a:spcBef>
                <a:spcPts val="600"/>
              </a:spcBef>
              <a:buSzPct val="100000"/>
              <a:buFont typeface="Arial"/>
              <a:buChar char="•"/>
              <a:defRPr sz="1700">
                <a:latin typeface="Arial"/>
                <a:ea typeface="Arial"/>
                <a:cs typeface="Arial"/>
                <a:sym typeface="Arial"/>
              </a:defRPr>
            </a:pPr>
            <a:r>
              <a:t>Precipitation occurs mostly during </a:t>
            </a:r>
            <a:r>
              <a:rPr b="1"/>
              <a:t>late spring and early summer</a:t>
            </a:r>
          </a:p>
          <a:p>
            <a:pPr marL="174625" indent="-174625">
              <a:spcBef>
                <a:spcPts val="600"/>
              </a:spcBef>
              <a:buSzPct val="100000"/>
              <a:buFont typeface="Arial"/>
              <a:buChar char="•"/>
              <a:defRPr sz="1700">
                <a:latin typeface="Arial"/>
                <a:ea typeface="Arial"/>
                <a:cs typeface="Arial"/>
                <a:sym typeface="Arial"/>
              </a:defRPr>
            </a:pPr>
            <a:r>
              <a:t>Less precipitation than a temperate forest biome</a:t>
            </a:r>
          </a:p>
        </p:txBody>
      </p:sp>
      <p:pic>
        <p:nvPicPr>
          <p:cNvPr id="482" name="image10.jpeg" descr="image10.jpeg"/>
          <p:cNvPicPr>
            <a:picLocks noChangeAspect="1"/>
          </p:cNvPicPr>
          <p:nvPr/>
        </p:nvPicPr>
        <p:blipFill>
          <a:blip r:embed="rId4">
            <a:extLst/>
          </a:blip>
          <a:stretch>
            <a:fillRect/>
          </a:stretch>
        </p:blipFill>
        <p:spPr>
          <a:xfrm>
            <a:off x="4612744" y="3058403"/>
            <a:ext cx="4712538" cy="3138624"/>
          </a:xfrm>
          <a:prstGeom prst="rect">
            <a:avLst/>
          </a:prstGeom>
          <a:ln w="12700">
            <a:miter lim="400000"/>
          </a:ln>
        </p:spPr>
      </p:pic>
      <p:sp>
        <p:nvSpPr>
          <p:cNvPr id="483" name="4 seasons: winter, spring, summer, fall…"/>
          <p:cNvSpPr/>
          <p:nvPr/>
        </p:nvSpPr>
        <p:spPr>
          <a:xfrm>
            <a:off x="7233442" y="2925915"/>
            <a:ext cx="1910558" cy="343717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74625" indent="-174625">
              <a:spcBef>
                <a:spcPts val="600"/>
              </a:spcBef>
              <a:buSzPct val="100000"/>
              <a:buFont typeface="Arial"/>
              <a:buChar char="•"/>
              <a:defRPr sz="1700">
                <a:latin typeface="Arial"/>
                <a:ea typeface="Arial"/>
                <a:cs typeface="Arial"/>
                <a:sym typeface="Arial"/>
              </a:defRPr>
            </a:pPr>
            <a:r>
              <a:t>4 seasons: winter, spring, summer, fall</a:t>
            </a:r>
          </a:p>
          <a:p>
            <a:pPr marL="174625" indent="-174625">
              <a:spcBef>
                <a:spcPts val="600"/>
              </a:spcBef>
              <a:buSzPct val="100000"/>
              <a:buFont typeface="Arial"/>
              <a:buChar char="•"/>
              <a:defRPr sz="1700">
                <a:latin typeface="Arial"/>
                <a:ea typeface="Arial"/>
                <a:cs typeface="Arial"/>
                <a:sym typeface="Arial"/>
              </a:defRPr>
            </a:pPr>
            <a:r>
              <a:t>Warm summers</a:t>
            </a:r>
          </a:p>
          <a:p>
            <a:pPr marL="174625" indent="-174625">
              <a:spcBef>
                <a:spcPts val="600"/>
              </a:spcBef>
              <a:buSzPct val="100000"/>
              <a:buFont typeface="Arial"/>
              <a:buChar char="•"/>
              <a:defRPr sz="1700">
                <a:latin typeface="Arial"/>
                <a:ea typeface="Arial"/>
                <a:cs typeface="Arial"/>
                <a:sym typeface="Arial"/>
              </a:defRPr>
            </a:pPr>
            <a:r>
              <a:t>Cold winters</a:t>
            </a:r>
          </a:p>
          <a:p>
            <a:pPr marL="174625" indent="-174625">
              <a:spcBef>
                <a:spcPts val="600"/>
              </a:spcBef>
              <a:buSzPct val="100000"/>
              <a:buFont typeface="Arial"/>
              <a:buChar char="•"/>
              <a:defRPr sz="1700">
                <a:latin typeface="Arial"/>
                <a:ea typeface="Arial"/>
                <a:cs typeface="Arial"/>
                <a:sym typeface="Arial"/>
              </a:defRPr>
            </a:pPr>
            <a:r>
              <a:t>Precipitation occurs </a:t>
            </a:r>
            <a:r>
              <a:rPr b="1"/>
              <a:t>year round</a:t>
            </a:r>
          </a:p>
          <a:p>
            <a:pPr marL="174625" indent="-174625">
              <a:spcBef>
                <a:spcPts val="600"/>
              </a:spcBef>
              <a:buSzPct val="100000"/>
              <a:buFont typeface="Arial"/>
              <a:buChar char="•"/>
              <a:defRPr sz="1700">
                <a:latin typeface="Arial"/>
                <a:ea typeface="Arial"/>
                <a:cs typeface="Arial"/>
                <a:sym typeface="Arial"/>
              </a:defRPr>
            </a:pPr>
            <a:r>
              <a:t>More precipitation than a grasslands biome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image10.jpeg" descr="image10.jpeg"/>
          <p:cNvPicPr>
            <a:picLocks noChangeAspect="1"/>
          </p:cNvPicPr>
          <p:nvPr/>
        </p:nvPicPr>
        <p:blipFill>
          <a:blip r:embed="rId3">
            <a:extLst/>
          </a:blip>
          <a:stretch>
            <a:fillRect/>
          </a:stretch>
        </p:blipFill>
        <p:spPr>
          <a:xfrm>
            <a:off x="4293268" y="951368"/>
            <a:ext cx="9220201" cy="6140797"/>
          </a:xfrm>
          <a:prstGeom prst="rect">
            <a:avLst/>
          </a:prstGeom>
          <a:ln w="12700">
            <a:miter lim="400000"/>
          </a:ln>
        </p:spPr>
      </p:pic>
      <p:pic>
        <p:nvPicPr>
          <p:cNvPr id="488" name="south-dakota-badlands-national-park-yellow-flowers-on-the-grassland.jpg" descr="south-dakota-badlands-national-park-yellow-flowers-on-the-grassland.jpg"/>
          <p:cNvPicPr>
            <a:picLocks noChangeAspect="1"/>
          </p:cNvPicPr>
          <p:nvPr/>
        </p:nvPicPr>
        <p:blipFill>
          <a:blip r:embed="rId4">
            <a:extLst/>
          </a:blip>
          <a:stretch>
            <a:fillRect/>
          </a:stretch>
        </p:blipFill>
        <p:spPr>
          <a:xfrm>
            <a:off x="-4634420" y="943298"/>
            <a:ext cx="9249207" cy="5916588"/>
          </a:xfrm>
          <a:prstGeom prst="rect">
            <a:avLst/>
          </a:prstGeom>
          <a:ln w="12700">
            <a:miter lim="400000"/>
          </a:ln>
        </p:spPr>
      </p:pic>
      <p:sp>
        <p:nvSpPr>
          <p:cNvPr id="489" name="Temperate Forest"/>
          <p:cNvSpPr txBox="1"/>
          <p:nvPr/>
        </p:nvSpPr>
        <p:spPr>
          <a:xfrm>
            <a:off x="6322482" y="482806"/>
            <a:ext cx="3431461"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Temperate Forest</a:t>
            </a:r>
          </a:p>
        </p:txBody>
      </p:sp>
      <p:sp>
        <p:nvSpPr>
          <p:cNvPr id="490" name="Layers of plants from the ground up:…"/>
          <p:cNvSpPr txBox="1"/>
          <p:nvPr/>
        </p:nvSpPr>
        <p:spPr>
          <a:xfrm>
            <a:off x="4894355" y="2421233"/>
            <a:ext cx="3844819" cy="4261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a:solidFill>
                  <a:srgbClr val="FFFFFF"/>
                </a:solidFill>
                <a:latin typeface="Arial"/>
                <a:ea typeface="Arial"/>
                <a:cs typeface="Arial"/>
                <a:sym typeface="Arial"/>
              </a:defRPr>
            </a:pPr>
            <a:r>
              <a:t>Layers of plants from the ground up:</a:t>
            </a:r>
          </a:p>
          <a:p>
            <a:pPr>
              <a:spcBef>
                <a:spcPts val="600"/>
              </a:spcBef>
              <a:defRPr>
                <a:solidFill>
                  <a:srgbClr val="FFFFFF"/>
                </a:solidFill>
                <a:latin typeface="Arial"/>
                <a:ea typeface="Arial"/>
                <a:cs typeface="Arial"/>
                <a:sym typeface="Arial"/>
              </a:defRPr>
            </a:pPr>
            <a:r>
              <a:t>grass &gt; bushes &gt; small saplings &gt; large deciduous trees</a:t>
            </a:r>
          </a:p>
          <a:p>
            <a:pPr>
              <a:spcBef>
                <a:spcPts val="600"/>
              </a:spcBef>
              <a:defRPr>
                <a:solidFill>
                  <a:srgbClr val="FFFFFF"/>
                </a:solidFill>
                <a:latin typeface="Arial"/>
                <a:ea typeface="Arial"/>
                <a:cs typeface="Arial"/>
                <a:sym typeface="Arial"/>
              </a:defRPr>
            </a:pPr>
          </a:p>
          <a:p>
            <a:pPr>
              <a:spcBef>
                <a:spcPts val="600"/>
              </a:spcBef>
              <a:defRPr>
                <a:solidFill>
                  <a:srgbClr val="FFFFFF"/>
                </a:solidFill>
                <a:latin typeface="Arial"/>
                <a:ea typeface="Arial"/>
                <a:cs typeface="Arial"/>
                <a:sym typeface="Arial"/>
              </a:defRPr>
            </a:pPr>
          </a:p>
          <a:p>
            <a:pPr>
              <a:spcBef>
                <a:spcPts val="600"/>
              </a:spcBef>
              <a:defRPr b="1">
                <a:solidFill>
                  <a:srgbClr val="FFFFFF"/>
                </a:solidFill>
                <a:latin typeface="Arial"/>
                <a:ea typeface="Arial"/>
                <a:cs typeface="Arial"/>
                <a:sym typeface="Arial"/>
              </a:defRPr>
            </a:pPr>
            <a:r>
              <a:t>Adaptations:</a:t>
            </a:r>
          </a:p>
          <a:p>
            <a:pPr>
              <a:spcBef>
                <a:spcPts val="600"/>
              </a:spcBef>
              <a:defRPr>
                <a:solidFill>
                  <a:srgbClr val="FFFFFF"/>
                </a:solidFill>
                <a:latin typeface="Arial"/>
                <a:ea typeface="Arial"/>
                <a:cs typeface="Arial"/>
                <a:sym typeface="Arial"/>
              </a:defRPr>
            </a:pPr>
            <a:r>
              <a:t>Trees lose their leaves during the cold season to prevent water loss and </a:t>
            </a:r>
            <a:r>
              <a:t>cold </a:t>
            </a:r>
            <a:r>
              <a:t>damage. Animals store food and may migrate or hibernate during the cold season. </a:t>
            </a:r>
          </a:p>
        </p:txBody>
      </p:sp>
      <p:sp>
        <p:nvSpPr>
          <p:cNvPr id="491" name="Cognitive Learning Systems, Inc. © 2016"/>
          <p:cNvSpPr txBox="1"/>
          <p:nvPr/>
        </p:nvSpPr>
        <p:spPr>
          <a:xfrm>
            <a:off x="1980363" y="6528527"/>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492" name="Terrestrial Biomes"/>
          <p:cNvSpPr txBox="1"/>
          <p:nvPr/>
        </p:nvSpPr>
        <p:spPr>
          <a:xfrm>
            <a:off x="-245750" y="227674"/>
            <a:ext cx="9258687"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Terrestrial Biomes</a:t>
            </a:r>
          </a:p>
        </p:txBody>
      </p:sp>
      <p:sp>
        <p:nvSpPr>
          <p:cNvPr id="493" name="Grasslands"/>
          <p:cNvSpPr txBox="1"/>
          <p:nvPr/>
        </p:nvSpPr>
        <p:spPr>
          <a:xfrm>
            <a:off x="-650181" y="482806"/>
            <a:ext cx="3311834"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a:solidFill>
                  <a:srgbClr val="FFFFFF"/>
                </a:solidFill>
                <a:latin typeface="Arial"/>
                <a:ea typeface="Arial"/>
                <a:cs typeface="Arial"/>
                <a:sym typeface="Arial"/>
              </a:defRPr>
            </a:pPr>
            <a:r>
              <a:t> </a:t>
            </a:r>
            <a:r>
              <a:rPr>
                <a:solidFill>
                  <a:srgbClr val="000000"/>
                </a:solidFill>
              </a:rPr>
              <a:t>Grasslands</a:t>
            </a:r>
          </a:p>
        </p:txBody>
      </p:sp>
      <p:sp>
        <p:nvSpPr>
          <p:cNvPr id="494" name="Mostly grasses with very few trees or bushes.…"/>
          <p:cNvSpPr txBox="1"/>
          <p:nvPr/>
        </p:nvSpPr>
        <p:spPr>
          <a:xfrm>
            <a:off x="281099" y="1222984"/>
            <a:ext cx="4054867" cy="2724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a:latin typeface="Arial"/>
                <a:ea typeface="Arial"/>
                <a:cs typeface="Arial"/>
                <a:sym typeface="Arial"/>
              </a:defRPr>
            </a:pPr>
            <a:r>
              <a:t>Mostly grasses with very few trees or bushes.</a:t>
            </a:r>
          </a:p>
          <a:p>
            <a:pPr>
              <a:spcBef>
                <a:spcPts val="600"/>
              </a:spcBef>
              <a:defRPr>
                <a:latin typeface="Arial"/>
                <a:ea typeface="Arial"/>
                <a:cs typeface="Arial"/>
                <a:sym typeface="Arial"/>
              </a:defRPr>
            </a:pPr>
            <a:r>
              <a:t>Animals are mostly herbivores. </a:t>
            </a:r>
          </a:p>
          <a:p>
            <a:pPr>
              <a:spcBef>
                <a:spcPts val="600"/>
              </a:spcBef>
              <a:defRPr b="1">
                <a:solidFill>
                  <a:srgbClr val="FFFFFF"/>
                </a:solidFill>
                <a:latin typeface="Arial"/>
                <a:ea typeface="Arial"/>
                <a:cs typeface="Arial"/>
                <a:sym typeface="Arial"/>
              </a:defRPr>
            </a:pPr>
          </a:p>
          <a:p>
            <a:pPr>
              <a:spcBef>
                <a:spcPts val="600"/>
              </a:spcBef>
              <a:defRPr b="1">
                <a:solidFill>
                  <a:srgbClr val="FFFFFF"/>
                </a:solidFill>
                <a:latin typeface="Arial"/>
                <a:ea typeface="Arial"/>
                <a:cs typeface="Arial"/>
                <a:sym typeface="Arial"/>
              </a:defRPr>
            </a:pPr>
            <a:br/>
            <a:r>
              <a:rPr>
                <a:solidFill>
                  <a:srgbClr val="000000"/>
                </a:solidFill>
              </a:rPr>
              <a:t>Adaptations:</a:t>
            </a:r>
            <a:endParaRPr>
              <a:solidFill>
                <a:srgbClr val="000000"/>
              </a:solidFill>
            </a:endParaRPr>
          </a:p>
          <a:p>
            <a:pPr>
              <a:spcBef>
                <a:spcPts val="600"/>
              </a:spcBef>
              <a:defRPr>
                <a:latin typeface="Arial"/>
                <a:ea typeface="Arial"/>
                <a:cs typeface="Arial"/>
                <a:sym typeface="Arial"/>
              </a:defRPr>
            </a:pPr>
            <a:r>
              <a:t>Animals may migrate during the cold season.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499" name="Some places with similar PRECIPITATION are DIFFERENT BIOMES."/>
          <p:cNvSpPr txBox="1"/>
          <p:nvPr/>
        </p:nvSpPr>
        <p:spPr>
          <a:xfrm>
            <a:off x="304800" y="76199"/>
            <a:ext cx="8305800" cy="10179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200">
                <a:latin typeface="Arial"/>
                <a:ea typeface="Arial"/>
                <a:cs typeface="Arial"/>
                <a:sym typeface="Arial"/>
              </a:defRPr>
            </a:lvl1pPr>
          </a:lstStyle>
          <a:p>
            <a:pPr/>
            <a:r>
              <a:t>Some places with similar PRECIPITATION are DIFFERENT BIOMES.</a:t>
            </a:r>
          </a:p>
        </p:txBody>
      </p:sp>
      <p:sp>
        <p:nvSpPr>
          <p:cNvPr id="500" name="Why?  TEMPERATURE!…"/>
          <p:cNvSpPr txBox="1"/>
          <p:nvPr/>
        </p:nvSpPr>
        <p:spPr>
          <a:xfrm>
            <a:off x="152400" y="1233062"/>
            <a:ext cx="8991600" cy="2103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p>
          <a:p>
            <a:pPr>
              <a:defRPr>
                <a:latin typeface="Arial"/>
                <a:ea typeface="Arial"/>
                <a:cs typeface="Arial"/>
                <a:sym typeface="Arial"/>
              </a:defRPr>
            </a:pPr>
            <a:r>
              <a:t>Why?  TEMPERATURE!</a:t>
            </a:r>
          </a:p>
          <a:p>
            <a:pPr>
              <a:defRPr>
                <a:latin typeface="Arial"/>
                <a:ea typeface="Arial"/>
                <a:cs typeface="Arial"/>
                <a:sym typeface="Arial"/>
              </a:defRPr>
            </a:pPr>
          </a:p>
          <a:p>
            <a:pPr>
              <a:defRPr>
                <a:latin typeface="Arial"/>
                <a:ea typeface="Arial"/>
                <a:cs typeface="Arial"/>
                <a:sym typeface="Arial"/>
              </a:defRPr>
            </a:pPr>
            <a:r>
              <a:t>A biome is classified by its temperature AND precipitation.  Areas that have the same amount of precipitation but DIFFERENT temperatures support different types of plant and animal life. Examples: </a:t>
            </a:r>
          </a:p>
        </p:txBody>
      </p:sp>
      <p:grpSp>
        <p:nvGrpSpPr>
          <p:cNvPr id="519" name="Group"/>
          <p:cNvGrpSpPr/>
          <p:nvPr/>
        </p:nvGrpSpPr>
        <p:grpSpPr>
          <a:xfrm>
            <a:off x="173038" y="3860800"/>
            <a:ext cx="4229103" cy="2616203"/>
            <a:chOff x="0" y="0"/>
            <a:chExt cx="4229101" cy="2616202"/>
          </a:xfrm>
        </p:grpSpPr>
        <p:grpSp>
          <p:nvGrpSpPr>
            <p:cNvPr id="512" name="Group"/>
            <p:cNvGrpSpPr/>
            <p:nvPr/>
          </p:nvGrpSpPr>
          <p:grpSpPr>
            <a:xfrm>
              <a:off x="0" y="0"/>
              <a:ext cx="4229103" cy="2616203"/>
              <a:chOff x="0" y="0"/>
              <a:chExt cx="4229101" cy="2616202"/>
            </a:xfrm>
          </p:grpSpPr>
          <p:grpSp>
            <p:nvGrpSpPr>
              <p:cNvPr id="510" name="Group"/>
              <p:cNvGrpSpPr/>
              <p:nvPr/>
            </p:nvGrpSpPr>
            <p:grpSpPr>
              <a:xfrm>
                <a:off x="0" y="0"/>
                <a:ext cx="4229103" cy="2616203"/>
                <a:chOff x="0" y="0"/>
                <a:chExt cx="4229101" cy="2616202"/>
              </a:xfrm>
            </p:grpSpPr>
            <p:grpSp>
              <p:nvGrpSpPr>
                <p:cNvPr id="508" name="Group"/>
                <p:cNvGrpSpPr/>
                <p:nvPr/>
              </p:nvGrpSpPr>
              <p:grpSpPr>
                <a:xfrm>
                  <a:off x="112011" y="202437"/>
                  <a:ext cx="4004849" cy="2248669"/>
                  <a:chOff x="-30" y="-7"/>
                  <a:chExt cx="4004847" cy="2248667"/>
                </a:xfrm>
              </p:grpSpPr>
              <p:sp>
                <p:nvSpPr>
                  <p:cNvPr id="501" name="Line"/>
                  <p:cNvSpPr/>
                  <p:nvPr/>
                </p:nvSpPr>
                <p:spPr>
                  <a:xfrm>
                    <a:off x="871681" y="326192"/>
                    <a:ext cx="305206" cy="325910"/>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507" name="Group"/>
                  <p:cNvGrpSpPr/>
                  <p:nvPr/>
                </p:nvGrpSpPr>
                <p:grpSpPr>
                  <a:xfrm>
                    <a:off x="-31" y="-8"/>
                    <a:ext cx="4004848" cy="2248669"/>
                    <a:chOff x="-29" y="-6"/>
                    <a:chExt cx="4004847" cy="2248667"/>
                  </a:xfrm>
                </p:grpSpPr>
                <p:sp>
                  <p:nvSpPr>
                    <p:cNvPr id="502" name="Line"/>
                    <p:cNvSpPr/>
                    <p:nvPr/>
                  </p:nvSpPr>
                  <p:spPr>
                    <a:xfrm>
                      <a:off x="-30" y="356354"/>
                      <a:ext cx="1474481" cy="1892308"/>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7"/>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2"/>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7"/>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8"/>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8"/>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3"/>
                            <a:pt x="18546" y="18563"/>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7"/>
                          </a:cubicBezTo>
                          <a:cubicBezTo>
                            <a:pt x="16768" y="19845"/>
                            <a:pt x="16647" y="19899"/>
                            <a:pt x="16647" y="19980"/>
                          </a:cubicBezTo>
                          <a:cubicBezTo>
                            <a:pt x="16647" y="20061"/>
                            <a:pt x="16813" y="20102"/>
                            <a:pt x="16828" y="20183"/>
                          </a:cubicBezTo>
                          <a:cubicBezTo>
                            <a:pt x="16885" y="20479"/>
                            <a:pt x="16725" y="20456"/>
                            <a:pt x="16467" y="20520"/>
                          </a:cubicBezTo>
                          <a:cubicBezTo>
                            <a:pt x="16436" y="20588"/>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2"/>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03" name="Line"/>
                    <p:cNvSpPr/>
                    <p:nvPr/>
                  </p:nvSpPr>
                  <p:spPr>
                    <a:xfrm>
                      <a:off x="1076660" y="-7"/>
                      <a:ext cx="503675" cy="725066"/>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04" name="Shape"/>
                    <p:cNvSpPr/>
                    <p:nvPr/>
                  </p:nvSpPr>
                  <p:spPr>
                    <a:xfrm>
                      <a:off x="1759621" y="226179"/>
                      <a:ext cx="2245197" cy="1300948"/>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6"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2"/>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05" name="Line"/>
                    <p:cNvSpPr/>
                    <p:nvPr/>
                  </p:nvSpPr>
                  <p:spPr>
                    <a:xfrm>
                      <a:off x="1690907" y="1132382"/>
                      <a:ext cx="759280" cy="826658"/>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06" name="Line"/>
                    <p:cNvSpPr/>
                    <p:nvPr/>
                  </p:nvSpPr>
                  <p:spPr>
                    <a:xfrm>
                      <a:off x="3132811" y="1626635"/>
                      <a:ext cx="500370" cy="326751"/>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509" name="Rectangle"/>
                <p:cNvSpPr/>
                <p:nvPr/>
              </p:nvSpPr>
              <p:spPr>
                <a:xfrm>
                  <a:off x="0" y="0"/>
                  <a:ext cx="4229102" cy="2616203"/>
                </a:xfrm>
                <a:prstGeom prst="rect">
                  <a:avLst/>
                </a:prstGeom>
                <a:noFill/>
                <a:ln w="9525" cap="flat">
                  <a:solidFill>
                    <a:srgbClr val="0000FF"/>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511" name="Shape"/>
              <p:cNvSpPr/>
              <p:nvPr/>
            </p:nvSpPr>
            <p:spPr>
              <a:xfrm>
                <a:off x="687851" y="1320054"/>
                <a:ext cx="191245" cy="111732"/>
              </a:xfrm>
              <a:custGeom>
                <a:avLst/>
                <a:gdLst/>
                <a:ahLst/>
                <a:cxnLst>
                  <a:cxn ang="0">
                    <a:pos x="wd2" y="hd2"/>
                  </a:cxn>
                  <a:cxn ang="5400000">
                    <a:pos x="wd2" y="hd2"/>
                  </a:cxn>
                  <a:cxn ang="10800000">
                    <a:pos x="wd2" y="hd2"/>
                  </a:cxn>
                  <a:cxn ang="16200000">
                    <a:pos x="wd2" y="hd2"/>
                  </a:cxn>
                </a:cxnLst>
                <a:rect l="0" t="0" r="r" b="b"/>
                <a:pathLst>
                  <a:path w="18587" h="19743" fill="norm" stroke="1" extrusionOk="0">
                    <a:moveTo>
                      <a:pt x="4730" y="12089"/>
                    </a:moveTo>
                    <a:cubicBezTo>
                      <a:pt x="3628" y="11586"/>
                      <a:pt x="2777" y="10610"/>
                      <a:pt x="2251" y="9072"/>
                    </a:cubicBezTo>
                    <a:cubicBezTo>
                      <a:pt x="1328" y="6375"/>
                      <a:pt x="-1125" y="-429"/>
                      <a:pt x="599" y="21"/>
                    </a:cubicBezTo>
                    <a:lnTo>
                      <a:pt x="6382" y="1529"/>
                    </a:lnTo>
                    <a:cubicBezTo>
                      <a:pt x="12326" y="5147"/>
                      <a:pt x="4901" y="756"/>
                      <a:pt x="12164" y="4546"/>
                    </a:cubicBezTo>
                    <a:cubicBezTo>
                      <a:pt x="13002" y="4983"/>
                      <a:pt x="13817" y="5552"/>
                      <a:pt x="14643" y="6055"/>
                    </a:cubicBezTo>
                    <a:cubicBezTo>
                      <a:pt x="14699" y="6209"/>
                      <a:pt x="20475" y="21171"/>
                      <a:pt x="17947" y="19632"/>
                    </a:cubicBezTo>
                    <a:lnTo>
                      <a:pt x="12991" y="16615"/>
                    </a:lnTo>
                    <a:lnTo>
                      <a:pt x="10512" y="15107"/>
                    </a:lnTo>
                    <a:cubicBezTo>
                      <a:pt x="9962" y="14101"/>
                      <a:pt x="9589" y="12589"/>
                      <a:pt x="8860" y="12089"/>
                    </a:cubicBezTo>
                    <a:cubicBezTo>
                      <a:pt x="6416" y="10415"/>
                      <a:pt x="5831" y="12592"/>
                      <a:pt x="4730" y="12089"/>
                    </a:cubicBezTo>
                    <a:close/>
                  </a:path>
                </a:pathLst>
              </a:custGeom>
              <a:solidFill>
                <a:srgbClr val="FFFF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513" name="Line"/>
            <p:cNvSpPr/>
            <p:nvPr/>
          </p:nvSpPr>
          <p:spPr>
            <a:xfrm>
              <a:off x="1814311" y="1379130"/>
              <a:ext cx="658466" cy="319726"/>
            </a:xfrm>
            <a:custGeom>
              <a:avLst/>
              <a:gdLst/>
              <a:ahLst/>
              <a:cxnLst>
                <a:cxn ang="0">
                  <a:pos x="wd2" y="hd2"/>
                </a:cxn>
                <a:cxn ang="5400000">
                  <a:pos x="wd2" y="hd2"/>
                </a:cxn>
                <a:cxn ang="10800000">
                  <a:pos x="wd2" y="hd2"/>
                </a:cxn>
                <a:cxn ang="16200000">
                  <a:pos x="wd2" y="hd2"/>
                </a:cxn>
              </a:cxnLst>
              <a:rect l="0" t="0" r="r" b="b"/>
              <a:pathLst>
                <a:path w="20933" h="20233" fill="norm" stroke="1" extrusionOk="0">
                  <a:moveTo>
                    <a:pt x="10007" y="2185"/>
                  </a:moveTo>
                  <a:cubicBezTo>
                    <a:pt x="9468" y="1469"/>
                    <a:pt x="9019" y="-276"/>
                    <a:pt x="8390" y="37"/>
                  </a:cubicBezTo>
                  <a:lnTo>
                    <a:pt x="6235" y="1111"/>
                  </a:lnTo>
                  <a:cubicBezTo>
                    <a:pt x="6145" y="1648"/>
                    <a:pt x="6187" y="2368"/>
                    <a:pt x="5965" y="2722"/>
                  </a:cubicBezTo>
                  <a:cubicBezTo>
                    <a:pt x="5676" y="3183"/>
                    <a:pt x="5243" y="3056"/>
                    <a:pt x="4887" y="3259"/>
                  </a:cubicBezTo>
                  <a:cubicBezTo>
                    <a:pt x="4614" y="3414"/>
                    <a:pt x="4348" y="3616"/>
                    <a:pt x="4079" y="3795"/>
                  </a:cubicBezTo>
                  <a:cubicBezTo>
                    <a:pt x="3899" y="4153"/>
                    <a:pt x="3776" y="4681"/>
                    <a:pt x="3540" y="4869"/>
                  </a:cubicBezTo>
                  <a:cubicBezTo>
                    <a:pt x="2852" y="5417"/>
                    <a:pt x="2087" y="5476"/>
                    <a:pt x="1384" y="5943"/>
                  </a:cubicBezTo>
                  <a:lnTo>
                    <a:pt x="576" y="6480"/>
                  </a:lnTo>
                  <a:cubicBezTo>
                    <a:pt x="114" y="9244"/>
                    <a:pt x="-447" y="11900"/>
                    <a:pt x="576" y="15071"/>
                  </a:cubicBezTo>
                  <a:cubicBezTo>
                    <a:pt x="968" y="16285"/>
                    <a:pt x="2013" y="15429"/>
                    <a:pt x="2732" y="15608"/>
                  </a:cubicBezTo>
                  <a:cubicBezTo>
                    <a:pt x="3643" y="16213"/>
                    <a:pt x="4827" y="17045"/>
                    <a:pt x="5696" y="17219"/>
                  </a:cubicBezTo>
                  <a:lnTo>
                    <a:pt x="8390" y="17755"/>
                  </a:lnTo>
                  <a:cubicBezTo>
                    <a:pt x="12868" y="21324"/>
                    <a:pt x="11464" y="20614"/>
                    <a:pt x="20786" y="18292"/>
                  </a:cubicBezTo>
                  <a:cubicBezTo>
                    <a:pt x="21153" y="18201"/>
                    <a:pt x="20747" y="16721"/>
                    <a:pt x="20516" y="16145"/>
                  </a:cubicBezTo>
                  <a:cubicBezTo>
                    <a:pt x="20339" y="15703"/>
                    <a:pt x="19977" y="15787"/>
                    <a:pt x="19708" y="15608"/>
                  </a:cubicBezTo>
                  <a:cubicBezTo>
                    <a:pt x="19528" y="15071"/>
                    <a:pt x="19398" y="14453"/>
                    <a:pt x="19169" y="13997"/>
                  </a:cubicBezTo>
                  <a:cubicBezTo>
                    <a:pt x="18940" y="13541"/>
                    <a:pt x="18563" y="13427"/>
                    <a:pt x="18360" y="12923"/>
                  </a:cubicBezTo>
                  <a:cubicBezTo>
                    <a:pt x="18183" y="12481"/>
                    <a:pt x="18237" y="11798"/>
                    <a:pt x="18091" y="11312"/>
                  </a:cubicBezTo>
                  <a:cubicBezTo>
                    <a:pt x="17960" y="10878"/>
                    <a:pt x="17732" y="10596"/>
                    <a:pt x="17552" y="10239"/>
                  </a:cubicBezTo>
                  <a:cubicBezTo>
                    <a:pt x="17462" y="8270"/>
                    <a:pt x="17574" y="6222"/>
                    <a:pt x="17283" y="4332"/>
                  </a:cubicBezTo>
                  <a:cubicBezTo>
                    <a:pt x="17187" y="3716"/>
                    <a:pt x="16764" y="3547"/>
                    <a:pt x="16474" y="3259"/>
                  </a:cubicBezTo>
                  <a:cubicBezTo>
                    <a:pt x="16220" y="3005"/>
                    <a:pt x="15920" y="2975"/>
                    <a:pt x="15666" y="2722"/>
                  </a:cubicBezTo>
                  <a:cubicBezTo>
                    <a:pt x="13576" y="640"/>
                    <a:pt x="16081" y="2460"/>
                    <a:pt x="14049" y="1111"/>
                  </a:cubicBezTo>
                  <a:cubicBezTo>
                    <a:pt x="13869" y="1827"/>
                    <a:pt x="13794" y="2693"/>
                    <a:pt x="13510" y="3259"/>
                  </a:cubicBezTo>
                  <a:cubicBezTo>
                    <a:pt x="12958" y="4359"/>
                    <a:pt x="11867" y="3463"/>
                    <a:pt x="11354" y="3259"/>
                  </a:cubicBezTo>
                  <a:cubicBezTo>
                    <a:pt x="9989" y="537"/>
                    <a:pt x="11756" y="3739"/>
                    <a:pt x="10007" y="1648"/>
                  </a:cubicBezTo>
                  <a:cubicBezTo>
                    <a:pt x="9789" y="1387"/>
                    <a:pt x="9686" y="834"/>
                    <a:pt x="9468" y="574"/>
                  </a:cubicBezTo>
                  <a:cubicBezTo>
                    <a:pt x="8877" y="-133"/>
                    <a:pt x="8495" y="37"/>
                    <a:pt x="7851" y="37"/>
                  </a:cubicBezTo>
                </a:path>
              </a:pathLst>
            </a:custGeom>
            <a:solidFill>
              <a:srgbClr val="FFFF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14" name="Shape"/>
            <p:cNvSpPr/>
            <p:nvPr/>
          </p:nvSpPr>
          <p:spPr>
            <a:xfrm>
              <a:off x="2382041" y="1337214"/>
              <a:ext cx="246936" cy="263163"/>
            </a:xfrm>
            <a:custGeom>
              <a:avLst/>
              <a:gdLst/>
              <a:ahLst/>
              <a:cxnLst>
                <a:cxn ang="0">
                  <a:pos x="wd2" y="hd2"/>
                </a:cxn>
                <a:cxn ang="5400000">
                  <a:pos x="wd2" y="hd2"/>
                </a:cxn>
                <a:cxn ang="10800000">
                  <a:pos x="wd2" y="hd2"/>
                </a:cxn>
                <a:cxn ang="16200000">
                  <a:pos x="wd2" y="hd2"/>
                </a:cxn>
              </a:cxnLst>
              <a:rect l="0" t="0" r="r" b="b"/>
              <a:pathLst>
                <a:path w="20999" h="20939" fill="norm" stroke="1" extrusionOk="0">
                  <a:moveTo>
                    <a:pt x="778" y="56"/>
                  </a:moveTo>
                  <a:cubicBezTo>
                    <a:pt x="1140" y="-169"/>
                    <a:pt x="3240" y="327"/>
                    <a:pt x="4389" y="729"/>
                  </a:cubicBezTo>
                  <a:cubicBezTo>
                    <a:pt x="5202" y="1013"/>
                    <a:pt x="5878" y="1571"/>
                    <a:pt x="6556" y="2076"/>
                  </a:cubicBezTo>
                  <a:cubicBezTo>
                    <a:pt x="8111" y="3237"/>
                    <a:pt x="10469" y="6290"/>
                    <a:pt x="10889" y="7466"/>
                  </a:cubicBezTo>
                  <a:cubicBezTo>
                    <a:pt x="12608" y="12276"/>
                    <a:pt x="11066" y="10720"/>
                    <a:pt x="14500" y="12855"/>
                  </a:cubicBezTo>
                  <a:cubicBezTo>
                    <a:pt x="14981" y="13529"/>
                    <a:pt x="15266" y="14370"/>
                    <a:pt x="15944" y="14876"/>
                  </a:cubicBezTo>
                  <a:cubicBezTo>
                    <a:pt x="17671" y="16164"/>
                    <a:pt x="19173" y="15302"/>
                    <a:pt x="20999" y="14876"/>
                  </a:cubicBezTo>
                  <a:cubicBezTo>
                    <a:pt x="19774" y="18305"/>
                    <a:pt x="21262" y="15937"/>
                    <a:pt x="18111" y="17570"/>
                  </a:cubicBezTo>
                  <a:cubicBezTo>
                    <a:pt x="10661" y="21431"/>
                    <a:pt x="16513" y="19414"/>
                    <a:pt x="11611" y="20939"/>
                  </a:cubicBezTo>
                  <a:cubicBezTo>
                    <a:pt x="10889" y="20714"/>
                    <a:pt x="9754" y="20914"/>
                    <a:pt x="9445" y="20265"/>
                  </a:cubicBezTo>
                  <a:cubicBezTo>
                    <a:pt x="8656" y="18611"/>
                    <a:pt x="9070" y="16657"/>
                    <a:pt x="8722" y="14876"/>
                  </a:cubicBezTo>
                  <a:cubicBezTo>
                    <a:pt x="8586" y="14177"/>
                    <a:pt x="8443" y="13433"/>
                    <a:pt x="8000" y="12855"/>
                  </a:cubicBezTo>
                  <a:cubicBezTo>
                    <a:pt x="7209" y="11821"/>
                    <a:pt x="5867" y="11217"/>
                    <a:pt x="5112" y="10160"/>
                  </a:cubicBezTo>
                  <a:cubicBezTo>
                    <a:pt x="4630" y="9487"/>
                    <a:pt x="4345" y="8645"/>
                    <a:pt x="3667" y="8139"/>
                  </a:cubicBezTo>
                  <a:cubicBezTo>
                    <a:pt x="3073" y="7696"/>
                    <a:pt x="2223" y="7690"/>
                    <a:pt x="1501" y="7466"/>
                  </a:cubicBezTo>
                  <a:cubicBezTo>
                    <a:pt x="1019" y="6792"/>
                    <a:pt x="199" y="6243"/>
                    <a:pt x="56" y="5445"/>
                  </a:cubicBezTo>
                  <a:cubicBezTo>
                    <a:pt x="-338" y="3238"/>
                    <a:pt x="1431" y="3553"/>
                    <a:pt x="2223" y="2076"/>
                  </a:cubicBezTo>
                  <a:cubicBezTo>
                    <a:pt x="2438" y="1675"/>
                    <a:pt x="417" y="280"/>
                    <a:pt x="778" y="56"/>
                  </a:cubicBezTo>
                  <a:close/>
                </a:path>
              </a:pathLst>
            </a:custGeom>
            <a:solidFill>
              <a:srgbClr val="FFFF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15" name="Shape"/>
            <p:cNvSpPr/>
            <p:nvPr/>
          </p:nvSpPr>
          <p:spPr>
            <a:xfrm>
              <a:off x="2151776" y="2015107"/>
              <a:ext cx="79861" cy="119762"/>
            </a:xfrm>
            <a:custGeom>
              <a:avLst/>
              <a:gdLst/>
              <a:ahLst/>
              <a:cxnLst>
                <a:cxn ang="0">
                  <a:pos x="wd2" y="hd2"/>
                </a:cxn>
                <a:cxn ang="5400000">
                  <a:pos x="wd2" y="hd2"/>
                </a:cxn>
                <a:cxn ang="10800000">
                  <a:pos x="wd2" y="hd2"/>
                </a:cxn>
                <a:cxn ang="16200000">
                  <a:pos x="wd2" y="hd2"/>
                </a:cxn>
              </a:cxnLst>
              <a:rect l="0" t="0" r="r" b="b"/>
              <a:pathLst>
                <a:path w="17525" h="19170" fill="norm" stroke="1" extrusionOk="0">
                  <a:moveTo>
                    <a:pt x="2560" y="1383"/>
                  </a:moveTo>
                  <a:cubicBezTo>
                    <a:pt x="7185" y="253"/>
                    <a:pt x="9955" y="-1615"/>
                    <a:pt x="13668" y="2741"/>
                  </a:cubicBezTo>
                  <a:cubicBezTo>
                    <a:pt x="15736" y="5169"/>
                    <a:pt x="17370" y="10888"/>
                    <a:pt x="17370" y="10888"/>
                  </a:cubicBezTo>
                  <a:cubicBezTo>
                    <a:pt x="16753" y="13603"/>
                    <a:pt x="19004" y="18012"/>
                    <a:pt x="15519" y="19034"/>
                  </a:cubicBezTo>
                  <a:cubicBezTo>
                    <a:pt x="12278" y="19985"/>
                    <a:pt x="10050" y="15733"/>
                    <a:pt x="8114" y="13603"/>
                  </a:cubicBezTo>
                  <a:cubicBezTo>
                    <a:pt x="6642" y="11984"/>
                    <a:pt x="-2596" y="2595"/>
                    <a:pt x="709" y="1383"/>
                  </a:cubicBezTo>
                  <a:lnTo>
                    <a:pt x="2560" y="1383"/>
                  </a:lnTo>
                  <a:close/>
                </a:path>
              </a:pathLst>
            </a:custGeom>
            <a:solidFill>
              <a:srgbClr val="FFFF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16" name="Shape"/>
            <p:cNvSpPr/>
            <p:nvPr/>
          </p:nvSpPr>
          <p:spPr>
            <a:xfrm>
              <a:off x="2772409" y="1363662"/>
              <a:ext cx="52808" cy="109539"/>
            </a:xfrm>
            <a:custGeom>
              <a:avLst/>
              <a:gdLst/>
              <a:ahLst/>
              <a:cxnLst>
                <a:cxn ang="0">
                  <a:pos x="wd2" y="hd2"/>
                </a:cxn>
                <a:cxn ang="5400000">
                  <a:pos x="wd2" y="hd2"/>
                </a:cxn>
                <a:cxn ang="10800000">
                  <a:pos x="wd2" y="hd2"/>
                </a:cxn>
                <a:cxn ang="16200000">
                  <a:pos x="wd2" y="hd2"/>
                </a:cxn>
              </a:cxnLst>
              <a:rect l="0" t="0" r="r" b="b"/>
              <a:pathLst>
                <a:path w="15619" h="21600" fill="norm" stroke="1" extrusionOk="0">
                  <a:moveTo>
                    <a:pt x="5055" y="19938"/>
                  </a:moveTo>
                  <a:cubicBezTo>
                    <a:pt x="-1596" y="6773"/>
                    <a:pt x="-854" y="13424"/>
                    <a:pt x="2537" y="0"/>
                  </a:cubicBezTo>
                  <a:cubicBezTo>
                    <a:pt x="5055" y="554"/>
                    <a:pt x="8018" y="568"/>
                    <a:pt x="10091" y="1662"/>
                  </a:cubicBezTo>
                  <a:cubicBezTo>
                    <a:pt x="20004" y="6894"/>
                    <a:pt x="13802" y="14519"/>
                    <a:pt x="12609" y="21600"/>
                  </a:cubicBezTo>
                  <a:lnTo>
                    <a:pt x="5055" y="19938"/>
                  </a:lnTo>
                  <a:close/>
                </a:path>
              </a:pathLst>
            </a:custGeom>
            <a:solidFill>
              <a:srgbClr val="FFFF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17" name="Shape"/>
            <p:cNvSpPr/>
            <p:nvPr/>
          </p:nvSpPr>
          <p:spPr>
            <a:xfrm>
              <a:off x="2575714" y="1255790"/>
              <a:ext cx="121449" cy="67522"/>
            </a:xfrm>
            <a:custGeom>
              <a:avLst/>
              <a:gdLst/>
              <a:ahLst/>
              <a:cxnLst>
                <a:cxn ang="0">
                  <a:pos x="wd2" y="hd2"/>
                </a:cxn>
                <a:cxn ang="5400000">
                  <a:pos x="wd2" y="hd2"/>
                </a:cxn>
                <a:cxn ang="10800000">
                  <a:pos x="wd2" y="hd2"/>
                </a:cxn>
                <a:cxn ang="16200000">
                  <a:pos x="wd2" y="hd2"/>
                </a:cxn>
              </a:cxnLst>
              <a:rect l="0" t="0" r="r" b="b"/>
              <a:pathLst>
                <a:path w="20655" h="18014" fill="norm" stroke="1" extrusionOk="0">
                  <a:moveTo>
                    <a:pt x="6109" y="1367"/>
                  </a:moveTo>
                  <a:cubicBezTo>
                    <a:pt x="9018" y="2119"/>
                    <a:pt x="16255" y="4029"/>
                    <a:pt x="17746" y="5879"/>
                  </a:cubicBezTo>
                  <a:cubicBezTo>
                    <a:pt x="19111" y="7573"/>
                    <a:pt x="19685" y="10392"/>
                    <a:pt x="20655" y="12648"/>
                  </a:cubicBezTo>
                  <a:cubicBezTo>
                    <a:pt x="15386" y="18096"/>
                    <a:pt x="15403" y="20308"/>
                    <a:pt x="7564" y="14904"/>
                  </a:cubicBezTo>
                  <a:cubicBezTo>
                    <a:pt x="5684" y="13608"/>
                    <a:pt x="4517" y="10587"/>
                    <a:pt x="3200" y="8135"/>
                  </a:cubicBezTo>
                  <a:cubicBezTo>
                    <a:pt x="2081" y="6052"/>
                    <a:pt x="-945" y="3284"/>
                    <a:pt x="291" y="1367"/>
                  </a:cubicBezTo>
                  <a:cubicBezTo>
                    <a:pt x="2005" y="-1292"/>
                    <a:pt x="3200" y="615"/>
                    <a:pt x="6109" y="1367"/>
                  </a:cubicBezTo>
                  <a:close/>
                </a:path>
              </a:pathLst>
            </a:custGeom>
            <a:solidFill>
              <a:srgbClr val="FFFF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18" name="Shape"/>
            <p:cNvSpPr/>
            <p:nvPr/>
          </p:nvSpPr>
          <p:spPr>
            <a:xfrm>
              <a:off x="3255962" y="1888507"/>
              <a:ext cx="408333" cy="258904"/>
            </a:xfrm>
            <a:custGeom>
              <a:avLst/>
              <a:gdLst/>
              <a:ahLst/>
              <a:cxnLst>
                <a:cxn ang="0">
                  <a:pos x="wd2" y="hd2"/>
                </a:cxn>
                <a:cxn ang="5400000">
                  <a:pos x="wd2" y="hd2"/>
                </a:cxn>
                <a:cxn ang="10800000">
                  <a:pos x="wd2" y="hd2"/>
                </a:cxn>
                <a:cxn ang="16200000">
                  <a:pos x="wd2" y="hd2"/>
                </a:cxn>
              </a:cxnLst>
              <a:rect l="0" t="0" r="r" b="b"/>
              <a:pathLst>
                <a:path w="21125" h="20600" fill="norm" stroke="1" extrusionOk="0">
                  <a:moveTo>
                    <a:pt x="6563" y="19"/>
                  </a:moveTo>
                  <a:cubicBezTo>
                    <a:pt x="6927" y="-204"/>
                    <a:pt x="7338" y="1560"/>
                    <a:pt x="7875" y="2030"/>
                  </a:cubicBezTo>
                  <a:cubicBezTo>
                    <a:pt x="8398" y="2487"/>
                    <a:pt x="9028" y="2592"/>
                    <a:pt x="9626" y="2700"/>
                  </a:cubicBezTo>
                  <a:cubicBezTo>
                    <a:pt x="11514" y="3040"/>
                    <a:pt x="13417" y="3147"/>
                    <a:pt x="15313" y="3370"/>
                  </a:cubicBezTo>
                  <a:cubicBezTo>
                    <a:pt x="16104" y="3773"/>
                    <a:pt x="18356" y="4880"/>
                    <a:pt x="18814" y="5380"/>
                  </a:cubicBezTo>
                  <a:cubicBezTo>
                    <a:pt x="19241" y="5848"/>
                    <a:pt x="19475" y="6655"/>
                    <a:pt x="19689" y="7391"/>
                  </a:cubicBezTo>
                  <a:cubicBezTo>
                    <a:pt x="20063" y="8681"/>
                    <a:pt x="20272" y="10071"/>
                    <a:pt x="20564" y="11411"/>
                  </a:cubicBezTo>
                  <a:lnTo>
                    <a:pt x="21001" y="13421"/>
                  </a:lnTo>
                  <a:cubicBezTo>
                    <a:pt x="20855" y="15655"/>
                    <a:pt x="21600" y="18535"/>
                    <a:pt x="20564" y="20123"/>
                  </a:cubicBezTo>
                  <a:cubicBezTo>
                    <a:pt x="19732" y="21396"/>
                    <a:pt x="18223" y="19749"/>
                    <a:pt x="17063" y="19452"/>
                  </a:cubicBezTo>
                  <a:cubicBezTo>
                    <a:pt x="16248" y="19244"/>
                    <a:pt x="13077" y="17839"/>
                    <a:pt x="12688" y="17442"/>
                  </a:cubicBezTo>
                  <a:lnTo>
                    <a:pt x="10063" y="14762"/>
                  </a:lnTo>
                  <a:cubicBezTo>
                    <a:pt x="9625" y="14315"/>
                    <a:pt x="9249" y="13676"/>
                    <a:pt x="8750" y="13421"/>
                  </a:cubicBezTo>
                  <a:lnTo>
                    <a:pt x="6125" y="12081"/>
                  </a:lnTo>
                  <a:cubicBezTo>
                    <a:pt x="5834" y="12751"/>
                    <a:pt x="5696" y="13665"/>
                    <a:pt x="5250" y="14092"/>
                  </a:cubicBezTo>
                  <a:cubicBezTo>
                    <a:pt x="4468" y="14840"/>
                    <a:pt x="2625" y="15432"/>
                    <a:pt x="2625" y="15432"/>
                  </a:cubicBezTo>
                  <a:cubicBezTo>
                    <a:pt x="438" y="14315"/>
                    <a:pt x="1458" y="15432"/>
                    <a:pt x="438" y="10741"/>
                  </a:cubicBezTo>
                  <a:lnTo>
                    <a:pt x="0" y="8731"/>
                  </a:lnTo>
                  <a:cubicBezTo>
                    <a:pt x="146" y="8061"/>
                    <a:pt x="62" y="7131"/>
                    <a:pt x="438" y="6720"/>
                  </a:cubicBezTo>
                  <a:cubicBezTo>
                    <a:pt x="1188" y="5899"/>
                    <a:pt x="2188" y="5827"/>
                    <a:pt x="3063" y="5380"/>
                  </a:cubicBezTo>
                  <a:cubicBezTo>
                    <a:pt x="4874" y="4455"/>
                    <a:pt x="3992" y="5102"/>
                    <a:pt x="5688" y="3370"/>
                  </a:cubicBezTo>
                  <a:cubicBezTo>
                    <a:pt x="6744" y="944"/>
                    <a:pt x="6198" y="243"/>
                    <a:pt x="6563" y="19"/>
                  </a:cubicBezTo>
                  <a:close/>
                </a:path>
              </a:pathLst>
            </a:custGeom>
            <a:solidFill>
              <a:srgbClr val="FFFF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grpSp>
        <p:nvGrpSpPr>
          <p:cNvPr id="534" name="Group"/>
          <p:cNvGrpSpPr/>
          <p:nvPr/>
        </p:nvGrpSpPr>
        <p:grpSpPr>
          <a:xfrm>
            <a:off x="4629150" y="3860800"/>
            <a:ext cx="4229103" cy="2616203"/>
            <a:chOff x="0" y="0"/>
            <a:chExt cx="4229101" cy="2616202"/>
          </a:xfrm>
        </p:grpSpPr>
        <p:grpSp>
          <p:nvGrpSpPr>
            <p:cNvPr id="531" name="Group"/>
            <p:cNvGrpSpPr/>
            <p:nvPr/>
          </p:nvGrpSpPr>
          <p:grpSpPr>
            <a:xfrm>
              <a:off x="0" y="0"/>
              <a:ext cx="4229103" cy="2616203"/>
              <a:chOff x="0" y="0"/>
              <a:chExt cx="4229101" cy="2616202"/>
            </a:xfrm>
          </p:grpSpPr>
          <p:grpSp>
            <p:nvGrpSpPr>
              <p:cNvPr id="529" name="Group"/>
              <p:cNvGrpSpPr/>
              <p:nvPr/>
            </p:nvGrpSpPr>
            <p:grpSpPr>
              <a:xfrm>
                <a:off x="0" y="0"/>
                <a:ext cx="4229103" cy="2616203"/>
                <a:chOff x="0" y="0"/>
                <a:chExt cx="4229101" cy="2616202"/>
              </a:xfrm>
            </p:grpSpPr>
            <p:grpSp>
              <p:nvGrpSpPr>
                <p:cNvPr id="527" name="Group"/>
                <p:cNvGrpSpPr/>
                <p:nvPr/>
              </p:nvGrpSpPr>
              <p:grpSpPr>
                <a:xfrm>
                  <a:off x="124713" y="202437"/>
                  <a:ext cx="4004847" cy="2248669"/>
                  <a:chOff x="-29" y="-7"/>
                  <a:chExt cx="4004846" cy="2248667"/>
                </a:xfrm>
              </p:grpSpPr>
              <p:sp>
                <p:nvSpPr>
                  <p:cNvPr id="520" name="Line"/>
                  <p:cNvSpPr/>
                  <p:nvPr/>
                </p:nvSpPr>
                <p:spPr>
                  <a:xfrm>
                    <a:off x="871680" y="326192"/>
                    <a:ext cx="305207" cy="325910"/>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solidFill>
                    <a:srgbClr val="8F9600"/>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526" name="Group"/>
                  <p:cNvGrpSpPr/>
                  <p:nvPr/>
                </p:nvGrpSpPr>
                <p:grpSpPr>
                  <a:xfrm>
                    <a:off x="-30" y="-8"/>
                    <a:ext cx="4004847" cy="2248669"/>
                    <a:chOff x="-28" y="-6"/>
                    <a:chExt cx="4004846" cy="2248667"/>
                  </a:xfrm>
                </p:grpSpPr>
                <p:sp>
                  <p:nvSpPr>
                    <p:cNvPr id="521" name="Line"/>
                    <p:cNvSpPr/>
                    <p:nvPr/>
                  </p:nvSpPr>
                  <p:spPr>
                    <a:xfrm>
                      <a:off x="-29" y="356354"/>
                      <a:ext cx="1474479" cy="1892308"/>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7"/>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2"/>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7"/>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8"/>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8"/>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3"/>
                            <a:pt x="18546" y="18563"/>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7"/>
                          </a:cubicBezTo>
                          <a:cubicBezTo>
                            <a:pt x="16768" y="19845"/>
                            <a:pt x="16647" y="19899"/>
                            <a:pt x="16647" y="19980"/>
                          </a:cubicBezTo>
                          <a:cubicBezTo>
                            <a:pt x="16647" y="20061"/>
                            <a:pt x="16813" y="20102"/>
                            <a:pt x="16828" y="20183"/>
                          </a:cubicBezTo>
                          <a:cubicBezTo>
                            <a:pt x="16885" y="20479"/>
                            <a:pt x="16725" y="20456"/>
                            <a:pt x="16467" y="20520"/>
                          </a:cubicBezTo>
                          <a:cubicBezTo>
                            <a:pt x="16436" y="20588"/>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2"/>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22" name="Line"/>
                    <p:cNvSpPr/>
                    <p:nvPr/>
                  </p:nvSpPr>
                  <p:spPr>
                    <a:xfrm>
                      <a:off x="1076659" y="-7"/>
                      <a:ext cx="503676" cy="725066"/>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23" name="Shape"/>
                    <p:cNvSpPr/>
                    <p:nvPr/>
                  </p:nvSpPr>
                  <p:spPr>
                    <a:xfrm>
                      <a:off x="1759621" y="226179"/>
                      <a:ext cx="2245197" cy="1300948"/>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6"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2"/>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24" name="Line"/>
                    <p:cNvSpPr/>
                    <p:nvPr/>
                  </p:nvSpPr>
                  <p:spPr>
                    <a:xfrm>
                      <a:off x="1690907" y="1132382"/>
                      <a:ext cx="759279" cy="826658"/>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25" name="Line"/>
                    <p:cNvSpPr/>
                    <p:nvPr/>
                  </p:nvSpPr>
                  <p:spPr>
                    <a:xfrm>
                      <a:off x="3132810" y="1626635"/>
                      <a:ext cx="500371" cy="326751"/>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528" name="Rectangle"/>
                <p:cNvSpPr/>
                <p:nvPr/>
              </p:nvSpPr>
              <p:spPr>
                <a:xfrm>
                  <a:off x="0" y="0"/>
                  <a:ext cx="4229102" cy="2616203"/>
                </a:xfrm>
                <a:prstGeom prst="rect">
                  <a:avLst/>
                </a:prstGeom>
                <a:noFill/>
                <a:ln w="9525" cap="flat">
                  <a:solidFill>
                    <a:srgbClr val="0000FF"/>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530" name="Shape"/>
              <p:cNvSpPr/>
              <p:nvPr/>
            </p:nvSpPr>
            <p:spPr>
              <a:xfrm>
                <a:off x="131034" y="567720"/>
                <a:ext cx="931428" cy="465647"/>
              </a:xfrm>
              <a:custGeom>
                <a:avLst/>
                <a:gdLst/>
                <a:ahLst/>
                <a:cxnLst>
                  <a:cxn ang="0">
                    <a:pos x="wd2" y="hd2"/>
                  </a:cxn>
                  <a:cxn ang="5400000">
                    <a:pos x="wd2" y="hd2"/>
                  </a:cxn>
                  <a:cxn ang="10800000">
                    <a:pos x="wd2" y="hd2"/>
                  </a:cxn>
                  <a:cxn ang="16200000">
                    <a:pos x="wd2" y="hd2"/>
                  </a:cxn>
                </a:cxnLst>
                <a:rect l="0" t="0" r="r" b="b"/>
                <a:pathLst>
                  <a:path w="21157" h="21261" fill="norm" stroke="1" extrusionOk="0">
                    <a:moveTo>
                      <a:pt x="4422" y="15837"/>
                    </a:moveTo>
                    <a:cubicBezTo>
                      <a:pt x="4230" y="15966"/>
                      <a:pt x="3957" y="15885"/>
                      <a:pt x="3845" y="16224"/>
                    </a:cubicBezTo>
                    <a:cubicBezTo>
                      <a:pt x="3664" y="16770"/>
                      <a:pt x="3724" y="17514"/>
                      <a:pt x="3653" y="18155"/>
                    </a:cubicBezTo>
                    <a:cubicBezTo>
                      <a:pt x="3595" y="18673"/>
                      <a:pt x="3607" y="19258"/>
                      <a:pt x="3461" y="19700"/>
                    </a:cubicBezTo>
                    <a:cubicBezTo>
                      <a:pt x="3332" y="20086"/>
                      <a:pt x="3076" y="20215"/>
                      <a:pt x="2884" y="20473"/>
                    </a:cubicBezTo>
                    <a:cubicBezTo>
                      <a:pt x="2756" y="20086"/>
                      <a:pt x="2663" y="19642"/>
                      <a:pt x="2499" y="19314"/>
                    </a:cubicBezTo>
                    <a:cubicBezTo>
                      <a:pt x="2336" y="18986"/>
                      <a:pt x="2103" y="18831"/>
                      <a:pt x="1923" y="18541"/>
                    </a:cubicBezTo>
                    <a:cubicBezTo>
                      <a:pt x="944" y="16968"/>
                      <a:pt x="2319" y="18553"/>
                      <a:pt x="769" y="16996"/>
                    </a:cubicBezTo>
                    <a:cubicBezTo>
                      <a:pt x="641" y="16224"/>
                      <a:pt x="0" y="14936"/>
                      <a:pt x="385" y="14679"/>
                    </a:cubicBezTo>
                    <a:lnTo>
                      <a:pt x="1538" y="13906"/>
                    </a:lnTo>
                    <a:cubicBezTo>
                      <a:pt x="1410" y="13649"/>
                      <a:pt x="1320" y="13277"/>
                      <a:pt x="1154" y="13133"/>
                    </a:cubicBezTo>
                    <a:cubicBezTo>
                      <a:pt x="853" y="12875"/>
                      <a:pt x="464" y="13111"/>
                      <a:pt x="192" y="12747"/>
                    </a:cubicBezTo>
                    <a:cubicBezTo>
                      <a:pt x="24" y="12521"/>
                      <a:pt x="64" y="11975"/>
                      <a:pt x="0" y="11588"/>
                    </a:cubicBezTo>
                    <a:cubicBezTo>
                      <a:pt x="1383" y="10662"/>
                      <a:pt x="-344" y="11588"/>
                      <a:pt x="1346" y="11588"/>
                    </a:cubicBezTo>
                    <a:cubicBezTo>
                      <a:pt x="1548" y="11588"/>
                      <a:pt x="1730" y="11331"/>
                      <a:pt x="1923" y="11202"/>
                    </a:cubicBezTo>
                    <a:cubicBezTo>
                      <a:pt x="1858" y="10687"/>
                      <a:pt x="1917" y="10032"/>
                      <a:pt x="1730" y="9657"/>
                    </a:cubicBezTo>
                    <a:cubicBezTo>
                      <a:pt x="403" y="6989"/>
                      <a:pt x="1323" y="11449"/>
                      <a:pt x="769" y="8112"/>
                    </a:cubicBezTo>
                    <a:cubicBezTo>
                      <a:pt x="897" y="7854"/>
                      <a:pt x="991" y="7502"/>
                      <a:pt x="1154" y="7339"/>
                    </a:cubicBezTo>
                    <a:cubicBezTo>
                      <a:pt x="1516" y="6975"/>
                      <a:pt x="2307" y="6567"/>
                      <a:pt x="2307" y="6567"/>
                    </a:cubicBezTo>
                    <a:cubicBezTo>
                      <a:pt x="2435" y="6309"/>
                      <a:pt x="2511" y="5835"/>
                      <a:pt x="2692" y="5794"/>
                    </a:cubicBezTo>
                    <a:cubicBezTo>
                      <a:pt x="2981" y="5730"/>
                      <a:pt x="4169" y="6120"/>
                      <a:pt x="4614" y="6567"/>
                    </a:cubicBezTo>
                    <a:cubicBezTo>
                      <a:pt x="4821" y="6775"/>
                      <a:pt x="4998" y="7082"/>
                      <a:pt x="5191" y="7339"/>
                    </a:cubicBezTo>
                    <a:cubicBezTo>
                      <a:pt x="6601" y="7211"/>
                      <a:pt x="8013" y="7179"/>
                      <a:pt x="9420" y="6953"/>
                    </a:cubicBezTo>
                    <a:cubicBezTo>
                      <a:pt x="11571" y="6607"/>
                      <a:pt x="7238" y="5775"/>
                      <a:pt x="11343" y="6953"/>
                    </a:cubicBezTo>
                    <a:cubicBezTo>
                      <a:pt x="11599" y="7211"/>
                      <a:pt x="11848" y="7499"/>
                      <a:pt x="12112" y="7726"/>
                    </a:cubicBezTo>
                    <a:cubicBezTo>
                      <a:pt x="12298" y="7886"/>
                      <a:pt x="12515" y="7903"/>
                      <a:pt x="12688" y="8112"/>
                    </a:cubicBezTo>
                    <a:cubicBezTo>
                      <a:pt x="14008" y="9703"/>
                      <a:pt x="12016" y="8177"/>
                      <a:pt x="13650" y="9271"/>
                    </a:cubicBezTo>
                    <a:cubicBezTo>
                      <a:pt x="13816" y="9187"/>
                      <a:pt x="14948" y="9080"/>
                      <a:pt x="14611" y="7726"/>
                    </a:cubicBezTo>
                    <a:cubicBezTo>
                      <a:pt x="14520" y="7362"/>
                      <a:pt x="14226" y="7468"/>
                      <a:pt x="14034" y="7339"/>
                    </a:cubicBezTo>
                    <a:cubicBezTo>
                      <a:pt x="13906" y="6953"/>
                      <a:pt x="13794" y="6543"/>
                      <a:pt x="13650" y="6181"/>
                    </a:cubicBezTo>
                    <a:cubicBezTo>
                      <a:pt x="13536" y="5896"/>
                      <a:pt x="13358" y="5720"/>
                      <a:pt x="13265" y="5408"/>
                    </a:cubicBezTo>
                    <a:cubicBezTo>
                      <a:pt x="12516" y="2901"/>
                      <a:pt x="13663" y="5434"/>
                      <a:pt x="12688" y="3477"/>
                    </a:cubicBezTo>
                    <a:cubicBezTo>
                      <a:pt x="12304" y="3606"/>
                      <a:pt x="11925" y="3863"/>
                      <a:pt x="11535" y="3863"/>
                    </a:cubicBezTo>
                    <a:cubicBezTo>
                      <a:pt x="11271" y="3863"/>
                      <a:pt x="10859" y="3974"/>
                      <a:pt x="10766" y="3477"/>
                    </a:cubicBezTo>
                    <a:cubicBezTo>
                      <a:pt x="10607" y="2624"/>
                      <a:pt x="10815" y="1637"/>
                      <a:pt x="10958" y="773"/>
                    </a:cubicBezTo>
                    <a:cubicBezTo>
                      <a:pt x="11015" y="427"/>
                      <a:pt x="11214" y="258"/>
                      <a:pt x="11343" y="0"/>
                    </a:cubicBezTo>
                    <a:cubicBezTo>
                      <a:pt x="13283" y="650"/>
                      <a:pt x="11938" y="-262"/>
                      <a:pt x="12881" y="1159"/>
                    </a:cubicBezTo>
                    <a:cubicBezTo>
                      <a:pt x="13250" y="1716"/>
                      <a:pt x="14034" y="2704"/>
                      <a:pt x="14034" y="2704"/>
                    </a:cubicBezTo>
                    <a:cubicBezTo>
                      <a:pt x="14289" y="1936"/>
                      <a:pt x="14510" y="706"/>
                      <a:pt x="15188" y="1159"/>
                    </a:cubicBezTo>
                    <a:cubicBezTo>
                      <a:pt x="15407" y="1306"/>
                      <a:pt x="15444" y="1932"/>
                      <a:pt x="15572" y="2318"/>
                    </a:cubicBezTo>
                    <a:cubicBezTo>
                      <a:pt x="15636" y="2962"/>
                      <a:pt x="15650" y="3635"/>
                      <a:pt x="15764" y="4249"/>
                    </a:cubicBezTo>
                    <a:cubicBezTo>
                      <a:pt x="15845" y="4684"/>
                      <a:pt x="16149" y="4944"/>
                      <a:pt x="16149" y="5408"/>
                    </a:cubicBezTo>
                    <a:cubicBezTo>
                      <a:pt x="16149" y="6222"/>
                      <a:pt x="15764" y="7726"/>
                      <a:pt x="15764" y="7726"/>
                    </a:cubicBezTo>
                    <a:cubicBezTo>
                      <a:pt x="15828" y="8112"/>
                      <a:pt x="15813" y="8597"/>
                      <a:pt x="15957" y="8885"/>
                    </a:cubicBezTo>
                    <a:cubicBezTo>
                      <a:pt x="16100" y="9172"/>
                      <a:pt x="16331" y="9271"/>
                      <a:pt x="16533" y="9271"/>
                    </a:cubicBezTo>
                    <a:cubicBezTo>
                      <a:pt x="17114" y="9271"/>
                      <a:pt x="17687" y="9013"/>
                      <a:pt x="18264" y="8885"/>
                    </a:cubicBezTo>
                    <a:cubicBezTo>
                      <a:pt x="18392" y="8498"/>
                      <a:pt x="18615" y="8185"/>
                      <a:pt x="18648" y="7726"/>
                    </a:cubicBezTo>
                    <a:cubicBezTo>
                      <a:pt x="18737" y="6480"/>
                      <a:pt x="18046" y="5358"/>
                      <a:pt x="18840" y="6953"/>
                    </a:cubicBezTo>
                    <a:cubicBezTo>
                      <a:pt x="18904" y="7339"/>
                      <a:pt x="18868" y="7875"/>
                      <a:pt x="19033" y="8112"/>
                    </a:cubicBezTo>
                    <a:cubicBezTo>
                      <a:pt x="19362" y="8585"/>
                      <a:pt x="20186" y="8885"/>
                      <a:pt x="20186" y="8885"/>
                    </a:cubicBezTo>
                    <a:cubicBezTo>
                      <a:pt x="20314" y="9142"/>
                      <a:pt x="20429" y="9430"/>
                      <a:pt x="20571" y="9657"/>
                    </a:cubicBezTo>
                    <a:cubicBezTo>
                      <a:pt x="20751" y="9947"/>
                      <a:pt x="21102" y="9974"/>
                      <a:pt x="21147" y="10430"/>
                    </a:cubicBezTo>
                    <a:cubicBezTo>
                      <a:pt x="21256" y="11522"/>
                      <a:pt x="20451" y="11797"/>
                      <a:pt x="20186" y="11975"/>
                    </a:cubicBezTo>
                    <a:cubicBezTo>
                      <a:pt x="20058" y="12361"/>
                      <a:pt x="19905" y="12718"/>
                      <a:pt x="19802" y="13133"/>
                    </a:cubicBezTo>
                    <a:cubicBezTo>
                      <a:pt x="19711" y="13498"/>
                      <a:pt x="19714" y="13943"/>
                      <a:pt x="19609" y="14292"/>
                    </a:cubicBezTo>
                    <a:cubicBezTo>
                      <a:pt x="19427" y="14904"/>
                      <a:pt x="18910" y="15486"/>
                      <a:pt x="18648" y="15837"/>
                    </a:cubicBezTo>
                    <a:cubicBezTo>
                      <a:pt x="18084" y="19240"/>
                      <a:pt x="18100" y="17110"/>
                      <a:pt x="18648" y="19314"/>
                    </a:cubicBezTo>
                    <a:cubicBezTo>
                      <a:pt x="18739" y="19678"/>
                      <a:pt x="18776" y="20086"/>
                      <a:pt x="18840" y="20473"/>
                    </a:cubicBezTo>
                    <a:cubicBezTo>
                      <a:pt x="18712" y="20730"/>
                      <a:pt x="18635" y="21194"/>
                      <a:pt x="18456" y="21245"/>
                    </a:cubicBezTo>
                    <a:cubicBezTo>
                      <a:pt x="18132" y="21338"/>
                      <a:pt x="17814" y="21001"/>
                      <a:pt x="17495" y="20859"/>
                    </a:cubicBezTo>
                    <a:cubicBezTo>
                      <a:pt x="17237" y="20744"/>
                      <a:pt x="16980" y="20618"/>
                      <a:pt x="16726" y="20473"/>
                    </a:cubicBezTo>
                    <a:cubicBezTo>
                      <a:pt x="16531" y="20361"/>
                      <a:pt x="16347" y="20175"/>
                      <a:pt x="16149" y="20086"/>
                    </a:cubicBezTo>
                    <a:cubicBezTo>
                      <a:pt x="15768" y="19916"/>
                      <a:pt x="15380" y="19829"/>
                      <a:pt x="14995" y="19700"/>
                    </a:cubicBezTo>
                    <a:lnTo>
                      <a:pt x="13842" y="18928"/>
                    </a:lnTo>
                    <a:cubicBezTo>
                      <a:pt x="13842" y="18927"/>
                      <a:pt x="12688" y="18155"/>
                      <a:pt x="12688" y="18155"/>
                    </a:cubicBezTo>
                    <a:cubicBezTo>
                      <a:pt x="12260" y="17581"/>
                      <a:pt x="12040" y="17396"/>
                      <a:pt x="11727" y="16610"/>
                    </a:cubicBezTo>
                    <a:cubicBezTo>
                      <a:pt x="11583" y="16247"/>
                      <a:pt x="11487" y="15814"/>
                      <a:pt x="11343" y="15451"/>
                    </a:cubicBezTo>
                    <a:cubicBezTo>
                      <a:pt x="10866" y="14253"/>
                      <a:pt x="10968" y="15105"/>
                      <a:pt x="10574" y="13520"/>
                    </a:cubicBezTo>
                    <a:cubicBezTo>
                      <a:pt x="10483" y="13156"/>
                      <a:pt x="10472" y="12725"/>
                      <a:pt x="10381" y="12361"/>
                    </a:cubicBezTo>
                    <a:cubicBezTo>
                      <a:pt x="10225" y="11732"/>
                      <a:pt x="9715" y="10372"/>
                      <a:pt x="9420" y="10043"/>
                    </a:cubicBezTo>
                    <a:cubicBezTo>
                      <a:pt x="9066" y="9648"/>
                      <a:pt x="8666" y="9405"/>
                      <a:pt x="8267" y="9271"/>
                    </a:cubicBezTo>
                    <a:cubicBezTo>
                      <a:pt x="5699" y="8411"/>
                      <a:pt x="6716" y="8878"/>
                      <a:pt x="5191" y="8112"/>
                    </a:cubicBezTo>
                    <a:cubicBezTo>
                      <a:pt x="4870" y="8241"/>
                      <a:pt x="4513" y="8172"/>
                      <a:pt x="4230" y="8498"/>
                    </a:cubicBezTo>
                    <a:cubicBezTo>
                      <a:pt x="4029" y="8729"/>
                      <a:pt x="3989" y="9295"/>
                      <a:pt x="3845" y="9657"/>
                    </a:cubicBezTo>
                    <a:cubicBezTo>
                      <a:pt x="3732" y="9941"/>
                      <a:pt x="3589" y="10172"/>
                      <a:pt x="3461" y="10430"/>
                    </a:cubicBezTo>
                    <a:cubicBezTo>
                      <a:pt x="3943" y="14305"/>
                      <a:pt x="3119" y="9700"/>
                      <a:pt x="6152" y="12747"/>
                    </a:cubicBezTo>
                    <a:cubicBezTo>
                      <a:pt x="6388" y="12985"/>
                      <a:pt x="6106" y="13851"/>
                      <a:pt x="5960" y="14292"/>
                    </a:cubicBezTo>
                    <a:cubicBezTo>
                      <a:pt x="5832" y="14679"/>
                      <a:pt x="5594" y="14876"/>
                      <a:pt x="5383" y="15065"/>
                    </a:cubicBezTo>
                    <a:cubicBezTo>
                      <a:pt x="5013" y="15396"/>
                      <a:pt x="4411" y="15109"/>
                      <a:pt x="4230" y="15837"/>
                    </a:cubicBezTo>
                    <a:lnTo>
                      <a:pt x="4422" y="15837"/>
                    </a:lnTo>
                    <a:close/>
                  </a:path>
                </a:pathLst>
              </a:custGeom>
              <a:solidFill>
                <a:srgbClr val="8F96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532" name="Shape"/>
            <p:cNvSpPr/>
            <p:nvPr/>
          </p:nvSpPr>
          <p:spPr>
            <a:xfrm>
              <a:off x="1376362" y="584200"/>
              <a:ext cx="287635" cy="296808"/>
            </a:xfrm>
            <a:custGeom>
              <a:avLst/>
              <a:gdLst/>
              <a:ahLst/>
              <a:cxnLst>
                <a:cxn ang="0">
                  <a:pos x="wd2" y="hd2"/>
                </a:cxn>
                <a:cxn ang="5400000">
                  <a:pos x="wd2" y="hd2"/>
                </a:cxn>
                <a:cxn ang="10800000">
                  <a:pos x="wd2" y="hd2"/>
                </a:cxn>
                <a:cxn ang="16200000">
                  <a:pos x="wd2" y="hd2"/>
                </a:cxn>
              </a:cxnLst>
              <a:rect l="0" t="0" r="r" b="b"/>
              <a:pathLst>
                <a:path w="21504" h="21034" fill="norm" stroke="1" extrusionOk="0">
                  <a:moveTo>
                    <a:pt x="1263" y="3600"/>
                  </a:moveTo>
                  <a:cubicBezTo>
                    <a:pt x="1578" y="3500"/>
                    <a:pt x="1552" y="4858"/>
                    <a:pt x="1894" y="5400"/>
                  </a:cubicBezTo>
                  <a:cubicBezTo>
                    <a:pt x="2200" y="5885"/>
                    <a:pt x="2891" y="6094"/>
                    <a:pt x="3157" y="6600"/>
                  </a:cubicBezTo>
                  <a:cubicBezTo>
                    <a:pt x="3752" y="7731"/>
                    <a:pt x="3312" y="9498"/>
                    <a:pt x="4420" y="10200"/>
                  </a:cubicBezTo>
                  <a:cubicBezTo>
                    <a:pt x="5051" y="10600"/>
                    <a:pt x="5721" y="10949"/>
                    <a:pt x="6314" y="11400"/>
                  </a:cubicBezTo>
                  <a:cubicBezTo>
                    <a:pt x="6779" y="11753"/>
                    <a:pt x="7066" y="12309"/>
                    <a:pt x="7577" y="12600"/>
                  </a:cubicBezTo>
                  <a:cubicBezTo>
                    <a:pt x="8147" y="12925"/>
                    <a:pt x="8839" y="13000"/>
                    <a:pt x="9471" y="13200"/>
                  </a:cubicBezTo>
                  <a:cubicBezTo>
                    <a:pt x="10102" y="13000"/>
                    <a:pt x="10794" y="12925"/>
                    <a:pt x="11365" y="12600"/>
                  </a:cubicBezTo>
                  <a:cubicBezTo>
                    <a:pt x="13202" y="11553"/>
                    <a:pt x="13261" y="9595"/>
                    <a:pt x="13890" y="7800"/>
                  </a:cubicBezTo>
                  <a:cubicBezTo>
                    <a:pt x="15405" y="3483"/>
                    <a:pt x="13567" y="8875"/>
                    <a:pt x="15153" y="3600"/>
                  </a:cubicBezTo>
                  <a:cubicBezTo>
                    <a:pt x="15336" y="2992"/>
                    <a:pt x="15442" y="2342"/>
                    <a:pt x="15784" y="1800"/>
                  </a:cubicBezTo>
                  <a:cubicBezTo>
                    <a:pt x="16651" y="427"/>
                    <a:pt x="17451" y="472"/>
                    <a:pt x="18941" y="0"/>
                  </a:cubicBezTo>
                  <a:cubicBezTo>
                    <a:pt x="19580" y="607"/>
                    <a:pt x="21353" y="2135"/>
                    <a:pt x="21467" y="3000"/>
                  </a:cubicBezTo>
                  <a:cubicBezTo>
                    <a:pt x="21600" y="4012"/>
                    <a:pt x="21368" y="5115"/>
                    <a:pt x="20835" y="6000"/>
                  </a:cubicBezTo>
                  <a:cubicBezTo>
                    <a:pt x="20259" y="6958"/>
                    <a:pt x="18020" y="7492"/>
                    <a:pt x="17047" y="7800"/>
                  </a:cubicBezTo>
                  <a:cubicBezTo>
                    <a:pt x="16837" y="8400"/>
                    <a:pt x="16285" y="8980"/>
                    <a:pt x="16416" y="9600"/>
                  </a:cubicBezTo>
                  <a:cubicBezTo>
                    <a:pt x="16712" y="11008"/>
                    <a:pt x="19404" y="11210"/>
                    <a:pt x="20204" y="11400"/>
                  </a:cubicBezTo>
                  <a:cubicBezTo>
                    <a:pt x="20415" y="12000"/>
                    <a:pt x="20966" y="12580"/>
                    <a:pt x="20835" y="13200"/>
                  </a:cubicBezTo>
                  <a:cubicBezTo>
                    <a:pt x="20719" y="13755"/>
                    <a:pt x="20105" y="14147"/>
                    <a:pt x="19573" y="14400"/>
                  </a:cubicBezTo>
                  <a:cubicBezTo>
                    <a:pt x="18979" y="14682"/>
                    <a:pt x="14222" y="15537"/>
                    <a:pt x="13890" y="15600"/>
                  </a:cubicBezTo>
                  <a:cubicBezTo>
                    <a:pt x="13469" y="16200"/>
                    <a:pt x="13271" y="17018"/>
                    <a:pt x="12628" y="17400"/>
                  </a:cubicBezTo>
                  <a:cubicBezTo>
                    <a:pt x="11499" y="18070"/>
                    <a:pt x="8839" y="18600"/>
                    <a:pt x="8839" y="18600"/>
                  </a:cubicBezTo>
                  <a:cubicBezTo>
                    <a:pt x="8629" y="19200"/>
                    <a:pt x="8679" y="19953"/>
                    <a:pt x="8208" y="20400"/>
                  </a:cubicBezTo>
                  <a:cubicBezTo>
                    <a:pt x="6945" y="21600"/>
                    <a:pt x="5682" y="20800"/>
                    <a:pt x="4420" y="20400"/>
                  </a:cubicBezTo>
                  <a:cubicBezTo>
                    <a:pt x="2011" y="13532"/>
                    <a:pt x="4082" y="20276"/>
                    <a:pt x="2526" y="11400"/>
                  </a:cubicBezTo>
                  <a:cubicBezTo>
                    <a:pt x="2129" y="9138"/>
                    <a:pt x="1722" y="9873"/>
                    <a:pt x="631" y="7800"/>
                  </a:cubicBezTo>
                  <a:cubicBezTo>
                    <a:pt x="334" y="7234"/>
                    <a:pt x="210" y="6600"/>
                    <a:pt x="0" y="6000"/>
                  </a:cubicBezTo>
                  <a:cubicBezTo>
                    <a:pt x="726" y="3932"/>
                    <a:pt x="947" y="3700"/>
                    <a:pt x="1263" y="3600"/>
                  </a:cubicBezTo>
                  <a:close/>
                </a:path>
              </a:pathLst>
            </a:custGeom>
            <a:solidFill>
              <a:srgbClr val="8F96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33" name="Shape"/>
            <p:cNvSpPr/>
            <p:nvPr/>
          </p:nvSpPr>
          <p:spPr>
            <a:xfrm>
              <a:off x="2142466" y="431799"/>
              <a:ext cx="1968243" cy="576360"/>
            </a:xfrm>
            <a:custGeom>
              <a:avLst/>
              <a:gdLst/>
              <a:ahLst/>
              <a:cxnLst>
                <a:cxn ang="0">
                  <a:pos x="wd2" y="hd2"/>
                </a:cxn>
                <a:cxn ang="5400000">
                  <a:pos x="wd2" y="hd2"/>
                </a:cxn>
                <a:cxn ang="10800000">
                  <a:pos x="wd2" y="hd2"/>
                </a:cxn>
                <a:cxn ang="16200000">
                  <a:pos x="wd2" y="hd2"/>
                </a:cxn>
              </a:cxnLst>
              <a:rect l="0" t="0" r="r" b="b"/>
              <a:pathLst>
                <a:path w="21424" h="21310" fill="norm" stroke="1" extrusionOk="0">
                  <a:moveTo>
                    <a:pt x="35" y="12848"/>
                  </a:moveTo>
                  <a:cubicBezTo>
                    <a:pt x="220" y="13005"/>
                    <a:pt x="1159" y="12963"/>
                    <a:pt x="1510" y="13475"/>
                  </a:cubicBezTo>
                  <a:cubicBezTo>
                    <a:pt x="1612" y="13623"/>
                    <a:pt x="1695" y="13893"/>
                    <a:pt x="1787" y="14102"/>
                  </a:cubicBezTo>
                  <a:cubicBezTo>
                    <a:pt x="2309" y="16765"/>
                    <a:pt x="1449" y="12639"/>
                    <a:pt x="2525" y="16295"/>
                  </a:cubicBezTo>
                  <a:cubicBezTo>
                    <a:pt x="2647" y="16713"/>
                    <a:pt x="2728" y="17362"/>
                    <a:pt x="2893" y="17549"/>
                  </a:cubicBezTo>
                  <a:cubicBezTo>
                    <a:pt x="3768" y="18540"/>
                    <a:pt x="3253" y="18116"/>
                    <a:pt x="4461" y="18489"/>
                  </a:cubicBezTo>
                  <a:cubicBezTo>
                    <a:pt x="4583" y="18593"/>
                    <a:pt x="4707" y="18684"/>
                    <a:pt x="4829" y="18802"/>
                  </a:cubicBezTo>
                  <a:cubicBezTo>
                    <a:pt x="4923" y="18893"/>
                    <a:pt x="5009" y="19116"/>
                    <a:pt x="5106" y="19116"/>
                  </a:cubicBezTo>
                  <a:cubicBezTo>
                    <a:pt x="5783" y="19116"/>
                    <a:pt x="6458" y="18907"/>
                    <a:pt x="7134" y="18802"/>
                  </a:cubicBezTo>
                  <a:cubicBezTo>
                    <a:pt x="9728" y="17543"/>
                    <a:pt x="5834" y="19341"/>
                    <a:pt x="13034" y="18176"/>
                  </a:cubicBezTo>
                  <a:cubicBezTo>
                    <a:pt x="13034" y="18176"/>
                    <a:pt x="13726" y="17392"/>
                    <a:pt x="13864" y="17235"/>
                  </a:cubicBezTo>
                  <a:lnTo>
                    <a:pt x="14141" y="16922"/>
                  </a:lnTo>
                  <a:cubicBezTo>
                    <a:pt x="14294" y="17131"/>
                    <a:pt x="14447" y="17351"/>
                    <a:pt x="14602" y="17549"/>
                  </a:cubicBezTo>
                  <a:cubicBezTo>
                    <a:pt x="14693" y="17665"/>
                    <a:pt x="14782" y="17824"/>
                    <a:pt x="14878" y="17862"/>
                  </a:cubicBezTo>
                  <a:cubicBezTo>
                    <a:pt x="15307" y="18033"/>
                    <a:pt x="15739" y="18071"/>
                    <a:pt x="16169" y="18176"/>
                  </a:cubicBezTo>
                  <a:cubicBezTo>
                    <a:pt x="16340" y="18759"/>
                    <a:pt x="16397" y="19034"/>
                    <a:pt x="16630" y="19429"/>
                  </a:cubicBezTo>
                  <a:cubicBezTo>
                    <a:pt x="16717" y="19577"/>
                    <a:pt x="16814" y="19638"/>
                    <a:pt x="16906" y="19742"/>
                  </a:cubicBezTo>
                  <a:cubicBezTo>
                    <a:pt x="17091" y="19638"/>
                    <a:pt x="17292" y="19713"/>
                    <a:pt x="17460" y="19429"/>
                  </a:cubicBezTo>
                  <a:cubicBezTo>
                    <a:pt x="17559" y="19261"/>
                    <a:pt x="17557" y="18724"/>
                    <a:pt x="17644" y="18489"/>
                  </a:cubicBezTo>
                  <a:cubicBezTo>
                    <a:pt x="17720" y="18283"/>
                    <a:pt x="17828" y="18280"/>
                    <a:pt x="17920" y="18176"/>
                  </a:cubicBezTo>
                  <a:cubicBezTo>
                    <a:pt x="17982" y="17967"/>
                    <a:pt x="18019" y="17597"/>
                    <a:pt x="18105" y="17549"/>
                  </a:cubicBezTo>
                  <a:cubicBezTo>
                    <a:pt x="18386" y="17390"/>
                    <a:pt x="18654" y="17877"/>
                    <a:pt x="18381" y="18802"/>
                  </a:cubicBezTo>
                  <a:cubicBezTo>
                    <a:pt x="18313" y="19036"/>
                    <a:pt x="18197" y="19011"/>
                    <a:pt x="18105" y="19116"/>
                  </a:cubicBezTo>
                  <a:cubicBezTo>
                    <a:pt x="18074" y="19429"/>
                    <a:pt x="18069" y="19787"/>
                    <a:pt x="18013" y="20056"/>
                  </a:cubicBezTo>
                  <a:cubicBezTo>
                    <a:pt x="17739" y="21357"/>
                    <a:pt x="17387" y="21600"/>
                    <a:pt x="17920" y="20996"/>
                  </a:cubicBezTo>
                  <a:cubicBezTo>
                    <a:pt x="17951" y="20682"/>
                    <a:pt x="17944" y="20289"/>
                    <a:pt x="18013" y="20056"/>
                  </a:cubicBezTo>
                  <a:cubicBezTo>
                    <a:pt x="18081" y="19822"/>
                    <a:pt x="18195" y="19822"/>
                    <a:pt x="18289" y="19742"/>
                  </a:cubicBezTo>
                  <a:cubicBezTo>
                    <a:pt x="18960" y="19172"/>
                    <a:pt x="18563" y="19674"/>
                    <a:pt x="19303" y="19116"/>
                  </a:cubicBezTo>
                  <a:cubicBezTo>
                    <a:pt x="19398" y="19044"/>
                    <a:pt x="19488" y="18907"/>
                    <a:pt x="19580" y="18802"/>
                  </a:cubicBezTo>
                  <a:cubicBezTo>
                    <a:pt x="19641" y="18593"/>
                    <a:pt x="19710" y="18406"/>
                    <a:pt x="19764" y="18176"/>
                  </a:cubicBezTo>
                  <a:cubicBezTo>
                    <a:pt x="19834" y="17881"/>
                    <a:pt x="19862" y="17471"/>
                    <a:pt x="19949" y="17235"/>
                  </a:cubicBezTo>
                  <a:cubicBezTo>
                    <a:pt x="20025" y="17029"/>
                    <a:pt x="20133" y="17026"/>
                    <a:pt x="20225" y="16922"/>
                  </a:cubicBezTo>
                  <a:cubicBezTo>
                    <a:pt x="20256" y="16504"/>
                    <a:pt x="20221" y="15949"/>
                    <a:pt x="20317" y="15669"/>
                  </a:cubicBezTo>
                  <a:cubicBezTo>
                    <a:pt x="20494" y="15155"/>
                    <a:pt x="21212" y="14848"/>
                    <a:pt x="21424" y="14728"/>
                  </a:cubicBezTo>
                  <a:cubicBezTo>
                    <a:pt x="21265" y="13110"/>
                    <a:pt x="21451" y="14268"/>
                    <a:pt x="20963" y="13162"/>
                  </a:cubicBezTo>
                  <a:cubicBezTo>
                    <a:pt x="20890" y="12998"/>
                    <a:pt x="20846" y="12719"/>
                    <a:pt x="20778" y="12535"/>
                  </a:cubicBezTo>
                  <a:cubicBezTo>
                    <a:pt x="20523" y="11841"/>
                    <a:pt x="20517" y="11926"/>
                    <a:pt x="20225" y="11595"/>
                  </a:cubicBezTo>
                  <a:cubicBezTo>
                    <a:pt x="20195" y="10866"/>
                    <a:pt x="20306" y="8833"/>
                    <a:pt x="19856" y="9088"/>
                  </a:cubicBezTo>
                  <a:cubicBezTo>
                    <a:pt x="19747" y="9150"/>
                    <a:pt x="19672" y="9506"/>
                    <a:pt x="19580" y="9714"/>
                  </a:cubicBezTo>
                  <a:cubicBezTo>
                    <a:pt x="19574" y="9711"/>
                    <a:pt x="18870" y="9413"/>
                    <a:pt x="18750" y="9088"/>
                  </a:cubicBezTo>
                  <a:cubicBezTo>
                    <a:pt x="18664" y="8852"/>
                    <a:pt x="18662" y="8335"/>
                    <a:pt x="18566" y="8148"/>
                  </a:cubicBezTo>
                  <a:cubicBezTo>
                    <a:pt x="18430" y="7883"/>
                    <a:pt x="18258" y="7950"/>
                    <a:pt x="18105" y="7834"/>
                  </a:cubicBezTo>
                  <a:cubicBezTo>
                    <a:pt x="17981" y="7741"/>
                    <a:pt x="17859" y="7625"/>
                    <a:pt x="17736" y="7521"/>
                  </a:cubicBezTo>
                  <a:cubicBezTo>
                    <a:pt x="17613" y="7312"/>
                    <a:pt x="17473" y="7193"/>
                    <a:pt x="17367" y="6894"/>
                  </a:cubicBezTo>
                  <a:cubicBezTo>
                    <a:pt x="17282" y="6653"/>
                    <a:pt x="17288" y="6073"/>
                    <a:pt x="17183" y="5954"/>
                  </a:cubicBezTo>
                  <a:cubicBezTo>
                    <a:pt x="17063" y="5818"/>
                    <a:pt x="16939" y="6188"/>
                    <a:pt x="16814" y="6267"/>
                  </a:cubicBezTo>
                  <a:cubicBezTo>
                    <a:pt x="16447" y="6502"/>
                    <a:pt x="16077" y="6685"/>
                    <a:pt x="15708" y="6894"/>
                  </a:cubicBezTo>
                  <a:cubicBezTo>
                    <a:pt x="15074" y="8331"/>
                    <a:pt x="15225" y="7433"/>
                    <a:pt x="15063" y="9088"/>
                  </a:cubicBezTo>
                  <a:cubicBezTo>
                    <a:pt x="14878" y="8983"/>
                    <a:pt x="14672" y="9090"/>
                    <a:pt x="14509" y="8774"/>
                  </a:cubicBezTo>
                  <a:cubicBezTo>
                    <a:pt x="14425" y="8610"/>
                    <a:pt x="14478" y="8092"/>
                    <a:pt x="14417" y="7834"/>
                  </a:cubicBezTo>
                  <a:cubicBezTo>
                    <a:pt x="14348" y="7540"/>
                    <a:pt x="14240" y="7376"/>
                    <a:pt x="14141" y="7208"/>
                  </a:cubicBezTo>
                  <a:cubicBezTo>
                    <a:pt x="13378" y="5911"/>
                    <a:pt x="14454" y="8223"/>
                    <a:pt x="13495" y="6267"/>
                  </a:cubicBezTo>
                  <a:cubicBezTo>
                    <a:pt x="12703" y="4651"/>
                    <a:pt x="13222" y="5331"/>
                    <a:pt x="12666" y="4701"/>
                  </a:cubicBezTo>
                  <a:cubicBezTo>
                    <a:pt x="12573" y="4805"/>
                    <a:pt x="12472" y="4844"/>
                    <a:pt x="12389" y="5014"/>
                  </a:cubicBezTo>
                  <a:cubicBezTo>
                    <a:pt x="12314" y="5166"/>
                    <a:pt x="12282" y="5509"/>
                    <a:pt x="12205" y="5641"/>
                  </a:cubicBezTo>
                  <a:cubicBezTo>
                    <a:pt x="12091" y="5833"/>
                    <a:pt x="11959" y="5850"/>
                    <a:pt x="11836" y="5954"/>
                  </a:cubicBezTo>
                  <a:cubicBezTo>
                    <a:pt x="11690" y="6450"/>
                    <a:pt x="11559" y="7268"/>
                    <a:pt x="11559" y="5641"/>
                  </a:cubicBezTo>
                  <a:cubicBezTo>
                    <a:pt x="11559" y="5440"/>
                    <a:pt x="11700" y="3743"/>
                    <a:pt x="11744" y="3447"/>
                  </a:cubicBezTo>
                  <a:cubicBezTo>
                    <a:pt x="11793" y="3110"/>
                    <a:pt x="11878" y="2844"/>
                    <a:pt x="11928" y="2507"/>
                  </a:cubicBezTo>
                  <a:cubicBezTo>
                    <a:pt x="11971" y="2212"/>
                    <a:pt x="11990" y="1880"/>
                    <a:pt x="12020" y="1567"/>
                  </a:cubicBezTo>
                  <a:cubicBezTo>
                    <a:pt x="11698" y="473"/>
                    <a:pt x="11918" y="1033"/>
                    <a:pt x="11283" y="313"/>
                  </a:cubicBezTo>
                  <a:lnTo>
                    <a:pt x="11006" y="0"/>
                  </a:lnTo>
                  <a:cubicBezTo>
                    <a:pt x="10945" y="313"/>
                    <a:pt x="10900" y="674"/>
                    <a:pt x="10822" y="940"/>
                  </a:cubicBezTo>
                  <a:cubicBezTo>
                    <a:pt x="10584" y="1747"/>
                    <a:pt x="10414" y="1656"/>
                    <a:pt x="10084" y="1880"/>
                  </a:cubicBezTo>
                  <a:cubicBezTo>
                    <a:pt x="9961" y="2089"/>
                    <a:pt x="9843" y="2333"/>
                    <a:pt x="9715" y="2507"/>
                  </a:cubicBezTo>
                  <a:cubicBezTo>
                    <a:pt x="9535" y="2752"/>
                    <a:pt x="9162" y="3134"/>
                    <a:pt x="9162" y="3134"/>
                  </a:cubicBezTo>
                  <a:cubicBezTo>
                    <a:pt x="9144" y="3513"/>
                    <a:pt x="9083" y="5361"/>
                    <a:pt x="8978" y="5954"/>
                  </a:cubicBezTo>
                  <a:cubicBezTo>
                    <a:pt x="8890" y="6450"/>
                    <a:pt x="8643" y="6923"/>
                    <a:pt x="8517" y="7208"/>
                  </a:cubicBezTo>
                  <a:cubicBezTo>
                    <a:pt x="8425" y="7103"/>
                    <a:pt x="8327" y="7042"/>
                    <a:pt x="8240" y="6894"/>
                  </a:cubicBezTo>
                  <a:cubicBezTo>
                    <a:pt x="8141" y="6726"/>
                    <a:pt x="8071" y="6176"/>
                    <a:pt x="7964" y="6267"/>
                  </a:cubicBezTo>
                  <a:cubicBezTo>
                    <a:pt x="7870" y="6348"/>
                    <a:pt x="7902" y="6894"/>
                    <a:pt x="7872" y="7208"/>
                  </a:cubicBezTo>
                  <a:cubicBezTo>
                    <a:pt x="7902" y="7625"/>
                    <a:pt x="7907" y="8076"/>
                    <a:pt x="7964" y="8461"/>
                  </a:cubicBezTo>
                  <a:cubicBezTo>
                    <a:pt x="8003" y="8725"/>
                    <a:pt x="8109" y="8823"/>
                    <a:pt x="8148" y="9088"/>
                  </a:cubicBezTo>
                  <a:cubicBezTo>
                    <a:pt x="8205" y="9473"/>
                    <a:pt x="8210" y="9923"/>
                    <a:pt x="8240" y="10341"/>
                  </a:cubicBezTo>
                  <a:cubicBezTo>
                    <a:pt x="8189" y="11571"/>
                    <a:pt x="8281" y="12515"/>
                    <a:pt x="7964" y="13162"/>
                  </a:cubicBezTo>
                  <a:cubicBezTo>
                    <a:pt x="7880" y="13332"/>
                    <a:pt x="7779" y="13370"/>
                    <a:pt x="7687" y="13475"/>
                  </a:cubicBezTo>
                  <a:cubicBezTo>
                    <a:pt x="7534" y="13370"/>
                    <a:pt x="7276" y="13667"/>
                    <a:pt x="7226" y="13162"/>
                  </a:cubicBezTo>
                  <a:cubicBezTo>
                    <a:pt x="7061" y="11474"/>
                    <a:pt x="7184" y="9605"/>
                    <a:pt x="7134" y="7834"/>
                  </a:cubicBezTo>
                  <a:cubicBezTo>
                    <a:pt x="7122" y="7406"/>
                    <a:pt x="7121" y="6917"/>
                    <a:pt x="7042" y="6581"/>
                  </a:cubicBezTo>
                  <a:cubicBezTo>
                    <a:pt x="6981" y="6323"/>
                    <a:pt x="6858" y="6372"/>
                    <a:pt x="6765" y="6267"/>
                  </a:cubicBezTo>
                  <a:cubicBezTo>
                    <a:pt x="6735" y="6581"/>
                    <a:pt x="6673" y="6877"/>
                    <a:pt x="6673" y="7208"/>
                  </a:cubicBezTo>
                  <a:cubicBezTo>
                    <a:pt x="6673" y="8648"/>
                    <a:pt x="6744" y="9184"/>
                    <a:pt x="6858" y="10341"/>
                  </a:cubicBezTo>
                  <a:cubicBezTo>
                    <a:pt x="6827" y="10968"/>
                    <a:pt x="6928" y="11906"/>
                    <a:pt x="6765" y="12221"/>
                  </a:cubicBezTo>
                  <a:cubicBezTo>
                    <a:pt x="6597" y="12549"/>
                    <a:pt x="6212" y="11595"/>
                    <a:pt x="6212" y="11595"/>
                  </a:cubicBezTo>
                  <a:cubicBezTo>
                    <a:pt x="6151" y="11386"/>
                    <a:pt x="6115" y="10968"/>
                    <a:pt x="6028" y="10968"/>
                  </a:cubicBezTo>
                  <a:cubicBezTo>
                    <a:pt x="5823" y="10968"/>
                    <a:pt x="5649" y="12117"/>
                    <a:pt x="5567" y="12535"/>
                  </a:cubicBezTo>
                  <a:cubicBezTo>
                    <a:pt x="5213" y="12363"/>
                    <a:pt x="4954" y="11904"/>
                    <a:pt x="4645" y="12535"/>
                  </a:cubicBezTo>
                  <a:cubicBezTo>
                    <a:pt x="4570" y="12687"/>
                    <a:pt x="4522" y="12953"/>
                    <a:pt x="4461" y="13162"/>
                  </a:cubicBezTo>
                  <a:cubicBezTo>
                    <a:pt x="4368" y="13057"/>
                    <a:pt x="4281" y="12848"/>
                    <a:pt x="4184" y="12848"/>
                  </a:cubicBezTo>
                  <a:cubicBezTo>
                    <a:pt x="3765" y="12848"/>
                    <a:pt x="3961" y="13427"/>
                    <a:pt x="3815" y="14415"/>
                  </a:cubicBezTo>
                  <a:cubicBezTo>
                    <a:pt x="3776" y="14679"/>
                    <a:pt x="3692" y="14833"/>
                    <a:pt x="3631" y="15042"/>
                  </a:cubicBezTo>
                  <a:cubicBezTo>
                    <a:pt x="3600" y="15355"/>
                    <a:pt x="3633" y="15902"/>
                    <a:pt x="3539" y="15982"/>
                  </a:cubicBezTo>
                  <a:cubicBezTo>
                    <a:pt x="3037" y="16408"/>
                    <a:pt x="2955" y="15878"/>
                    <a:pt x="2709" y="15042"/>
                  </a:cubicBezTo>
                  <a:cubicBezTo>
                    <a:pt x="2507" y="12984"/>
                    <a:pt x="2333" y="13302"/>
                    <a:pt x="2801" y="12848"/>
                  </a:cubicBezTo>
                  <a:cubicBezTo>
                    <a:pt x="2923" y="12730"/>
                    <a:pt x="3047" y="12639"/>
                    <a:pt x="3170" y="12535"/>
                  </a:cubicBezTo>
                  <a:cubicBezTo>
                    <a:pt x="3139" y="12221"/>
                    <a:pt x="3146" y="11828"/>
                    <a:pt x="3078" y="11595"/>
                  </a:cubicBezTo>
                  <a:cubicBezTo>
                    <a:pt x="2921" y="11062"/>
                    <a:pt x="2709" y="10759"/>
                    <a:pt x="2525" y="10341"/>
                  </a:cubicBezTo>
                  <a:cubicBezTo>
                    <a:pt x="2167" y="9531"/>
                    <a:pt x="2353" y="9834"/>
                    <a:pt x="1971" y="9401"/>
                  </a:cubicBezTo>
                  <a:cubicBezTo>
                    <a:pt x="1879" y="9192"/>
                    <a:pt x="1804" y="8836"/>
                    <a:pt x="1695" y="8774"/>
                  </a:cubicBezTo>
                  <a:cubicBezTo>
                    <a:pt x="1521" y="8676"/>
                    <a:pt x="1262" y="9510"/>
                    <a:pt x="1142" y="9714"/>
                  </a:cubicBezTo>
                  <a:cubicBezTo>
                    <a:pt x="378" y="11012"/>
                    <a:pt x="1381" y="8858"/>
                    <a:pt x="589" y="10655"/>
                  </a:cubicBezTo>
                  <a:cubicBezTo>
                    <a:pt x="558" y="10968"/>
                    <a:pt x="565" y="11361"/>
                    <a:pt x="496" y="11595"/>
                  </a:cubicBezTo>
                  <a:cubicBezTo>
                    <a:pt x="428" y="11828"/>
                    <a:pt x="250" y="11595"/>
                    <a:pt x="220" y="11908"/>
                  </a:cubicBezTo>
                  <a:cubicBezTo>
                    <a:pt x="192" y="12188"/>
                    <a:pt x="322" y="12441"/>
                    <a:pt x="404" y="12535"/>
                  </a:cubicBezTo>
                  <a:cubicBezTo>
                    <a:pt x="445" y="12582"/>
                    <a:pt x="-149" y="12692"/>
                    <a:pt x="35" y="12848"/>
                  </a:cubicBezTo>
                  <a:close/>
                </a:path>
              </a:pathLst>
            </a:custGeom>
            <a:solidFill>
              <a:srgbClr val="8F96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535" name="Desert"/>
          <p:cNvSpPr txBox="1"/>
          <p:nvPr/>
        </p:nvSpPr>
        <p:spPr>
          <a:xfrm>
            <a:off x="1905000" y="3276600"/>
            <a:ext cx="922817"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Desert </a:t>
            </a:r>
          </a:p>
        </p:txBody>
      </p:sp>
      <p:sp>
        <p:nvSpPr>
          <p:cNvPr id="536" name="Tundra"/>
          <p:cNvSpPr txBox="1"/>
          <p:nvPr/>
        </p:nvSpPr>
        <p:spPr>
          <a:xfrm>
            <a:off x="6096000" y="3276600"/>
            <a:ext cx="899501"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Tundra</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541" name="Terrestrial Biomes"/>
          <p:cNvSpPr txBox="1"/>
          <p:nvPr/>
        </p:nvSpPr>
        <p:spPr>
          <a:xfrm>
            <a:off x="304800" y="76199"/>
            <a:ext cx="8305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Terrestrial Biomes</a:t>
            </a:r>
          </a:p>
        </p:txBody>
      </p:sp>
      <p:sp>
        <p:nvSpPr>
          <p:cNvPr id="542" name="Tundra"/>
          <p:cNvSpPr txBox="1"/>
          <p:nvPr/>
        </p:nvSpPr>
        <p:spPr>
          <a:xfrm>
            <a:off x="5541626" y="2694699"/>
            <a:ext cx="2362201"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Tundra</a:t>
            </a:r>
          </a:p>
        </p:txBody>
      </p:sp>
      <p:sp>
        <p:nvSpPr>
          <p:cNvPr id="543" name="Cold and dry year round.…"/>
          <p:cNvSpPr txBox="1"/>
          <p:nvPr/>
        </p:nvSpPr>
        <p:spPr>
          <a:xfrm>
            <a:off x="4963502" y="3069930"/>
            <a:ext cx="4180498" cy="33224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sz="1800">
                <a:latin typeface="Arial"/>
                <a:ea typeface="Arial"/>
                <a:cs typeface="Arial"/>
                <a:sym typeface="Arial"/>
              </a:defRPr>
            </a:pPr>
            <a:r>
              <a:t>Cold and dry year round.</a:t>
            </a:r>
          </a:p>
          <a:p>
            <a:pPr>
              <a:spcBef>
                <a:spcPts val="600"/>
              </a:spcBef>
              <a:defRPr sz="1800">
                <a:latin typeface="Arial"/>
                <a:ea typeface="Arial"/>
                <a:cs typeface="Arial"/>
                <a:sym typeface="Arial"/>
              </a:defRPr>
            </a:pPr>
            <a:r>
              <a:t>Short “cool” growing period in the summer, when </a:t>
            </a:r>
            <a:r>
              <a:t>temperatures are </a:t>
            </a:r>
            <a:r>
              <a:t> warmest.</a:t>
            </a:r>
          </a:p>
          <a:p>
            <a:pPr>
              <a:spcBef>
                <a:spcPts val="600"/>
              </a:spcBef>
              <a:defRPr b="1" sz="1800">
                <a:latin typeface="Arial"/>
                <a:ea typeface="Arial"/>
                <a:cs typeface="Arial"/>
                <a:sym typeface="Arial"/>
              </a:defRPr>
            </a:pPr>
            <a:r>
              <a:t>Adaptations:</a:t>
            </a:r>
          </a:p>
          <a:p>
            <a:pPr>
              <a:spcBef>
                <a:spcPts val="600"/>
              </a:spcBef>
              <a:defRPr sz="1800">
                <a:latin typeface="Arial"/>
                <a:ea typeface="Arial"/>
                <a:cs typeface="Arial"/>
                <a:sym typeface="Arial"/>
              </a:defRPr>
            </a:pPr>
            <a:r>
              <a:t>Plants grow low to the ground</a:t>
            </a:r>
            <a:r>
              <a:t> for protection from the cold winds.</a:t>
            </a:r>
            <a:r>
              <a:t> </a:t>
            </a:r>
            <a:r>
              <a:t>Smaller plants also need less water and nutrients. </a:t>
            </a:r>
          </a:p>
          <a:p>
            <a:pPr>
              <a:spcBef>
                <a:spcPts val="600"/>
              </a:spcBef>
              <a:defRPr sz="1800">
                <a:latin typeface="Arial"/>
                <a:ea typeface="Arial"/>
                <a:cs typeface="Arial"/>
                <a:sym typeface="Arial"/>
              </a:defRPr>
            </a:pPr>
            <a:r>
              <a:t>Animals have </a:t>
            </a:r>
            <a:r>
              <a:t>thick </a:t>
            </a:r>
            <a:r>
              <a:t>fur for warmth</a:t>
            </a:r>
            <a:r>
              <a:t> and small ears to reduce heat loss.</a:t>
            </a:r>
          </a:p>
        </p:txBody>
      </p:sp>
      <p:sp>
        <p:nvSpPr>
          <p:cNvPr id="544" name="Hot and dry year round.…"/>
          <p:cNvSpPr txBox="1"/>
          <p:nvPr/>
        </p:nvSpPr>
        <p:spPr>
          <a:xfrm>
            <a:off x="416139" y="3099218"/>
            <a:ext cx="4405243" cy="36653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sz="1800">
                <a:latin typeface="Arial"/>
                <a:ea typeface="Arial"/>
                <a:cs typeface="Arial"/>
                <a:sym typeface="Arial"/>
              </a:defRPr>
            </a:pPr>
            <a:r>
              <a:t>Hot and dry year round.</a:t>
            </a:r>
          </a:p>
          <a:p>
            <a:pPr>
              <a:spcBef>
                <a:spcPts val="600"/>
              </a:spcBef>
              <a:defRPr sz="1800">
                <a:latin typeface="Arial"/>
                <a:ea typeface="Arial"/>
                <a:cs typeface="Arial"/>
                <a:sym typeface="Arial"/>
              </a:defRPr>
            </a:pPr>
            <a:r>
              <a:t>Short growing period tied to spring rains.</a:t>
            </a:r>
          </a:p>
          <a:p>
            <a:pPr>
              <a:spcBef>
                <a:spcPts val="600"/>
              </a:spcBef>
              <a:defRPr b="1" sz="1800">
                <a:latin typeface="Arial"/>
                <a:ea typeface="Arial"/>
                <a:cs typeface="Arial"/>
                <a:sym typeface="Arial"/>
              </a:defRPr>
            </a:pPr>
            <a:r>
              <a:t>Adaptations:</a:t>
            </a:r>
          </a:p>
          <a:p>
            <a:pPr>
              <a:spcBef>
                <a:spcPts val="600"/>
              </a:spcBef>
              <a:defRPr sz="1800">
                <a:latin typeface="Arial"/>
                <a:ea typeface="Arial"/>
                <a:cs typeface="Arial"/>
                <a:sym typeface="Arial"/>
              </a:defRPr>
            </a:pPr>
            <a:r>
              <a:t>Plants </a:t>
            </a:r>
            <a:r>
              <a:t>have </a:t>
            </a:r>
            <a:r>
              <a:t>needle-like “leaves” to reduce water loss. </a:t>
            </a:r>
          </a:p>
          <a:p>
            <a:pPr>
              <a:spcBef>
                <a:spcPts val="600"/>
              </a:spcBef>
              <a:defRPr sz="1800">
                <a:latin typeface="Arial"/>
                <a:ea typeface="Arial"/>
                <a:cs typeface="Arial"/>
                <a:sym typeface="Arial"/>
              </a:defRPr>
            </a:pPr>
            <a:r>
              <a:t>Many animals are </a:t>
            </a:r>
            <a:r>
              <a:t>active at night when it is cooler</a:t>
            </a:r>
            <a:r>
              <a:t>. </a:t>
            </a:r>
            <a:r>
              <a:t>They also</a:t>
            </a:r>
            <a:r>
              <a:t> live in burrows </a:t>
            </a:r>
            <a:r>
              <a:t>that</a:t>
            </a:r>
            <a:r>
              <a:t> are cool and humid</a:t>
            </a:r>
            <a:r>
              <a:t> instead of </a:t>
            </a:r>
            <a:r>
              <a:t>above the ground. </a:t>
            </a:r>
          </a:p>
          <a:p>
            <a:pPr>
              <a:spcBef>
                <a:spcPts val="600"/>
              </a:spcBef>
              <a:defRPr sz="1800">
                <a:latin typeface="Arial"/>
                <a:ea typeface="Arial"/>
                <a:cs typeface="Arial"/>
                <a:sym typeface="Arial"/>
              </a:defRPr>
            </a:pPr>
            <a:r>
              <a:t>Animals may have large ears or skin flaps to help their bodies stay cool.</a:t>
            </a:r>
          </a:p>
        </p:txBody>
      </p:sp>
      <p:pic>
        <p:nvPicPr>
          <p:cNvPr id="545" name="Mojave Desert-NPS.jpg" descr="Mojave Desert-NPS.jpg"/>
          <p:cNvPicPr>
            <a:picLocks noChangeAspect="1"/>
          </p:cNvPicPr>
          <p:nvPr/>
        </p:nvPicPr>
        <p:blipFill>
          <a:blip r:embed="rId3">
            <a:extLst/>
          </a:blip>
          <a:srcRect l="6966" t="0" r="0" b="0"/>
          <a:stretch>
            <a:fillRect/>
          </a:stretch>
        </p:blipFill>
        <p:spPr>
          <a:xfrm>
            <a:off x="692728" y="694710"/>
            <a:ext cx="2978708" cy="1984249"/>
          </a:xfrm>
          <a:prstGeom prst="rect">
            <a:avLst/>
          </a:prstGeom>
          <a:ln w="12700">
            <a:miter lim="400000"/>
          </a:ln>
        </p:spPr>
      </p:pic>
      <p:pic>
        <p:nvPicPr>
          <p:cNvPr id="546" name="image19.jpg" descr="image19.jpg"/>
          <p:cNvPicPr>
            <a:picLocks noChangeAspect="1"/>
          </p:cNvPicPr>
          <p:nvPr/>
        </p:nvPicPr>
        <p:blipFill>
          <a:blip r:embed="rId4">
            <a:extLst/>
          </a:blip>
          <a:stretch>
            <a:fillRect/>
          </a:stretch>
        </p:blipFill>
        <p:spPr>
          <a:xfrm>
            <a:off x="5235006" y="686082"/>
            <a:ext cx="2975443" cy="1984250"/>
          </a:xfrm>
          <a:prstGeom prst="rect">
            <a:avLst/>
          </a:prstGeom>
          <a:ln w="12700">
            <a:miter lim="400000"/>
          </a:ln>
        </p:spPr>
      </p:pic>
      <p:sp>
        <p:nvSpPr>
          <p:cNvPr id="547" name="Desert"/>
          <p:cNvSpPr txBox="1"/>
          <p:nvPr/>
        </p:nvSpPr>
        <p:spPr>
          <a:xfrm>
            <a:off x="1000982" y="2694699"/>
            <a:ext cx="2362201"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Desert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552" name="Alpine Forest"/>
          <p:cNvSpPr txBox="1"/>
          <p:nvPr/>
        </p:nvSpPr>
        <p:spPr>
          <a:xfrm>
            <a:off x="304800" y="76199"/>
            <a:ext cx="8305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Alpine Forest</a:t>
            </a:r>
          </a:p>
        </p:txBody>
      </p:sp>
      <p:pic>
        <p:nvPicPr>
          <p:cNvPr id="553" name="image20.jpg" descr="image20.jpg"/>
          <p:cNvPicPr>
            <a:picLocks noChangeAspect="1"/>
          </p:cNvPicPr>
          <p:nvPr/>
        </p:nvPicPr>
        <p:blipFill>
          <a:blip r:embed="rId3">
            <a:extLst/>
          </a:blip>
          <a:stretch>
            <a:fillRect/>
          </a:stretch>
        </p:blipFill>
        <p:spPr>
          <a:xfrm>
            <a:off x="812800" y="829419"/>
            <a:ext cx="7569200" cy="5413477"/>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558" name="Alpine Forest"/>
          <p:cNvSpPr txBox="1"/>
          <p:nvPr/>
        </p:nvSpPr>
        <p:spPr>
          <a:xfrm>
            <a:off x="-4917" y="24548"/>
            <a:ext cx="5191434"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Alpine Forest</a:t>
            </a:r>
          </a:p>
        </p:txBody>
      </p:sp>
      <p:sp>
        <p:nvSpPr>
          <p:cNvPr id="559" name="Very cold during most of the year with a short, warm growing period…"/>
          <p:cNvSpPr txBox="1"/>
          <p:nvPr/>
        </p:nvSpPr>
        <p:spPr>
          <a:xfrm>
            <a:off x="182500" y="672515"/>
            <a:ext cx="5054123" cy="58743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4487" indent="-344487">
              <a:spcBef>
                <a:spcPts val="600"/>
              </a:spcBef>
              <a:buSzPct val="100000"/>
              <a:buChar char="•"/>
              <a:defRPr>
                <a:latin typeface="Arial"/>
                <a:ea typeface="Arial"/>
                <a:cs typeface="Arial"/>
                <a:sym typeface="Arial"/>
              </a:defRPr>
            </a:pPr>
            <a:r>
              <a:t>Very cold during most of the year with a short, warm growing period </a:t>
            </a:r>
          </a:p>
          <a:p>
            <a:pPr marL="344487" indent="-344487">
              <a:spcBef>
                <a:spcPts val="600"/>
              </a:spcBef>
              <a:buSzPct val="100000"/>
              <a:buChar char="•"/>
              <a:defRPr>
                <a:latin typeface="Arial"/>
                <a:ea typeface="Arial"/>
                <a:cs typeface="Arial"/>
                <a:sym typeface="Arial"/>
              </a:defRPr>
            </a:pPr>
            <a:r>
              <a:t>Precipitation is similar to the grassland biome, but snow is more common. </a:t>
            </a:r>
          </a:p>
          <a:p>
            <a:pPr marL="344487" indent="-344487">
              <a:spcBef>
                <a:spcPts val="600"/>
              </a:spcBef>
              <a:buSzPct val="100000"/>
              <a:buChar char="•"/>
              <a:defRPr>
                <a:latin typeface="Arial"/>
                <a:ea typeface="Arial"/>
                <a:cs typeface="Arial"/>
                <a:sym typeface="Arial"/>
              </a:defRPr>
            </a:pPr>
            <a:r>
              <a:t>The plants are mostly fir and pine trees.</a:t>
            </a:r>
          </a:p>
          <a:p>
            <a:pPr marL="344487" indent="-344487">
              <a:spcBef>
                <a:spcPts val="600"/>
              </a:spcBef>
              <a:buSzPct val="100000"/>
              <a:buChar char="•"/>
              <a:defRPr>
                <a:latin typeface="Arial"/>
                <a:ea typeface="Arial"/>
                <a:cs typeface="Arial"/>
                <a:sym typeface="Arial"/>
              </a:defRPr>
            </a:pPr>
            <a:r>
              <a:t>Animals include carnivores such as wolves and herbivores such as snowshoe hares and elk.</a:t>
            </a:r>
          </a:p>
          <a:p>
            <a:pPr marL="344488" indent="-344488">
              <a:defRPr b="1">
                <a:latin typeface="Arial"/>
                <a:ea typeface="Arial"/>
                <a:cs typeface="Arial"/>
                <a:sym typeface="Arial"/>
              </a:defRPr>
            </a:pPr>
          </a:p>
          <a:p>
            <a:pPr marL="344488" indent="-344488">
              <a:defRPr b="1">
                <a:latin typeface="Arial"/>
                <a:ea typeface="Arial"/>
                <a:cs typeface="Arial"/>
                <a:sym typeface="Arial"/>
              </a:defRPr>
            </a:pPr>
            <a:r>
              <a:t>Adaptations:</a:t>
            </a:r>
          </a:p>
          <a:p>
            <a:pPr marL="344487" indent="-344487">
              <a:spcBef>
                <a:spcPts val="600"/>
              </a:spcBef>
              <a:buSzPct val="100000"/>
              <a:buChar char="•"/>
              <a:defRPr>
                <a:latin typeface="Arial"/>
                <a:ea typeface="Arial"/>
                <a:cs typeface="Arial"/>
                <a:sym typeface="Arial"/>
              </a:defRPr>
            </a:pPr>
            <a:r>
              <a:t>Fir and pine needles are coated with wax to reduce water and heat loss.</a:t>
            </a:r>
          </a:p>
          <a:p>
            <a:pPr marL="344487" indent="-344487">
              <a:spcBef>
                <a:spcPts val="600"/>
              </a:spcBef>
              <a:buSzPct val="100000"/>
              <a:buChar char="•"/>
              <a:defRPr>
                <a:latin typeface="Arial"/>
                <a:ea typeface="Arial"/>
                <a:cs typeface="Arial"/>
                <a:sym typeface="Arial"/>
              </a:defRPr>
            </a:pPr>
            <a:r>
              <a:t>Animals have large paws for running over snow, and fur to minimize heat loss.</a:t>
            </a:r>
          </a:p>
          <a:p>
            <a:pPr marL="344487" indent="-344487">
              <a:spcBef>
                <a:spcPts val="600"/>
              </a:spcBef>
              <a:buSzPct val="100000"/>
              <a:buChar char="•"/>
              <a:defRPr>
                <a:latin typeface="Arial"/>
                <a:ea typeface="Arial"/>
                <a:cs typeface="Arial"/>
                <a:sym typeface="Arial"/>
              </a:defRPr>
            </a:pPr>
            <a:r>
              <a:t>Some animals burrow into tunnels beneath the snow to keep warm. Other animals hibernate. </a:t>
            </a:r>
          </a:p>
        </p:txBody>
      </p:sp>
      <p:pic>
        <p:nvPicPr>
          <p:cNvPr id="560" name="boreal forest-NPS.jpg" descr="boreal forest-NPS.jpg"/>
          <p:cNvPicPr>
            <a:picLocks noChangeAspect="1"/>
          </p:cNvPicPr>
          <p:nvPr/>
        </p:nvPicPr>
        <p:blipFill>
          <a:blip r:embed="rId3">
            <a:extLst/>
          </a:blip>
          <a:stretch>
            <a:fillRect/>
          </a:stretch>
        </p:blipFill>
        <p:spPr>
          <a:xfrm>
            <a:off x="5387140" y="701082"/>
            <a:ext cx="3741265" cy="2795072"/>
          </a:xfrm>
          <a:prstGeom prst="rect">
            <a:avLst/>
          </a:prstGeom>
          <a:ln w="12700">
            <a:miter lim="400000"/>
          </a:ln>
        </p:spPr>
      </p:pic>
      <p:grpSp>
        <p:nvGrpSpPr>
          <p:cNvPr id="574" name="Group"/>
          <p:cNvGrpSpPr/>
          <p:nvPr/>
        </p:nvGrpSpPr>
        <p:grpSpPr>
          <a:xfrm>
            <a:off x="5378172" y="3540145"/>
            <a:ext cx="3759201" cy="2514602"/>
            <a:chOff x="0" y="0"/>
            <a:chExt cx="3759200" cy="2514600"/>
          </a:xfrm>
        </p:grpSpPr>
        <p:grpSp>
          <p:nvGrpSpPr>
            <p:cNvPr id="572" name="Group"/>
            <p:cNvGrpSpPr/>
            <p:nvPr/>
          </p:nvGrpSpPr>
          <p:grpSpPr>
            <a:xfrm>
              <a:off x="0" y="0"/>
              <a:ext cx="3759200" cy="2514601"/>
              <a:chOff x="0" y="0"/>
              <a:chExt cx="3759200" cy="2514600"/>
            </a:xfrm>
          </p:grpSpPr>
          <p:grpSp>
            <p:nvGrpSpPr>
              <p:cNvPr id="570" name="Group"/>
              <p:cNvGrpSpPr/>
              <p:nvPr/>
            </p:nvGrpSpPr>
            <p:grpSpPr>
              <a:xfrm>
                <a:off x="0" y="0"/>
                <a:ext cx="3759200" cy="2514601"/>
                <a:chOff x="0" y="0"/>
                <a:chExt cx="3759200" cy="2514600"/>
              </a:xfrm>
            </p:grpSpPr>
            <p:grpSp>
              <p:nvGrpSpPr>
                <p:cNvPr id="568" name="Group"/>
                <p:cNvGrpSpPr/>
                <p:nvPr/>
              </p:nvGrpSpPr>
              <p:grpSpPr>
                <a:xfrm>
                  <a:off x="111384" y="170172"/>
                  <a:ext cx="3560038" cy="2161869"/>
                  <a:chOff x="-26" y="-5"/>
                  <a:chExt cx="3560036" cy="2161868"/>
                </a:xfrm>
              </p:grpSpPr>
              <p:sp>
                <p:nvSpPr>
                  <p:cNvPr id="561" name="Line"/>
                  <p:cNvSpPr/>
                  <p:nvPr/>
                </p:nvSpPr>
                <p:spPr>
                  <a:xfrm>
                    <a:off x="774838" y="314009"/>
                    <a:ext cx="271800" cy="313494"/>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567" name="Group"/>
                  <p:cNvGrpSpPr/>
                  <p:nvPr/>
                </p:nvGrpSpPr>
                <p:grpSpPr>
                  <a:xfrm>
                    <a:off x="-27" y="-6"/>
                    <a:ext cx="3560038" cy="2161869"/>
                    <a:chOff x="-25" y="-5"/>
                    <a:chExt cx="3560036" cy="2161868"/>
                  </a:xfrm>
                </p:grpSpPr>
                <p:sp>
                  <p:nvSpPr>
                    <p:cNvPr id="562" name="Line"/>
                    <p:cNvSpPr/>
                    <p:nvPr/>
                  </p:nvSpPr>
                  <p:spPr>
                    <a:xfrm>
                      <a:off x="-26" y="342583"/>
                      <a:ext cx="1310473" cy="1819280"/>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8"/>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3"/>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8"/>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8"/>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8"/>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2"/>
                            <a:pt x="18546" y="18562"/>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8"/>
                          </a:cubicBezTo>
                          <a:cubicBezTo>
                            <a:pt x="16768" y="19845"/>
                            <a:pt x="16647" y="19899"/>
                            <a:pt x="16647" y="19980"/>
                          </a:cubicBezTo>
                          <a:cubicBezTo>
                            <a:pt x="16647" y="20061"/>
                            <a:pt x="16813" y="20102"/>
                            <a:pt x="16828" y="20182"/>
                          </a:cubicBezTo>
                          <a:cubicBezTo>
                            <a:pt x="16885" y="20479"/>
                            <a:pt x="16725" y="20456"/>
                            <a:pt x="16467" y="20520"/>
                          </a:cubicBezTo>
                          <a:cubicBezTo>
                            <a:pt x="16436" y="20588"/>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3"/>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63" name="Line"/>
                    <p:cNvSpPr/>
                    <p:nvPr/>
                  </p:nvSpPr>
                  <p:spPr>
                    <a:xfrm>
                      <a:off x="956505" y="-6"/>
                      <a:ext cx="448757" cy="697355"/>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64" name="Shape"/>
                    <p:cNvSpPr/>
                    <p:nvPr/>
                  </p:nvSpPr>
                  <p:spPr>
                    <a:xfrm>
                      <a:off x="1563402" y="217171"/>
                      <a:ext cx="1996610" cy="1250239"/>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7"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4"/>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2"/>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565" name="Line"/>
                    <p:cNvSpPr/>
                    <p:nvPr/>
                  </p:nvSpPr>
                  <p:spPr>
                    <a:xfrm>
                      <a:off x="1502324" y="1088099"/>
                      <a:ext cx="675443" cy="795460"/>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566" name="Line"/>
                    <p:cNvSpPr/>
                    <p:nvPr/>
                  </p:nvSpPr>
                  <p:spPr>
                    <a:xfrm>
                      <a:off x="2784191" y="1564197"/>
                      <a:ext cx="445643" cy="313503"/>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569" name="Rectangle"/>
                <p:cNvSpPr/>
                <p:nvPr/>
              </p:nvSpPr>
              <p:spPr>
                <a:xfrm>
                  <a:off x="0" y="0"/>
                  <a:ext cx="3759200" cy="2514601"/>
                </a:xfrm>
                <a:prstGeom prst="rect">
                  <a:avLst/>
                </a:prstGeom>
                <a:noFill/>
                <a:ln w="9525" cap="flat">
                  <a:solidFill>
                    <a:srgbClr val="0000FF"/>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571" name="Line"/>
              <p:cNvSpPr/>
              <p:nvPr/>
            </p:nvSpPr>
            <p:spPr>
              <a:xfrm>
                <a:off x="206701" y="635000"/>
                <a:ext cx="1004268" cy="512765"/>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18502" y="20229"/>
                    </a:moveTo>
                    <a:cubicBezTo>
                      <a:pt x="18663" y="20000"/>
                      <a:pt x="18864" y="19865"/>
                      <a:pt x="18985" y="19543"/>
                    </a:cubicBezTo>
                    <a:cubicBezTo>
                      <a:pt x="19091" y="19261"/>
                      <a:pt x="19026" y="18770"/>
                      <a:pt x="19146" y="18514"/>
                    </a:cubicBezTo>
                    <a:cubicBezTo>
                      <a:pt x="19266" y="18259"/>
                      <a:pt x="19463" y="18250"/>
                      <a:pt x="19628" y="18171"/>
                    </a:cubicBezTo>
                    <a:cubicBezTo>
                      <a:pt x="19947" y="18021"/>
                      <a:pt x="20272" y="17943"/>
                      <a:pt x="20594" y="17829"/>
                    </a:cubicBezTo>
                    <a:cubicBezTo>
                      <a:pt x="20755" y="17600"/>
                      <a:pt x="20940" y="17434"/>
                      <a:pt x="21076" y="17143"/>
                    </a:cubicBezTo>
                    <a:cubicBezTo>
                      <a:pt x="21483" y="16277"/>
                      <a:pt x="21593" y="15270"/>
                      <a:pt x="21237" y="14057"/>
                    </a:cubicBezTo>
                    <a:cubicBezTo>
                      <a:pt x="21110" y="13624"/>
                      <a:pt x="20786" y="13678"/>
                      <a:pt x="20594" y="13371"/>
                    </a:cubicBezTo>
                    <a:cubicBezTo>
                      <a:pt x="19802" y="12106"/>
                      <a:pt x="20210" y="12105"/>
                      <a:pt x="19468" y="11314"/>
                    </a:cubicBezTo>
                    <a:cubicBezTo>
                      <a:pt x="19316" y="11153"/>
                      <a:pt x="19146" y="11086"/>
                      <a:pt x="18985" y="10971"/>
                    </a:cubicBezTo>
                    <a:cubicBezTo>
                      <a:pt x="18717" y="11086"/>
                      <a:pt x="18396" y="10957"/>
                      <a:pt x="18180" y="11314"/>
                    </a:cubicBezTo>
                    <a:cubicBezTo>
                      <a:pt x="17350" y="12690"/>
                      <a:pt x="17700" y="13020"/>
                      <a:pt x="17376" y="14400"/>
                    </a:cubicBezTo>
                    <a:cubicBezTo>
                      <a:pt x="17290" y="14769"/>
                      <a:pt x="17161" y="15086"/>
                      <a:pt x="17054" y="15429"/>
                    </a:cubicBezTo>
                    <a:cubicBezTo>
                      <a:pt x="17001" y="16000"/>
                      <a:pt x="17087" y="16731"/>
                      <a:pt x="16893" y="17143"/>
                    </a:cubicBezTo>
                    <a:cubicBezTo>
                      <a:pt x="16773" y="17398"/>
                      <a:pt x="16556" y="16986"/>
                      <a:pt x="16411" y="16800"/>
                    </a:cubicBezTo>
                    <a:cubicBezTo>
                      <a:pt x="16281" y="16634"/>
                      <a:pt x="16184" y="16367"/>
                      <a:pt x="16089" y="16114"/>
                    </a:cubicBezTo>
                    <a:cubicBezTo>
                      <a:pt x="15887" y="15575"/>
                      <a:pt x="15744" y="14782"/>
                      <a:pt x="15445" y="14400"/>
                    </a:cubicBezTo>
                    <a:cubicBezTo>
                      <a:pt x="15300" y="14214"/>
                      <a:pt x="15124" y="14171"/>
                      <a:pt x="14963" y="14057"/>
                    </a:cubicBezTo>
                    <a:cubicBezTo>
                      <a:pt x="14105" y="11314"/>
                      <a:pt x="15231" y="14629"/>
                      <a:pt x="14158" y="12343"/>
                    </a:cubicBezTo>
                    <a:cubicBezTo>
                      <a:pt x="14022" y="12051"/>
                      <a:pt x="13973" y="11606"/>
                      <a:pt x="13836" y="11314"/>
                    </a:cubicBezTo>
                    <a:cubicBezTo>
                      <a:pt x="13525" y="10650"/>
                      <a:pt x="13264" y="10565"/>
                      <a:pt x="12871" y="10286"/>
                    </a:cubicBezTo>
                    <a:cubicBezTo>
                      <a:pt x="12764" y="10057"/>
                      <a:pt x="12679" y="9766"/>
                      <a:pt x="12549" y="9600"/>
                    </a:cubicBezTo>
                    <a:cubicBezTo>
                      <a:pt x="12404" y="9414"/>
                      <a:pt x="12230" y="9356"/>
                      <a:pt x="12067" y="9257"/>
                    </a:cubicBezTo>
                    <a:cubicBezTo>
                      <a:pt x="11308" y="8795"/>
                      <a:pt x="11208" y="8849"/>
                      <a:pt x="10297" y="8571"/>
                    </a:cubicBezTo>
                    <a:cubicBezTo>
                      <a:pt x="10136" y="8457"/>
                      <a:pt x="9966" y="8390"/>
                      <a:pt x="9814" y="8229"/>
                    </a:cubicBezTo>
                    <a:cubicBezTo>
                      <a:pt x="9408" y="7796"/>
                      <a:pt x="9309" y="7495"/>
                      <a:pt x="9010" y="6857"/>
                    </a:cubicBezTo>
                    <a:cubicBezTo>
                      <a:pt x="8605" y="4272"/>
                      <a:pt x="9198" y="7358"/>
                      <a:pt x="8366" y="5143"/>
                    </a:cubicBezTo>
                    <a:cubicBezTo>
                      <a:pt x="8260" y="4861"/>
                      <a:pt x="8343" y="4324"/>
                      <a:pt x="8205" y="4114"/>
                    </a:cubicBezTo>
                    <a:cubicBezTo>
                      <a:pt x="7929" y="3694"/>
                      <a:pt x="7240" y="3429"/>
                      <a:pt x="7240" y="3429"/>
                    </a:cubicBezTo>
                    <a:cubicBezTo>
                      <a:pt x="6475" y="2342"/>
                      <a:pt x="6941" y="2873"/>
                      <a:pt x="5792" y="2057"/>
                    </a:cubicBezTo>
                    <a:lnTo>
                      <a:pt x="5309" y="1714"/>
                    </a:lnTo>
                    <a:lnTo>
                      <a:pt x="4827" y="1371"/>
                    </a:lnTo>
                    <a:cubicBezTo>
                      <a:pt x="4666" y="1143"/>
                      <a:pt x="4529" y="804"/>
                      <a:pt x="4344" y="686"/>
                    </a:cubicBezTo>
                    <a:cubicBezTo>
                      <a:pt x="4074" y="513"/>
                      <a:pt x="1882" y="27"/>
                      <a:pt x="1770" y="0"/>
                    </a:cubicBezTo>
                    <a:cubicBezTo>
                      <a:pt x="1394" y="114"/>
                      <a:pt x="1015" y="184"/>
                      <a:pt x="644" y="343"/>
                    </a:cubicBezTo>
                    <a:cubicBezTo>
                      <a:pt x="477" y="414"/>
                      <a:pt x="281" y="430"/>
                      <a:pt x="161" y="686"/>
                    </a:cubicBezTo>
                    <a:cubicBezTo>
                      <a:pt x="41" y="941"/>
                      <a:pt x="54" y="1371"/>
                      <a:pt x="0" y="1714"/>
                    </a:cubicBezTo>
                    <a:cubicBezTo>
                      <a:pt x="54" y="2286"/>
                      <a:pt x="-7" y="2969"/>
                      <a:pt x="161" y="3429"/>
                    </a:cubicBezTo>
                    <a:cubicBezTo>
                      <a:pt x="398" y="4079"/>
                      <a:pt x="1126" y="4800"/>
                      <a:pt x="1126" y="4800"/>
                    </a:cubicBezTo>
                    <a:cubicBezTo>
                      <a:pt x="1233" y="5486"/>
                      <a:pt x="1400" y="6142"/>
                      <a:pt x="1448" y="6857"/>
                    </a:cubicBezTo>
                    <a:cubicBezTo>
                      <a:pt x="1502" y="7657"/>
                      <a:pt x="1455" y="8519"/>
                      <a:pt x="1609" y="9257"/>
                    </a:cubicBezTo>
                    <a:cubicBezTo>
                      <a:pt x="1687" y="9634"/>
                      <a:pt x="1941" y="9685"/>
                      <a:pt x="2092" y="9943"/>
                    </a:cubicBezTo>
                    <a:cubicBezTo>
                      <a:pt x="2210" y="10145"/>
                      <a:pt x="2278" y="10484"/>
                      <a:pt x="2413" y="10629"/>
                    </a:cubicBezTo>
                    <a:cubicBezTo>
                      <a:pt x="2717" y="10952"/>
                      <a:pt x="3379" y="11314"/>
                      <a:pt x="3379" y="11314"/>
                    </a:cubicBezTo>
                    <a:cubicBezTo>
                      <a:pt x="3486" y="11657"/>
                      <a:pt x="3536" y="12124"/>
                      <a:pt x="3700" y="12343"/>
                    </a:cubicBezTo>
                    <a:cubicBezTo>
                      <a:pt x="3988" y="12726"/>
                      <a:pt x="4666" y="13029"/>
                      <a:pt x="4666" y="13029"/>
                    </a:cubicBezTo>
                    <a:cubicBezTo>
                      <a:pt x="4827" y="13257"/>
                      <a:pt x="4975" y="13530"/>
                      <a:pt x="5148" y="13714"/>
                    </a:cubicBezTo>
                    <a:cubicBezTo>
                      <a:pt x="5633" y="14230"/>
                      <a:pt x="5639" y="13738"/>
                      <a:pt x="5953" y="14743"/>
                    </a:cubicBezTo>
                    <a:cubicBezTo>
                      <a:pt x="6086" y="15168"/>
                      <a:pt x="6156" y="15671"/>
                      <a:pt x="6275" y="16114"/>
                    </a:cubicBezTo>
                    <a:cubicBezTo>
                      <a:pt x="6371" y="16472"/>
                      <a:pt x="6476" y="16821"/>
                      <a:pt x="6596" y="17143"/>
                    </a:cubicBezTo>
                    <a:cubicBezTo>
                      <a:pt x="6691" y="17395"/>
                      <a:pt x="6834" y="17560"/>
                      <a:pt x="6918" y="17829"/>
                    </a:cubicBezTo>
                    <a:cubicBezTo>
                      <a:pt x="7697" y="20319"/>
                      <a:pt x="6824" y="18314"/>
                      <a:pt x="7562" y="19886"/>
                    </a:cubicBezTo>
                    <a:cubicBezTo>
                      <a:pt x="7776" y="19771"/>
                      <a:pt x="8033" y="19837"/>
                      <a:pt x="8205" y="19543"/>
                    </a:cubicBezTo>
                    <a:cubicBezTo>
                      <a:pt x="8338" y="19317"/>
                      <a:pt x="8344" y="18873"/>
                      <a:pt x="8366" y="18514"/>
                    </a:cubicBezTo>
                    <a:cubicBezTo>
                      <a:pt x="8452" y="17150"/>
                      <a:pt x="8473" y="15771"/>
                      <a:pt x="8527" y="14400"/>
                    </a:cubicBezTo>
                    <a:cubicBezTo>
                      <a:pt x="10287" y="15651"/>
                      <a:pt x="7668" y="13556"/>
                      <a:pt x="9332" y="15771"/>
                    </a:cubicBezTo>
                    <a:cubicBezTo>
                      <a:pt x="9619" y="16155"/>
                      <a:pt x="9994" y="16134"/>
                      <a:pt x="10297" y="16457"/>
                    </a:cubicBezTo>
                    <a:cubicBezTo>
                      <a:pt x="10511" y="16686"/>
                      <a:pt x="10718" y="16953"/>
                      <a:pt x="10940" y="17143"/>
                    </a:cubicBezTo>
                    <a:cubicBezTo>
                      <a:pt x="11255" y="17411"/>
                      <a:pt x="11584" y="17600"/>
                      <a:pt x="11906" y="17829"/>
                    </a:cubicBezTo>
                    <a:lnTo>
                      <a:pt x="12388" y="18171"/>
                    </a:lnTo>
                    <a:cubicBezTo>
                      <a:pt x="13204" y="19909"/>
                      <a:pt x="12149" y="17865"/>
                      <a:pt x="13193" y="19200"/>
                    </a:cubicBezTo>
                    <a:cubicBezTo>
                      <a:pt x="14372" y="20708"/>
                      <a:pt x="12168" y="19083"/>
                      <a:pt x="14319" y="20229"/>
                    </a:cubicBezTo>
                    <a:cubicBezTo>
                      <a:pt x="15464" y="20838"/>
                      <a:pt x="13984" y="20314"/>
                      <a:pt x="15606" y="21257"/>
                    </a:cubicBezTo>
                    <a:cubicBezTo>
                      <a:pt x="15921" y="21440"/>
                      <a:pt x="16250" y="21486"/>
                      <a:pt x="16572" y="21600"/>
                    </a:cubicBezTo>
                    <a:cubicBezTo>
                      <a:pt x="17161" y="21371"/>
                      <a:pt x="17755" y="21182"/>
                      <a:pt x="18341" y="20914"/>
                    </a:cubicBezTo>
                    <a:cubicBezTo>
                      <a:pt x="18507" y="20839"/>
                      <a:pt x="18679" y="20757"/>
                      <a:pt x="18824" y="20571"/>
                    </a:cubicBezTo>
                    <a:cubicBezTo>
                      <a:pt x="18954" y="20405"/>
                      <a:pt x="19024" y="20080"/>
                      <a:pt x="19146" y="19886"/>
                    </a:cubicBezTo>
                    <a:cubicBezTo>
                      <a:pt x="19242" y="19732"/>
                      <a:pt x="19360" y="19657"/>
                      <a:pt x="19468" y="19543"/>
                    </a:cubicBezTo>
                  </a:path>
                </a:pathLst>
              </a:custGeom>
              <a:solidFill>
                <a:srgbClr val="8000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573" name="Line"/>
            <p:cNvSpPr/>
            <p:nvPr/>
          </p:nvSpPr>
          <p:spPr>
            <a:xfrm>
              <a:off x="1842872" y="692150"/>
              <a:ext cx="1508131" cy="487554"/>
            </a:xfrm>
            <a:custGeom>
              <a:avLst/>
              <a:gdLst/>
              <a:ahLst/>
              <a:cxnLst>
                <a:cxn ang="0">
                  <a:pos x="wd2" y="hd2"/>
                </a:cxn>
                <a:cxn ang="5400000">
                  <a:pos x="wd2" y="hd2"/>
                </a:cxn>
                <a:cxn ang="10800000">
                  <a:pos x="wd2" y="hd2"/>
                </a:cxn>
                <a:cxn ang="16200000">
                  <a:pos x="wd2" y="hd2"/>
                </a:cxn>
              </a:cxnLst>
              <a:rect l="0" t="0" r="r" b="b"/>
              <a:pathLst>
                <a:path w="21510" h="19173" fill="norm" stroke="1" extrusionOk="0">
                  <a:moveTo>
                    <a:pt x="4083" y="6710"/>
                  </a:moveTo>
                  <a:cubicBezTo>
                    <a:pt x="3761" y="6817"/>
                    <a:pt x="3434" y="6841"/>
                    <a:pt x="3117" y="7030"/>
                  </a:cubicBezTo>
                  <a:cubicBezTo>
                    <a:pt x="2895" y="7162"/>
                    <a:pt x="2473" y="7669"/>
                    <a:pt x="2473" y="7669"/>
                  </a:cubicBezTo>
                  <a:cubicBezTo>
                    <a:pt x="2437" y="7350"/>
                    <a:pt x="2365" y="7047"/>
                    <a:pt x="2365" y="6710"/>
                  </a:cubicBezTo>
                  <a:cubicBezTo>
                    <a:pt x="2365" y="6374"/>
                    <a:pt x="2442" y="6076"/>
                    <a:pt x="2473" y="5752"/>
                  </a:cubicBezTo>
                  <a:cubicBezTo>
                    <a:pt x="2742" y="2943"/>
                    <a:pt x="2430" y="5813"/>
                    <a:pt x="2687" y="3515"/>
                  </a:cubicBezTo>
                  <a:cubicBezTo>
                    <a:pt x="2651" y="2876"/>
                    <a:pt x="2688" y="2160"/>
                    <a:pt x="2580" y="1598"/>
                  </a:cubicBezTo>
                  <a:cubicBezTo>
                    <a:pt x="2524" y="1305"/>
                    <a:pt x="2369" y="1212"/>
                    <a:pt x="2258" y="1278"/>
                  </a:cubicBezTo>
                  <a:cubicBezTo>
                    <a:pt x="2159" y="1337"/>
                    <a:pt x="2107" y="1682"/>
                    <a:pt x="2043" y="1917"/>
                  </a:cubicBezTo>
                  <a:cubicBezTo>
                    <a:pt x="1502" y="3932"/>
                    <a:pt x="2132" y="1972"/>
                    <a:pt x="1614" y="3515"/>
                  </a:cubicBezTo>
                  <a:cubicBezTo>
                    <a:pt x="1349" y="5884"/>
                    <a:pt x="1501" y="4830"/>
                    <a:pt x="1185" y="6710"/>
                  </a:cubicBezTo>
                  <a:cubicBezTo>
                    <a:pt x="1440" y="8992"/>
                    <a:pt x="1588" y="8254"/>
                    <a:pt x="1077" y="9267"/>
                  </a:cubicBezTo>
                  <a:cubicBezTo>
                    <a:pt x="913" y="8531"/>
                    <a:pt x="886" y="7989"/>
                    <a:pt x="541" y="7989"/>
                  </a:cubicBezTo>
                  <a:cubicBezTo>
                    <a:pt x="428" y="7989"/>
                    <a:pt x="326" y="8202"/>
                    <a:pt x="219" y="8308"/>
                  </a:cubicBezTo>
                  <a:cubicBezTo>
                    <a:pt x="147" y="7989"/>
                    <a:pt x="18" y="7731"/>
                    <a:pt x="4" y="7350"/>
                  </a:cubicBezTo>
                  <a:cubicBezTo>
                    <a:pt x="-20" y="6706"/>
                    <a:pt x="64" y="6065"/>
                    <a:pt x="111" y="5432"/>
                  </a:cubicBezTo>
                  <a:cubicBezTo>
                    <a:pt x="161" y="4764"/>
                    <a:pt x="268" y="4007"/>
                    <a:pt x="433" y="3515"/>
                  </a:cubicBezTo>
                  <a:cubicBezTo>
                    <a:pt x="525" y="3243"/>
                    <a:pt x="648" y="3089"/>
                    <a:pt x="755" y="2876"/>
                  </a:cubicBezTo>
                  <a:cubicBezTo>
                    <a:pt x="928" y="1335"/>
                    <a:pt x="829" y="910"/>
                    <a:pt x="1292" y="320"/>
                  </a:cubicBezTo>
                  <a:cubicBezTo>
                    <a:pt x="1428" y="147"/>
                    <a:pt x="1578" y="107"/>
                    <a:pt x="1721" y="0"/>
                  </a:cubicBezTo>
                  <a:cubicBezTo>
                    <a:pt x="1754" y="22"/>
                    <a:pt x="2849" y="720"/>
                    <a:pt x="3117" y="959"/>
                  </a:cubicBezTo>
                  <a:cubicBezTo>
                    <a:pt x="3333" y="1152"/>
                    <a:pt x="3761" y="1598"/>
                    <a:pt x="3761" y="1598"/>
                  </a:cubicBezTo>
                  <a:cubicBezTo>
                    <a:pt x="4065" y="4313"/>
                    <a:pt x="3641" y="1002"/>
                    <a:pt x="4083" y="3195"/>
                  </a:cubicBezTo>
                  <a:cubicBezTo>
                    <a:pt x="4141" y="3484"/>
                    <a:pt x="4110" y="3916"/>
                    <a:pt x="4190" y="4154"/>
                  </a:cubicBezTo>
                  <a:cubicBezTo>
                    <a:pt x="4270" y="4392"/>
                    <a:pt x="4399" y="4447"/>
                    <a:pt x="4512" y="4474"/>
                  </a:cubicBezTo>
                  <a:cubicBezTo>
                    <a:pt x="5297" y="4661"/>
                    <a:pt x="6086" y="4687"/>
                    <a:pt x="6873" y="4793"/>
                  </a:cubicBezTo>
                  <a:cubicBezTo>
                    <a:pt x="6980" y="4900"/>
                    <a:pt x="7098" y="4939"/>
                    <a:pt x="7195" y="5113"/>
                  </a:cubicBezTo>
                  <a:cubicBezTo>
                    <a:pt x="7282" y="5268"/>
                    <a:pt x="7310" y="5705"/>
                    <a:pt x="7410" y="5752"/>
                  </a:cubicBezTo>
                  <a:cubicBezTo>
                    <a:pt x="8012" y="6035"/>
                    <a:pt x="8626" y="5965"/>
                    <a:pt x="9234" y="6071"/>
                  </a:cubicBezTo>
                  <a:cubicBezTo>
                    <a:pt x="10225" y="7054"/>
                    <a:pt x="9514" y="6445"/>
                    <a:pt x="11703" y="6710"/>
                  </a:cubicBezTo>
                  <a:lnTo>
                    <a:pt x="14815" y="7030"/>
                  </a:lnTo>
                  <a:cubicBezTo>
                    <a:pt x="15388" y="6923"/>
                    <a:pt x="15962" y="6889"/>
                    <a:pt x="16533" y="6710"/>
                  </a:cubicBezTo>
                  <a:cubicBezTo>
                    <a:pt x="16645" y="6675"/>
                    <a:pt x="16746" y="6483"/>
                    <a:pt x="16855" y="6391"/>
                  </a:cubicBezTo>
                  <a:cubicBezTo>
                    <a:pt x="16997" y="6270"/>
                    <a:pt x="17138" y="6124"/>
                    <a:pt x="17284" y="6071"/>
                  </a:cubicBezTo>
                  <a:cubicBezTo>
                    <a:pt x="18033" y="5804"/>
                    <a:pt x="18787" y="5645"/>
                    <a:pt x="19538" y="5432"/>
                  </a:cubicBezTo>
                  <a:cubicBezTo>
                    <a:pt x="20182" y="5539"/>
                    <a:pt x="20842" y="5312"/>
                    <a:pt x="21470" y="5752"/>
                  </a:cubicBezTo>
                  <a:cubicBezTo>
                    <a:pt x="21580" y="5829"/>
                    <a:pt x="21433" y="6447"/>
                    <a:pt x="21363" y="6710"/>
                  </a:cubicBezTo>
                  <a:cubicBezTo>
                    <a:pt x="21282" y="7010"/>
                    <a:pt x="21148" y="7137"/>
                    <a:pt x="21041" y="7350"/>
                  </a:cubicBezTo>
                  <a:cubicBezTo>
                    <a:pt x="21005" y="7669"/>
                    <a:pt x="21025" y="8112"/>
                    <a:pt x="20933" y="8308"/>
                  </a:cubicBezTo>
                  <a:cubicBezTo>
                    <a:pt x="20749" y="8700"/>
                    <a:pt x="20289" y="8947"/>
                    <a:pt x="20289" y="8947"/>
                  </a:cubicBezTo>
                  <a:lnTo>
                    <a:pt x="19645" y="8308"/>
                  </a:lnTo>
                  <a:lnTo>
                    <a:pt x="19323" y="7989"/>
                  </a:lnTo>
                  <a:cubicBezTo>
                    <a:pt x="19288" y="8415"/>
                    <a:pt x="19298" y="8901"/>
                    <a:pt x="19216" y="9267"/>
                  </a:cubicBezTo>
                  <a:cubicBezTo>
                    <a:pt x="19144" y="9586"/>
                    <a:pt x="18995" y="9666"/>
                    <a:pt x="18894" y="9906"/>
                  </a:cubicBezTo>
                  <a:cubicBezTo>
                    <a:pt x="18815" y="10094"/>
                    <a:pt x="18751" y="10332"/>
                    <a:pt x="18679" y="10545"/>
                  </a:cubicBezTo>
                  <a:cubicBezTo>
                    <a:pt x="18715" y="11291"/>
                    <a:pt x="18714" y="12060"/>
                    <a:pt x="18787" y="12782"/>
                  </a:cubicBezTo>
                  <a:cubicBezTo>
                    <a:pt x="18824" y="13150"/>
                    <a:pt x="18944" y="13397"/>
                    <a:pt x="19001" y="13740"/>
                  </a:cubicBezTo>
                  <a:cubicBezTo>
                    <a:pt x="19052" y="14042"/>
                    <a:pt x="19073" y="14380"/>
                    <a:pt x="19109" y="14699"/>
                  </a:cubicBezTo>
                  <a:cubicBezTo>
                    <a:pt x="19097" y="14833"/>
                    <a:pt x="18953" y="16689"/>
                    <a:pt x="18894" y="16936"/>
                  </a:cubicBezTo>
                  <a:cubicBezTo>
                    <a:pt x="18747" y="17547"/>
                    <a:pt x="18395" y="18478"/>
                    <a:pt x="18143" y="18853"/>
                  </a:cubicBezTo>
                  <a:cubicBezTo>
                    <a:pt x="18041" y="19004"/>
                    <a:pt x="17928" y="19066"/>
                    <a:pt x="17821" y="19173"/>
                  </a:cubicBezTo>
                  <a:cubicBezTo>
                    <a:pt x="17713" y="19066"/>
                    <a:pt x="17579" y="19091"/>
                    <a:pt x="17499" y="18853"/>
                  </a:cubicBezTo>
                  <a:cubicBezTo>
                    <a:pt x="17419" y="18615"/>
                    <a:pt x="17442" y="18196"/>
                    <a:pt x="17391" y="17895"/>
                  </a:cubicBezTo>
                  <a:cubicBezTo>
                    <a:pt x="17334" y="17551"/>
                    <a:pt x="17259" y="17231"/>
                    <a:pt x="17177" y="16936"/>
                  </a:cubicBezTo>
                  <a:cubicBezTo>
                    <a:pt x="17028" y="16405"/>
                    <a:pt x="16756" y="15634"/>
                    <a:pt x="16533" y="15338"/>
                  </a:cubicBezTo>
                  <a:cubicBezTo>
                    <a:pt x="16326" y="15065"/>
                    <a:pt x="16103" y="14912"/>
                    <a:pt x="15889" y="14699"/>
                  </a:cubicBezTo>
                  <a:cubicBezTo>
                    <a:pt x="15746" y="14912"/>
                    <a:pt x="15617" y="15264"/>
                    <a:pt x="15459" y="15338"/>
                  </a:cubicBezTo>
                  <a:cubicBezTo>
                    <a:pt x="14928" y="15588"/>
                    <a:pt x="14384" y="15490"/>
                    <a:pt x="13849" y="15658"/>
                  </a:cubicBezTo>
                  <a:cubicBezTo>
                    <a:pt x="13703" y="15704"/>
                    <a:pt x="13563" y="15871"/>
                    <a:pt x="13420" y="15977"/>
                  </a:cubicBezTo>
                  <a:cubicBezTo>
                    <a:pt x="4185" y="15486"/>
                    <a:pt x="8081" y="21600"/>
                    <a:pt x="7302" y="13101"/>
                  </a:cubicBezTo>
                  <a:cubicBezTo>
                    <a:pt x="7268" y="12731"/>
                    <a:pt x="7159" y="12462"/>
                    <a:pt x="7088" y="12143"/>
                  </a:cubicBezTo>
                  <a:cubicBezTo>
                    <a:pt x="7016" y="11504"/>
                    <a:pt x="7088" y="10438"/>
                    <a:pt x="6873" y="10225"/>
                  </a:cubicBezTo>
                  <a:lnTo>
                    <a:pt x="6229" y="9586"/>
                  </a:lnTo>
                  <a:cubicBezTo>
                    <a:pt x="6086" y="9160"/>
                    <a:pt x="5992" y="8499"/>
                    <a:pt x="5800" y="8308"/>
                  </a:cubicBezTo>
                  <a:cubicBezTo>
                    <a:pt x="4815" y="7331"/>
                    <a:pt x="5381" y="7736"/>
                    <a:pt x="4083" y="7350"/>
                  </a:cubicBezTo>
                  <a:cubicBezTo>
                    <a:pt x="4013" y="6520"/>
                    <a:pt x="4065" y="5616"/>
                    <a:pt x="3653" y="5752"/>
                  </a:cubicBezTo>
                  <a:cubicBezTo>
                    <a:pt x="3428" y="5826"/>
                    <a:pt x="3224" y="6178"/>
                    <a:pt x="3009" y="6391"/>
                  </a:cubicBezTo>
                  <a:lnTo>
                    <a:pt x="2687" y="6710"/>
                  </a:lnTo>
                  <a:cubicBezTo>
                    <a:pt x="2687" y="6711"/>
                    <a:pt x="2473" y="9267"/>
                    <a:pt x="2473" y="6710"/>
                  </a:cubicBezTo>
                  <a:cubicBezTo>
                    <a:pt x="2473" y="5939"/>
                    <a:pt x="2603" y="4911"/>
                    <a:pt x="2687" y="4154"/>
                  </a:cubicBezTo>
                  <a:cubicBezTo>
                    <a:pt x="2618" y="2913"/>
                    <a:pt x="2757" y="1917"/>
                    <a:pt x="2258" y="1917"/>
                  </a:cubicBezTo>
                  <a:cubicBezTo>
                    <a:pt x="2145" y="1917"/>
                    <a:pt x="2043" y="2130"/>
                    <a:pt x="1936" y="2237"/>
                  </a:cubicBezTo>
                  <a:cubicBezTo>
                    <a:pt x="1922" y="2407"/>
                    <a:pt x="1783" y="4199"/>
                    <a:pt x="1721" y="4474"/>
                  </a:cubicBezTo>
                  <a:cubicBezTo>
                    <a:pt x="1701" y="4562"/>
                    <a:pt x="1650" y="4474"/>
                    <a:pt x="1614" y="4474"/>
                  </a:cubicBezTo>
                </a:path>
              </a:pathLst>
            </a:custGeom>
            <a:solidFill>
              <a:srgbClr val="8000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Let’s compare biomes in Alaska"/>
          <p:cNvSpPr txBox="1"/>
          <p:nvPr>
            <p:ph type="title"/>
          </p:nvPr>
        </p:nvSpPr>
        <p:spPr>
          <a:xfrm>
            <a:off x="1309456" y="-63577"/>
            <a:ext cx="6858001" cy="1143001"/>
          </a:xfrm>
          <a:prstGeom prst="rect">
            <a:avLst/>
          </a:prstGeom>
        </p:spPr>
        <p:txBody>
          <a:bodyPr/>
          <a:lstStyle>
            <a:lvl1pPr>
              <a:defRPr sz="3600">
                <a:latin typeface="Arial"/>
                <a:ea typeface="Arial"/>
                <a:cs typeface="Arial"/>
                <a:sym typeface="Arial"/>
              </a:defRPr>
            </a:lvl1pPr>
          </a:lstStyle>
          <a:p>
            <a:pPr/>
            <a:r>
              <a:t>Let’s compare biomes in Alaska</a:t>
            </a:r>
          </a:p>
        </p:txBody>
      </p:sp>
      <p:sp>
        <p:nvSpPr>
          <p:cNvPr id="579" name="This is the alpine forest in Alaska.  It is farther away from the North Pole.…"/>
          <p:cNvSpPr txBox="1"/>
          <p:nvPr>
            <p:ph type="body" sz="half" idx="1"/>
          </p:nvPr>
        </p:nvSpPr>
        <p:spPr>
          <a:xfrm>
            <a:off x="539760" y="4442881"/>
            <a:ext cx="3615133" cy="4525965"/>
          </a:xfrm>
          <a:prstGeom prst="rect">
            <a:avLst/>
          </a:prstGeom>
        </p:spPr>
        <p:txBody>
          <a:bodyPr/>
          <a:lstStyle/>
          <a:p>
            <a:pPr marL="0" indent="0">
              <a:buSzTx/>
              <a:buNone/>
              <a:defRPr sz="1800">
                <a:latin typeface="Arial"/>
                <a:ea typeface="Arial"/>
                <a:cs typeface="Arial"/>
                <a:sym typeface="Arial"/>
              </a:defRPr>
            </a:pPr>
            <a:r>
              <a:t>This is the </a:t>
            </a:r>
            <a:r>
              <a:t>a</a:t>
            </a:r>
            <a:r>
              <a:t>lpine </a:t>
            </a:r>
            <a:r>
              <a:t>f</a:t>
            </a:r>
            <a:r>
              <a:t>orest in Alaska.  It is farther away from the North Pole.</a:t>
            </a:r>
          </a:p>
          <a:p>
            <a:pPr marL="0" indent="0">
              <a:buSzTx/>
              <a:buNone/>
              <a:defRPr sz="1800">
                <a:latin typeface="Arial"/>
                <a:ea typeface="Arial"/>
                <a:cs typeface="Arial"/>
                <a:sym typeface="Arial"/>
              </a:defRPr>
            </a:pPr>
          </a:p>
          <a:p>
            <a:pPr marL="0" indent="0">
              <a:buSzTx/>
              <a:buNone/>
              <a:defRPr sz="1800">
                <a:latin typeface="Arial"/>
                <a:ea typeface="Arial"/>
                <a:cs typeface="Arial"/>
                <a:sym typeface="Arial"/>
              </a:defRPr>
            </a:pPr>
            <a:r>
              <a:t>How are they different?</a:t>
            </a:r>
          </a:p>
        </p:txBody>
      </p:sp>
      <p:pic>
        <p:nvPicPr>
          <p:cNvPr id="580" name="image22.jpg" descr="image22.jpg"/>
          <p:cNvPicPr>
            <a:picLocks noChangeAspect="1"/>
          </p:cNvPicPr>
          <p:nvPr/>
        </p:nvPicPr>
        <p:blipFill>
          <a:blip r:embed="rId3">
            <a:extLst/>
          </a:blip>
          <a:stretch>
            <a:fillRect/>
          </a:stretch>
        </p:blipFill>
        <p:spPr>
          <a:xfrm>
            <a:off x="4285500" y="3100398"/>
            <a:ext cx="4498291" cy="3373720"/>
          </a:xfrm>
          <a:prstGeom prst="rect">
            <a:avLst/>
          </a:prstGeom>
          <a:ln w="12700">
            <a:miter lim="400000"/>
          </a:ln>
        </p:spPr>
      </p:pic>
      <p:pic>
        <p:nvPicPr>
          <p:cNvPr id="581" name="image23.jpg" descr="image23.jpg"/>
          <p:cNvPicPr>
            <a:picLocks noChangeAspect="1"/>
          </p:cNvPicPr>
          <p:nvPr/>
        </p:nvPicPr>
        <p:blipFill>
          <a:blip r:embed="rId4">
            <a:extLst/>
          </a:blip>
          <a:stretch>
            <a:fillRect/>
          </a:stretch>
        </p:blipFill>
        <p:spPr>
          <a:xfrm>
            <a:off x="409152" y="854599"/>
            <a:ext cx="4467388" cy="2979191"/>
          </a:xfrm>
          <a:prstGeom prst="rect">
            <a:avLst/>
          </a:prstGeom>
          <a:ln w="12700">
            <a:miter lim="400000"/>
          </a:ln>
        </p:spPr>
      </p:pic>
      <p:sp>
        <p:nvSpPr>
          <p:cNvPr id="582" name="This is the arctic tundra in Alaska.  It is near the North Pole."/>
          <p:cNvSpPr txBox="1"/>
          <p:nvPr/>
        </p:nvSpPr>
        <p:spPr>
          <a:xfrm>
            <a:off x="5238236" y="1512434"/>
            <a:ext cx="3805619"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sz="1800">
                <a:latin typeface="Arial"/>
                <a:ea typeface="Arial"/>
                <a:cs typeface="Arial"/>
                <a:sym typeface="Arial"/>
              </a:defRPr>
            </a:pPr>
            <a:r>
              <a:t>This is the </a:t>
            </a:r>
            <a:r>
              <a:t>a</a:t>
            </a:r>
            <a:r>
              <a:t>rctic </a:t>
            </a:r>
            <a:r>
              <a:t>t</a:t>
            </a:r>
            <a:r>
              <a:t>undra in Alaska.  It is near the North Pole</a:t>
            </a:r>
            <a:r>
              <a:t>.</a:t>
            </a:r>
          </a:p>
        </p:txBody>
      </p:sp>
      <p:sp>
        <p:nvSpPr>
          <p:cNvPr id="583"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image6.jpg" descr="image6.jpg"/>
          <p:cNvPicPr>
            <a:picLocks noChangeAspect="1"/>
          </p:cNvPicPr>
          <p:nvPr/>
        </p:nvPicPr>
        <p:blipFill>
          <a:blip r:embed="rId3">
            <a:extLst/>
          </a:blip>
          <a:stretch>
            <a:fillRect/>
          </a:stretch>
        </p:blipFill>
        <p:spPr>
          <a:xfrm>
            <a:off x="883579" y="3600577"/>
            <a:ext cx="3647442" cy="2735581"/>
          </a:xfrm>
          <a:prstGeom prst="rect">
            <a:avLst/>
          </a:prstGeom>
          <a:ln w="12700">
            <a:miter lim="400000"/>
          </a:ln>
        </p:spPr>
      </p:pic>
      <p:sp>
        <p:nvSpPr>
          <p:cNvPr id="130" name="Earth"/>
          <p:cNvSpPr txBox="1"/>
          <p:nvPr/>
        </p:nvSpPr>
        <p:spPr>
          <a:xfrm>
            <a:off x="3581400" y="152400"/>
            <a:ext cx="1600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Earth</a:t>
            </a:r>
          </a:p>
        </p:txBody>
      </p:sp>
      <p:sp>
        <p:nvSpPr>
          <p:cNvPr id="131"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32" name="boreal forest 2-NPS.jpg" descr="boreal forest 2-NPS.jpg"/>
          <p:cNvPicPr>
            <a:picLocks noChangeAspect="1"/>
          </p:cNvPicPr>
          <p:nvPr/>
        </p:nvPicPr>
        <p:blipFill>
          <a:blip r:embed="rId4">
            <a:extLst/>
          </a:blip>
          <a:stretch>
            <a:fillRect/>
          </a:stretch>
        </p:blipFill>
        <p:spPr>
          <a:xfrm>
            <a:off x="4413934" y="3646501"/>
            <a:ext cx="4273801" cy="2695189"/>
          </a:xfrm>
          <a:prstGeom prst="rect">
            <a:avLst/>
          </a:prstGeom>
          <a:ln w="12700">
            <a:miter lim="400000"/>
          </a:ln>
        </p:spPr>
      </p:pic>
      <p:pic>
        <p:nvPicPr>
          <p:cNvPr id="133" name="image8.jpeg" descr="image8.jpeg"/>
          <p:cNvPicPr>
            <a:picLocks noChangeAspect="1"/>
          </p:cNvPicPr>
          <p:nvPr/>
        </p:nvPicPr>
        <p:blipFill>
          <a:blip r:embed="rId5">
            <a:extLst/>
          </a:blip>
          <a:stretch>
            <a:fillRect/>
          </a:stretch>
        </p:blipFill>
        <p:spPr>
          <a:xfrm>
            <a:off x="871828" y="1117593"/>
            <a:ext cx="4701199" cy="2630651"/>
          </a:xfrm>
          <a:prstGeom prst="rect">
            <a:avLst/>
          </a:prstGeom>
          <a:ln w="12700">
            <a:miter lim="400000"/>
          </a:ln>
        </p:spPr>
      </p:pic>
      <p:pic>
        <p:nvPicPr>
          <p:cNvPr id="134" name="image9.jpg" descr="image9.jpg"/>
          <p:cNvPicPr>
            <a:picLocks noChangeAspect="1"/>
          </p:cNvPicPr>
          <p:nvPr/>
        </p:nvPicPr>
        <p:blipFill>
          <a:blip r:embed="rId6">
            <a:extLst/>
          </a:blip>
          <a:stretch>
            <a:fillRect/>
          </a:stretch>
        </p:blipFill>
        <p:spPr>
          <a:xfrm>
            <a:off x="5181601" y="1117591"/>
            <a:ext cx="3507535" cy="263065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How are they different?…"/>
          <p:cNvSpPr txBox="1"/>
          <p:nvPr>
            <p:ph type="ctrTitle"/>
          </p:nvPr>
        </p:nvSpPr>
        <p:spPr>
          <a:xfrm>
            <a:off x="324743" y="210883"/>
            <a:ext cx="8040242" cy="1752602"/>
          </a:xfrm>
          <a:prstGeom prst="rect">
            <a:avLst/>
          </a:prstGeom>
        </p:spPr>
        <p:txBody>
          <a:bodyPr/>
          <a:lstStyle/>
          <a:p>
            <a:pPr>
              <a:defRPr sz="3600">
                <a:latin typeface="Arial"/>
                <a:ea typeface="Arial"/>
                <a:cs typeface="Arial"/>
                <a:sym typeface="Arial"/>
              </a:defRPr>
            </a:pPr>
            <a:r>
              <a:t>How are they different?  </a:t>
            </a:r>
          </a:p>
          <a:p>
            <a:pPr>
              <a:defRPr sz="3600">
                <a:latin typeface="Arial"/>
                <a:ea typeface="Arial"/>
                <a:cs typeface="Arial"/>
                <a:sym typeface="Arial"/>
              </a:defRPr>
            </a:pPr>
            <a:r>
              <a:t>Let’s take a look.</a:t>
            </a:r>
          </a:p>
        </p:txBody>
      </p:sp>
      <p:sp>
        <p:nvSpPr>
          <p:cNvPr id="588" name="To have different biomes in the state of Alaska, there must be differences in both temperature and precipitation.…"/>
          <p:cNvSpPr txBox="1"/>
          <p:nvPr>
            <p:ph type="subTitle" sz="quarter" idx="1"/>
          </p:nvPr>
        </p:nvSpPr>
        <p:spPr>
          <a:xfrm>
            <a:off x="697572" y="2210516"/>
            <a:ext cx="2542518" cy="3457502"/>
          </a:xfrm>
          <a:prstGeom prst="rect">
            <a:avLst/>
          </a:prstGeom>
        </p:spPr>
        <p:txBody>
          <a:bodyPr/>
          <a:lstStyle/>
          <a:p>
            <a:pPr algn="l" defTabSz="457200">
              <a:spcBef>
                <a:spcPts val="0"/>
              </a:spcBef>
              <a:defRPr sz="1800">
                <a:solidFill>
                  <a:srgbClr val="000000"/>
                </a:solidFill>
                <a:latin typeface="Arial"/>
                <a:ea typeface="Arial"/>
                <a:cs typeface="Arial"/>
                <a:sym typeface="Arial"/>
              </a:defRPr>
            </a:pPr>
            <a:r>
              <a:t>To have different biomes in the state of Alaska, there must be differences in both temperature and precipitation.</a:t>
            </a:r>
          </a:p>
          <a:p>
            <a:pPr algn="l" defTabSz="457200">
              <a:spcBef>
                <a:spcPts val="0"/>
              </a:spcBef>
              <a:defRPr sz="1800">
                <a:solidFill>
                  <a:srgbClr val="000000"/>
                </a:solidFill>
                <a:latin typeface="Arial"/>
                <a:ea typeface="Arial"/>
                <a:cs typeface="Arial"/>
                <a:sym typeface="Arial"/>
              </a:defRPr>
            </a:pPr>
          </a:p>
          <a:p>
            <a:pPr algn="l" defTabSz="457200">
              <a:spcBef>
                <a:spcPts val="0"/>
              </a:spcBef>
              <a:defRPr sz="1800">
                <a:solidFill>
                  <a:srgbClr val="000000"/>
                </a:solidFill>
                <a:latin typeface="Arial"/>
                <a:ea typeface="Arial"/>
                <a:cs typeface="Arial"/>
                <a:sym typeface="Arial"/>
              </a:defRPr>
            </a:pPr>
          </a:p>
          <a:p>
            <a:pPr algn="l" defTabSz="457200">
              <a:spcBef>
                <a:spcPts val="0"/>
              </a:spcBef>
              <a:defRPr sz="1800">
                <a:solidFill>
                  <a:srgbClr val="000000"/>
                </a:solidFill>
                <a:latin typeface="Arial"/>
                <a:ea typeface="Arial"/>
                <a:cs typeface="Arial"/>
                <a:sym typeface="Arial"/>
              </a:defRPr>
            </a:pPr>
          </a:p>
          <a:p>
            <a:pPr algn="l" defTabSz="457200">
              <a:spcBef>
                <a:spcPts val="0"/>
              </a:spcBef>
              <a:defRPr sz="1800">
                <a:solidFill>
                  <a:srgbClr val="000000"/>
                </a:solidFill>
                <a:latin typeface="Arial"/>
                <a:ea typeface="Arial"/>
                <a:cs typeface="Arial"/>
                <a:sym typeface="Arial"/>
              </a:defRPr>
            </a:pPr>
            <a:r>
              <a:t>How can we represent these differences?</a:t>
            </a:r>
          </a:p>
        </p:txBody>
      </p:sp>
      <p:pic>
        <p:nvPicPr>
          <p:cNvPr id="589" name="image24.png" descr="image24.png"/>
          <p:cNvPicPr>
            <a:picLocks noChangeAspect="1"/>
          </p:cNvPicPr>
          <p:nvPr/>
        </p:nvPicPr>
        <p:blipFill>
          <a:blip r:embed="rId3">
            <a:extLst/>
          </a:blip>
          <a:stretch>
            <a:fillRect/>
          </a:stretch>
        </p:blipFill>
        <p:spPr>
          <a:xfrm>
            <a:off x="6027289" y="1942680"/>
            <a:ext cx="2298782" cy="1911228"/>
          </a:xfrm>
          <a:prstGeom prst="rect">
            <a:avLst/>
          </a:prstGeom>
          <a:ln w="12700">
            <a:miter lim="400000"/>
          </a:ln>
        </p:spPr>
      </p:pic>
      <p:pic>
        <p:nvPicPr>
          <p:cNvPr id="590" name="image25.png" descr="image25.png"/>
          <p:cNvPicPr>
            <a:picLocks noChangeAspect="1"/>
          </p:cNvPicPr>
          <p:nvPr/>
        </p:nvPicPr>
        <p:blipFill>
          <a:blip r:embed="rId4">
            <a:extLst/>
          </a:blip>
          <a:stretch>
            <a:fillRect/>
          </a:stretch>
        </p:blipFill>
        <p:spPr>
          <a:xfrm>
            <a:off x="7204974" y="3900577"/>
            <a:ext cx="1169059" cy="2338113"/>
          </a:xfrm>
          <a:prstGeom prst="rect">
            <a:avLst/>
          </a:prstGeom>
          <a:ln w="12700">
            <a:miter lim="400000"/>
          </a:ln>
        </p:spPr>
      </p:pic>
      <p:pic>
        <p:nvPicPr>
          <p:cNvPr id="591" name="image26.png" descr="image26.png"/>
          <p:cNvPicPr>
            <a:picLocks noChangeAspect="1"/>
          </p:cNvPicPr>
          <p:nvPr/>
        </p:nvPicPr>
        <p:blipFill>
          <a:blip r:embed="rId5">
            <a:extLst/>
          </a:blip>
          <a:stretch>
            <a:fillRect/>
          </a:stretch>
        </p:blipFill>
        <p:spPr>
          <a:xfrm>
            <a:off x="3451809" y="2675379"/>
            <a:ext cx="2240383" cy="1911228"/>
          </a:xfrm>
          <a:prstGeom prst="rect">
            <a:avLst/>
          </a:prstGeom>
          <a:ln w="12700">
            <a:miter lim="400000"/>
          </a:ln>
        </p:spPr>
      </p:pic>
      <p:pic>
        <p:nvPicPr>
          <p:cNvPr id="592" name="image27.tif" descr="image27.tif"/>
          <p:cNvPicPr>
            <a:picLocks noChangeAspect="1"/>
          </p:cNvPicPr>
          <p:nvPr/>
        </p:nvPicPr>
        <p:blipFill>
          <a:blip r:embed="rId6">
            <a:extLst/>
          </a:blip>
          <a:stretch>
            <a:fillRect/>
          </a:stretch>
        </p:blipFill>
        <p:spPr>
          <a:xfrm>
            <a:off x="4662503" y="4114019"/>
            <a:ext cx="2338113" cy="2338114"/>
          </a:xfrm>
          <a:prstGeom prst="rect">
            <a:avLst/>
          </a:prstGeom>
          <a:ln w="12700">
            <a:miter lim="400000"/>
          </a:ln>
        </p:spPr>
      </p:pic>
      <p:sp>
        <p:nvSpPr>
          <p:cNvPr id="593"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Tables…"/>
          <p:cNvSpPr txBox="1"/>
          <p:nvPr>
            <p:ph type="title"/>
          </p:nvPr>
        </p:nvSpPr>
        <p:spPr>
          <a:xfrm>
            <a:off x="212638" y="310753"/>
            <a:ext cx="8474163" cy="1689432"/>
          </a:xfrm>
          <a:prstGeom prst="rect">
            <a:avLst/>
          </a:prstGeom>
        </p:spPr>
        <p:txBody>
          <a:bodyPr/>
          <a:lstStyle/>
          <a:p>
            <a:pPr algn="ctr" defTabSz="342900">
              <a:defRPr b="1" sz="2400">
                <a:latin typeface="Arial"/>
                <a:ea typeface="Arial"/>
                <a:cs typeface="Arial"/>
                <a:sym typeface="Arial"/>
              </a:defRPr>
            </a:pPr>
            <a:r>
              <a:t>Tables</a:t>
            </a:r>
          </a:p>
          <a:p>
            <a:pPr algn="ctr" defTabSz="342900">
              <a:defRPr sz="2400">
                <a:latin typeface="Arial"/>
                <a:ea typeface="Arial"/>
                <a:cs typeface="Arial"/>
                <a:sym typeface="Arial"/>
              </a:defRPr>
            </a:pPr>
            <a:r>
              <a:t>Tables show us information or data in an organized way.  </a:t>
            </a:r>
            <a:br/>
            <a:r>
              <a:t>This table shows the average summer temperatures for </a:t>
            </a:r>
            <a:r>
              <a:t>seven</a:t>
            </a:r>
            <a:r>
              <a:t> locations in Alaska and Canada.</a:t>
            </a:r>
          </a:p>
        </p:txBody>
      </p:sp>
      <p:graphicFrame>
        <p:nvGraphicFramePr>
          <p:cNvPr id="598" name="Table"/>
          <p:cNvGraphicFramePr/>
          <p:nvPr/>
        </p:nvGraphicFramePr>
        <p:xfrm>
          <a:off x="234228" y="2259752"/>
          <a:ext cx="8675542" cy="4075824"/>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788535"/>
                <a:gridCol w="1377401"/>
                <a:gridCol w="1377401"/>
                <a:gridCol w="1377401"/>
                <a:gridCol w="1377401"/>
                <a:gridCol w="1377401"/>
              </a:tblGrid>
              <a:tr h="855662">
                <a:tc>
                  <a:txBody>
                    <a:bodyPr/>
                    <a:lstStyle/>
                    <a:p>
                      <a:pPr algn="l">
                        <a:defRPr sz="1800"/>
                      </a:pPr>
                      <a:r>
                        <a:t>Average Temperatures</a:t>
                      </a:r>
                    </a:p>
                    <a:p>
                      <a:pPr algn="l">
                        <a:defRPr sz="1800"/>
                      </a:pPr>
                      <a:r>
                        <a:t>(Celsius)</a:t>
                      </a:r>
                    </a:p>
                  </a:txBody>
                  <a:tcPr marL="0" marR="0" marT="0" marB="0" anchor="t" anchorCtr="0" horzOverflow="overflow">
                    <a:lnL>
                      <a:solidFill>
                        <a:srgbClr val="4A7EBB"/>
                      </a:solidFill>
                    </a:lnL>
                  </a:tcPr>
                </a:tc>
                <a:tc>
                  <a:txBody>
                    <a:bodyPr/>
                    <a:lstStyle/>
                    <a:p>
                      <a:pPr algn="ctr">
                        <a:defRPr sz="1800"/>
                      </a:pPr>
                    </a:p>
                    <a:p>
                      <a:pPr algn="ctr">
                        <a:defRPr sz="1800"/>
                      </a:pPr>
                      <a:r>
                        <a:t>May</a:t>
                      </a:r>
                    </a:p>
                  </a:txBody>
                  <a:tcPr marL="0" marR="0" marT="0" marB="0" anchor="t" anchorCtr="0" horzOverflow="overflow"/>
                </a:tc>
                <a:tc>
                  <a:txBody>
                    <a:bodyPr/>
                    <a:lstStyle/>
                    <a:p>
                      <a:pPr algn="ctr">
                        <a:defRPr sz="1800"/>
                      </a:pPr>
                    </a:p>
                    <a:p>
                      <a:pPr algn="ctr">
                        <a:defRPr sz="1800"/>
                      </a:pPr>
                      <a:r>
                        <a:t>June</a:t>
                      </a:r>
                    </a:p>
                  </a:txBody>
                  <a:tcPr marL="0" marR="0" marT="0" marB="0" anchor="t" anchorCtr="0" horzOverflow="overflow"/>
                </a:tc>
                <a:tc>
                  <a:txBody>
                    <a:bodyPr/>
                    <a:lstStyle/>
                    <a:p>
                      <a:pPr algn="ctr">
                        <a:defRPr sz="1800"/>
                      </a:pPr>
                    </a:p>
                    <a:p>
                      <a:pPr algn="ctr">
                        <a:defRPr sz="1800"/>
                      </a:pPr>
                      <a:r>
                        <a:t>July</a:t>
                      </a:r>
                    </a:p>
                  </a:txBody>
                  <a:tcPr marL="0" marR="0" marT="0" marB="0" anchor="t" anchorCtr="0" horzOverflow="overflow"/>
                </a:tc>
                <a:tc>
                  <a:txBody>
                    <a:bodyPr/>
                    <a:lstStyle/>
                    <a:p>
                      <a:pPr algn="ctr">
                        <a:defRPr sz="1800"/>
                      </a:pPr>
                    </a:p>
                    <a:p>
                      <a:pPr algn="ctr">
                        <a:defRPr sz="1800"/>
                      </a:pPr>
                      <a:r>
                        <a:t>August</a:t>
                      </a:r>
                    </a:p>
                  </a:txBody>
                  <a:tcPr marL="0" marR="0" marT="0" marB="0" anchor="t" anchorCtr="0" horzOverflow="overflow"/>
                </a:tc>
                <a:tc>
                  <a:txBody>
                    <a:bodyPr/>
                    <a:lstStyle/>
                    <a:p>
                      <a:pPr algn="ctr">
                        <a:defRPr sz="1800"/>
                      </a:pPr>
                    </a:p>
                    <a:p>
                      <a:pPr algn="ctr">
                        <a:defRPr sz="1800"/>
                      </a:pPr>
                      <a:r>
                        <a:t>September</a:t>
                      </a:r>
                    </a:p>
                  </a:txBody>
                  <a:tcPr marL="0" marR="0" marT="0" marB="0" anchor="t" anchorCtr="0" horzOverflow="overflow">
                    <a:lnR>
                      <a:solidFill>
                        <a:srgbClr val="4A7EBB"/>
                      </a:solidFill>
                    </a:lnR>
                  </a:tcPr>
                </a:tc>
              </a:tr>
              <a:tr h="460023">
                <a:tc>
                  <a:txBody>
                    <a:bodyPr/>
                    <a:lstStyle/>
                    <a:p>
                      <a:pPr algn="l">
                        <a:defRPr sz="1800"/>
                      </a:pPr>
                      <a:r>
                        <a:t>Anchorage</a:t>
                      </a:r>
                    </a:p>
                  </a:txBody>
                  <a:tcPr marL="0" marR="0" marT="0" marB="0" anchor="ctr" anchorCtr="0" horzOverflow="overflow"/>
                </a:tc>
                <a:tc>
                  <a:txBody>
                    <a:bodyPr/>
                    <a:lstStyle/>
                    <a:p>
                      <a:pPr algn="ctr">
                        <a:defRPr sz="1800"/>
                      </a:pPr>
                      <a:r>
                        <a:t>12.2</a:t>
                      </a:r>
                    </a:p>
                  </a:txBody>
                  <a:tcPr marL="0" marR="0" marT="0" marB="0" anchor="ctr" anchorCtr="0" horzOverflow="overflow"/>
                </a:tc>
                <a:tc>
                  <a:txBody>
                    <a:bodyPr/>
                    <a:lstStyle/>
                    <a:p>
                      <a:pPr algn="ctr">
                        <a:defRPr sz="1800"/>
                      </a:pPr>
                      <a:r>
                        <a:t>16.7</a:t>
                      </a:r>
                    </a:p>
                  </a:txBody>
                  <a:tcPr marL="0" marR="0" marT="0" marB="0" anchor="ctr" anchorCtr="0" horzOverflow="overflow"/>
                </a:tc>
                <a:tc>
                  <a:txBody>
                    <a:bodyPr/>
                    <a:lstStyle/>
                    <a:p>
                      <a:pPr algn="ctr">
                        <a:defRPr sz="1800"/>
                      </a:pPr>
                      <a:r>
                        <a:t>18.3</a:t>
                      </a:r>
                    </a:p>
                  </a:txBody>
                  <a:tcPr marL="0" marR="0" marT="0" marB="0" anchor="ctr" anchorCtr="0" horzOverflow="overflow"/>
                </a:tc>
                <a:tc>
                  <a:txBody>
                    <a:bodyPr/>
                    <a:lstStyle/>
                    <a:p>
                      <a:pPr algn="ctr">
                        <a:defRPr sz="1800"/>
                      </a:pPr>
                      <a:r>
                        <a:t>17.2</a:t>
                      </a:r>
                    </a:p>
                  </a:txBody>
                  <a:tcPr marL="0" marR="0" marT="0" marB="0" anchor="ctr" anchorCtr="0" horzOverflow="overflow"/>
                </a:tc>
                <a:tc>
                  <a:txBody>
                    <a:bodyPr/>
                    <a:lstStyle/>
                    <a:p>
                      <a:pPr algn="ctr">
                        <a:defRPr sz="1800"/>
                      </a:pPr>
                      <a:r>
                        <a:t>12.8</a:t>
                      </a:r>
                    </a:p>
                  </a:txBody>
                  <a:tcPr marL="0" marR="0" marT="0" marB="0" anchor="ctr" anchorCtr="0" horzOverflow="overflow"/>
                </a:tc>
              </a:tr>
              <a:tr h="460023">
                <a:tc>
                  <a:txBody>
                    <a:bodyPr/>
                    <a:lstStyle/>
                    <a:p>
                      <a:pPr algn="l">
                        <a:defRPr sz="1800"/>
                      </a:pPr>
                      <a:r>
                        <a:t>Fairbanks</a:t>
                      </a:r>
                    </a:p>
                  </a:txBody>
                  <a:tcPr marL="0" marR="0" marT="0" marB="0" anchor="ctr" anchorCtr="0" horzOverflow="overflow"/>
                </a:tc>
                <a:tc>
                  <a:txBody>
                    <a:bodyPr/>
                    <a:lstStyle/>
                    <a:p>
                      <a:pPr algn="ctr">
                        <a:defRPr sz="1800"/>
                      </a:pPr>
                      <a:r>
                        <a:t>21.1</a:t>
                      </a:r>
                    </a:p>
                  </a:txBody>
                  <a:tcPr marL="0" marR="0" marT="0" marB="0" anchor="ctr" anchorCtr="0" horzOverflow="overflow"/>
                </a:tc>
                <a:tc>
                  <a:txBody>
                    <a:bodyPr/>
                    <a:lstStyle/>
                    <a:p>
                      <a:pPr algn="ctr">
                        <a:defRPr sz="1800"/>
                      </a:pPr>
                      <a:r>
                        <a:t>21.1</a:t>
                      </a:r>
                    </a:p>
                  </a:txBody>
                  <a:tcPr marL="0" marR="0" marT="0" marB="0" anchor="ctr" anchorCtr="0" horzOverflow="overflow"/>
                </a:tc>
                <a:tc>
                  <a:txBody>
                    <a:bodyPr/>
                    <a:lstStyle/>
                    <a:p>
                      <a:pPr algn="ctr">
                        <a:defRPr sz="1800"/>
                      </a:pPr>
                      <a:r>
                        <a:t>23.9</a:t>
                      </a:r>
                    </a:p>
                  </a:txBody>
                  <a:tcPr marL="0" marR="0" marT="0" marB="0" anchor="ctr" anchorCtr="0" horzOverflow="overflow"/>
                </a:tc>
                <a:tc>
                  <a:txBody>
                    <a:bodyPr/>
                    <a:lstStyle/>
                    <a:p>
                      <a:pPr algn="ctr">
                        <a:defRPr sz="1800"/>
                      </a:pPr>
                      <a:r>
                        <a:t>21.1</a:t>
                      </a:r>
                    </a:p>
                  </a:txBody>
                  <a:tcPr marL="0" marR="0" marT="0" marB="0" anchor="ctr" anchorCtr="0" horzOverflow="overflow"/>
                </a:tc>
                <a:tc>
                  <a:txBody>
                    <a:bodyPr/>
                    <a:lstStyle/>
                    <a:p>
                      <a:pPr algn="ctr">
                        <a:defRPr sz="1800"/>
                      </a:pPr>
                      <a:r>
                        <a:t>17.8</a:t>
                      </a:r>
                    </a:p>
                  </a:txBody>
                  <a:tcPr marL="0" marR="0" marT="0" marB="0" anchor="ctr" anchorCtr="0" horzOverflow="overflow"/>
                </a:tc>
              </a:tr>
              <a:tr h="460023">
                <a:tc>
                  <a:txBody>
                    <a:bodyPr/>
                    <a:lstStyle/>
                    <a:p>
                      <a:pPr algn="l">
                        <a:defRPr sz="1800"/>
                      </a:pPr>
                      <a:r>
                        <a:t>Denali Park</a:t>
                      </a:r>
                    </a:p>
                  </a:txBody>
                  <a:tcPr marL="0" marR="0" marT="0" marB="0" anchor="ctr" anchorCtr="0" horzOverflow="overflow"/>
                </a:tc>
                <a:tc>
                  <a:txBody>
                    <a:bodyPr/>
                    <a:lstStyle/>
                    <a:p>
                      <a:pPr algn="ctr">
                        <a:defRPr sz="1800"/>
                      </a:pPr>
                      <a:r>
                        <a:t>14.4</a:t>
                      </a:r>
                    </a:p>
                  </a:txBody>
                  <a:tcPr marL="0" marR="0" marT="0" marB="0" anchor="ctr" anchorCtr="0" horzOverflow="overflow"/>
                </a:tc>
                <a:tc>
                  <a:txBody>
                    <a:bodyPr/>
                    <a:lstStyle/>
                    <a:p>
                      <a:pPr algn="ctr">
                        <a:defRPr sz="1800"/>
                      </a:pPr>
                      <a:r>
                        <a:t>20.0</a:t>
                      </a:r>
                    </a:p>
                  </a:txBody>
                  <a:tcPr marL="0" marR="0" marT="0" marB="0" anchor="ctr" anchorCtr="0" horzOverflow="overflow"/>
                </a:tc>
                <a:tc>
                  <a:txBody>
                    <a:bodyPr/>
                    <a:lstStyle/>
                    <a:p>
                      <a:pPr algn="ctr">
                        <a:defRPr sz="1800"/>
                      </a:pPr>
                      <a:r>
                        <a:t>21.1</a:t>
                      </a:r>
                    </a:p>
                  </a:txBody>
                  <a:tcPr marL="0" marR="0" marT="0" marB="0" anchor="ctr" anchorCtr="0" horzOverflow="overflow"/>
                </a:tc>
                <a:tc>
                  <a:txBody>
                    <a:bodyPr/>
                    <a:lstStyle/>
                    <a:p>
                      <a:pPr algn="ctr">
                        <a:defRPr sz="1800"/>
                      </a:pPr>
                      <a:r>
                        <a:t>17.8</a:t>
                      </a:r>
                    </a:p>
                  </a:txBody>
                  <a:tcPr marL="0" marR="0" marT="0" marB="0" anchor="ctr" anchorCtr="0" horzOverflow="overflow"/>
                </a:tc>
                <a:tc>
                  <a:txBody>
                    <a:bodyPr/>
                    <a:lstStyle/>
                    <a:p>
                      <a:pPr algn="ctr">
                        <a:defRPr sz="1800"/>
                      </a:pPr>
                      <a:r>
                        <a:t>11.7</a:t>
                      </a:r>
                    </a:p>
                  </a:txBody>
                  <a:tcPr marL="0" marR="0" marT="0" marB="0" anchor="ctr" anchorCtr="0" horzOverflow="overflow"/>
                </a:tc>
              </a:tr>
              <a:tr h="460023">
                <a:tc>
                  <a:txBody>
                    <a:bodyPr/>
                    <a:lstStyle/>
                    <a:p>
                      <a:pPr algn="l">
                        <a:defRPr sz="1800"/>
                      </a:pPr>
                      <a:r>
                        <a:t>Juneau</a:t>
                      </a:r>
                    </a:p>
                  </a:txBody>
                  <a:tcPr marL="0" marR="0" marT="0" marB="0" anchor="ctr" anchorCtr="0" horzOverflow="overflow"/>
                </a:tc>
                <a:tc>
                  <a:txBody>
                    <a:bodyPr/>
                    <a:lstStyle/>
                    <a:p>
                      <a:pPr algn="ctr">
                        <a:defRPr sz="1800"/>
                      </a:pPr>
                      <a:r>
                        <a:t>16.7</a:t>
                      </a:r>
                    </a:p>
                  </a:txBody>
                  <a:tcPr marL="0" marR="0" marT="0" marB="0" anchor="ctr" anchorCtr="0" horzOverflow="overflow"/>
                </a:tc>
                <a:tc>
                  <a:txBody>
                    <a:bodyPr/>
                    <a:lstStyle/>
                    <a:p>
                      <a:pPr algn="ctr">
                        <a:defRPr sz="1800"/>
                      </a:pPr>
                      <a:r>
                        <a:t>17.8</a:t>
                      </a:r>
                    </a:p>
                  </a:txBody>
                  <a:tcPr marL="0" marR="0" marT="0" marB="0" anchor="ctr" anchorCtr="0" horzOverflow="overflow"/>
                </a:tc>
                <a:tc>
                  <a:txBody>
                    <a:bodyPr/>
                    <a:lstStyle/>
                    <a:p>
                      <a:pPr algn="ctr">
                        <a:defRPr sz="1800"/>
                      </a:pPr>
                      <a:r>
                        <a:t>17.8</a:t>
                      </a:r>
                    </a:p>
                  </a:txBody>
                  <a:tcPr marL="0" marR="0" marT="0" marB="0" anchor="ctr" anchorCtr="0" horzOverflow="overflow"/>
                </a:tc>
                <a:tc>
                  <a:txBody>
                    <a:bodyPr/>
                    <a:lstStyle/>
                    <a:p>
                      <a:pPr algn="ctr">
                        <a:defRPr sz="1800"/>
                      </a:pPr>
                      <a:r>
                        <a:t>16.7</a:t>
                      </a:r>
                    </a:p>
                  </a:txBody>
                  <a:tcPr marL="0" marR="0" marT="0" marB="0" anchor="ctr" anchorCtr="0" horzOverflow="overflow"/>
                </a:tc>
                <a:tc>
                  <a:txBody>
                    <a:bodyPr/>
                    <a:lstStyle/>
                    <a:p>
                      <a:pPr algn="ctr">
                        <a:defRPr sz="1800"/>
                      </a:pPr>
                      <a:r>
                        <a:t>13.3</a:t>
                      </a:r>
                    </a:p>
                  </a:txBody>
                  <a:tcPr marL="0" marR="0" marT="0" marB="0" anchor="ctr" anchorCtr="0" horzOverflow="overflow"/>
                </a:tc>
              </a:tr>
              <a:tr h="460023">
                <a:tc>
                  <a:txBody>
                    <a:bodyPr/>
                    <a:lstStyle/>
                    <a:p>
                      <a:pPr algn="l">
                        <a:defRPr sz="1800"/>
                      </a:pPr>
                      <a:r>
                        <a:t>Ketchikan</a:t>
                      </a:r>
                    </a:p>
                  </a:txBody>
                  <a:tcPr marL="0" marR="0" marT="0" marB="0" anchor="ctr" anchorCtr="0" horzOverflow="overflow"/>
                </a:tc>
                <a:tc>
                  <a:txBody>
                    <a:bodyPr/>
                    <a:lstStyle/>
                    <a:p>
                      <a:pPr algn="ctr">
                        <a:defRPr sz="1800"/>
                      </a:pPr>
                      <a:r>
                        <a:t>13.3</a:t>
                      </a:r>
                    </a:p>
                  </a:txBody>
                  <a:tcPr marL="0" marR="0" marT="0" marB="0" anchor="ctr" anchorCtr="0" horzOverflow="overflow"/>
                </a:tc>
                <a:tc>
                  <a:txBody>
                    <a:bodyPr/>
                    <a:lstStyle/>
                    <a:p>
                      <a:pPr algn="ctr">
                        <a:defRPr sz="1800"/>
                      </a:pPr>
                      <a:r>
                        <a:t>16.1</a:t>
                      </a:r>
                    </a:p>
                  </a:txBody>
                  <a:tcPr marL="0" marR="0" marT="0" marB="0" anchor="ctr" anchorCtr="0" horzOverflow="overflow"/>
                </a:tc>
                <a:tc>
                  <a:txBody>
                    <a:bodyPr/>
                    <a:lstStyle/>
                    <a:p>
                      <a:pPr algn="ctr">
                        <a:defRPr sz="1800"/>
                      </a:pPr>
                      <a:r>
                        <a:t>18.3</a:t>
                      </a:r>
                    </a:p>
                  </a:txBody>
                  <a:tcPr marL="0" marR="0" marT="0" marB="0" anchor="ctr" anchorCtr="0" horzOverflow="overflow"/>
                </a:tc>
                <a:tc>
                  <a:txBody>
                    <a:bodyPr/>
                    <a:lstStyle/>
                    <a:p>
                      <a:pPr algn="ctr">
                        <a:defRPr sz="1800"/>
                      </a:pPr>
                      <a:r>
                        <a:t>18.3</a:t>
                      </a:r>
                    </a:p>
                  </a:txBody>
                  <a:tcPr marL="0" marR="0" marT="0" marB="0" anchor="ctr" anchorCtr="0" horzOverflow="overflow"/>
                </a:tc>
                <a:tc>
                  <a:txBody>
                    <a:bodyPr/>
                    <a:lstStyle/>
                    <a:p>
                      <a:pPr algn="ctr">
                        <a:defRPr sz="1800"/>
                      </a:pPr>
                      <a:r>
                        <a:t>15.6</a:t>
                      </a:r>
                    </a:p>
                  </a:txBody>
                  <a:tcPr marL="0" marR="0" marT="0" marB="0" anchor="ctr" anchorCtr="0" horzOverflow="overflow"/>
                </a:tc>
              </a:tr>
              <a:tr h="460023">
                <a:tc>
                  <a:txBody>
                    <a:bodyPr/>
                    <a:lstStyle/>
                    <a:p>
                      <a:pPr algn="l">
                        <a:defRPr sz="1800"/>
                      </a:pPr>
                      <a:r>
                        <a:t>Skagway</a:t>
                      </a:r>
                    </a:p>
                  </a:txBody>
                  <a:tcPr marL="0" marR="0" marT="0" marB="0" anchor="ctr" anchorCtr="0" horzOverflow="overflow"/>
                </a:tc>
                <a:tc>
                  <a:txBody>
                    <a:bodyPr/>
                    <a:lstStyle/>
                    <a:p>
                      <a:pPr algn="ctr">
                        <a:defRPr sz="1800"/>
                      </a:pPr>
                      <a:r>
                        <a:t>13.9</a:t>
                      </a:r>
                    </a:p>
                  </a:txBody>
                  <a:tcPr marL="0" marR="0" marT="0" marB="0" anchor="ctr" anchorCtr="0" horzOverflow="overflow"/>
                </a:tc>
                <a:tc>
                  <a:txBody>
                    <a:bodyPr/>
                    <a:lstStyle/>
                    <a:p>
                      <a:pPr algn="ctr">
                        <a:defRPr sz="1800"/>
                      </a:pPr>
                      <a:r>
                        <a:t>17.2</a:t>
                      </a:r>
                    </a:p>
                  </a:txBody>
                  <a:tcPr marL="0" marR="0" marT="0" marB="0" anchor="ctr" anchorCtr="0" horzOverflow="overflow"/>
                </a:tc>
                <a:tc>
                  <a:txBody>
                    <a:bodyPr/>
                    <a:lstStyle/>
                    <a:p>
                      <a:pPr algn="ctr">
                        <a:defRPr sz="1800"/>
                      </a:pPr>
                      <a:r>
                        <a:t>17.2</a:t>
                      </a:r>
                    </a:p>
                  </a:txBody>
                  <a:tcPr marL="0" marR="0" marT="0" marB="0" anchor="ctr" anchorCtr="0" horzOverflow="overflow"/>
                </a:tc>
                <a:tc>
                  <a:txBody>
                    <a:bodyPr/>
                    <a:lstStyle/>
                    <a:p>
                      <a:pPr algn="ctr">
                        <a:defRPr sz="1800"/>
                      </a:pPr>
                      <a:r>
                        <a:t>16.1</a:t>
                      </a:r>
                    </a:p>
                  </a:txBody>
                  <a:tcPr marL="0" marR="0" marT="0" marB="0" anchor="ctr" anchorCtr="0" horzOverflow="overflow"/>
                </a:tc>
                <a:tc>
                  <a:txBody>
                    <a:bodyPr/>
                    <a:lstStyle/>
                    <a:p>
                      <a:pPr algn="ctr">
                        <a:defRPr sz="1800"/>
                      </a:pPr>
                      <a:r>
                        <a:t>13.9</a:t>
                      </a:r>
                    </a:p>
                  </a:txBody>
                  <a:tcPr marL="0" marR="0" marT="0" marB="0" anchor="ctr" anchorCtr="0" horzOverflow="overflow"/>
                </a:tc>
              </a:tr>
              <a:tr h="460023">
                <a:tc>
                  <a:txBody>
                    <a:bodyPr/>
                    <a:lstStyle/>
                    <a:p>
                      <a:pPr algn="l">
                        <a:defRPr sz="1800"/>
                      </a:pPr>
                      <a:r>
                        <a:t>Vancouver</a:t>
                      </a:r>
                    </a:p>
                  </a:txBody>
                  <a:tcPr marL="0" marR="0" marT="0" marB="0" anchor="ctr" anchorCtr="0" horzOverflow="overflow"/>
                </a:tc>
                <a:tc>
                  <a:txBody>
                    <a:bodyPr/>
                    <a:lstStyle/>
                    <a:p>
                      <a:pPr algn="ctr">
                        <a:defRPr sz="1800"/>
                      </a:pPr>
                      <a:r>
                        <a:t>17.8</a:t>
                      </a:r>
                    </a:p>
                  </a:txBody>
                  <a:tcPr marL="0" marR="0" marT="0" marB="0" anchor="ctr" anchorCtr="0" horzOverflow="overflow"/>
                </a:tc>
                <a:tc>
                  <a:txBody>
                    <a:bodyPr/>
                    <a:lstStyle/>
                    <a:p>
                      <a:pPr algn="ctr">
                        <a:defRPr sz="1800"/>
                      </a:pPr>
                      <a:r>
                        <a:t>20.6</a:t>
                      </a:r>
                    </a:p>
                  </a:txBody>
                  <a:tcPr marL="0" marR="0" marT="0" marB="0" anchor="ctr" anchorCtr="0" horzOverflow="overflow"/>
                </a:tc>
                <a:tc>
                  <a:txBody>
                    <a:bodyPr/>
                    <a:lstStyle/>
                    <a:p>
                      <a:pPr algn="ctr">
                        <a:defRPr sz="1800"/>
                      </a:pPr>
                      <a:r>
                        <a:t>23.3</a:t>
                      </a:r>
                    </a:p>
                  </a:txBody>
                  <a:tcPr marL="0" marR="0" marT="0" marB="0" anchor="ctr" anchorCtr="0" horzOverflow="overflow"/>
                </a:tc>
                <a:tc>
                  <a:txBody>
                    <a:bodyPr/>
                    <a:lstStyle/>
                    <a:p>
                      <a:pPr algn="ctr">
                        <a:defRPr sz="1800"/>
                      </a:pPr>
                      <a:r>
                        <a:t>22.8</a:t>
                      </a:r>
                    </a:p>
                  </a:txBody>
                  <a:tcPr marL="0" marR="0" marT="0" marB="0" anchor="ctr" anchorCtr="0" horzOverflow="overflow"/>
                </a:tc>
                <a:tc>
                  <a:txBody>
                    <a:bodyPr/>
                    <a:lstStyle/>
                    <a:p>
                      <a:pPr algn="ctr">
                        <a:defRPr sz="1800"/>
                      </a:pPr>
                      <a:r>
                        <a:t>18.3</a:t>
                      </a:r>
                    </a:p>
                  </a:txBody>
                  <a:tcPr marL="0" marR="0" marT="0" marB="0" anchor="ctr" anchorCtr="0" horzOverflow="overflow"/>
                </a:tc>
              </a:tr>
            </a:tbl>
          </a:graphicData>
        </a:graphic>
      </p:graphicFrame>
      <p:sp>
        <p:nvSpPr>
          <p:cNvPr id="599"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Tables…"/>
          <p:cNvSpPr txBox="1"/>
          <p:nvPr>
            <p:ph type="title"/>
          </p:nvPr>
        </p:nvSpPr>
        <p:spPr>
          <a:xfrm>
            <a:off x="172091" y="274638"/>
            <a:ext cx="8514709" cy="1725548"/>
          </a:xfrm>
          <a:prstGeom prst="rect">
            <a:avLst/>
          </a:prstGeom>
        </p:spPr>
        <p:txBody>
          <a:bodyPr/>
          <a:lstStyle/>
          <a:p>
            <a:pPr algn="ctr" defTabSz="338326">
              <a:defRPr b="1" sz="2300">
                <a:latin typeface="Arial"/>
                <a:ea typeface="Arial"/>
                <a:cs typeface="Arial"/>
                <a:sym typeface="Arial"/>
              </a:defRPr>
            </a:pPr>
            <a:r>
              <a:t>Tables</a:t>
            </a:r>
          </a:p>
          <a:p>
            <a:pPr algn="ctr" defTabSz="338326">
              <a:defRPr sz="2300">
                <a:latin typeface="Arial"/>
                <a:ea typeface="Arial"/>
                <a:cs typeface="Arial"/>
                <a:sym typeface="Arial"/>
              </a:defRPr>
            </a:pPr>
            <a:r>
              <a:t>Tables show us information or data in an organized way.  </a:t>
            </a:r>
          </a:p>
          <a:p>
            <a:pPr algn="ctr" defTabSz="338326">
              <a:defRPr sz="2300">
                <a:latin typeface="Arial"/>
                <a:ea typeface="Arial"/>
                <a:cs typeface="Arial"/>
                <a:sym typeface="Arial"/>
              </a:defRPr>
            </a:pPr>
            <a:r>
              <a:t>This table shows the average summer </a:t>
            </a:r>
          </a:p>
          <a:p>
            <a:pPr algn="ctr" defTabSz="338326">
              <a:defRPr sz="2300">
                <a:latin typeface="Arial"/>
                <a:ea typeface="Arial"/>
                <a:cs typeface="Arial"/>
                <a:sym typeface="Arial"/>
              </a:defRPr>
            </a:pPr>
            <a:r>
              <a:t>rainfall for </a:t>
            </a:r>
            <a:r>
              <a:t>seven</a:t>
            </a:r>
            <a:r>
              <a:t> locations in Alaska.</a:t>
            </a:r>
          </a:p>
        </p:txBody>
      </p:sp>
      <p:graphicFrame>
        <p:nvGraphicFramePr>
          <p:cNvPr id="604" name="Table"/>
          <p:cNvGraphicFramePr/>
          <p:nvPr/>
        </p:nvGraphicFramePr>
        <p:xfrm>
          <a:off x="234228" y="2259752"/>
          <a:ext cx="8675542" cy="4075824"/>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636135"/>
                <a:gridCol w="1407881"/>
                <a:gridCol w="1407881"/>
                <a:gridCol w="1407881"/>
                <a:gridCol w="1407881"/>
                <a:gridCol w="1407881"/>
              </a:tblGrid>
              <a:tr h="855662">
                <a:tc>
                  <a:txBody>
                    <a:bodyPr/>
                    <a:lstStyle/>
                    <a:p>
                      <a:pPr algn="l">
                        <a:defRPr sz="1800"/>
                      </a:pPr>
                      <a:r>
                        <a:t>Average Temperatures</a:t>
                      </a:r>
                    </a:p>
                    <a:p>
                      <a:pPr algn="l">
                        <a:defRPr sz="1800"/>
                      </a:pPr>
                      <a:r>
                        <a:t>(Centimeters)</a:t>
                      </a:r>
                    </a:p>
                  </a:txBody>
                  <a:tcPr marL="0" marR="0" marT="0" marB="0" anchor="t" anchorCtr="0" horzOverflow="overflow">
                    <a:lnL>
                      <a:solidFill>
                        <a:srgbClr val="4A7EBB"/>
                      </a:solidFill>
                    </a:lnL>
                  </a:tcPr>
                </a:tc>
                <a:tc>
                  <a:txBody>
                    <a:bodyPr/>
                    <a:lstStyle/>
                    <a:p>
                      <a:pPr algn="ctr">
                        <a:defRPr sz="1800"/>
                      </a:pPr>
                    </a:p>
                    <a:p>
                      <a:pPr algn="ctr">
                        <a:defRPr sz="1800"/>
                      </a:pPr>
                      <a:r>
                        <a:t>May</a:t>
                      </a:r>
                    </a:p>
                  </a:txBody>
                  <a:tcPr marL="0" marR="0" marT="0" marB="0" anchor="t" anchorCtr="0" horzOverflow="overflow"/>
                </a:tc>
                <a:tc>
                  <a:txBody>
                    <a:bodyPr/>
                    <a:lstStyle/>
                    <a:p>
                      <a:pPr algn="ctr">
                        <a:defRPr sz="1800"/>
                      </a:pPr>
                    </a:p>
                    <a:p>
                      <a:pPr algn="ctr">
                        <a:defRPr sz="1800"/>
                      </a:pPr>
                      <a:r>
                        <a:t>June</a:t>
                      </a:r>
                    </a:p>
                  </a:txBody>
                  <a:tcPr marL="0" marR="0" marT="0" marB="0" anchor="t" anchorCtr="0" horzOverflow="overflow"/>
                </a:tc>
                <a:tc>
                  <a:txBody>
                    <a:bodyPr/>
                    <a:lstStyle/>
                    <a:p>
                      <a:pPr algn="ctr">
                        <a:defRPr sz="1800"/>
                      </a:pPr>
                    </a:p>
                    <a:p>
                      <a:pPr algn="ctr">
                        <a:defRPr sz="1800"/>
                      </a:pPr>
                      <a:r>
                        <a:t>July</a:t>
                      </a:r>
                    </a:p>
                  </a:txBody>
                  <a:tcPr marL="0" marR="0" marT="0" marB="0" anchor="t" anchorCtr="0" horzOverflow="overflow"/>
                </a:tc>
                <a:tc>
                  <a:txBody>
                    <a:bodyPr/>
                    <a:lstStyle/>
                    <a:p>
                      <a:pPr algn="ctr">
                        <a:defRPr sz="1800"/>
                      </a:pPr>
                    </a:p>
                    <a:p>
                      <a:pPr algn="ctr">
                        <a:defRPr sz="1800"/>
                      </a:pPr>
                      <a:r>
                        <a:t>August</a:t>
                      </a:r>
                    </a:p>
                  </a:txBody>
                  <a:tcPr marL="0" marR="0" marT="0" marB="0" anchor="t" anchorCtr="0" horzOverflow="overflow"/>
                </a:tc>
                <a:tc>
                  <a:txBody>
                    <a:bodyPr/>
                    <a:lstStyle/>
                    <a:p>
                      <a:pPr algn="ctr">
                        <a:defRPr sz="1800"/>
                      </a:pPr>
                    </a:p>
                    <a:p>
                      <a:pPr algn="ctr">
                        <a:defRPr sz="1800"/>
                      </a:pPr>
                      <a:r>
                        <a:t>September</a:t>
                      </a:r>
                    </a:p>
                  </a:txBody>
                  <a:tcPr marL="0" marR="0" marT="0" marB="0" anchor="t" anchorCtr="0" horzOverflow="overflow">
                    <a:lnR>
                      <a:solidFill>
                        <a:srgbClr val="4A7EBB"/>
                      </a:solidFill>
                    </a:lnR>
                  </a:tcPr>
                </a:tc>
              </a:tr>
              <a:tr h="460023">
                <a:tc>
                  <a:txBody>
                    <a:bodyPr/>
                    <a:lstStyle/>
                    <a:p>
                      <a:pPr algn="l">
                        <a:defRPr sz="1800"/>
                      </a:pPr>
                      <a:r>
                        <a:t>Anchorage</a:t>
                      </a:r>
                    </a:p>
                  </a:txBody>
                  <a:tcPr marL="0" marR="0" marT="0" marB="0" anchor="ctr" anchorCtr="0" horzOverflow="overflow"/>
                </a:tc>
                <a:tc>
                  <a:txBody>
                    <a:bodyPr/>
                    <a:lstStyle/>
                    <a:p>
                      <a:pPr algn="ctr">
                        <a:defRPr sz="1800"/>
                      </a:pPr>
                      <a:r>
                        <a:t>1.9</a:t>
                      </a:r>
                    </a:p>
                  </a:txBody>
                  <a:tcPr marL="0" marR="0" marT="0" marB="0" anchor="ctr" anchorCtr="0" horzOverflow="overflow"/>
                </a:tc>
                <a:tc>
                  <a:txBody>
                    <a:bodyPr/>
                    <a:lstStyle/>
                    <a:p>
                      <a:pPr algn="ctr">
                        <a:defRPr sz="1800"/>
                      </a:pPr>
                      <a:r>
                        <a:t>2.9</a:t>
                      </a:r>
                    </a:p>
                  </a:txBody>
                  <a:tcPr marL="0" marR="0" marT="0" marB="0" anchor="ctr" anchorCtr="0" horzOverflow="overflow"/>
                </a:tc>
                <a:tc>
                  <a:txBody>
                    <a:bodyPr/>
                    <a:lstStyle/>
                    <a:p>
                      <a:pPr algn="ctr">
                        <a:defRPr sz="1800"/>
                      </a:pPr>
                      <a:r>
                        <a:t>4.3</a:t>
                      </a:r>
                    </a:p>
                  </a:txBody>
                  <a:tcPr marL="0" marR="0" marT="0" marB="0" anchor="ctr" anchorCtr="0" horzOverflow="overflow"/>
                </a:tc>
                <a:tc>
                  <a:txBody>
                    <a:bodyPr/>
                    <a:lstStyle/>
                    <a:p>
                      <a:pPr algn="ctr">
                        <a:defRPr sz="1800"/>
                      </a:pPr>
                      <a:r>
                        <a:t>6.2</a:t>
                      </a:r>
                    </a:p>
                  </a:txBody>
                  <a:tcPr marL="0" marR="0" marT="0" marB="0" anchor="ctr" anchorCtr="0" horzOverflow="overflow"/>
                </a:tc>
                <a:tc>
                  <a:txBody>
                    <a:bodyPr/>
                    <a:lstStyle/>
                    <a:p>
                      <a:pPr algn="ctr">
                        <a:defRPr sz="1800"/>
                      </a:pPr>
                      <a:r>
                        <a:t>6.9</a:t>
                      </a:r>
                    </a:p>
                  </a:txBody>
                  <a:tcPr marL="0" marR="0" marT="0" marB="0" anchor="ctr" anchorCtr="0" horzOverflow="overflow"/>
                </a:tc>
              </a:tr>
              <a:tr h="460023">
                <a:tc>
                  <a:txBody>
                    <a:bodyPr/>
                    <a:lstStyle/>
                    <a:p>
                      <a:pPr algn="l">
                        <a:defRPr sz="1800"/>
                      </a:pPr>
                      <a:r>
                        <a:t>Fairbanks</a:t>
                      </a:r>
                    </a:p>
                  </a:txBody>
                  <a:tcPr marL="0" marR="0" marT="0" marB="0" anchor="ctr" anchorCtr="0" horzOverflow="overflow"/>
                </a:tc>
                <a:tc>
                  <a:txBody>
                    <a:bodyPr/>
                    <a:lstStyle/>
                    <a:p>
                      <a:pPr algn="ctr">
                        <a:defRPr sz="1800"/>
                      </a:pPr>
                      <a:r>
                        <a:t>1.5</a:t>
                      </a:r>
                    </a:p>
                  </a:txBody>
                  <a:tcPr marL="0" marR="0" marT="0" marB="0" anchor="ctr" anchorCtr="0" horzOverflow="overflow"/>
                </a:tc>
                <a:tc>
                  <a:txBody>
                    <a:bodyPr/>
                    <a:lstStyle/>
                    <a:p>
                      <a:pPr algn="ctr">
                        <a:defRPr sz="1800"/>
                      </a:pPr>
                      <a:r>
                        <a:t>3.5</a:t>
                      </a:r>
                    </a:p>
                  </a:txBody>
                  <a:tcPr marL="0" marR="0" marT="0" marB="0" anchor="ctr" anchorCtr="0" horzOverflow="overflow"/>
                </a:tc>
                <a:tc>
                  <a:txBody>
                    <a:bodyPr/>
                    <a:lstStyle/>
                    <a:p>
                      <a:pPr algn="ctr">
                        <a:defRPr sz="1800"/>
                      </a:pPr>
                      <a:r>
                        <a:t>4.7</a:t>
                      </a:r>
                    </a:p>
                  </a:txBody>
                  <a:tcPr marL="0" marR="0" marT="0" marB="0" anchor="ctr" anchorCtr="0" horzOverflow="overflow"/>
                </a:tc>
                <a:tc>
                  <a:txBody>
                    <a:bodyPr/>
                    <a:lstStyle/>
                    <a:p>
                      <a:pPr algn="ctr">
                        <a:defRPr sz="1800"/>
                      </a:pPr>
                      <a:r>
                        <a:t>5.0</a:t>
                      </a:r>
                    </a:p>
                  </a:txBody>
                  <a:tcPr marL="0" marR="0" marT="0" marB="0" anchor="ctr" anchorCtr="0" horzOverflow="overflow"/>
                </a:tc>
                <a:tc>
                  <a:txBody>
                    <a:bodyPr/>
                    <a:lstStyle/>
                    <a:p>
                      <a:pPr algn="ctr">
                        <a:defRPr sz="1800"/>
                      </a:pPr>
                      <a:r>
                        <a:t>2.4</a:t>
                      </a:r>
                    </a:p>
                  </a:txBody>
                  <a:tcPr marL="0" marR="0" marT="0" marB="0" anchor="ctr" anchorCtr="0" horzOverflow="overflow"/>
                </a:tc>
              </a:tr>
              <a:tr h="460023">
                <a:tc>
                  <a:txBody>
                    <a:bodyPr/>
                    <a:lstStyle/>
                    <a:p>
                      <a:pPr algn="l">
                        <a:defRPr sz="1800"/>
                      </a:pPr>
                      <a:r>
                        <a:t>Denali Park</a:t>
                      </a:r>
                    </a:p>
                  </a:txBody>
                  <a:tcPr marL="0" marR="0" marT="0" marB="0" anchor="ctr" anchorCtr="0" horzOverflow="overflow"/>
                </a:tc>
                <a:tc>
                  <a:txBody>
                    <a:bodyPr/>
                    <a:lstStyle/>
                    <a:p>
                      <a:pPr algn="ctr">
                        <a:defRPr sz="1800"/>
                      </a:pPr>
                      <a:r>
                        <a:t>2.0</a:t>
                      </a:r>
                    </a:p>
                  </a:txBody>
                  <a:tcPr marL="0" marR="0" marT="0" marB="0" anchor="ctr" anchorCtr="0" horzOverflow="overflow"/>
                </a:tc>
                <a:tc>
                  <a:txBody>
                    <a:bodyPr/>
                    <a:lstStyle/>
                    <a:p>
                      <a:pPr algn="ctr">
                        <a:defRPr sz="1800"/>
                      </a:pPr>
                      <a:r>
                        <a:t>5.9</a:t>
                      </a:r>
                    </a:p>
                  </a:txBody>
                  <a:tcPr marL="0" marR="0" marT="0" marB="0" anchor="ctr" anchorCtr="0" horzOverflow="overflow"/>
                </a:tc>
                <a:tc>
                  <a:txBody>
                    <a:bodyPr/>
                    <a:lstStyle/>
                    <a:p>
                      <a:pPr algn="ctr">
                        <a:defRPr sz="1800"/>
                      </a:pPr>
                      <a:r>
                        <a:t>8.2</a:t>
                      </a:r>
                    </a:p>
                  </a:txBody>
                  <a:tcPr marL="0" marR="0" marT="0" marB="0" anchor="ctr" anchorCtr="0" horzOverflow="overflow"/>
                </a:tc>
                <a:tc>
                  <a:txBody>
                    <a:bodyPr/>
                    <a:lstStyle/>
                    <a:p>
                      <a:pPr algn="ctr">
                        <a:defRPr sz="1800"/>
                      </a:pPr>
                      <a:r>
                        <a:t>7.3</a:t>
                      </a:r>
                    </a:p>
                  </a:txBody>
                  <a:tcPr marL="0" marR="0" marT="0" marB="0" anchor="ctr" anchorCtr="0" horzOverflow="overflow"/>
                </a:tc>
                <a:tc>
                  <a:txBody>
                    <a:bodyPr/>
                    <a:lstStyle/>
                    <a:p>
                      <a:pPr algn="ctr">
                        <a:defRPr sz="1800"/>
                      </a:pPr>
                      <a:r>
                        <a:t>4.0</a:t>
                      </a:r>
                    </a:p>
                  </a:txBody>
                  <a:tcPr marL="0" marR="0" marT="0" marB="0" anchor="ctr" anchorCtr="0" horzOverflow="overflow"/>
                </a:tc>
              </a:tr>
              <a:tr h="460023">
                <a:tc>
                  <a:txBody>
                    <a:bodyPr/>
                    <a:lstStyle/>
                    <a:p>
                      <a:pPr algn="l">
                        <a:defRPr sz="1800"/>
                      </a:pPr>
                      <a:r>
                        <a:t>Juneau</a:t>
                      </a:r>
                    </a:p>
                  </a:txBody>
                  <a:tcPr marL="0" marR="0" marT="0" marB="0" anchor="ctr" anchorCtr="0" horzOverflow="overflow"/>
                </a:tc>
                <a:tc>
                  <a:txBody>
                    <a:bodyPr/>
                    <a:lstStyle/>
                    <a:p>
                      <a:pPr algn="ctr">
                        <a:defRPr sz="1800"/>
                      </a:pPr>
                      <a:r>
                        <a:t>8.7</a:t>
                      </a:r>
                    </a:p>
                  </a:txBody>
                  <a:tcPr marL="0" marR="0" marT="0" marB="0" anchor="ctr" anchorCtr="0" horzOverflow="overflow"/>
                </a:tc>
                <a:tc>
                  <a:txBody>
                    <a:bodyPr/>
                    <a:lstStyle/>
                    <a:p>
                      <a:pPr algn="ctr">
                        <a:defRPr sz="1800"/>
                      </a:pPr>
                      <a:r>
                        <a:t>8.0</a:t>
                      </a:r>
                    </a:p>
                  </a:txBody>
                  <a:tcPr marL="0" marR="0" marT="0" marB="0" anchor="ctr" anchorCtr="0" horzOverflow="overflow"/>
                </a:tc>
                <a:tc>
                  <a:txBody>
                    <a:bodyPr/>
                    <a:lstStyle/>
                    <a:p>
                      <a:pPr algn="ctr">
                        <a:defRPr sz="1800"/>
                      </a:pPr>
                      <a:r>
                        <a:t>10.6</a:t>
                      </a:r>
                    </a:p>
                  </a:txBody>
                  <a:tcPr marL="0" marR="0" marT="0" marB="0" anchor="ctr" anchorCtr="0" horzOverflow="overflow"/>
                </a:tc>
                <a:tc>
                  <a:txBody>
                    <a:bodyPr/>
                    <a:lstStyle/>
                    <a:p>
                      <a:pPr algn="ctr">
                        <a:defRPr sz="1800"/>
                      </a:pPr>
                      <a:r>
                        <a:t>13.5</a:t>
                      </a:r>
                    </a:p>
                  </a:txBody>
                  <a:tcPr marL="0" marR="0" marT="0" marB="0" anchor="ctr" anchorCtr="0" horzOverflow="overflow"/>
                </a:tc>
                <a:tc>
                  <a:txBody>
                    <a:bodyPr/>
                    <a:lstStyle/>
                    <a:p>
                      <a:pPr algn="ctr">
                        <a:defRPr sz="1800"/>
                      </a:pPr>
                      <a:r>
                        <a:t>17.1</a:t>
                      </a:r>
                    </a:p>
                  </a:txBody>
                  <a:tcPr marL="0" marR="0" marT="0" marB="0" anchor="ctr" anchorCtr="0" horzOverflow="overflow"/>
                </a:tc>
              </a:tr>
              <a:tr h="460023">
                <a:tc>
                  <a:txBody>
                    <a:bodyPr/>
                    <a:lstStyle/>
                    <a:p>
                      <a:pPr algn="l">
                        <a:defRPr sz="1800"/>
                      </a:pPr>
                      <a:r>
                        <a:t>Ketchikan</a:t>
                      </a:r>
                    </a:p>
                  </a:txBody>
                  <a:tcPr marL="0" marR="0" marT="0" marB="0" anchor="ctr" anchorCtr="0" horzOverflow="overflow"/>
                </a:tc>
                <a:tc>
                  <a:txBody>
                    <a:bodyPr/>
                    <a:lstStyle/>
                    <a:p>
                      <a:pPr algn="ctr">
                        <a:defRPr sz="1800"/>
                      </a:pPr>
                      <a:r>
                        <a:t>23.4</a:t>
                      </a:r>
                    </a:p>
                  </a:txBody>
                  <a:tcPr marL="0" marR="0" marT="0" marB="0" anchor="ctr" anchorCtr="0" horzOverflow="overflow"/>
                </a:tc>
                <a:tc>
                  <a:txBody>
                    <a:bodyPr/>
                    <a:lstStyle/>
                    <a:p>
                      <a:pPr algn="ctr">
                        <a:defRPr sz="1800"/>
                      </a:pPr>
                      <a:r>
                        <a:t>18.5</a:t>
                      </a:r>
                    </a:p>
                  </a:txBody>
                  <a:tcPr marL="0" marR="0" marT="0" marB="0" anchor="ctr" anchorCtr="0" horzOverflow="overflow"/>
                </a:tc>
                <a:tc>
                  <a:txBody>
                    <a:bodyPr/>
                    <a:lstStyle/>
                    <a:p>
                      <a:pPr algn="ctr">
                        <a:defRPr sz="1800"/>
                      </a:pPr>
                      <a:r>
                        <a:t>18.5</a:t>
                      </a:r>
                    </a:p>
                  </a:txBody>
                  <a:tcPr marL="0" marR="0" marT="0" marB="0" anchor="ctr" anchorCtr="0" horzOverflow="overflow"/>
                </a:tc>
                <a:tc>
                  <a:txBody>
                    <a:bodyPr/>
                    <a:lstStyle/>
                    <a:p>
                      <a:pPr algn="ctr">
                        <a:defRPr sz="1800"/>
                      </a:pPr>
                      <a:r>
                        <a:t>26.9</a:t>
                      </a:r>
                    </a:p>
                  </a:txBody>
                  <a:tcPr marL="0" marR="0" marT="0" marB="0" anchor="ctr" anchorCtr="0" horzOverflow="overflow"/>
                </a:tc>
                <a:tc>
                  <a:txBody>
                    <a:bodyPr/>
                    <a:lstStyle/>
                    <a:p>
                      <a:pPr algn="ctr">
                        <a:defRPr sz="1800"/>
                      </a:pPr>
                      <a:r>
                        <a:t>35.1</a:t>
                      </a:r>
                    </a:p>
                  </a:txBody>
                  <a:tcPr marL="0" marR="0" marT="0" marB="0" anchor="ctr" anchorCtr="0" horzOverflow="overflow"/>
                </a:tc>
              </a:tr>
              <a:tr h="460023">
                <a:tc>
                  <a:txBody>
                    <a:bodyPr/>
                    <a:lstStyle/>
                    <a:p>
                      <a:pPr algn="l">
                        <a:defRPr sz="1800"/>
                      </a:pPr>
                      <a:r>
                        <a:t>Skagway</a:t>
                      </a:r>
                    </a:p>
                  </a:txBody>
                  <a:tcPr marL="0" marR="0" marT="0" marB="0" anchor="ctr" anchorCtr="0" horzOverflow="overflow"/>
                </a:tc>
                <a:tc>
                  <a:txBody>
                    <a:bodyPr/>
                    <a:lstStyle/>
                    <a:p>
                      <a:pPr algn="ctr">
                        <a:defRPr sz="1800"/>
                      </a:pPr>
                      <a:r>
                        <a:t>3.8</a:t>
                      </a:r>
                    </a:p>
                  </a:txBody>
                  <a:tcPr marL="0" marR="0" marT="0" marB="0" anchor="ctr" anchorCtr="0" horzOverflow="overflow"/>
                </a:tc>
                <a:tc>
                  <a:txBody>
                    <a:bodyPr/>
                    <a:lstStyle/>
                    <a:p>
                      <a:pPr algn="ctr">
                        <a:defRPr sz="1800"/>
                      </a:pPr>
                      <a:r>
                        <a:t>2.8</a:t>
                      </a:r>
                    </a:p>
                  </a:txBody>
                  <a:tcPr marL="0" marR="0" marT="0" marB="0" anchor="ctr" anchorCtr="0" horzOverflow="overflow"/>
                </a:tc>
                <a:tc>
                  <a:txBody>
                    <a:bodyPr/>
                    <a:lstStyle/>
                    <a:p>
                      <a:pPr algn="ctr">
                        <a:defRPr sz="1800"/>
                      </a:pPr>
                      <a:r>
                        <a:t>2.8</a:t>
                      </a:r>
                    </a:p>
                  </a:txBody>
                  <a:tcPr marL="0" marR="0" marT="0" marB="0" anchor="ctr" anchorCtr="0" horzOverflow="overflow"/>
                </a:tc>
                <a:tc>
                  <a:txBody>
                    <a:bodyPr/>
                    <a:lstStyle/>
                    <a:p>
                      <a:pPr algn="ctr">
                        <a:defRPr sz="1800"/>
                      </a:pPr>
                      <a:r>
                        <a:t>5.6</a:t>
                      </a:r>
                    </a:p>
                  </a:txBody>
                  <a:tcPr marL="0" marR="0" marT="0" marB="0" anchor="ctr" anchorCtr="0" horzOverflow="overflow"/>
                </a:tc>
                <a:tc>
                  <a:txBody>
                    <a:bodyPr/>
                    <a:lstStyle/>
                    <a:p>
                      <a:pPr algn="ctr">
                        <a:defRPr sz="1800"/>
                      </a:pPr>
                      <a:r>
                        <a:t>10.3</a:t>
                      </a:r>
                    </a:p>
                  </a:txBody>
                  <a:tcPr marL="0" marR="0" marT="0" marB="0" anchor="ctr" anchorCtr="0" horzOverflow="overflow"/>
                </a:tc>
              </a:tr>
              <a:tr h="460023">
                <a:tc>
                  <a:txBody>
                    <a:bodyPr/>
                    <a:lstStyle/>
                    <a:p>
                      <a:pPr algn="l">
                        <a:defRPr sz="1800"/>
                      </a:pPr>
                      <a:r>
                        <a:t>Vancouver</a:t>
                      </a:r>
                    </a:p>
                  </a:txBody>
                  <a:tcPr marL="0" marR="0" marT="0" marB="0" anchor="ctr" anchorCtr="0" horzOverflow="overflow"/>
                </a:tc>
                <a:tc>
                  <a:txBody>
                    <a:bodyPr/>
                    <a:lstStyle/>
                    <a:p>
                      <a:pPr algn="ctr">
                        <a:defRPr sz="1800"/>
                      </a:pPr>
                      <a:r>
                        <a:t>6.1</a:t>
                      </a:r>
                    </a:p>
                  </a:txBody>
                  <a:tcPr marL="0" marR="0" marT="0" marB="0" anchor="ctr" anchorCtr="0" horzOverflow="overflow"/>
                </a:tc>
                <a:tc>
                  <a:txBody>
                    <a:bodyPr/>
                    <a:lstStyle/>
                    <a:p>
                      <a:pPr algn="ctr">
                        <a:defRPr sz="1800"/>
                      </a:pPr>
                      <a:r>
                        <a:t>4.6</a:t>
                      </a:r>
                    </a:p>
                  </a:txBody>
                  <a:tcPr marL="0" marR="0" marT="0" marB="0" anchor="ctr" anchorCtr="0" horzOverflow="overflow"/>
                </a:tc>
                <a:tc>
                  <a:txBody>
                    <a:bodyPr/>
                    <a:lstStyle/>
                    <a:p>
                      <a:pPr algn="ctr">
                        <a:defRPr sz="1800"/>
                      </a:pPr>
                      <a:r>
                        <a:t>3.6</a:t>
                      </a:r>
                    </a:p>
                  </a:txBody>
                  <a:tcPr marL="0" marR="0" marT="0" marB="0" anchor="ctr" anchorCtr="0" horzOverflow="overflow"/>
                </a:tc>
                <a:tc>
                  <a:txBody>
                    <a:bodyPr/>
                    <a:lstStyle/>
                    <a:p>
                      <a:pPr algn="ctr">
                        <a:defRPr sz="1800"/>
                      </a:pPr>
                      <a:r>
                        <a:t>3.8</a:t>
                      </a:r>
                    </a:p>
                  </a:txBody>
                  <a:tcPr marL="0" marR="0" marT="0" marB="0" anchor="ctr" anchorCtr="0" horzOverflow="overflow"/>
                </a:tc>
                <a:tc>
                  <a:txBody>
                    <a:bodyPr/>
                    <a:lstStyle/>
                    <a:p>
                      <a:pPr algn="ctr">
                        <a:defRPr sz="1800"/>
                      </a:pPr>
                      <a:r>
                        <a:t>6.5</a:t>
                      </a:r>
                    </a:p>
                  </a:txBody>
                  <a:tcPr marL="0" marR="0" marT="0" marB="0" anchor="ctr" anchorCtr="0" horzOverflow="overflow"/>
                </a:tc>
              </a:tr>
            </a:tbl>
          </a:graphicData>
        </a:graphic>
      </p:graphicFrame>
      <p:sp>
        <p:nvSpPr>
          <p:cNvPr id="605"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Blue represents summer temperatures in the tundra.…"/>
          <p:cNvSpPr txBox="1"/>
          <p:nvPr>
            <p:ph type="subTitle" sz="quarter" idx="1"/>
          </p:nvPr>
        </p:nvSpPr>
        <p:spPr>
          <a:xfrm>
            <a:off x="363313" y="5139151"/>
            <a:ext cx="8417374" cy="1388093"/>
          </a:xfrm>
          <a:prstGeom prst="rect">
            <a:avLst/>
          </a:prstGeom>
        </p:spPr>
        <p:txBody>
          <a:bodyPr/>
          <a:lstStyle/>
          <a:p>
            <a:pPr defTabSz="612648">
              <a:spcBef>
                <a:spcPts val="500"/>
              </a:spcBef>
              <a:defRPr sz="2100"/>
            </a:pPr>
          </a:p>
          <a:p>
            <a:pPr marL="342900" indent="-342900" algn="l" defTabSz="612648">
              <a:spcBef>
                <a:spcPts val="500"/>
              </a:spcBef>
              <a:buSzPct val="100000"/>
              <a:buFont typeface="Arial"/>
              <a:buChar char="•"/>
              <a:defRPr sz="1800">
                <a:solidFill>
                  <a:srgbClr val="000000"/>
                </a:solidFill>
                <a:latin typeface="Arial"/>
                <a:ea typeface="Arial"/>
                <a:cs typeface="Arial"/>
                <a:sym typeface="Arial"/>
              </a:defRPr>
            </a:pPr>
            <a:r>
              <a:t>Blue represents summer temperatures in the tundra. </a:t>
            </a:r>
            <a:endParaRPr sz="2400"/>
          </a:p>
          <a:p>
            <a:pPr marL="342900" indent="-342900" algn="l" defTabSz="612648">
              <a:spcBef>
                <a:spcPts val="500"/>
              </a:spcBef>
              <a:buSzPct val="100000"/>
              <a:buFont typeface="Arial"/>
              <a:buChar char="•"/>
              <a:defRPr sz="1800">
                <a:solidFill>
                  <a:srgbClr val="000000"/>
                </a:solidFill>
                <a:latin typeface="Arial"/>
                <a:ea typeface="Arial"/>
                <a:cs typeface="Arial"/>
                <a:sym typeface="Arial"/>
              </a:defRPr>
            </a:pPr>
            <a:r>
              <a:t>Red represents summer temperatures in the alpine forest. </a:t>
            </a:r>
          </a:p>
        </p:txBody>
      </p:sp>
      <p:graphicFrame>
        <p:nvGraphicFramePr>
          <p:cNvPr id="610" name="2D Column Chart"/>
          <p:cNvGraphicFramePr/>
          <p:nvPr/>
        </p:nvGraphicFramePr>
        <p:xfrm>
          <a:off x="930432" y="1931505"/>
          <a:ext cx="7028379" cy="3455407"/>
        </p:xfrm>
        <a:graphic xmlns:a="http://schemas.openxmlformats.org/drawingml/2006/main">
          <a:graphicData uri="http://schemas.openxmlformats.org/drawingml/2006/chart">
            <c:chart xmlns:c="http://schemas.openxmlformats.org/drawingml/2006/chart" r:id="rId3"/>
          </a:graphicData>
        </a:graphic>
      </p:graphicFrame>
      <p:sp>
        <p:nvSpPr>
          <p:cNvPr id="611" name="Bar Graphs…"/>
          <p:cNvSpPr txBox="1"/>
          <p:nvPr>
            <p:ph type="ctrTitle"/>
          </p:nvPr>
        </p:nvSpPr>
        <p:spPr>
          <a:xfrm>
            <a:off x="1168400" y="73025"/>
            <a:ext cx="7159477" cy="1770434"/>
          </a:xfrm>
          <a:prstGeom prst="rect">
            <a:avLst/>
          </a:prstGeom>
        </p:spPr>
        <p:txBody>
          <a:bodyPr/>
          <a:lstStyle/>
          <a:p>
            <a:pPr defTabSz="813816">
              <a:defRPr b="1" sz="3200">
                <a:latin typeface="Arial"/>
                <a:ea typeface="Arial"/>
                <a:cs typeface="Arial"/>
                <a:sym typeface="Arial"/>
              </a:defRPr>
            </a:pPr>
            <a:r>
              <a:t>Bar Graphs</a:t>
            </a:r>
          </a:p>
          <a:p>
            <a:pPr defTabSz="813816">
              <a:defRPr sz="3200">
                <a:latin typeface="Arial"/>
                <a:ea typeface="Arial"/>
                <a:cs typeface="Arial"/>
                <a:sym typeface="Arial"/>
              </a:defRPr>
            </a:pPr>
            <a:r>
              <a:t>Bar graphs can simplify the data for us.</a:t>
            </a:r>
          </a:p>
        </p:txBody>
      </p:sp>
      <p:sp>
        <p:nvSpPr>
          <p:cNvPr id="612"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613" name="Square"/>
          <p:cNvSpPr/>
          <p:nvPr/>
        </p:nvSpPr>
        <p:spPr>
          <a:xfrm>
            <a:off x="354645" y="5640254"/>
            <a:ext cx="208551" cy="201584"/>
          </a:xfrm>
          <a:prstGeom prst="rect">
            <a:avLst/>
          </a:prstGeom>
          <a:solidFill>
            <a:schemeClr val="accent1">
              <a:satOff val="-4409"/>
              <a:lumOff val="-10509"/>
            </a:schemeClr>
          </a:solidFill>
          <a:ln w="254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14" name="Square"/>
          <p:cNvSpPr/>
          <p:nvPr/>
        </p:nvSpPr>
        <p:spPr>
          <a:xfrm>
            <a:off x="354645" y="5975815"/>
            <a:ext cx="208551" cy="201585"/>
          </a:xfrm>
          <a:prstGeom prst="rect">
            <a:avLst/>
          </a:prstGeom>
          <a:solidFill>
            <a:schemeClr val="accent2"/>
          </a:solidFill>
          <a:ln w="25400">
            <a:solidFill>
              <a:schemeClr val="accent2"/>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Now, can you make a bar graph to show the differences in precipitation?"/>
          <p:cNvSpPr txBox="1"/>
          <p:nvPr>
            <p:ph type="title"/>
          </p:nvPr>
        </p:nvSpPr>
        <p:spPr>
          <a:xfrm>
            <a:off x="457200" y="274638"/>
            <a:ext cx="8229600" cy="1417975"/>
          </a:xfrm>
          <a:prstGeom prst="rect">
            <a:avLst/>
          </a:prstGeom>
        </p:spPr>
        <p:txBody>
          <a:bodyPr/>
          <a:lstStyle/>
          <a:p>
            <a:pPr>
              <a:defRPr sz="3600">
                <a:latin typeface="Arial"/>
                <a:ea typeface="Arial"/>
                <a:cs typeface="Arial"/>
                <a:sym typeface="Arial"/>
              </a:defRPr>
            </a:pPr>
            <a:r>
              <a:t>Now, can you make a bar graph to show the differences in </a:t>
            </a:r>
            <a:r>
              <a:rPr b="1"/>
              <a:t>precipitation</a:t>
            </a:r>
            <a:r>
              <a:t>?</a:t>
            </a:r>
          </a:p>
        </p:txBody>
      </p:sp>
      <p:sp>
        <p:nvSpPr>
          <p:cNvPr id="619" name="What units will you use?…"/>
          <p:cNvSpPr txBox="1"/>
          <p:nvPr>
            <p:ph type="body" sz="half" idx="1"/>
          </p:nvPr>
        </p:nvSpPr>
        <p:spPr>
          <a:xfrm>
            <a:off x="1337613" y="2234749"/>
            <a:ext cx="6563884" cy="3456369"/>
          </a:xfrm>
          <a:prstGeom prst="rect">
            <a:avLst/>
          </a:prstGeom>
        </p:spPr>
        <p:txBody>
          <a:bodyPr/>
          <a:lstStyle/>
          <a:p>
            <a:pPr marL="342899" indent="-342899">
              <a:lnSpc>
                <a:spcPct val="90000"/>
              </a:lnSpc>
              <a:defRPr sz="2000">
                <a:latin typeface="Arial"/>
                <a:ea typeface="Arial"/>
                <a:cs typeface="Arial"/>
                <a:sym typeface="Arial"/>
              </a:defRPr>
            </a:pPr>
            <a:r>
              <a:t>What units will you use?</a:t>
            </a:r>
            <a:br/>
          </a:p>
          <a:p>
            <a:pPr marL="342899" indent="-342899">
              <a:lnSpc>
                <a:spcPct val="90000"/>
              </a:lnSpc>
              <a:defRPr sz="2000">
                <a:latin typeface="Arial"/>
                <a:ea typeface="Arial"/>
                <a:cs typeface="Arial"/>
                <a:sym typeface="Arial"/>
              </a:defRPr>
            </a:pPr>
            <a:r>
              <a:t>How will you show that there are </a:t>
            </a:r>
            <a:r>
              <a:t>two</a:t>
            </a:r>
            <a:r>
              <a:t> different biomes?</a:t>
            </a:r>
            <a:br/>
          </a:p>
          <a:p>
            <a:pPr marL="342899" indent="-342899">
              <a:lnSpc>
                <a:spcPct val="90000"/>
              </a:lnSpc>
              <a:defRPr sz="2000">
                <a:latin typeface="Arial"/>
                <a:ea typeface="Arial"/>
                <a:cs typeface="Arial"/>
                <a:sym typeface="Arial"/>
              </a:defRPr>
            </a:pPr>
            <a:r>
              <a:t>Will you use different colors?</a:t>
            </a:r>
            <a:br/>
          </a:p>
          <a:p>
            <a:pPr marL="342899" indent="-342899">
              <a:lnSpc>
                <a:spcPct val="90000"/>
              </a:lnSpc>
              <a:defRPr sz="2000">
                <a:latin typeface="Arial"/>
                <a:ea typeface="Arial"/>
                <a:cs typeface="Arial"/>
                <a:sym typeface="Arial"/>
              </a:defRPr>
            </a:pPr>
            <a:r>
              <a:t>How many months will you show?</a:t>
            </a:r>
          </a:p>
          <a:p>
            <a:pPr marL="342899" indent="-342899">
              <a:lnSpc>
                <a:spcPct val="90000"/>
              </a:lnSpc>
              <a:defRPr sz="2000">
                <a:latin typeface="Arial"/>
                <a:ea typeface="Arial"/>
                <a:cs typeface="Arial"/>
                <a:sym typeface="Arial"/>
              </a:defRPr>
            </a:pPr>
          </a:p>
          <a:p>
            <a:pPr marL="342899" indent="-342899">
              <a:lnSpc>
                <a:spcPct val="90000"/>
              </a:lnSpc>
              <a:defRPr sz="2000">
                <a:latin typeface="Arial"/>
                <a:ea typeface="Arial"/>
                <a:cs typeface="Arial"/>
                <a:sym typeface="Arial"/>
              </a:defRPr>
            </a:pPr>
            <a:r>
              <a:t>How will you label your graph?</a:t>
            </a:r>
          </a:p>
        </p:txBody>
      </p:sp>
      <p:sp>
        <p:nvSpPr>
          <p:cNvPr id="620"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Are you ready to try?…"/>
          <p:cNvSpPr txBox="1"/>
          <p:nvPr>
            <p:ph type="ctrTitle"/>
          </p:nvPr>
        </p:nvSpPr>
        <p:spPr>
          <a:xfrm>
            <a:off x="496115" y="201451"/>
            <a:ext cx="8151763" cy="2940449"/>
          </a:xfrm>
          <a:prstGeom prst="rect">
            <a:avLst/>
          </a:prstGeom>
        </p:spPr>
        <p:txBody>
          <a:bodyPr/>
          <a:lstStyle/>
          <a:p>
            <a:pPr defTabSz="886967">
              <a:defRPr b="1" sz="3400">
                <a:latin typeface="Arial"/>
                <a:ea typeface="Arial"/>
                <a:cs typeface="Arial"/>
                <a:sym typeface="Arial"/>
              </a:defRPr>
            </a:pPr>
            <a:r>
              <a:t>Are you ready to try?</a:t>
            </a:r>
          </a:p>
          <a:p>
            <a:pPr defTabSz="886967">
              <a:defRPr b="1" sz="3400">
                <a:latin typeface="Arial"/>
                <a:ea typeface="Arial"/>
                <a:cs typeface="Arial"/>
                <a:sym typeface="Arial"/>
              </a:defRPr>
            </a:pPr>
          </a:p>
          <a:p>
            <a:pPr defTabSz="886967">
              <a:defRPr sz="3400"/>
            </a:pPr>
            <a:r>
              <a:t>Make a bar graph with the data in this table!</a:t>
            </a:r>
          </a:p>
        </p:txBody>
      </p:sp>
      <p:sp>
        <p:nvSpPr>
          <p:cNvPr id="625" name="Average Summer Rainfall"/>
          <p:cNvSpPr txBox="1"/>
          <p:nvPr>
            <p:ph type="subTitle" sz="quarter" idx="1"/>
          </p:nvPr>
        </p:nvSpPr>
        <p:spPr>
          <a:xfrm>
            <a:off x="2431751" y="2905276"/>
            <a:ext cx="4218866" cy="496443"/>
          </a:xfrm>
          <a:prstGeom prst="rect">
            <a:avLst/>
          </a:prstGeom>
        </p:spPr>
        <p:txBody>
          <a:bodyPr/>
          <a:lstStyle>
            <a:lvl1pPr>
              <a:defRPr sz="1800">
                <a:solidFill>
                  <a:srgbClr val="000000"/>
                </a:solidFill>
                <a:latin typeface="Arial"/>
                <a:ea typeface="Arial"/>
                <a:cs typeface="Arial"/>
                <a:sym typeface="Arial"/>
              </a:defRPr>
            </a:lvl1pPr>
          </a:lstStyle>
          <a:p>
            <a:pPr/>
            <a:r>
              <a:t>Average Summer Rainfall</a:t>
            </a:r>
          </a:p>
        </p:txBody>
      </p:sp>
      <p:graphicFrame>
        <p:nvGraphicFramePr>
          <p:cNvPr id="626" name="Table"/>
          <p:cNvGraphicFramePr/>
          <p:nvPr/>
        </p:nvGraphicFramePr>
        <p:xfrm>
          <a:off x="661480" y="3401719"/>
          <a:ext cx="8061183" cy="2328599"/>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595337"/>
                <a:gridCol w="1293169"/>
                <a:gridCol w="1293169"/>
                <a:gridCol w="1293169"/>
                <a:gridCol w="1293169"/>
                <a:gridCol w="1293169"/>
              </a:tblGrid>
              <a:tr h="465314">
                <a:tc>
                  <a:txBody>
                    <a:bodyPr/>
                    <a:lstStyle/>
                    <a:p>
                      <a:pPr algn="l">
                        <a:defRPr b="0" sz="1800">
                          <a:solidFill>
                            <a:srgbClr val="000000"/>
                          </a:solidFill>
                        </a:defRPr>
                      </a:pPr>
                      <a:r>
                        <a:rPr b="1">
                          <a:solidFill>
                            <a:srgbClr val="FFFFFF"/>
                          </a:solidFill>
                        </a:rPr>
                        <a:t>Biome</a:t>
                      </a:r>
                    </a:p>
                  </a:txBody>
                  <a:tcPr marL="0" marR="0" marT="0" marB="0" anchor="t" anchorCtr="0" horzOverflow="overflow">
                    <a:lnL>
                      <a:solidFill>
                        <a:srgbClr val="4A7EBB"/>
                      </a:solidFill>
                    </a:lnL>
                  </a:tcPr>
                </a:tc>
                <a:tc>
                  <a:txBody>
                    <a:bodyPr/>
                    <a:lstStyle/>
                    <a:p>
                      <a:pPr algn="ctr">
                        <a:defRPr b="0" sz="1800">
                          <a:solidFill>
                            <a:srgbClr val="000000"/>
                          </a:solidFill>
                        </a:defRPr>
                      </a:pPr>
                      <a:r>
                        <a:rPr b="1">
                          <a:solidFill>
                            <a:srgbClr val="FFFFFF"/>
                          </a:solidFill>
                        </a:rPr>
                        <a:t>May</a:t>
                      </a:r>
                    </a:p>
                  </a:txBody>
                  <a:tcPr marL="0" marR="0" marT="0" marB="0" anchor="t" anchorCtr="0" horzOverflow="overflow"/>
                </a:tc>
                <a:tc>
                  <a:txBody>
                    <a:bodyPr/>
                    <a:lstStyle/>
                    <a:p>
                      <a:pPr algn="ctr">
                        <a:defRPr b="0" sz="1800">
                          <a:solidFill>
                            <a:srgbClr val="000000"/>
                          </a:solidFill>
                        </a:defRPr>
                      </a:pPr>
                      <a:r>
                        <a:rPr b="1">
                          <a:solidFill>
                            <a:srgbClr val="FFFFFF"/>
                          </a:solidFill>
                        </a:rPr>
                        <a:t>June</a:t>
                      </a:r>
                    </a:p>
                  </a:txBody>
                  <a:tcPr marL="0" marR="0" marT="0" marB="0" anchor="t" anchorCtr="0" horzOverflow="overflow"/>
                </a:tc>
                <a:tc>
                  <a:txBody>
                    <a:bodyPr/>
                    <a:lstStyle/>
                    <a:p>
                      <a:pPr algn="ctr">
                        <a:defRPr b="0" sz="1800">
                          <a:solidFill>
                            <a:srgbClr val="000000"/>
                          </a:solidFill>
                        </a:defRPr>
                      </a:pPr>
                      <a:r>
                        <a:rPr b="1">
                          <a:solidFill>
                            <a:srgbClr val="FFFFFF"/>
                          </a:solidFill>
                        </a:rPr>
                        <a:t>July</a:t>
                      </a:r>
                    </a:p>
                  </a:txBody>
                  <a:tcPr marL="0" marR="0" marT="0" marB="0" anchor="t" anchorCtr="0" horzOverflow="overflow"/>
                </a:tc>
                <a:tc>
                  <a:txBody>
                    <a:bodyPr/>
                    <a:lstStyle/>
                    <a:p>
                      <a:pPr algn="ctr">
                        <a:defRPr b="0" sz="1800">
                          <a:solidFill>
                            <a:srgbClr val="000000"/>
                          </a:solidFill>
                        </a:defRPr>
                      </a:pPr>
                      <a:r>
                        <a:rPr b="1">
                          <a:solidFill>
                            <a:srgbClr val="FFFFFF"/>
                          </a:solidFill>
                        </a:rPr>
                        <a:t>August</a:t>
                      </a:r>
                    </a:p>
                  </a:txBody>
                  <a:tcPr marL="0" marR="0" marT="0" marB="0" anchor="t" anchorCtr="0" horzOverflow="overflow"/>
                </a:tc>
                <a:tc>
                  <a:txBody>
                    <a:bodyPr/>
                    <a:lstStyle/>
                    <a:p>
                      <a:pPr algn="ctr">
                        <a:defRPr b="0" sz="1800">
                          <a:solidFill>
                            <a:srgbClr val="000000"/>
                          </a:solidFill>
                        </a:defRPr>
                      </a:pPr>
                      <a:r>
                        <a:rPr b="1">
                          <a:solidFill>
                            <a:srgbClr val="FFFFFF"/>
                          </a:solidFill>
                        </a:rPr>
                        <a:t>September</a:t>
                      </a:r>
                    </a:p>
                  </a:txBody>
                  <a:tcPr marL="0" marR="0" marT="0" marB="0" anchor="t" anchorCtr="0" horzOverflow="overflow">
                    <a:lnR>
                      <a:solidFill>
                        <a:srgbClr val="4A7EBB"/>
                      </a:solidFill>
                    </a:lnR>
                  </a:tcPr>
                </a:tc>
              </a:tr>
              <a:tr h="931642">
                <a:tc>
                  <a:txBody>
                    <a:bodyPr/>
                    <a:lstStyle/>
                    <a:p>
                      <a:pPr algn="l">
                        <a:defRPr sz="1800"/>
                      </a:pPr>
                      <a:r>
                        <a:t>Arctic Tundra</a:t>
                      </a:r>
                    </a:p>
                  </a:txBody>
                  <a:tcPr marL="0" marR="0" marT="0" marB="0" anchor="ctr" anchorCtr="0" horzOverflow="overflow"/>
                </a:tc>
                <a:tc>
                  <a:txBody>
                    <a:bodyPr/>
                    <a:lstStyle/>
                    <a:p>
                      <a:pPr algn="ctr">
                        <a:defRPr sz="1800"/>
                      </a:pPr>
                      <a:r>
                        <a:t>2.1 cm</a:t>
                      </a:r>
                    </a:p>
                  </a:txBody>
                  <a:tcPr marL="0" marR="0" marT="0" marB="0" anchor="ctr" anchorCtr="0" horzOverflow="overflow"/>
                </a:tc>
                <a:tc>
                  <a:txBody>
                    <a:bodyPr/>
                    <a:lstStyle/>
                    <a:p>
                      <a:pPr algn="ctr">
                        <a:defRPr sz="1800"/>
                      </a:pPr>
                      <a:r>
                        <a:t>3.0 cm</a:t>
                      </a:r>
                    </a:p>
                  </a:txBody>
                  <a:tcPr marL="0" marR="0" marT="0" marB="0" anchor="ctr" anchorCtr="0" horzOverflow="overflow"/>
                </a:tc>
                <a:tc>
                  <a:txBody>
                    <a:bodyPr/>
                    <a:lstStyle/>
                    <a:p>
                      <a:pPr algn="ctr">
                        <a:defRPr sz="1800"/>
                      </a:pPr>
                      <a:r>
                        <a:t>4.5 cm</a:t>
                      </a:r>
                    </a:p>
                  </a:txBody>
                  <a:tcPr marL="0" marR="0" marT="0" marB="0" anchor="ctr" anchorCtr="0" horzOverflow="overflow"/>
                </a:tc>
                <a:tc>
                  <a:txBody>
                    <a:bodyPr/>
                    <a:lstStyle/>
                    <a:p>
                      <a:pPr algn="ctr">
                        <a:defRPr sz="1800"/>
                      </a:pPr>
                      <a:r>
                        <a:t>6.3 cm</a:t>
                      </a:r>
                    </a:p>
                  </a:txBody>
                  <a:tcPr marL="0" marR="0" marT="0" marB="0" anchor="ctr" anchorCtr="0" horzOverflow="overflow"/>
                </a:tc>
                <a:tc>
                  <a:txBody>
                    <a:bodyPr/>
                    <a:lstStyle/>
                    <a:p>
                      <a:pPr algn="ctr">
                        <a:defRPr sz="1800"/>
                      </a:pPr>
                      <a:r>
                        <a:t>7.0 cm</a:t>
                      </a:r>
                    </a:p>
                  </a:txBody>
                  <a:tcPr marL="0" marR="0" marT="0" marB="0" anchor="ctr" anchorCtr="0" horzOverflow="overflow"/>
                </a:tc>
              </a:tr>
              <a:tr h="931642">
                <a:tc>
                  <a:txBody>
                    <a:bodyPr/>
                    <a:lstStyle/>
                    <a:p>
                      <a:pPr algn="l">
                        <a:defRPr sz="1800"/>
                      </a:pPr>
                      <a:r>
                        <a:t>Alpine Forest</a:t>
                      </a:r>
                    </a:p>
                  </a:txBody>
                  <a:tcPr marL="0" marR="0" marT="0" marB="0" anchor="ctr" anchorCtr="0" horzOverflow="overflow"/>
                </a:tc>
                <a:tc>
                  <a:txBody>
                    <a:bodyPr/>
                    <a:lstStyle/>
                    <a:p>
                      <a:pPr algn="ctr">
                        <a:defRPr sz="1800"/>
                      </a:pPr>
                      <a:r>
                        <a:t>6.5 cm</a:t>
                      </a:r>
                    </a:p>
                  </a:txBody>
                  <a:tcPr marL="0" marR="0" marT="0" marB="0" anchor="ctr" anchorCtr="0" horzOverflow="overflow"/>
                </a:tc>
                <a:tc>
                  <a:txBody>
                    <a:bodyPr/>
                    <a:lstStyle/>
                    <a:p>
                      <a:pPr algn="ctr">
                        <a:defRPr sz="1800"/>
                      </a:pPr>
                      <a:r>
                        <a:t>2.8 cm</a:t>
                      </a:r>
                    </a:p>
                  </a:txBody>
                  <a:tcPr marL="0" marR="0" marT="0" marB="0" anchor="ctr" anchorCtr="0" horzOverflow="overflow"/>
                </a:tc>
                <a:tc>
                  <a:txBody>
                    <a:bodyPr/>
                    <a:lstStyle/>
                    <a:p>
                      <a:pPr algn="ctr">
                        <a:defRPr sz="1800"/>
                      </a:pPr>
                      <a:r>
                        <a:t>3.4 cm</a:t>
                      </a:r>
                    </a:p>
                  </a:txBody>
                  <a:tcPr marL="0" marR="0" marT="0" marB="0" anchor="ctr" anchorCtr="0" horzOverflow="overflow"/>
                </a:tc>
                <a:tc>
                  <a:txBody>
                    <a:bodyPr/>
                    <a:lstStyle/>
                    <a:p>
                      <a:pPr algn="ctr">
                        <a:defRPr sz="1800"/>
                      </a:pPr>
                      <a:r>
                        <a:t>4.0 cm</a:t>
                      </a:r>
                    </a:p>
                  </a:txBody>
                  <a:tcPr marL="0" marR="0" marT="0" marB="0" anchor="ctr" anchorCtr="0" horzOverflow="overflow"/>
                </a:tc>
                <a:tc>
                  <a:txBody>
                    <a:bodyPr/>
                    <a:lstStyle/>
                    <a:p>
                      <a:pPr algn="ctr">
                        <a:defRPr sz="1800"/>
                      </a:pPr>
                      <a:r>
                        <a:t>6.7 cm</a:t>
                      </a:r>
                    </a:p>
                  </a:txBody>
                  <a:tcPr marL="0" marR="0" marT="0" marB="0" anchor="ctr" anchorCtr="0" horzOverflow="overflow"/>
                </a:tc>
              </a:tr>
            </a:tbl>
          </a:graphicData>
        </a:graphic>
      </p:graphicFrame>
      <p:sp>
        <p:nvSpPr>
          <p:cNvPr id="627"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Making and Applying Connections"/>
          <p:cNvSpPr txBox="1"/>
          <p:nvPr/>
        </p:nvSpPr>
        <p:spPr>
          <a:xfrm>
            <a:off x="914400" y="273049"/>
            <a:ext cx="7467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632"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633" name="Which areas of the map are the most likely to have the same  type of biome?"/>
          <p:cNvSpPr txBox="1"/>
          <p:nvPr/>
        </p:nvSpPr>
        <p:spPr>
          <a:xfrm>
            <a:off x="533400" y="1143000"/>
            <a:ext cx="76962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1"/>
              <a:defRPr>
                <a:latin typeface="Arial"/>
                <a:ea typeface="Arial"/>
                <a:cs typeface="Arial"/>
                <a:sym typeface="Arial"/>
              </a:defRPr>
            </a:pPr>
            <a:r>
              <a:t>Which areas of the map are the </a:t>
            </a:r>
            <a:r>
              <a:rPr b="1"/>
              <a:t>most</a:t>
            </a:r>
            <a:r>
              <a:t> likely to have the same  type of biome? </a:t>
            </a:r>
          </a:p>
        </p:txBody>
      </p:sp>
      <p:pic>
        <p:nvPicPr>
          <p:cNvPr id="634" name="world map" descr="world map"/>
          <p:cNvPicPr>
            <a:picLocks noChangeAspect="1"/>
          </p:cNvPicPr>
          <p:nvPr/>
        </p:nvPicPr>
        <p:blipFill>
          <a:blip r:embed="rId3">
            <a:extLst/>
          </a:blip>
          <a:stretch>
            <a:fillRect/>
          </a:stretch>
        </p:blipFill>
        <p:spPr>
          <a:xfrm>
            <a:off x="1676400" y="2024063"/>
            <a:ext cx="5410200" cy="2776537"/>
          </a:xfrm>
          <a:prstGeom prst="rect">
            <a:avLst/>
          </a:prstGeom>
          <a:ln w="12700">
            <a:miter lim="400000"/>
          </a:ln>
        </p:spPr>
      </p:pic>
      <p:sp>
        <p:nvSpPr>
          <p:cNvPr id="635" name="1 and 2…"/>
          <p:cNvSpPr txBox="1"/>
          <p:nvPr/>
        </p:nvSpPr>
        <p:spPr>
          <a:xfrm>
            <a:off x="1066800" y="5076825"/>
            <a:ext cx="70104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lphaUcPeriod" startAt="1"/>
              <a:defRPr>
                <a:latin typeface="Arial"/>
                <a:ea typeface="Arial"/>
                <a:cs typeface="Arial"/>
                <a:sym typeface="Arial"/>
              </a:defRPr>
            </a:pPr>
            <a:r>
              <a:t>1 and 2</a:t>
            </a:r>
          </a:p>
          <a:p>
            <a:pPr marL="457200" indent="-457200">
              <a:buSzPct val="100000"/>
              <a:buAutoNum type="alphaUcPeriod" startAt="1"/>
              <a:defRPr>
                <a:latin typeface="Arial"/>
                <a:ea typeface="Arial"/>
                <a:cs typeface="Arial"/>
                <a:sym typeface="Arial"/>
              </a:defRPr>
            </a:pPr>
            <a:r>
              <a:t>1 and 3</a:t>
            </a:r>
          </a:p>
          <a:p>
            <a:pPr marL="457200" indent="-457200">
              <a:buSzPct val="100000"/>
              <a:buAutoNum type="alphaUcPeriod" startAt="1"/>
              <a:defRPr>
                <a:latin typeface="Arial"/>
                <a:ea typeface="Arial"/>
                <a:cs typeface="Arial"/>
                <a:sym typeface="Arial"/>
              </a:defRPr>
            </a:pPr>
            <a:r>
              <a:t>2 and 3</a:t>
            </a:r>
          </a:p>
          <a:p>
            <a:pPr marL="457200" indent="-457200">
              <a:buSzPct val="100000"/>
              <a:buAutoNum type="alphaUcPeriod" startAt="1"/>
              <a:defRPr>
                <a:latin typeface="Arial"/>
                <a:ea typeface="Arial"/>
                <a:cs typeface="Arial"/>
                <a:sym typeface="Arial"/>
              </a:defRPr>
            </a:pPr>
            <a:r>
              <a:t>3 and 4 </a:t>
            </a:r>
          </a:p>
        </p:txBody>
      </p:sp>
      <p:grpSp>
        <p:nvGrpSpPr>
          <p:cNvPr id="638" name="Group"/>
          <p:cNvGrpSpPr/>
          <p:nvPr/>
        </p:nvGrpSpPr>
        <p:grpSpPr>
          <a:xfrm>
            <a:off x="3200400" y="3428998"/>
            <a:ext cx="685800" cy="381005"/>
            <a:chOff x="0" y="0"/>
            <a:chExt cx="685800" cy="381004"/>
          </a:xfrm>
        </p:grpSpPr>
        <p:sp>
          <p:nvSpPr>
            <p:cNvPr id="636" name="Oval"/>
            <p:cNvSpPr/>
            <p:nvPr/>
          </p:nvSpPr>
          <p:spPr>
            <a:xfrm>
              <a:off x="0" y="0"/>
              <a:ext cx="685800" cy="381005"/>
            </a:xfrm>
            <a:prstGeom prst="ellipse">
              <a:avLst/>
            </a:prstGeom>
            <a:noFill/>
            <a:ln w="9525" cap="flat">
              <a:solidFill>
                <a:srgbClr val="FF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637" name="1"/>
            <p:cNvSpPr txBox="1"/>
            <p:nvPr/>
          </p:nvSpPr>
          <p:spPr>
            <a:xfrm>
              <a:off x="152400" y="-1"/>
              <a:ext cx="3810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FF0000"/>
                  </a:solidFill>
                  <a:latin typeface="Arial"/>
                  <a:ea typeface="Arial"/>
                  <a:cs typeface="Arial"/>
                  <a:sym typeface="Arial"/>
                </a:defRPr>
              </a:lvl1pPr>
            </a:lstStyle>
            <a:p>
              <a:pPr/>
              <a:r>
                <a:t>1</a:t>
              </a:r>
            </a:p>
          </p:txBody>
        </p:sp>
      </p:grpSp>
      <p:grpSp>
        <p:nvGrpSpPr>
          <p:cNvPr id="641" name="Group"/>
          <p:cNvGrpSpPr/>
          <p:nvPr/>
        </p:nvGrpSpPr>
        <p:grpSpPr>
          <a:xfrm>
            <a:off x="2514600" y="2190749"/>
            <a:ext cx="685800" cy="381005"/>
            <a:chOff x="0" y="0"/>
            <a:chExt cx="685800" cy="381004"/>
          </a:xfrm>
        </p:grpSpPr>
        <p:sp>
          <p:nvSpPr>
            <p:cNvPr id="639" name="Oval"/>
            <p:cNvSpPr/>
            <p:nvPr/>
          </p:nvSpPr>
          <p:spPr>
            <a:xfrm>
              <a:off x="0" y="0"/>
              <a:ext cx="685800" cy="381005"/>
            </a:xfrm>
            <a:prstGeom prst="ellipse">
              <a:avLst/>
            </a:prstGeom>
            <a:noFill/>
            <a:ln w="9525" cap="flat">
              <a:solidFill>
                <a:srgbClr val="FF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640" name="2"/>
            <p:cNvSpPr txBox="1"/>
            <p:nvPr/>
          </p:nvSpPr>
          <p:spPr>
            <a:xfrm>
              <a:off x="152400" y="-1"/>
              <a:ext cx="3810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FF0000"/>
                  </a:solidFill>
                  <a:latin typeface="Arial"/>
                  <a:ea typeface="Arial"/>
                  <a:cs typeface="Arial"/>
                  <a:sym typeface="Arial"/>
                </a:defRPr>
              </a:lvl1pPr>
            </a:lstStyle>
            <a:p>
              <a:pPr/>
              <a:r>
                <a:t>2</a:t>
              </a:r>
            </a:p>
          </p:txBody>
        </p:sp>
      </p:grpSp>
      <p:grpSp>
        <p:nvGrpSpPr>
          <p:cNvPr id="644" name="Group"/>
          <p:cNvGrpSpPr/>
          <p:nvPr/>
        </p:nvGrpSpPr>
        <p:grpSpPr>
          <a:xfrm>
            <a:off x="5410200" y="4343398"/>
            <a:ext cx="685800" cy="381005"/>
            <a:chOff x="0" y="0"/>
            <a:chExt cx="685800" cy="381004"/>
          </a:xfrm>
        </p:grpSpPr>
        <p:sp>
          <p:nvSpPr>
            <p:cNvPr id="642" name="Oval"/>
            <p:cNvSpPr/>
            <p:nvPr/>
          </p:nvSpPr>
          <p:spPr>
            <a:xfrm>
              <a:off x="0" y="0"/>
              <a:ext cx="685800" cy="381005"/>
            </a:xfrm>
            <a:prstGeom prst="ellipse">
              <a:avLst/>
            </a:prstGeom>
            <a:noFill/>
            <a:ln w="9525" cap="flat">
              <a:solidFill>
                <a:srgbClr val="FF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643" name="4"/>
            <p:cNvSpPr txBox="1"/>
            <p:nvPr/>
          </p:nvSpPr>
          <p:spPr>
            <a:xfrm>
              <a:off x="152400" y="-1"/>
              <a:ext cx="3810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FF0000"/>
                  </a:solidFill>
                  <a:latin typeface="Arial"/>
                  <a:ea typeface="Arial"/>
                  <a:cs typeface="Arial"/>
                  <a:sym typeface="Arial"/>
                </a:defRPr>
              </a:lvl1pPr>
            </a:lstStyle>
            <a:p>
              <a:pPr/>
              <a:r>
                <a:t>4</a:t>
              </a:r>
            </a:p>
          </p:txBody>
        </p:sp>
      </p:grpSp>
      <p:grpSp>
        <p:nvGrpSpPr>
          <p:cNvPr id="647" name="Group"/>
          <p:cNvGrpSpPr/>
          <p:nvPr/>
        </p:nvGrpSpPr>
        <p:grpSpPr>
          <a:xfrm>
            <a:off x="6019800" y="3428998"/>
            <a:ext cx="685800" cy="381005"/>
            <a:chOff x="0" y="0"/>
            <a:chExt cx="685800" cy="381004"/>
          </a:xfrm>
        </p:grpSpPr>
        <p:sp>
          <p:nvSpPr>
            <p:cNvPr id="645" name="Oval"/>
            <p:cNvSpPr/>
            <p:nvPr/>
          </p:nvSpPr>
          <p:spPr>
            <a:xfrm>
              <a:off x="0" y="0"/>
              <a:ext cx="685800" cy="381005"/>
            </a:xfrm>
            <a:prstGeom prst="ellipse">
              <a:avLst/>
            </a:prstGeom>
            <a:noFill/>
            <a:ln w="9525" cap="flat">
              <a:solidFill>
                <a:srgbClr val="FF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646" name="3"/>
            <p:cNvSpPr txBox="1"/>
            <p:nvPr/>
          </p:nvSpPr>
          <p:spPr>
            <a:xfrm>
              <a:off x="152400" y="-1"/>
              <a:ext cx="3810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solidFill>
                    <a:srgbClr val="FF0000"/>
                  </a:solidFill>
                  <a:latin typeface="Arial"/>
                  <a:ea typeface="Arial"/>
                  <a:cs typeface="Arial"/>
                  <a:sym typeface="Arial"/>
                </a:defRPr>
              </a:lvl1pPr>
            </a:lstStyle>
            <a:p>
              <a:pPr/>
              <a:r>
                <a:t>3</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Making and Applying Connections"/>
          <p:cNvSpPr txBox="1"/>
          <p:nvPr/>
        </p:nvSpPr>
        <p:spPr>
          <a:xfrm>
            <a:off x="914400" y="273049"/>
            <a:ext cx="7467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652"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653" name="Which explains why cacti and other plants in the desert have needle-like leaves?"/>
          <p:cNvSpPr txBox="1"/>
          <p:nvPr/>
        </p:nvSpPr>
        <p:spPr>
          <a:xfrm>
            <a:off x="533400" y="1143000"/>
            <a:ext cx="76962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buSzPct val="100000"/>
              <a:buAutoNum type="arabicPeriod" startAt="2"/>
              <a:defRPr>
                <a:latin typeface="Arial"/>
                <a:ea typeface="Arial"/>
                <a:cs typeface="Arial"/>
                <a:sym typeface="Arial"/>
              </a:defRPr>
            </a:lvl1pPr>
          </a:lstStyle>
          <a:p>
            <a:pPr/>
            <a:r>
              <a:t>Which explains why cacti and other plants in the desert have needle-like leaves?</a:t>
            </a:r>
          </a:p>
        </p:txBody>
      </p:sp>
      <p:sp>
        <p:nvSpPr>
          <p:cNvPr id="654" name="Plentiful nutrients…"/>
          <p:cNvSpPr txBox="1"/>
          <p:nvPr/>
        </p:nvSpPr>
        <p:spPr>
          <a:xfrm>
            <a:off x="1009650" y="1905000"/>
            <a:ext cx="70104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lphaUcPeriod" startAt="1"/>
              <a:defRPr>
                <a:latin typeface="Arial"/>
                <a:ea typeface="Arial"/>
                <a:cs typeface="Arial"/>
                <a:sym typeface="Arial"/>
              </a:defRPr>
            </a:pPr>
            <a:r>
              <a:t>Plentiful nutrients</a:t>
            </a:r>
          </a:p>
          <a:p>
            <a:pPr marL="457200" indent="-457200">
              <a:buSzPct val="100000"/>
              <a:buAutoNum type="alphaUcPeriod" startAt="1"/>
              <a:defRPr>
                <a:latin typeface="Arial"/>
                <a:ea typeface="Arial"/>
                <a:cs typeface="Arial"/>
                <a:sym typeface="Arial"/>
              </a:defRPr>
            </a:pPr>
            <a:r>
              <a:t>Little sunlight</a:t>
            </a:r>
          </a:p>
          <a:p>
            <a:pPr marL="457200" indent="-457200">
              <a:buSzPct val="100000"/>
              <a:buAutoNum type="alphaUcPeriod" startAt="1"/>
              <a:defRPr>
                <a:latin typeface="Arial"/>
                <a:ea typeface="Arial"/>
                <a:cs typeface="Arial"/>
                <a:sym typeface="Arial"/>
              </a:defRPr>
            </a:pPr>
            <a:r>
              <a:t>Intense heat</a:t>
            </a:r>
          </a:p>
          <a:p>
            <a:pPr marL="457200" indent="-457200">
              <a:buSzPct val="100000"/>
              <a:buAutoNum type="alphaUcPeriod" startAt="1"/>
              <a:defRPr>
                <a:latin typeface="Arial"/>
                <a:ea typeface="Arial"/>
                <a:cs typeface="Arial"/>
                <a:sym typeface="Arial"/>
              </a:defRPr>
            </a:pPr>
            <a:r>
              <a:t>Abundant water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Making and Applying Connections"/>
          <p:cNvSpPr txBox="1"/>
          <p:nvPr/>
        </p:nvSpPr>
        <p:spPr>
          <a:xfrm>
            <a:off x="914400" y="273049"/>
            <a:ext cx="7467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659"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660" name="David compares the number of droughts that happen each year in four biomes with the types of plants that grow in each.…"/>
          <p:cNvSpPr txBox="1"/>
          <p:nvPr/>
        </p:nvSpPr>
        <p:spPr>
          <a:xfrm>
            <a:off x="533400" y="1143000"/>
            <a:ext cx="76962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3"/>
              <a:defRPr>
                <a:latin typeface="Arial"/>
                <a:ea typeface="Arial"/>
                <a:cs typeface="Arial"/>
                <a:sym typeface="Arial"/>
              </a:defRPr>
            </a:pPr>
            <a:r>
              <a:t>David compares the number of droughts that </a:t>
            </a:r>
            <a:r>
              <a:t>happen </a:t>
            </a:r>
            <a:r>
              <a:t>each year in four biomes with the types of plants that grow in each. </a:t>
            </a:r>
          </a:p>
          <a:p>
            <a:pPr marL="457200" indent="-457200">
              <a:defRPr>
                <a:latin typeface="Arial"/>
                <a:ea typeface="Arial"/>
                <a:cs typeface="Arial"/>
                <a:sym typeface="Arial"/>
              </a:defRPr>
            </a:pPr>
          </a:p>
          <a:p>
            <a:pPr marL="457200" indent="-457200">
              <a:defRPr>
                <a:latin typeface="Arial"/>
                <a:ea typeface="Arial"/>
                <a:cs typeface="Arial"/>
                <a:sym typeface="Arial"/>
              </a:defRPr>
            </a:pPr>
            <a:r>
              <a:t>	</a:t>
            </a:r>
            <a:r>
              <a:t>What question is</a:t>
            </a:r>
            <a:r>
              <a:t> David trying to </a:t>
            </a:r>
            <a:r>
              <a:t>answer</a:t>
            </a:r>
            <a:r>
              <a:t>? </a:t>
            </a:r>
          </a:p>
        </p:txBody>
      </p:sp>
      <p:sp>
        <p:nvSpPr>
          <p:cNvPr id="661" name="How much water is in each biome?…"/>
          <p:cNvSpPr txBox="1"/>
          <p:nvPr/>
        </p:nvSpPr>
        <p:spPr>
          <a:xfrm>
            <a:off x="990600" y="2330450"/>
            <a:ext cx="7010400" cy="1543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lphaUcPeriod" startAt="1"/>
              <a:defRPr>
                <a:latin typeface="Arial"/>
                <a:ea typeface="Arial"/>
                <a:cs typeface="Arial"/>
                <a:sym typeface="Arial"/>
              </a:defRPr>
            </a:pPr>
          </a:p>
          <a:p>
            <a:pPr marL="457200" indent="-457200">
              <a:buSzPct val="100000"/>
              <a:buAutoNum type="alphaUcPeriod" startAt="1"/>
              <a:defRPr>
                <a:latin typeface="Arial"/>
                <a:ea typeface="Arial"/>
                <a:cs typeface="Arial"/>
                <a:sym typeface="Arial"/>
              </a:defRPr>
            </a:pPr>
            <a:r>
              <a:t>How much water is in each biome? </a:t>
            </a:r>
          </a:p>
          <a:p>
            <a:pPr marL="457200" indent="-457200">
              <a:buSzPct val="100000"/>
              <a:buAutoNum type="alphaUcPeriod" startAt="1"/>
              <a:defRPr>
                <a:latin typeface="Arial"/>
                <a:ea typeface="Arial"/>
                <a:cs typeface="Arial"/>
                <a:sym typeface="Arial"/>
              </a:defRPr>
            </a:pPr>
            <a:r>
              <a:t>What types of plants are in each biome?</a:t>
            </a:r>
          </a:p>
          <a:p>
            <a:pPr marL="457200" indent="-457200">
              <a:buSzPct val="100000"/>
              <a:buAutoNum type="alphaUcPeriod" startAt="1"/>
              <a:defRPr>
                <a:latin typeface="Arial"/>
                <a:ea typeface="Arial"/>
                <a:cs typeface="Arial"/>
                <a:sym typeface="Arial"/>
              </a:defRPr>
            </a:pPr>
            <a:r>
              <a:t>How many droughts </a:t>
            </a:r>
            <a:r>
              <a:t>occurred</a:t>
            </a:r>
            <a:r>
              <a:t> in each biome</a:t>
            </a:r>
            <a:r>
              <a:t>?</a:t>
            </a:r>
          </a:p>
          <a:p>
            <a:pPr marL="457200" indent="-457200">
              <a:buSzPct val="100000"/>
              <a:buAutoNum type="alphaUcPeriod" startAt="1"/>
              <a:defRPr>
                <a:latin typeface="Arial"/>
                <a:ea typeface="Arial"/>
                <a:cs typeface="Arial"/>
                <a:sym typeface="Arial"/>
              </a:defRPr>
            </a:pPr>
            <a:r>
              <a:t>What types of plants can best survive droughts?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666"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667"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668" name="Biomes…"/>
          <p:cNvSpPr txBox="1"/>
          <p:nvPr/>
        </p:nvSpPr>
        <p:spPr>
          <a:xfrm>
            <a:off x="2819400" y="3581400"/>
            <a:ext cx="6477000" cy="15767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a:latin typeface="Arial"/>
                <a:ea typeface="Arial"/>
                <a:cs typeface="Arial"/>
                <a:sym typeface="Arial"/>
              </a:defRPr>
            </a:pPr>
            <a:r>
              <a:t>Biomes</a:t>
            </a:r>
          </a:p>
          <a:p>
            <a:pPr>
              <a:spcBef>
                <a:spcPts val="1900"/>
              </a:spcBef>
              <a:defRPr sz="3200">
                <a:latin typeface="Arial"/>
                <a:ea typeface="Arial"/>
                <a:cs typeface="Arial"/>
                <a:sym typeface="Arial"/>
              </a:defRPr>
            </a:pPr>
            <a:r>
              <a:t>Aquatic Biomes</a:t>
            </a:r>
          </a:p>
        </p:txBody>
      </p:sp>
      <p:grpSp>
        <p:nvGrpSpPr>
          <p:cNvPr id="671" name="Group"/>
          <p:cNvGrpSpPr/>
          <p:nvPr/>
        </p:nvGrpSpPr>
        <p:grpSpPr>
          <a:xfrm>
            <a:off x="265176" y="548640"/>
            <a:ext cx="2589377" cy="2971800"/>
            <a:chOff x="0" y="0"/>
            <a:chExt cx="2589376" cy="2971799"/>
          </a:xfrm>
        </p:grpSpPr>
        <p:pic>
          <p:nvPicPr>
            <p:cNvPr id="669" name="image5.jpg" descr="image5.jpg"/>
            <p:cNvPicPr>
              <a:picLocks noChangeAspect="1"/>
            </p:cNvPicPr>
            <p:nvPr/>
          </p:nvPicPr>
          <p:blipFill>
            <a:blip r:embed="rId4">
              <a:extLst/>
            </a:blip>
            <a:srcRect l="15476" t="0" r="19175" b="0"/>
            <a:stretch>
              <a:fillRect/>
            </a:stretch>
          </p:blipFill>
          <p:spPr>
            <a:xfrm>
              <a:off x="0" y="0"/>
              <a:ext cx="2589377" cy="2971800"/>
            </a:xfrm>
            <a:prstGeom prst="rect">
              <a:avLst/>
            </a:prstGeom>
            <a:ln w="12700" cap="flat">
              <a:noFill/>
              <a:miter lim="400000"/>
            </a:ln>
            <a:effectLst/>
          </p:spPr>
        </p:pic>
        <p:pic>
          <p:nvPicPr>
            <p:cNvPr id="670" name="LabLearner_Logo white.png" descr="LabLearner_Logo white.png"/>
            <p:cNvPicPr>
              <a:picLocks noChangeAspect="1"/>
            </p:cNvPicPr>
            <p:nvPr/>
          </p:nvPicPr>
          <p:blipFill>
            <a:blip r:embed="rId5">
              <a:extLst/>
            </a:blip>
            <a:stretch>
              <a:fillRect/>
            </a:stretch>
          </p:blipFill>
          <p:spPr>
            <a:xfrm>
              <a:off x="439586" y="2479701"/>
              <a:ext cx="1797327" cy="3460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Biome"/>
          <p:cNvSpPr txBox="1"/>
          <p:nvPr/>
        </p:nvSpPr>
        <p:spPr>
          <a:xfrm>
            <a:off x="3657600" y="120650"/>
            <a:ext cx="1905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Biome</a:t>
            </a:r>
          </a:p>
        </p:txBody>
      </p:sp>
      <p:sp>
        <p:nvSpPr>
          <p:cNvPr id="139"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140" name="Scientists observed there were areas of the Earth that had similar climates and similar types of plants and animals.…"/>
          <p:cNvSpPr txBox="1"/>
          <p:nvPr/>
        </p:nvSpPr>
        <p:spPr>
          <a:xfrm>
            <a:off x="381000" y="685800"/>
            <a:ext cx="8610600" cy="2127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Scientists observed there were areas of the Earth that had similar climates and similar types of plants and animals.  </a:t>
            </a:r>
          </a:p>
          <a:p>
            <a:pPr>
              <a:defRPr>
                <a:latin typeface="Arial"/>
                <a:ea typeface="Arial"/>
                <a:cs typeface="Arial"/>
                <a:sym typeface="Arial"/>
              </a:defRPr>
            </a:pPr>
          </a:p>
          <a:p>
            <a:pPr>
              <a:defRPr>
                <a:latin typeface="Arial"/>
                <a:ea typeface="Arial"/>
                <a:cs typeface="Arial"/>
                <a:sym typeface="Arial"/>
              </a:defRPr>
            </a:pPr>
            <a:r>
              <a:t>They gave the name BIOME to these areas.  </a:t>
            </a:r>
          </a:p>
          <a:p>
            <a:pPr>
              <a:defRPr>
                <a:latin typeface="Arial"/>
                <a:ea typeface="Arial"/>
                <a:cs typeface="Arial"/>
                <a:sym typeface="Arial"/>
              </a:defRPr>
            </a:pPr>
          </a:p>
          <a:p>
            <a:pPr>
              <a:defRPr>
                <a:latin typeface="Arial"/>
                <a:ea typeface="Arial"/>
                <a:cs typeface="Arial"/>
                <a:sym typeface="Arial"/>
              </a:defRPr>
            </a:pPr>
            <a:r>
              <a:t>Biomes represent different geographic areas of the Earth.  The map below shows different biomes. Different colors represent different biomes.</a:t>
            </a:r>
          </a:p>
        </p:txBody>
      </p:sp>
      <p:sp>
        <p:nvSpPr>
          <p:cNvPr id="141" name="Line"/>
          <p:cNvSpPr/>
          <p:nvPr/>
        </p:nvSpPr>
        <p:spPr>
          <a:xfrm>
            <a:off x="3192345" y="5588000"/>
            <a:ext cx="126509" cy="711200"/>
          </a:xfrm>
          <a:custGeom>
            <a:avLst/>
            <a:gdLst/>
            <a:ahLst/>
            <a:cxnLst>
              <a:cxn ang="0">
                <a:pos x="wd2" y="hd2"/>
              </a:cxn>
              <a:cxn ang="5400000">
                <a:pos x="wd2" y="hd2"/>
              </a:cxn>
              <a:cxn ang="10800000">
                <a:pos x="wd2" y="hd2"/>
              </a:cxn>
              <a:cxn ang="16200000">
                <a:pos x="wd2" y="hd2"/>
              </a:cxn>
            </a:cxnLst>
            <a:rect l="0" t="0" r="r" b="b"/>
            <a:pathLst>
              <a:path w="21251" h="21600" fill="norm" stroke="1" extrusionOk="0">
                <a:moveTo>
                  <a:pt x="11311" y="0"/>
                </a:moveTo>
                <a:cubicBezTo>
                  <a:pt x="11780" y="257"/>
                  <a:pt x="11792" y="560"/>
                  <a:pt x="12719" y="771"/>
                </a:cubicBezTo>
                <a:cubicBezTo>
                  <a:pt x="13776" y="1013"/>
                  <a:pt x="15622" y="1093"/>
                  <a:pt x="16944" y="1286"/>
                </a:cubicBezTo>
                <a:cubicBezTo>
                  <a:pt x="17981" y="1437"/>
                  <a:pt x="18822" y="1629"/>
                  <a:pt x="19761" y="1800"/>
                </a:cubicBezTo>
                <a:cubicBezTo>
                  <a:pt x="18782" y="3587"/>
                  <a:pt x="19241" y="4002"/>
                  <a:pt x="16944" y="5400"/>
                </a:cubicBezTo>
                <a:cubicBezTo>
                  <a:pt x="16091" y="5919"/>
                  <a:pt x="15774" y="6492"/>
                  <a:pt x="14127" y="6943"/>
                </a:cubicBezTo>
                <a:cubicBezTo>
                  <a:pt x="10487" y="7940"/>
                  <a:pt x="11846" y="7421"/>
                  <a:pt x="9902" y="8486"/>
                </a:cubicBezTo>
                <a:cubicBezTo>
                  <a:pt x="8512" y="11660"/>
                  <a:pt x="5155" y="15263"/>
                  <a:pt x="8494" y="18514"/>
                </a:cubicBezTo>
                <a:cubicBezTo>
                  <a:pt x="8739" y="18753"/>
                  <a:pt x="10372" y="18857"/>
                  <a:pt x="11311" y="19029"/>
                </a:cubicBezTo>
                <a:cubicBezTo>
                  <a:pt x="14739" y="20907"/>
                  <a:pt x="14847" y="20046"/>
                  <a:pt x="12719" y="21600"/>
                </a:cubicBezTo>
                <a:cubicBezTo>
                  <a:pt x="11311" y="21429"/>
                  <a:pt x="9816" y="21279"/>
                  <a:pt x="8494" y="21086"/>
                </a:cubicBezTo>
                <a:cubicBezTo>
                  <a:pt x="1802" y="20108"/>
                  <a:pt x="5270" y="19678"/>
                  <a:pt x="4269" y="17486"/>
                </a:cubicBezTo>
                <a:cubicBezTo>
                  <a:pt x="4738" y="16629"/>
                  <a:pt x="5126" y="15770"/>
                  <a:pt x="5677" y="14914"/>
                </a:cubicBezTo>
                <a:cubicBezTo>
                  <a:pt x="6649" y="13406"/>
                  <a:pt x="8782" y="12359"/>
                  <a:pt x="5677" y="10800"/>
                </a:cubicBezTo>
                <a:cubicBezTo>
                  <a:pt x="5099" y="10510"/>
                  <a:pt x="2861" y="10457"/>
                  <a:pt x="1452" y="10286"/>
                </a:cubicBezTo>
                <a:cubicBezTo>
                  <a:pt x="983" y="10029"/>
                  <a:pt x="-247" y="9780"/>
                  <a:pt x="44" y="9514"/>
                </a:cubicBezTo>
                <a:cubicBezTo>
                  <a:pt x="353" y="9232"/>
                  <a:pt x="6478" y="8560"/>
                  <a:pt x="7086" y="8486"/>
                </a:cubicBezTo>
                <a:cubicBezTo>
                  <a:pt x="10566" y="6579"/>
                  <a:pt x="8575" y="7428"/>
                  <a:pt x="12719" y="5914"/>
                </a:cubicBezTo>
                <a:cubicBezTo>
                  <a:pt x="13188" y="5486"/>
                  <a:pt x="13608" y="5055"/>
                  <a:pt x="14127" y="4629"/>
                </a:cubicBezTo>
                <a:cubicBezTo>
                  <a:pt x="14547" y="4284"/>
                  <a:pt x="15280" y="3950"/>
                  <a:pt x="15536" y="3600"/>
                </a:cubicBezTo>
                <a:cubicBezTo>
                  <a:pt x="16221" y="2662"/>
                  <a:pt x="16475" y="1714"/>
                  <a:pt x="16944" y="771"/>
                </a:cubicBezTo>
                <a:cubicBezTo>
                  <a:pt x="19318" y="1422"/>
                  <a:pt x="20336" y="1554"/>
                  <a:pt x="21169" y="2314"/>
                </a:cubicBezTo>
                <a:cubicBezTo>
                  <a:pt x="21353" y="2482"/>
                  <a:pt x="21169" y="2657"/>
                  <a:pt x="21169" y="2829"/>
                </a:cubicBezTo>
              </a:path>
            </a:pathLst>
          </a:custGeom>
          <a:solidFill>
            <a:srgbClr val="008D00"/>
          </a:solidFill>
          <a:ln w="12700">
            <a:miter lim="400000"/>
          </a:ln>
          <a:effectLst>
            <a:outerShdw sx="100000" sy="100000" kx="0" ky="0" algn="b" rotWithShape="0" blurRad="38100" dist="20000" dir="5400000">
              <a:srgbClr val="000000">
                <a:alpha val="38000"/>
              </a:srgbClr>
            </a:outerShdw>
          </a:effectLst>
        </p:spPr>
        <p:txBody>
          <a:bodyPr lIns="45718" tIns="45718" rIns="45718" bIns="45718" anchor="ctr"/>
          <a:lstStyle/>
          <a:p>
            <a:pPr algn="ctr">
              <a:defRPr>
                <a:latin typeface="+mj-lt"/>
                <a:ea typeface="+mj-ea"/>
                <a:cs typeface="+mj-cs"/>
                <a:sym typeface="Calibri"/>
              </a:defRPr>
            </a:pPr>
          </a:p>
        </p:txBody>
      </p:sp>
      <p:grpSp>
        <p:nvGrpSpPr>
          <p:cNvPr id="196" name="Group"/>
          <p:cNvGrpSpPr/>
          <p:nvPr/>
        </p:nvGrpSpPr>
        <p:grpSpPr>
          <a:xfrm>
            <a:off x="1768223" y="3067342"/>
            <a:ext cx="5454845" cy="3219175"/>
            <a:chOff x="-53" y="-21"/>
            <a:chExt cx="5454844" cy="3219173"/>
          </a:xfrm>
        </p:grpSpPr>
        <p:sp>
          <p:nvSpPr>
            <p:cNvPr id="142" name="Shape"/>
            <p:cNvSpPr/>
            <p:nvPr/>
          </p:nvSpPr>
          <p:spPr>
            <a:xfrm>
              <a:off x="2658883" y="979294"/>
              <a:ext cx="162128" cy="169231"/>
            </a:xfrm>
            <a:custGeom>
              <a:avLst/>
              <a:gdLst/>
              <a:ahLst/>
              <a:cxnLst>
                <a:cxn ang="0">
                  <a:pos x="wd2" y="hd2"/>
                </a:cxn>
                <a:cxn ang="5400000">
                  <a:pos x="wd2" y="hd2"/>
                </a:cxn>
                <a:cxn ang="10800000">
                  <a:pos x="wd2" y="hd2"/>
                </a:cxn>
                <a:cxn ang="16200000">
                  <a:pos x="wd2" y="hd2"/>
                </a:cxn>
              </a:cxnLst>
              <a:rect l="0" t="0" r="r" b="b"/>
              <a:pathLst>
                <a:path w="19350" h="20377" fill="norm" stroke="1" extrusionOk="0">
                  <a:moveTo>
                    <a:pt x="15307" y="1044"/>
                  </a:moveTo>
                  <a:cubicBezTo>
                    <a:pt x="14634" y="1553"/>
                    <a:pt x="12514" y="5373"/>
                    <a:pt x="10254" y="6132"/>
                  </a:cubicBezTo>
                  <a:cubicBezTo>
                    <a:pt x="2873" y="8609"/>
                    <a:pt x="6258" y="7646"/>
                    <a:pt x="149" y="9184"/>
                  </a:cubicBezTo>
                  <a:cubicBezTo>
                    <a:pt x="485" y="11898"/>
                    <a:pt x="-903" y="15545"/>
                    <a:pt x="1159" y="17324"/>
                  </a:cubicBezTo>
                  <a:cubicBezTo>
                    <a:pt x="2777" y="18720"/>
                    <a:pt x="7223" y="15289"/>
                    <a:pt x="7223" y="15289"/>
                  </a:cubicBezTo>
                  <a:cubicBezTo>
                    <a:pt x="12828" y="9646"/>
                    <a:pt x="4298" y="17021"/>
                    <a:pt x="11265" y="19359"/>
                  </a:cubicBezTo>
                  <a:lnTo>
                    <a:pt x="14297" y="20377"/>
                  </a:lnTo>
                  <a:cubicBezTo>
                    <a:pt x="14634" y="19359"/>
                    <a:pt x="14554" y="18083"/>
                    <a:pt x="15307" y="17324"/>
                  </a:cubicBezTo>
                  <a:cubicBezTo>
                    <a:pt x="20697" y="11898"/>
                    <a:pt x="16655" y="21394"/>
                    <a:pt x="19350" y="13254"/>
                  </a:cubicBezTo>
                  <a:cubicBezTo>
                    <a:pt x="19013" y="9523"/>
                    <a:pt x="19176" y="5712"/>
                    <a:pt x="18339" y="2062"/>
                  </a:cubicBezTo>
                  <a:cubicBezTo>
                    <a:pt x="18125" y="1127"/>
                    <a:pt x="17242" y="-206"/>
                    <a:pt x="16318" y="27"/>
                  </a:cubicBezTo>
                  <a:cubicBezTo>
                    <a:pt x="15140" y="323"/>
                    <a:pt x="15156" y="2215"/>
                    <a:pt x="14297" y="3079"/>
                  </a:cubicBezTo>
                  <a:cubicBezTo>
                    <a:pt x="13764" y="3615"/>
                    <a:pt x="15981" y="535"/>
                    <a:pt x="15307" y="1044"/>
                  </a:cubicBezTo>
                  <a:close/>
                </a:path>
              </a:pathLst>
            </a:custGeom>
            <a:solidFill>
              <a:srgbClr val="B02B2F"/>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95" name="Group"/>
            <p:cNvGrpSpPr/>
            <p:nvPr/>
          </p:nvGrpSpPr>
          <p:grpSpPr>
            <a:xfrm>
              <a:off x="-54" y="-22"/>
              <a:ext cx="5454845" cy="3219174"/>
              <a:chOff x="-52" y="-20"/>
              <a:chExt cx="5454844" cy="3219173"/>
            </a:xfrm>
          </p:grpSpPr>
          <p:sp>
            <p:nvSpPr>
              <p:cNvPr id="143" name="Shape"/>
              <p:cNvSpPr/>
              <p:nvPr/>
            </p:nvSpPr>
            <p:spPr>
              <a:xfrm>
                <a:off x="2650968" y="806073"/>
                <a:ext cx="189813" cy="314389"/>
              </a:xfrm>
              <a:custGeom>
                <a:avLst/>
                <a:gdLst/>
                <a:ahLst/>
                <a:cxnLst>
                  <a:cxn ang="0">
                    <a:pos x="wd2" y="hd2"/>
                  </a:cxn>
                  <a:cxn ang="5400000">
                    <a:pos x="wd2" y="hd2"/>
                  </a:cxn>
                  <a:cxn ang="10800000">
                    <a:pos x="wd2" y="hd2"/>
                  </a:cxn>
                  <a:cxn ang="16200000">
                    <a:pos x="wd2" y="hd2"/>
                  </a:cxn>
                </a:cxnLst>
                <a:rect l="0" t="0" r="r" b="b"/>
                <a:pathLst>
                  <a:path w="20177" h="21282" fill="norm" stroke="1" extrusionOk="0">
                    <a:moveTo>
                      <a:pt x="17117" y="17256"/>
                    </a:moveTo>
                    <a:cubicBezTo>
                      <a:pt x="15918" y="17064"/>
                      <a:pt x="11645" y="17374"/>
                      <a:pt x="9027" y="17831"/>
                    </a:cubicBezTo>
                    <a:cubicBezTo>
                      <a:pt x="7637" y="18074"/>
                      <a:pt x="6207" y="20310"/>
                      <a:pt x="5432" y="20707"/>
                    </a:cubicBezTo>
                    <a:cubicBezTo>
                      <a:pt x="4692" y="21086"/>
                      <a:pt x="3634" y="21090"/>
                      <a:pt x="2736" y="21282"/>
                    </a:cubicBezTo>
                    <a:cubicBezTo>
                      <a:pt x="2136" y="20899"/>
                      <a:pt x="1374" y="20597"/>
                      <a:pt x="938" y="20132"/>
                    </a:cubicBezTo>
                    <a:cubicBezTo>
                      <a:pt x="-806" y="18272"/>
                      <a:pt x="297" y="16431"/>
                      <a:pt x="938" y="14380"/>
                    </a:cubicBezTo>
                    <a:cubicBezTo>
                      <a:pt x="1124" y="13785"/>
                      <a:pt x="1349" y="13174"/>
                      <a:pt x="1837" y="12654"/>
                    </a:cubicBezTo>
                    <a:cubicBezTo>
                      <a:pt x="2273" y="12189"/>
                      <a:pt x="3126" y="11938"/>
                      <a:pt x="3634" y="11504"/>
                    </a:cubicBezTo>
                    <a:cubicBezTo>
                      <a:pt x="5829" y="9631"/>
                      <a:pt x="7391" y="8451"/>
                      <a:pt x="8128" y="6327"/>
                    </a:cubicBezTo>
                    <a:cubicBezTo>
                      <a:pt x="8524" y="5189"/>
                      <a:pt x="8632" y="4014"/>
                      <a:pt x="9027" y="2876"/>
                    </a:cubicBezTo>
                    <a:cubicBezTo>
                      <a:pt x="9233" y="2284"/>
                      <a:pt x="9155" y="1503"/>
                      <a:pt x="9926" y="1150"/>
                    </a:cubicBezTo>
                    <a:cubicBezTo>
                      <a:pt x="11468" y="446"/>
                      <a:pt x="15319" y="0"/>
                      <a:pt x="15319" y="0"/>
                    </a:cubicBezTo>
                    <a:cubicBezTo>
                      <a:pt x="16817" y="192"/>
                      <a:pt x="19192" y="-318"/>
                      <a:pt x="19813" y="575"/>
                    </a:cubicBezTo>
                    <a:cubicBezTo>
                      <a:pt x="20794" y="1988"/>
                      <a:pt x="19550" y="3685"/>
                      <a:pt x="18914" y="5177"/>
                    </a:cubicBezTo>
                    <a:cubicBezTo>
                      <a:pt x="18630" y="5844"/>
                      <a:pt x="17600" y="6284"/>
                      <a:pt x="17117" y="6902"/>
                    </a:cubicBezTo>
                    <a:cubicBezTo>
                      <a:pt x="16693" y="7445"/>
                      <a:pt x="16641" y="8086"/>
                      <a:pt x="16218" y="8628"/>
                    </a:cubicBezTo>
                    <a:cubicBezTo>
                      <a:pt x="12733" y="13088"/>
                      <a:pt x="15781" y="7742"/>
                      <a:pt x="13521" y="12079"/>
                    </a:cubicBezTo>
                    <a:cubicBezTo>
                      <a:pt x="13821" y="13229"/>
                      <a:pt x="13605" y="14487"/>
                      <a:pt x="14420" y="15530"/>
                    </a:cubicBezTo>
                    <a:cubicBezTo>
                      <a:pt x="16395" y="18058"/>
                      <a:pt x="19379" y="14936"/>
                      <a:pt x="16218" y="18981"/>
                    </a:cubicBezTo>
                    <a:cubicBezTo>
                      <a:pt x="16084" y="19153"/>
                      <a:pt x="18315" y="17447"/>
                      <a:pt x="17117" y="17256"/>
                    </a:cubicBezTo>
                    <a:close/>
                  </a:path>
                </a:pathLst>
              </a:custGeom>
              <a:solidFill>
                <a:srgbClr val="0A00FF"/>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94" name="Group"/>
              <p:cNvGrpSpPr/>
              <p:nvPr/>
            </p:nvGrpSpPr>
            <p:grpSpPr>
              <a:xfrm>
                <a:off x="-53" y="-21"/>
                <a:ext cx="5454846" cy="3219174"/>
                <a:chOff x="-51" y="-19"/>
                <a:chExt cx="5454844" cy="3219173"/>
              </a:xfrm>
            </p:grpSpPr>
            <p:sp>
              <p:nvSpPr>
                <p:cNvPr id="144" name="Line"/>
                <p:cNvSpPr/>
                <p:nvPr/>
              </p:nvSpPr>
              <p:spPr>
                <a:xfrm>
                  <a:off x="1186063" y="556897"/>
                  <a:ext cx="416051" cy="465584"/>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solidFill>
                  <a:srgbClr val="949700"/>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45" name="Line"/>
                <p:cNvSpPr/>
                <p:nvPr/>
              </p:nvSpPr>
              <p:spPr>
                <a:xfrm>
                  <a:off x="2773519" y="715972"/>
                  <a:ext cx="369094" cy="298126"/>
                </a:xfrm>
                <a:custGeom>
                  <a:avLst/>
                  <a:gdLst/>
                  <a:ahLst/>
                  <a:cxnLst>
                    <a:cxn ang="0">
                      <a:pos x="wd2" y="hd2"/>
                    </a:cxn>
                    <a:cxn ang="5400000">
                      <a:pos x="wd2" y="hd2"/>
                    </a:cxn>
                    <a:cxn ang="10800000">
                      <a:pos x="wd2" y="hd2"/>
                    </a:cxn>
                    <a:cxn ang="16200000">
                      <a:pos x="wd2" y="hd2"/>
                    </a:cxn>
                  </a:cxnLst>
                  <a:rect l="0" t="0" r="r" b="b"/>
                  <a:pathLst>
                    <a:path w="20581" h="21349" fill="norm" stroke="1" extrusionOk="0">
                      <a:moveTo>
                        <a:pt x="4518" y="7948"/>
                      </a:moveTo>
                      <a:cubicBezTo>
                        <a:pt x="4676" y="7339"/>
                        <a:pt x="4768" y="6695"/>
                        <a:pt x="4991" y="6121"/>
                      </a:cubicBezTo>
                      <a:cubicBezTo>
                        <a:pt x="5576" y="4612"/>
                        <a:pt x="6138" y="3771"/>
                        <a:pt x="7353" y="3075"/>
                      </a:cubicBezTo>
                      <a:cubicBezTo>
                        <a:pt x="8263" y="2553"/>
                        <a:pt x="10188" y="1857"/>
                        <a:pt x="10188" y="1857"/>
                      </a:cubicBezTo>
                      <a:cubicBezTo>
                        <a:pt x="10660" y="1247"/>
                        <a:pt x="10971" y="302"/>
                        <a:pt x="11605" y="29"/>
                      </a:cubicBezTo>
                      <a:cubicBezTo>
                        <a:pt x="12257" y="-251"/>
                        <a:pt x="14095" y="1560"/>
                        <a:pt x="14439" y="1857"/>
                      </a:cubicBezTo>
                      <a:cubicBezTo>
                        <a:pt x="14869" y="2687"/>
                        <a:pt x="15581" y="4324"/>
                        <a:pt x="16329" y="4902"/>
                      </a:cubicBezTo>
                      <a:cubicBezTo>
                        <a:pt x="16756" y="5233"/>
                        <a:pt x="17274" y="5308"/>
                        <a:pt x="17747" y="5511"/>
                      </a:cubicBezTo>
                      <a:cubicBezTo>
                        <a:pt x="18061" y="6121"/>
                        <a:pt x="18248" y="6881"/>
                        <a:pt x="18691" y="7339"/>
                      </a:cubicBezTo>
                      <a:cubicBezTo>
                        <a:pt x="20982" y="9702"/>
                        <a:pt x="19550" y="5788"/>
                        <a:pt x="20581" y="9775"/>
                      </a:cubicBezTo>
                      <a:cubicBezTo>
                        <a:pt x="20109" y="10181"/>
                        <a:pt x="19724" y="10873"/>
                        <a:pt x="19164" y="10994"/>
                      </a:cubicBezTo>
                      <a:cubicBezTo>
                        <a:pt x="17795" y="11288"/>
                        <a:pt x="17354" y="9625"/>
                        <a:pt x="16802" y="8557"/>
                      </a:cubicBezTo>
                      <a:cubicBezTo>
                        <a:pt x="16014" y="8760"/>
                        <a:pt x="14756" y="8215"/>
                        <a:pt x="14439" y="9166"/>
                      </a:cubicBezTo>
                      <a:cubicBezTo>
                        <a:pt x="14047" y="10347"/>
                        <a:pt x="15384" y="12821"/>
                        <a:pt x="15384" y="12821"/>
                      </a:cubicBezTo>
                      <a:cubicBezTo>
                        <a:pt x="13138" y="14752"/>
                        <a:pt x="14506" y="13808"/>
                        <a:pt x="11132" y="15258"/>
                      </a:cubicBezTo>
                      <a:lnTo>
                        <a:pt x="9715" y="15867"/>
                      </a:lnTo>
                      <a:cubicBezTo>
                        <a:pt x="9558" y="15258"/>
                        <a:pt x="9499" y="14590"/>
                        <a:pt x="9243" y="14039"/>
                      </a:cubicBezTo>
                      <a:cubicBezTo>
                        <a:pt x="8210" y="11821"/>
                        <a:pt x="7468" y="12999"/>
                        <a:pt x="5463" y="13430"/>
                      </a:cubicBezTo>
                      <a:cubicBezTo>
                        <a:pt x="4833" y="14648"/>
                        <a:pt x="3933" y="15696"/>
                        <a:pt x="3573" y="17085"/>
                      </a:cubicBezTo>
                      <a:cubicBezTo>
                        <a:pt x="2471" y="21349"/>
                        <a:pt x="3573" y="20334"/>
                        <a:pt x="1211" y="21349"/>
                      </a:cubicBezTo>
                      <a:cubicBezTo>
                        <a:pt x="-618" y="17811"/>
                        <a:pt x="-32" y="19774"/>
                        <a:pt x="739" y="12821"/>
                      </a:cubicBezTo>
                      <a:cubicBezTo>
                        <a:pt x="878" y="11563"/>
                        <a:pt x="1283" y="10451"/>
                        <a:pt x="2156" y="9775"/>
                      </a:cubicBezTo>
                      <a:cubicBezTo>
                        <a:pt x="2583" y="9445"/>
                        <a:pt x="3101" y="9369"/>
                        <a:pt x="3573" y="9166"/>
                      </a:cubicBezTo>
                      <a:cubicBezTo>
                        <a:pt x="3888" y="8557"/>
                        <a:pt x="4288" y="8008"/>
                        <a:pt x="4518" y="7339"/>
                      </a:cubicBezTo>
                      <a:cubicBezTo>
                        <a:pt x="4923" y="6165"/>
                        <a:pt x="5463" y="3684"/>
                        <a:pt x="5463" y="3684"/>
                      </a:cubicBezTo>
                    </a:path>
                  </a:pathLst>
                </a:custGeom>
                <a:solidFill>
                  <a:srgbClr val="B02B2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93" name="Group"/>
                <p:cNvGrpSpPr/>
                <p:nvPr/>
              </p:nvGrpSpPr>
              <p:grpSpPr>
                <a:xfrm>
                  <a:off x="-52" y="-20"/>
                  <a:ext cx="5454846" cy="3219174"/>
                  <a:chOff x="-50" y="-18"/>
                  <a:chExt cx="5454844" cy="3219173"/>
                </a:xfrm>
              </p:grpSpPr>
              <p:sp>
                <p:nvSpPr>
                  <p:cNvPr id="146" name="Line"/>
                  <p:cNvSpPr/>
                  <p:nvPr/>
                </p:nvSpPr>
                <p:spPr>
                  <a:xfrm>
                    <a:off x="170060" y="793435"/>
                    <a:ext cx="1458206" cy="642941"/>
                  </a:xfrm>
                  <a:custGeom>
                    <a:avLst/>
                    <a:gdLst/>
                    <a:ahLst/>
                    <a:cxnLst>
                      <a:cxn ang="0">
                        <a:pos x="wd2" y="hd2"/>
                      </a:cxn>
                      <a:cxn ang="5400000">
                        <a:pos x="wd2" y="hd2"/>
                      </a:cxn>
                      <a:cxn ang="10800000">
                        <a:pos x="wd2" y="hd2"/>
                      </a:cxn>
                      <a:cxn ang="16200000">
                        <a:pos x="wd2" y="hd2"/>
                      </a:cxn>
                    </a:cxnLst>
                    <a:rect l="0" t="0" r="r" b="b"/>
                    <a:pathLst>
                      <a:path w="21542" h="21600" fill="norm" stroke="1" extrusionOk="0">
                        <a:moveTo>
                          <a:pt x="500" y="9379"/>
                        </a:moveTo>
                        <a:cubicBezTo>
                          <a:pt x="324" y="7370"/>
                          <a:pt x="443" y="8416"/>
                          <a:pt x="125" y="6253"/>
                        </a:cubicBezTo>
                        <a:lnTo>
                          <a:pt x="0" y="5400"/>
                        </a:lnTo>
                        <a:cubicBezTo>
                          <a:pt x="288" y="3441"/>
                          <a:pt x="64" y="4118"/>
                          <a:pt x="500" y="3126"/>
                        </a:cubicBezTo>
                        <a:cubicBezTo>
                          <a:pt x="542" y="2842"/>
                          <a:pt x="594" y="2564"/>
                          <a:pt x="626" y="2274"/>
                        </a:cubicBezTo>
                        <a:cubicBezTo>
                          <a:pt x="677" y="1805"/>
                          <a:pt x="600" y="1194"/>
                          <a:pt x="751" y="853"/>
                        </a:cubicBezTo>
                        <a:cubicBezTo>
                          <a:pt x="937" y="429"/>
                          <a:pt x="1251" y="474"/>
                          <a:pt x="1501" y="284"/>
                        </a:cubicBezTo>
                        <a:lnTo>
                          <a:pt x="1877" y="0"/>
                        </a:lnTo>
                        <a:cubicBezTo>
                          <a:pt x="2002" y="189"/>
                          <a:pt x="2135" y="355"/>
                          <a:pt x="2252" y="568"/>
                        </a:cubicBezTo>
                        <a:cubicBezTo>
                          <a:pt x="2344" y="736"/>
                          <a:pt x="2397" y="1017"/>
                          <a:pt x="2502" y="1137"/>
                        </a:cubicBezTo>
                        <a:cubicBezTo>
                          <a:pt x="2738" y="1405"/>
                          <a:pt x="3034" y="1373"/>
                          <a:pt x="3253" y="1705"/>
                        </a:cubicBezTo>
                        <a:cubicBezTo>
                          <a:pt x="3378" y="1895"/>
                          <a:pt x="3494" y="2121"/>
                          <a:pt x="3629" y="2274"/>
                        </a:cubicBezTo>
                        <a:cubicBezTo>
                          <a:pt x="3937" y="2624"/>
                          <a:pt x="4466" y="2733"/>
                          <a:pt x="4755" y="2842"/>
                        </a:cubicBezTo>
                        <a:cubicBezTo>
                          <a:pt x="6295" y="2573"/>
                          <a:pt x="6397" y="2665"/>
                          <a:pt x="7883" y="1989"/>
                        </a:cubicBezTo>
                        <a:cubicBezTo>
                          <a:pt x="8012" y="1931"/>
                          <a:pt x="8133" y="1800"/>
                          <a:pt x="8258" y="1705"/>
                        </a:cubicBezTo>
                        <a:cubicBezTo>
                          <a:pt x="8800" y="1800"/>
                          <a:pt x="9345" y="1836"/>
                          <a:pt x="9885" y="1989"/>
                        </a:cubicBezTo>
                        <a:cubicBezTo>
                          <a:pt x="10015" y="2027"/>
                          <a:pt x="10147" y="2120"/>
                          <a:pt x="10260" y="2274"/>
                        </a:cubicBezTo>
                        <a:cubicBezTo>
                          <a:pt x="11001" y="3284"/>
                          <a:pt x="9703" y="2799"/>
                          <a:pt x="11261" y="3979"/>
                        </a:cubicBezTo>
                        <a:cubicBezTo>
                          <a:pt x="11386" y="4074"/>
                          <a:pt x="11509" y="4181"/>
                          <a:pt x="11636" y="4263"/>
                        </a:cubicBezTo>
                        <a:cubicBezTo>
                          <a:pt x="12736" y="4977"/>
                          <a:pt x="11612" y="4150"/>
                          <a:pt x="12512" y="4832"/>
                        </a:cubicBezTo>
                        <a:cubicBezTo>
                          <a:pt x="12596" y="5021"/>
                          <a:pt x="12670" y="5233"/>
                          <a:pt x="12762" y="5400"/>
                        </a:cubicBezTo>
                        <a:cubicBezTo>
                          <a:pt x="12880" y="5613"/>
                          <a:pt x="13044" y="5702"/>
                          <a:pt x="13138" y="5968"/>
                        </a:cubicBezTo>
                        <a:cubicBezTo>
                          <a:pt x="13220" y="6202"/>
                          <a:pt x="13231" y="6530"/>
                          <a:pt x="13263" y="6821"/>
                        </a:cubicBezTo>
                        <a:cubicBezTo>
                          <a:pt x="13356" y="7668"/>
                          <a:pt x="13414" y="8535"/>
                          <a:pt x="13513" y="9379"/>
                        </a:cubicBezTo>
                        <a:cubicBezTo>
                          <a:pt x="13652" y="10562"/>
                          <a:pt x="13708" y="11068"/>
                          <a:pt x="14014" y="11937"/>
                        </a:cubicBezTo>
                        <a:cubicBezTo>
                          <a:pt x="14087" y="12146"/>
                          <a:pt x="14180" y="12316"/>
                          <a:pt x="14264" y="12505"/>
                        </a:cubicBezTo>
                        <a:cubicBezTo>
                          <a:pt x="14481" y="13986"/>
                          <a:pt x="14247" y="12812"/>
                          <a:pt x="14639" y="13926"/>
                        </a:cubicBezTo>
                        <a:cubicBezTo>
                          <a:pt x="14733" y="14193"/>
                          <a:pt x="14764" y="14589"/>
                          <a:pt x="14889" y="14779"/>
                        </a:cubicBezTo>
                        <a:cubicBezTo>
                          <a:pt x="15033" y="14996"/>
                          <a:pt x="15225" y="14956"/>
                          <a:pt x="15390" y="15063"/>
                        </a:cubicBezTo>
                        <a:cubicBezTo>
                          <a:pt x="15517" y="15145"/>
                          <a:pt x="15647" y="15213"/>
                          <a:pt x="15765" y="15347"/>
                        </a:cubicBezTo>
                        <a:cubicBezTo>
                          <a:pt x="15900" y="15500"/>
                          <a:pt x="16003" y="15777"/>
                          <a:pt x="16141" y="15916"/>
                        </a:cubicBezTo>
                        <a:cubicBezTo>
                          <a:pt x="16382" y="16159"/>
                          <a:pt x="16891" y="16484"/>
                          <a:pt x="16891" y="16484"/>
                        </a:cubicBezTo>
                        <a:cubicBezTo>
                          <a:pt x="16933" y="16768"/>
                          <a:pt x="16949" y="17080"/>
                          <a:pt x="17016" y="17337"/>
                        </a:cubicBezTo>
                        <a:cubicBezTo>
                          <a:pt x="17188" y="17987"/>
                          <a:pt x="17347" y="17966"/>
                          <a:pt x="17642" y="18189"/>
                        </a:cubicBezTo>
                        <a:cubicBezTo>
                          <a:pt x="17809" y="18095"/>
                          <a:pt x="17977" y="18013"/>
                          <a:pt x="18143" y="17905"/>
                        </a:cubicBezTo>
                        <a:cubicBezTo>
                          <a:pt x="18269" y="17823"/>
                          <a:pt x="18445" y="17870"/>
                          <a:pt x="18518" y="17621"/>
                        </a:cubicBezTo>
                        <a:cubicBezTo>
                          <a:pt x="18636" y="17219"/>
                          <a:pt x="18597" y="16672"/>
                          <a:pt x="18643" y="16200"/>
                        </a:cubicBezTo>
                        <a:cubicBezTo>
                          <a:pt x="18680" y="15819"/>
                          <a:pt x="18700" y="15422"/>
                          <a:pt x="18768" y="15063"/>
                        </a:cubicBezTo>
                        <a:cubicBezTo>
                          <a:pt x="18935" y="14179"/>
                          <a:pt x="19060" y="14147"/>
                          <a:pt x="19394" y="13642"/>
                        </a:cubicBezTo>
                        <a:cubicBezTo>
                          <a:pt x="19602" y="13737"/>
                          <a:pt x="19842" y="13658"/>
                          <a:pt x="20019" y="13926"/>
                        </a:cubicBezTo>
                        <a:cubicBezTo>
                          <a:pt x="20129" y="14093"/>
                          <a:pt x="20086" y="14511"/>
                          <a:pt x="20145" y="14779"/>
                        </a:cubicBezTo>
                        <a:cubicBezTo>
                          <a:pt x="20218" y="15111"/>
                          <a:pt x="20479" y="15973"/>
                          <a:pt x="20645" y="16200"/>
                        </a:cubicBezTo>
                        <a:cubicBezTo>
                          <a:pt x="20758" y="16354"/>
                          <a:pt x="20902" y="16350"/>
                          <a:pt x="21020" y="16484"/>
                        </a:cubicBezTo>
                        <a:cubicBezTo>
                          <a:pt x="21155" y="16637"/>
                          <a:pt x="21271" y="16863"/>
                          <a:pt x="21396" y="17053"/>
                        </a:cubicBezTo>
                        <a:cubicBezTo>
                          <a:pt x="21437" y="17337"/>
                          <a:pt x="21600" y="17666"/>
                          <a:pt x="21521" y="17905"/>
                        </a:cubicBezTo>
                        <a:cubicBezTo>
                          <a:pt x="21418" y="18218"/>
                          <a:pt x="21186" y="18082"/>
                          <a:pt x="21020" y="18189"/>
                        </a:cubicBezTo>
                        <a:cubicBezTo>
                          <a:pt x="20894" y="18272"/>
                          <a:pt x="20770" y="18379"/>
                          <a:pt x="20645" y="18474"/>
                        </a:cubicBezTo>
                        <a:cubicBezTo>
                          <a:pt x="20562" y="18663"/>
                          <a:pt x="20489" y="18881"/>
                          <a:pt x="20395" y="19042"/>
                        </a:cubicBezTo>
                        <a:cubicBezTo>
                          <a:pt x="20154" y="19452"/>
                          <a:pt x="19857" y="19696"/>
                          <a:pt x="19644" y="20179"/>
                        </a:cubicBezTo>
                        <a:cubicBezTo>
                          <a:pt x="19494" y="20520"/>
                          <a:pt x="19229" y="21196"/>
                          <a:pt x="19018" y="21316"/>
                        </a:cubicBezTo>
                        <a:cubicBezTo>
                          <a:pt x="18652" y="21524"/>
                          <a:pt x="18268" y="21505"/>
                          <a:pt x="17892" y="21600"/>
                        </a:cubicBezTo>
                        <a:cubicBezTo>
                          <a:pt x="17392" y="21505"/>
                          <a:pt x="16886" y="21503"/>
                          <a:pt x="16391" y="21316"/>
                        </a:cubicBezTo>
                        <a:cubicBezTo>
                          <a:pt x="16131" y="21217"/>
                          <a:pt x="15900" y="20846"/>
                          <a:pt x="15640" y="20747"/>
                        </a:cubicBezTo>
                        <a:cubicBezTo>
                          <a:pt x="15145" y="20560"/>
                          <a:pt x="14639" y="20558"/>
                          <a:pt x="14139" y="20463"/>
                        </a:cubicBezTo>
                        <a:cubicBezTo>
                          <a:pt x="13772" y="20296"/>
                          <a:pt x="13474" y="20222"/>
                          <a:pt x="13138" y="19895"/>
                        </a:cubicBezTo>
                        <a:cubicBezTo>
                          <a:pt x="12966" y="19728"/>
                          <a:pt x="12820" y="19415"/>
                          <a:pt x="12637" y="19326"/>
                        </a:cubicBezTo>
                        <a:cubicBezTo>
                          <a:pt x="12227" y="19127"/>
                          <a:pt x="11803" y="19137"/>
                          <a:pt x="11386" y="19042"/>
                        </a:cubicBezTo>
                        <a:lnTo>
                          <a:pt x="10260" y="18189"/>
                        </a:lnTo>
                        <a:cubicBezTo>
                          <a:pt x="10135" y="18095"/>
                          <a:pt x="10016" y="17930"/>
                          <a:pt x="9885" y="17905"/>
                        </a:cubicBezTo>
                        <a:lnTo>
                          <a:pt x="8383" y="17621"/>
                        </a:lnTo>
                        <a:cubicBezTo>
                          <a:pt x="8258" y="17526"/>
                          <a:pt x="8121" y="17491"/>
                          <a:pt x="8008" y="17337"/>
                        </a:cubicBezTo>
                        <a:cubicBezTo>
                          <a:pt x="7907" y="17199"/>
                          <a:pt x="7850" y="16936"/>
                          <a:pt x="7758" y="16768"/>
                        </a:cubicBezTo>
                        <a:cubicBezTo>
                          <a:pt x="7640" y="16555"/>
                          <a:pt x="7507" y="16389"/>
                          <a:pt x="7382" y="16200"/>
                        </a:cubicBezTo>
                        <a:cubicBezTo>
                          <a:pt x="7299" y="15916"/>
                          <a:pt x="7226" y="15614"/>
                          <a:pt x="7132" y="15347"/>
                        </a:cubicBezTo>
                        <a:cubicBezTo>
                          <a:pt x="7058" y="15138"/>
                          <a:pt x="6942" y="15009"/>
                          <a:pt x="6882" y="14779"/>
                        </a:cubicBezTo>
                        <a:cubicBezTo>
                          <a:pt x="6479" y="13254"/>
                          <a:pt x="7129" y="14490"/>
                          <a:pt x="6381" y="13358"/>
                        </a:cubicBezTo>
                        <a:cubicBezTo>
                          <a:pt x="6339" y="13074"/>
                          <a:pt x="6315" y="12773"/>
                          <a:pt x="6256" y="12505"/>
                        </a:cubicBezTo>
                        <a:cubicBezTo>
                          <a:pt x="6098" y="11788"/>
                          <a:pt x="5988" y="11613"/>
                          <a:pt x="5756" y="11084"/>
                        </a:cubicBezTo>
                        <a:cubicBezTo>
                          <a:pt x="5672" y="10705"/>
                          <a:pt x="5598" y="10315"/>
                          <a:pt x="5505" y="9947"/>
                        </a:cubicBezTo>
                        <a:cubicBezTo>
                          <a:pt x="5431" y="9651"/>
                          <a:pt x="5316" y="9407"/>
                          <a:pt x="5255" y="9095"/>
                        </a:cubicBezTo>
                        <a:cubicBezTo>
                          <a:pt x="5148" y="8547"/>
                          <a:pt x="5224" y="7722"/>
                          <a:pt x="5005" y="7389"/>
                        </a:cubicBezTo>
                        <a:cubicBezTo>
                          <a:pt x="4144" y="6086"/>
                          <a:pt x="4539" y="6469"/>
                          <a:pt x="3879" y="5968"/>
                        </a:cubicBezTo>
                        <a:cubicBezTo>
                          <a:pt x="3754" y="6158"/>
                          <a:pt x="3621" y="6323"/>
                          <a:pt x="3503" y="6537"/>
                        </a:cubicBezTo>
                        <a:cubicBezTo>
                          <a:pt x="3411" y="6704"/>
                          <a:pt x="3354" y="6967"/>
                          <a:pt x="3253" y="7105"/>
                        </a:cubicBezTo>
                        <a:cubicBezTo>
                          <a:pt x="3140" y="7259"/>
                          <a:pt x="3003" y="7295"/>
                          <a:pt x="2878" y="7389"/>
                        </a:cubicBezTo>
                        <a:cubicBezTo>
                          <a:pt x="2711" y="7295"/>
                          <a:pt x="2543" y="7213"/>
                          <a:pt x="2377" y="7105"/>
                        </a:cubicBezTo>
                        <a:cubicBezTo>
                          <a:pt x="2250" y="7023"/>
                          <a:pt x="2134" y="6821"/>
                          <a:pt x="2002" y="6821"/>
                        </a:cubicBezTo>
                        <a:cubicBezTo>
                          <a:pt x="1830" y="6821"/>
                          <a:pt x="1668" y="7011"/>
                          <a:pt x="1501" y="7105"/>
                        </a:cubicBezTo>
                        <a:cubicBezTo>
                          <a:pt x="1418" y="7295"/>
                          <a:pt x="1312" y="7444"/>
                          <a:pt x="1251" y="7674"/>
                        </a:cubicBezTo>
                        <a:cubicBezTo>
                          <a:pt x="1030" y="8512"/>
                          <a:pt x="1272" y="8555"/>
                          <a:pt x="876" y="9095"/>
                        </a:cubicBezTo>
                        <a:cubicBezTo>
                          <a:pt x="763" y="9249"/>
                          <a:pt x="626" y="9284"/>
                          <a:pt x="500" y="9379"/>
                        </a:cubicBezTo>
                        <a:cubicBezTo>
                          <a:pt x="417" y="9095"/>
                          <a:pt x="317" y="8832"/>
                          <a:pt x="250" y="8526"/>
                        </a:cubicBezTo>
                        <a:cubicBezTo>
                          <a:pt x="160" y="8118"/>
                          <a:pt x="40" y="6901"/>
                          <a:pt x="0" y="6537"/>
                        </a:cubicBezTo>
                        <a:cubicBezTo>
                          <a:pt x="42" y="5968"/>
                          <a:pt x="36" y="5371"/>
                          <a:pt x="125" y="4832"/>
                        </a:cubicBezTo>
                        <a:cubicBezTo>
                          <a:pt x="167" y="4581"/>
                          <a:pt x="315" y="4493"/>
                          <a:pt x="375" y="4263"/>
                        </a:cubicBezTo>
                        <a:cubicBezTo>
                          <a:pt x="514" y="3740"/>
                          <a:pt x="500" y="3578"/>
                          <a:pt x="500" y="3126"/>
                        </a:cubicBezTo>
                      </a:path>
                    </a:pathLst>
                  </a:custGeom>
                  <a:solidFill>
                    <a:srgbClr val="9933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47" name="Shape"/>
                  <p:cNvSpPr/>
                  <p:nvPr/>
                </p:nvSpPr>
                <p:spPr>
                  <a:xfrm>
                    <a:off x="1481834" y="387123"/>
                    <a:ext cx="657057" cy="635291"/>
                  </a:xfrm>
                  <a:custGeom>
                    <a:avLst/>
                    <a:gdLst/>
                    <a:ahLst/>
                    <a:cxnLst>
                      <a:cxn ang="0">
                        <a:pos x="wd2" y="hd2"/>
                      </a:cxn>
                      <a:cxn ang="5400000">
                        <a:pos x="wd2" y="hd2"/>
                      </a:cxn>
                      <a:cxn ang="10800000">
                        <a:pos x="wd2" y="hd2"/>
                      </a:cxn>
                      <a:cxn ang="16200000">
                        <a:pos x="wd2" y="hd2"/>
                      </a:cxn>
                    </a:cxnLst>
                    <a:rect l="0" t="0" r="r" b="b"/>
                    <a:pathLst>
                      <a:path w="20986" h="21395" fill="norm" stroke="1" extrusionOk="0">
                        <a:moveTo>
                          <a:pt x="573" y="298"/>
                        </a:moveTo>
                        <a:cubicBezTo>
                          <a:pt x="799" y="441"/>
                          <a:pt x="1722" y="535"/>
                          <a:pt x="2196" y="868"/>
                        </a:cubicBezTo>
                        <a:cubicBezTo>
                          <a:pt x="2466" y="1058"/>
                          <a:pt x="2710" y="1299"/>
                          <a:pt x="3007" y="1438"/>
                        </a:cubicBezTo>
                        <a:cubicBezTo>
                          <a:pt x="3008" y="1438"/>
                          <a:pt x="5035" y="2149"/>
                          <a:pt x="5441" y="2292"/>
                        </a:cubicBezTo>
                        <a:cubicBezTo>
                          <a:pt x="5711" y="2387"/>
                          <a:pt x="6015" y="2410"/>
                          <a:pt x="6252" y="2577"/>
                        </a:cubicBezTo>
                        <a:lnTo>
                          <a:pt x="7064" y="3146"/>
                        </a:lnTo>
                        <a:cubicBezTo>
                          <a:pt x="7154" y="3431"/>
                          <a:pt x="7168" y="3757"/>
                          <a:pt x="7334" y="4001"/>
                        </a:cubicBezTo>
                        <a:cubicBezTo>
                          <a:pt x="7630" y="4438"/>
                          <a:pt x="8416" y="5140"/>
                          <a:pt x="8416" y="5140"/>
                        </a:cubicBezTo>
                        <a:cubicBezTo>
                          <a:pt x="9735" y="9308"/>
                          <a:pt x="8334" y="4369"/>
                          <a:pt x="9227" y="12830"/>
                        </a:cubicBezTo>
                        <a:cubicBezTo>
                          <a:pt x="9290" y="13427"/>
                          <a:pt x="9588" y="13969"/>
                          <a:pt x="9768" y="14539"/>
                        </a:cubicBezTo>
                        <a:cubicBezTo>
                          <a:pt x="9858" y="14824"/>
                          <a:pt x="9969" y="15102"/>
                          <a:pt x="10038" y="15393"/>
                        </a:cubicBezTo>
                        <a:cubicBezTo>
                          <a:pt x="10175" y="15972"/>
                          <a:pt x="10346" y="16815"/>
                          <a:pt x="10579" y="17387"/>
                        </a:cubicBezTo>
                        <a:cubicBezTo>
                          <a:pt x="11582" y="19851"/>
                          <a:pt x="10756" y="17377"/>
                          <a:pt x="11390" y="19381"/>
                        </a:cubicBezTo>
                        <a:cubicBezTo>
                          <a:pt x="11661" y="19286"/>
                          <a:pt x="11928" y="19179"/>
                          <a:pt x="12202" y="19096"/>
                        </a:cubicBezTo>
                        <a:cubicBezTo>
                          <a:pt x="12559" y="18989"/>
                          <a:pt x="12942" y="18965"/>
                          <a:pt x="13283" y="18811"/>
                        </a:cubicBezTo>
                        <a:cubicBezTo>
                          <a:pt x="13950" y="18510"/>
                          <a:pt x="15188" y="17227"/>
                          <a:pt x="15447" y="16818"/>
                        </a:cubicBezTo>
                        <a:cubicBezTo>
                          <a:pt x="15627" y="16533"/>
                          <a:pt x="15784" y="16230"/>
                          <a:pt x="15987" y="15963"/>
                        </a:cubicBezTo>
                        <a:cubicBezTo>
                          <a:pt x="17529" y="13934"/>
                          <a:pt x="15405" y="17169"/>
                          <a:pt x="17069" y="14539"/>
                        </a:cubicBezTo>
                        <a:cubicBezTo>
                          <a:pt x="16709" y="14349"/>
                          <a:pt x="16358" y="14137"/>
                          <a:pt x="15987" y="13969"/>
                        </a:cubicBezTo>
                        <a:cubicBezTo>
                          <a:pt x="15725" y="13851"/>
                          <a:pt x="15282" y="13963"/>
                          <a:pt x="15176" y="13685"/>
                        </a:cubicBezTo>
                        <a:cubicBezTo>
                          <a:pt x="15038" y="13321"/>
                          <a:pt x="15345" y="12922"/>
                          <a:pt x="15447" y="12545"/>
                        </a:cubicBezTo>
                        <a:cubicBezTo>
                          <a:pt x="15754" y="11412"/>
                          <a:pt x="15555" y="11805"/>
                          <a:pt x="16528" y="11121"/>
                        </a:cubicBezTo>
                        <a:cubicBezTo>
                          <a:pt x="16618" y="10742"/>
                          <a:pt x="16633" y="10332"/>
                          <a:pt x="16799" y="9982"/>
                        </a:cubicBezTo>
                        <a:cubicBezTo>
                          <a:pt x="17016" y="9524"/>
                          <a:pt x="17832" y="9111"/>
                          <a:pt x="18151" y="8843"/>
                        </a:cubicBezTo>
                        <a:cubicBezTo>
                          <a:pt x="18350" y="8675"/>
                          <a:pt x="18511" y="8463"/>
                          <a:pt x="18692" y="8273"/>
                        </a:cubicBezTo>
                        <a:cubicBezTo>
                          <a:pt x="19052" y="8368"/>
                          <a:pt x="19550" y="8245"/>
                          <a:pt x="19773" y="8558"/>
                        </a:cubicBezTo>
                        <a:cubicBezTo>
                          <a:pt x="19944" y="8798"/>
                          <a:pt x="19641" y="9150"/>
                          <a:pt x="19503" y="9412"/>
                        </a:cubicBezTo>
                        <a:cubicBezTo>
                          <a:pt x="18575" y="11172"/>
                          <a:pt x="18795" y="10859"/>
                          <a:pt x="17610" y="11691"/>
                        </a:cubicBezTo>
                        <a:cubicBezTo>
                          <a:pt x="17915" y="12814"/>
                          <a:pt x="17665" y="13969"/>
                          <a:pt x="18962" y="13969"/>
                        </a:cubicBezTo>
                        <a:cubicBezTo>
                          <a:pt x="19247" y="13969"/>
                          <a:pt x="19503" y="13780"/>
                          <a:pt x="19773" y="13685"/>
                        </a:cubicBezTo>
                        <a:cubicBezTo>
                          <a:pt x="20134" y="13780"/>
                          <a:pt x="20632" y="13656"/>
                          <a:pt x="20855" y="13969"/>
                        </a:cubicBezTo>
                        <a:cubicBezTo>
                          <a:pt x="21432" y="14780"/>
                          <a:pt x="19918" y="15058"/>
                          <a:pt x="19773" y="15109"/>
                        </a:cubicBezTo>
                        <a:cubicBezTo>
                          <a:pt x="18403" y="16552"/>
                          <a:pt x="20177" y="14854"/>
                          <a:pt x="18421" y="15963"/>
                        </a:cubicBezTo>
                        <a:cubicBezTo>
                          <a:pt x="18203" y="16101"/>
                          <a:pt x="18108" y="16413"/>
                          <a:pt x="17880" y="16533"/>
                        </a:cubicBezTo>
                        <a:cubicBezTo>
                          <a:pt x="17548" y="16708"/>
                          <a:pt x="17156" y="16710"/>
                          <a:pt x="16799" y="16818"/>
                        </a:cubicBezTo>
                        <a:cubicBezTo>
                          <a:pt x="16525" y="16900"/>
                          <a:pt x="16258" y="17007"/>
                          <a:pt x="15987" y="17102"/>
                        </a:cubicBezTo>
                        <a:cubicBezTo>
                          <a:pt x="15897" y="17387"/>
                          <a:pt x="15864" y="17699"/>
                          <a:pt x="15717" y="17957"/>
                        </a:cubicBezTo>
                        <a:cubicBezTo>
                          <a:pt x="15245" y="18785"/>
                          <a:pt x="14363" y="18812"/>
                          <a:pt x="13554" y="19096"/>
                        </a:cubicBezTo>
                        <a:lnTo>
                          <a:pt x="12742" y="19381"/>
                        </a:lnTo>
                        <a:lnTo>
                          <a:pt x="11931" y="19666"/>
                        </a:lnTo>
                        <a:cubicBezTo>
                          <a:pt x="11751" y="19951"/>
                          <a:pt x="11536" y="20214"/>
                          <a:pt x="11390" y="20520"/>
                        </a:cubicBezTo>
                        <a:cubicBezTo>
                          <a:pt x="11263" y="20789"/>
                          <a:pt x="11375" y="21240"/>
                          <a:pt x="11120" y="21375"/>
                        </a:cubicBezTo>
                        <a:cubicBezTo>
                          <a:pt x="10800" y="21543"/>
                          <a:pt x="9634" y="20616"/>
                          <a:pt x="9497" y="20520"/>
                        </a:cubicBezTo>
                        <a:cubicBezTo>
                          <a:pt x="9110" y="19705"/>
                          <a:pt x="8885" y="19364"/>
                          <a:pt x="8686" y="18526"/>
                        </a:cubicBezTo>
                        <a:cubicBezTo>
                          <a:pt x="8302" y="16906"/>
                          <a:pt x="8180" y="14928"/>
                          <a:pt x="7875" y="13400"/>
                        </a:cubicBezTo>
                        <a:cubicBezTo>
                          <a:pt x="7757" y="12812"/>
                          <a:pt x="7650" y="12190"/>
                          <a:pt x="7334" y="11691"/>
                        </a:cubicBezTo>
                        <a:cubicBezTo>
                          <a:pt x="6635" y="10587"/>
                          <a:pt x="6896" y="11161"/>
                          <a:pt x="6523" y="9982"/>
                        </a:cubicBezTo>
                        <a:cubicBezTo>
                          <a:pt x="8163" y="7390"/>
                          <a:pt x="7823" y="8689"/>
                          <a:pt x="7334" y="4571"/>
                        </a:cubicBezTo>
                        <a:cubicBezTo>
                          <a:pt x="7254" y="3896"/>
                          <a:pt x="6967" y="3308"/>
                          <a:pt x="6252" y="3146"/>
                        </a:cubicBezTo>
                        <a:cubicBezTo>
                          <a:pt x="5279" y="2927"/>
                          <a:pt x="4269" y="2957"/>
                          <a:pt x="3278" y="2862"/>
                        </a:cubicBezTo>
                        <a:lnTo>
                          <a:pt x="1655" y="2292"/>
                        </a:lnTo>
                        <a:lnTo>
                          <a:pt x="844" y="2007"/>
                        </a:lnTo>
                        <a:cubicBezTo>
                          <a:pt x="595" y="1745"/>
                          <a:pt x="-168" y="1111"/>
                          <a:pt x="33" y="583"/>
                        </a:cubicBezTo>
                        <a:cubicBezTo>
                          <a:pt x="153" y="265"/>
                          <a:pt x="542" y="141"/>
                          <a:pt x="844" y="14"/>
                        </a:cubicBezTo>
                        <a:cubicBezTo>
                          <a:pt x="1011" y="-57"/>
                          <a:pt x="348" y="156"/>
                          <a:pt x="573" y="298"/>
                        </a:cubicBezTo>
                        <a:close/>
                      </a:path>
                    </a:pathLst>
                  </a:custGeom>
                  <a:solidFill>
                    <a:srgbClr val="9497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92" name="Group"/>
                  <p:cNvGrpSpPr/>
                  <p:nvPr/>
                </p:nvGrpSpPr>
                <p:grpSpPr>
                  <a:xfrm>
                    <a:off x="-51" y="-19"/>
                    <a:ext cx="5454846" cy="3219174"/>
                    <a:chOff x="-49" y="-17"/>
                    <a:chExt cx="5454844" cy="3219173"/>
                  </a:xfrm>
                </p:grpSpPr>
                <p:sp>
                  <p:nvSpPr>
                    <p:cNvPr id="148" name="Line"/>
                    <p:cNvSpPr/>
                    <p:nvPr/>
                  </p:nvSpPr>
                  <p:spPr>
                    <a:xfrm>
                      <a:off x="2743804" y="2426979"/>
                      <a:ext cx="237509" cy="373065"/>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2894" y="0"/>
                          </a:moveTo>
                          <a:cubicBezTo>
                            <a:pt x="3041" y="594"/>
                            <a:pt x="3521" y="3489"/>
                            <a:pt x="4345" y="4418"/>
                          </a:cubicBezTo>
                          <a:cubicBezTo>
                            <a:pt x="4697" y="4815"/>
                            <a:pt x="5185" y="5193"/>
                            <a:pt x="5797" y="5400"/>
                          </a:cubicBezTo>
                          <a:cubicBezTo>
                            <a:pt x="7165" y="5863"/>
                            <a:pt x="10150" y="6382"/>
                            <a:pt x="10150" y="6382"/>
                          </a:cubicBezTo>
                          <a:cubicBezTo>
                            <a:pt x="10391" y="6873"/>
                            <a:pt x="10482" y="7411"/>
                            <a:pt x="10875" y="7855"/>
                          </a:cubicBezTo>
                          <a:cubicBezTo>
                            <a:pt x="12141" y="9283"/>
                            <a:pt x="14509" y="9329"/>
                            <a:pt x="16679" y="9818"/>
                          </a:cubicBezTo>
                          <a:lnTo>
                            <a:pt x="18856" y="10309"/>
                          </a:lnTo>
                          <a:cubicBezTo>
                            <a:pt x="19340" y="10800"/>
                            <a:pt x="20478" y="11203"/>
                            <a:pt x="20307" y="11782"/>
                          </a:cubicBezTo>
                          <a:cubicBezTo>
                            <a:pt x="20193" y="12167"/>
                            <a:pt x="15236" y="13743"/>
                            <a:pt x="15228" y="13745"/>
                          </a:cubicBezTo>
                          <a:cubicBezTo>
                            <a:pt x="14986" y="14236"/>
                            <a:pt x="14503" y="14701"/>
                            <a:pt x="14503" y="15218"/>
                          </a:cubicBezTo>
                          <a:cubicBezTo>
                            <a:pt x="14503" y="17028"/>
                            <a:pt x="15135" y="17118"/>
                            <a:pt x="16679" y="18164"/>
                          </a:cubicBezTo>
                          <a:cubicBezTo>
                            <a:pt x="17163" y="19145"/>
                            <a:pt x="18130" y="20127"/>
                            <a:pt x="16679" y="21109"/>
                          </a:cubicBezTo>
                          <a:cubicBezTo>
                            <a:pt x="16139" y="21475"/>
                            <a:pt x="15228" y="21436"/>
                            <a:pt x="14503" y="21600"/>
                          </a:cubicBezTo>
                          <a:cubicBezTo>
                            <a:pt x="12685" y="21292"/>
                            <a:pt x="10743" y="21198"/>
                            <a:pt x="9424" y="20127"/>
                          </a:cubicBezTo>
                          <a:cubicBezTo>
                            <a:pt x="7537" y="18595"/>
                            <a:pt x="8381" y="18225"/>
                            <a:pt x="7248" y="16691"/>
                          </a:cubicBezTo>
                          <a:cubicBezTo>
                            <a:pt x="6824" y="16117"/>
                            <a:pt x="5310" y="14628"/>
                            <a:pt x="4345" y="14236"/>
                          </a:cubicBezTo>
                          <a:cubicBezTo>
                            <a:pt x="3690" y="13970"/>
                            <a:pt x="2894" y="13909"/>
                            <a:pt x="2169" y="13745"/>
                          </a:cubicBezTo>
                          <a:cubicBezTo>
                            <a:pt x="-1122" y="10405"/>
                            <a:pt x="-78" y="12113"/>
                            <a:pt x="1443" y="4909"/>
                          </a:cubicBezTo>
                          <a:cubicBezTo>
                            <a:pt x="1660" y="3885"/>
                            <a:pt x="2411" y="2945"/>
                            <a:pt x="2894" y="1964"/>
                          </a:cubicBezTo>
                          <a:lnTo>
                            <a:pt x="3620" y="491"/>
                          </a:lnTo>
                          <a:cubicBezTo>
                            <a:pt x="4575" y="2429"/>
                            <a:pt x="4345" y="1446"/>
                            <a:pt x="4345" y="3436"/>
                          </a:cubicBezTo>
                        </a:path>
                      </a:pathLst>
                    </a:custGeom>
                    <a:solidFill>
                      <a:srgbClr val="FDE73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91" name="Group"/>
                    <p:cNvGrpSpPr/>
                    <p:nvPr/>
                  </p:nvGrpSpPr>
                  <p:grpSpPr>
                    <a:xfrm>
                      <a:off x="-50" y="-18"/>
                      <a:ext cx="5454846" cy="3219174"/>
                      <a:chOff x="-48" y="-17"/>
                      <a:chExt cx="5454844" cy="3219173"/>
                    </a:xfrm>
                  </p:grpSpPr>
                  <p:sp>
                    <p:nvSpPr>
                      <p:cNvPr id="149" name="Shape"/>
                      <p:cNvSpPr/>
                      <p:nvPr/>
                    </p:nvSpPr>
                    <p:spPr>
                      <a:xfrm>
                        <a:off x="3343605" y="1461777"/>
                        <a:ext cx="337389" cy="160340"/>
                      </a:xfrm>
                      <a:custGeom>
                        <a:avLst/>
                        <a:gdLst/>
                        <a:ahLst/>
                        <a:cxnLst>
                          <a:cxn ang="0">
                            <a:pos x="wd2" y="hd2"/>
                          </a:cxn>
                          <a:cxn ang="5400000">
                            <a:pos x="wd2" y="hd2"/>
                          </a:cxn>
                          <a:cxn ang="10800000">
                            <a:pos x="wd2" y="hd2"/>
                          </a:cxn>
                          <a:cxn ang="16200000">
                            <a:pos x="wd2" y="hd2"/>
                          </a:cxn>
                        </a:cxnLst>
                        <a:rect l="0" t="0" r="r" b="b"/>
                        <a:pathLst>
                          <a:path w="20223" h="21600" fill="norm" stroke="1" extrusionOk="0">
                            <a:moveTo>
                              <a:pt x="17308" y="0"/>
                            </a:moveTo>
                            <a:cubicBezTo>
                              <a:pt x="17224" y="0"/>
                              <a:pt x="17325" y="3176"/>
                              <a:pt x="16802" y="3411"/>
                            </a:cubicBezTo>
                            <a:cubicBezTo>
                              <a:pt x="14682" y="4362"/>
                              <a:pt x="12659" y="2583"/>
                              <a:pt x="10726" y="1137"/>
                            </a:cubicBezTo>
                            <a:cubicBezTo>
                              <a:pt x="10220" y="1516"/>
                              <a:pt x="9584" y="1426"/>
                              <a:pt x="9207" y="2274"/>
                            </a:cubicBezTo>
                            <a:cubicBezTo>
                              <a:pt x="8009" y="4964"/>
                              <a:pt x="9566" y="6987"/>
                              <a:pt x="7688" y="9095"/>
                            </a:cubicBezTo>
                            <a:cubicBezTo>
                              <a:pt x="6874" y="10009"/>
                              <a:pt x="2484" y="11886"/>
                              <a:pt x="1105" y="12505"/>
                            </a:cubicBezTo>
                            <a:cubicBezTo>
                              <a:pt x="559" y="14346"/>
                              <a:pt x="-768" y="16871"/>
                              <a:pt x="599" y="19326"/>
                            </a:cubicBezTo>
                            <a:cubicBezTo>
                              <a:pt x="1143" y="20302"/>
                              <a:pt x="1949" y="20084"/>
                              <a:pt x="2625" y="20463"/>
                            </a:cubicBezTo>
                            <a:cubicBezTo>
                              <a:pt x="3637" y="20084"/>
                              <a:pt x="4636" y="19326"/>
                              <a:pt x="5663" y="19326"/>
                            </a:cubicBezTo>
                            <a:cubicBezTo>
                              <a:pt x="13702" y="19326"/>
                              <a:pt x="12172" y="18514"/>
                              <a:pt x="16296" y="21600"/>
                            </a:cubicBezTo>
                            <a:lnTo>
                              <a:pt x="19334" y="20463"/>
                            </a:lnTo>
                            <a:cubicBezTo>
                              <a:pt x="20832" y="10372"/>
                              <a:pt x="20615" y="4648"/>
                              <a:pt x="17308" y="3411"/>
                            </a:cubicBezTo>
                            <a:cubicBezTo>
                              <a:pt x="16809" y="3224"/>
                              <a:pt x="17393" y="0"/>
                              <a:pt x="17308" y="0"/>
                            </a:cubicBezTo>
                            <a:close/>
                          </a:path>
                        </a:pathLst>
                      </a:custGeom>
                      <a:solidFill>
                        <a:srgbClr val="FEFF55"/>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90" name="Group"/>
                      <p:cNvGrpSpPr/>
                      <p:nvPr/>
                    </p:nvGrpSpPr>
                    <p:grpSpPr>
                      <a:xfrm>
                        <a:off x="-49" y="-18"/>
                        <a:ext cx="5454845" cy="3219175"/>
                        <a:chOff x="-47" y="-16"/>
                        <a:chExt cx="5454844" cy="3219173"/>
                      </a:xfrm>
                    </p:grpSpPr>
                    <p:sp>
                      <p:nvSpPr>
                        <p:cNvPr id="150" name="Line"/>
                        <p:cNvSpPr/>
                        <p:nvPr/>
                      </p:nvSpPr>
                      <p:spPr>
                        <a:xfrm>
                          <a:off x="3108745" y="1617562"/>
                          <a:ext cx="321619" cy="402969"/>
                        </a:xfrm>
                        <a:custGeom>
                          <a:avLst/>
                          <a:gdLst/>
                          <a:ahLst/>
                          <a:cxnLst>
                            <a:cxn ang="0">
                              <a:pos x="wd2" y="hd2"/>
                            </a:cxn>
                            <a:cxn ang="5400000">
                              <a:pos x="wd2" y="hd2"/>
                            </a:cxn>
                            <a:cxn ang="10800000">
                              <a:pos x="wd2" y="hd2"/>
                            </a:cxn>
                            <a:cxn ang="16200000">
                              <a:pos x="wd2" y="hd2"/>
                            </a:cxn>
                          </a:cxnLst>
                          <a:rect l="0" t="0" r="r" b="b"/>
                          <a:pathLst>
                            <a:path w="20354" h="20927" fill="norm" stroke="1" extrusionOk="0">
                              <a:moveTo>
                                <a:pt x="13355" y="5543"/>
                              </a:moveTo>
                              <a:cubicBezTo>
                                <a:pt x="13177" y="3931"/>
                                <a:pt x="14427" y="1641"/>
                                <a:pt x="12821" y="708"/>
                              </a:cubicBezTo>
                              <a:cubicBezTo>
                                <a:pt x="10449" y="-670"/>
                                <a:pt x="3824" y="321"/>
                                <a:pt x="538" y="708"/>
                              </a:cubicBezTo>
                              <a:cubicBezTo>
                                <a:pt x="430" y="1690"/>
                                <a:pt x="-616" y="6078"/>
                                <a:pt x="538" y="7741"/>
                              </a:cubicBezTo>
                              <a:cubicBezTo>
                                <a:pt x="857" y="8199"/>
                                <a:pt x="1606" y="8327"/>
                                <a:pt x="2140" y="8620"/>
                              </a:cubicBezTo>
                              <a:cubicBezTo>
                                <a:pt x="2496" y="9059"/>
                                <a:pt x="2754" y="9565"/>
                                <a:pt x="3208" y="9938"/>
                              </a:cubicBezTo>
                              <a:cubicBezTo>
                                <a:pt x="3662" y="10312"/>
                                <a:pt x="4309" y="10488"/>
                                <a:pt x="4810" y="10818"/>
                              </a:cubicBezTo>
                              <a:cubicBezTo>
                                <a:pt x="5204" y="11076"/>
                                <a:pt x="5522" y="11404"/>
                                <a:pt x="5878" y="11697"/>
                              </a:cubicBezTo>
                              <a:cubicBezTo>
                                <a:pt x="6056" y="12136"/>
                                <a:pt x="6061" y="12654"/>
                                <a:pt x="6412" y="13015"/>
                              </a:cubicBezTo>
                              <a:cubicBezTo>
                                <a:pt x="6813" y="13428"/>
                                <a:pt x="7728" y="13422"/>
                                <a:pt x="8015" y="13894"/>
                              </a:cubicBezTo>
                              <a:cubicBezTo>
                                <a:pt x="8499" y="14692"/>
                                <a:pt x="8314" y="15662"/>
                                <a:pt x="8549" y="16532"/>
                              </a:cubicBezTo>
                              <a:cubicBezTo>
                                <a:pt x="8671" y="16984"/>
                                <a:pt x="8928" y="17405"/>
                                <a:pt x="9083" y="17850"/>
                              </a:cubicBezTo>
                              <a:cubicBezTo>
                                <a:pt x="9284" y="18431"/>
                                <a:pt x="9328" y="19053"/>
                                <a:pt x="9617" y="19609"/>
                              </a:cubicBezTo>
                              <a:cubicBezTo>
                                <a:pt x="9870" y="20094"/>
                                <a:pt x="10329" y="20488"/>
                                <a:pt x="10685" y="20927"/>
                              </a:cubicBezTo>
                              <a:cubicBezTo>
                                <a:pt x="11753" y="20781"/>
                                <a:pt x="12949" y="20930"/>
                                <a:pt x="13889" y="20488"/>
                              </a:cubicBezTo>
                              <a:cubicBezTo>
                                <a:pt x="14378" y="20258"/>
                                <a:pt x="14071" y="19531"/>
                                <a:pt x="14423" y="19169"/>
                              </a:cubicBezTo>
                              <a:cubicBezTo>
                                <a:pt x="14824" y="18757"/>
                                <a:pt x="15435" y="18498"/>
                                <a:pt x="16025" y="18290"/>
                              </a:cubicBezTo>
                              <a:cubicBezTo>
                                <a:pt x="16700" y="18052"/>
                                <a:pt x="17456" y="18016"/>
                                <a:pt x="18161" y="17850"/>
                              </a:cubicBezTo>
                              <a:cubicBezTo>
                                <a:pt x="18703" y="17723"/>
                                <a:pt x="19229" y="17557"/>
                                <a:pt x="19763" y="17411"/>
                              </a:cubicBezTo>
                              <a:cubicBezTo>
                                <a:pt x="19967" y="16909"/>
                                <a:pt x="20984" y="15276"/>
                                <a:pt x="19763" y="14774"/>
                              </a:cubicBezTo>
                              <a:cubicBezTo>
                                <a:pt x="19260" y="14566"/>
                                <a:pt x="18695" y="15067"/>
                                <a:pt x="18161" y="15213"/>
                              </a:cubicBezTo>
                              <a:cubicBezTo>
                                <a:pt x="17449" y="15067"/>
                                <a:pt x="16731" y="14940"/>
                                <a:pt x="16025" y="14774"/>
                              </a:cubicBezTo>
                              <a:cubicBezTo>
                                <a:pt x="15484" y="14646"/>
                                <a:pt x="14775" y="14696"/>
                                <a:pt x="14423" y="14334"/>
                              </a:cubicBezTo>
                              <a:cubicBezTo>
                                <a:pt x="13965" y="13862"/>
                                <a:pt x="14347" y="13048"/>
                                <a:pt x="13889" y="12576"/>
                              </a:cubicBezTo>
                              <a:cubicBezTo>
                                <a:pt x="13537" y="12214"/>
                                <a:pt x="12790" y="12343"/>
                                <a:pt x="12287" y="12136"/>
                              </a:cubicBezTo>
                              <a:cubicBezTo>
                                <a:pt x="11713" y="11900"/>
                                <a:pt x="11219" y="11550"/>
                                <a:pt x="10685" y="11257"/>
                              </a:cubicBezTo>
                              <a:cubicBezTo>
                                <a:pt x="10293" y="10290"/>
                                <a:pt x="8976" y="7917"/>
                                <a:pt x="11219" y="7301"/>
                              </a:cubicBezTo>
                              <a:lnTo>
                                <a:pt x="12821" y="6862"/>
                              </a:lnTo>
                              <a:cubicBezTo>
                                <a:pt x="13177" y="7155"/>
                                <a:pt x="13395" y="7659"/>
                                <a:pt x="13889" y="7741"/>
                              </a:cubicBezTo>
                              <a:cubicBezTo>
                                <a:pt x="14441" y="7832"/>
                                <a:pt x="15491" y="7764"/>
                                <a:pt x="15491" y="7301"/>
                              </a:cubicBezTo>
                              <a:cubicBezTo>
                                <a:pt x="15491" y="6773"/>
                                <a:pt x="14390" y="6752"/>
                                <a:pt x="13889" y="6422"/>
                              </a:cubicBezTo>
                              <a:cubicBezTo>
                                <a:pt x="13496" y="6163"/>
                                <a:pt x="13177" y="5836"/>
                                <a:pt x="12821" y="5543"/>
                              </a:cubicBezTo>
                              <a:cubicBezTo>
                                <a:pt x="12643" y="4078"/>
                                <a:pt x="12853" y="2544"/>
                                <a:pt x="12287" y="1147"/>
                              </a:cubicBezTo>
                              <a:cubicBezTo>
                                <a:pt x="12084" y="646"/>
                                <a:pt x="11324" y="316"/>
                                <a:pt x="10685" y="268"/>
                              </a:cubicBezTo>
                              <a:cubicBezTo>
                                <a:pt x="7316" y="16"/>
                                <a:pt x="3920" y="268"/>
                                <a:pt x="538" y="268"/>
                              </a:cubicBezTo>
                            </a:path>
                          </a:pathLst>
                        </a:custGeom>
                        <a:solidFill>
                          <a:srgbClr val="FFFF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89" name="Group"/>
                        <p:cNvGrpSpPr/>
                        <p:nvPr/>
                      </p:nvGrpSpPr>
                      <p:grpSpPr>
                        <a:xfrm>
                          <a:off x="-48" y="-17"/>
                          <a:ext cx="5454846" cy="3219175"/>
                          <a:chOff x="-46" y="-14"/>
                          <a:chExt cx="5454844" cy="3219173"/>
                        </a:xfrm>
                      </p:grpSpPr>
                      <p:sp>
                        <p:nvSpPr>
                          <p:cNvPr id="151" name="Shape"/>
                          <p:cNvSpPr/>
                          <p:nvPr/>
                        </p:nvSpPr>
                        <p:spPr>
                          <a:xfrm>
                            <a:off x="3302254" y="1630865"/>
                            <a:ext cx="679533" cy="338425"/>
                          </a:xfrm>
                          <a:custGeom>
                            <a:avLst/>
                            <a:gdLst/>
                            <a:ahLst/>
                            <a:cxnLst>
                              <a:cxn ang="0">
                                <a:pos x="wd2" y="hd2"/>
                              </a:cxn>
                              <a:cxn ang="5400000">
                                <a:pos x="wd2" y="hd2"/>
                              </a:cxn>
                              <a:cxn ang="10800000">
                                <a:pos x="wd2" y="hd2"/>
                              </a:cxn>
                              <a:cxn ang="16200000">
                                <a:pos x="wd2" y="hd2"/>
                              </a:cxn>
                            </a:cxnLst>
                            <a:rect l="0" t="0" r="r" b="b"/>
                            <a:pathLst>
                              <a:path w="21304" h="20931" fill="norm" stroke="1" extrusionOk="0">
                                <a:moveTo>
                                  <a:pt x="270" y="1067"/>
                                </a:moveTo>
                                <a:cubicBezTo>
                                  <a:pt x="403" y="1416"/>
                                  <a:pt x="868" y="1622"/>
                                  <a:pt x="1068" y="2113"/>
                                </a:cubicBezTo>
                                <a:cubicBezTo>
                                  <a:pt x="1243" y="2543"/>
                                  <a:pt x="1136" y="3291"/>
                                  <a:pt x="1334" y="3681"/>
                                </a:cubicBezTo>
                                <a:cubicBezTo>
                                  <a:pt x="1786" y="4569"/>
                                  <a:pt x="2397" y="5075"/>
                                  <a:pt x="2929" y="5772"/>
                                </a:cubicBezTo>
                                <a:cubicBezTo>
                                  <a:pt x="3195" y="6120"/>
                                  <a:pt x="3423" y="6618"/>
                                  <a:pt x="3727" y="6817"/>
                                </a:cubicBezTo>
                                <a:lnTo>
                                  <a:pt x="5322" y="7862"/>
                                </a:lnTo>
                                <a:cubicBezTo>
                                  <a:pt x="5499" y="8385"/>
                                  <a:pt x="5604" y="9038"/>
                                  <a:pt x="5853" y="9430"/>
                                </a:cubicBezTo>
                                <a:cubicBezTo>
                                  <a:pt x="6072" y="9774"/>
                                  <a:pt x="6371" y="9953"/>
                                  <a:pt x="6651" y="9953"/>
                                </a:cubicBezTo>
                                <a:cubicBezTo>
                                  <a:pt x="7983" y="9953"/>
                                  <a:pt x="9310" y="9605"/>
                                  <a:pt x="10639" y="9430"/>
                                </a:cubicBezTo>
                                <a:cubicBezTo>
                                  <a:pt x="10816" y="8908"/>
                                  <a:pt x="10971" y="8353"/>
                                  <a:pt x="11171" y="7862"/>
                                </a:cubicBezTo>
                                <a:cubicBezTo>
                                  <a:pt x="11327" y="7477"/>
                                  <a:pt x="11574" y="7240"/>
                                  <a:pt x="11703" y="6817"/>
                                </a:cubicBezTo>
                                <a:cubicBezTo>
                                  <a:pt x="12738" y="3424"/>
                                  <a:pt x="11153" y="6852"/>
                                  <a:pt x="12500" y="4203"/>
                                </a:cubicBezTo>
                                <a:cubicBezTo>
                                  <a:pt x="13032" y="4378"/>
                                  <a:pt x="13572" y="4469"/>
                                  <a:pt x="14095" y="4726"/>
                                </a:cubicBezTo>
                                <a:cubicBezTo>
                                  <a:pt x="14639" y="4993"/>
                                  <a:pt x="15133" y="5650"/>
                                  <a:pt x="15691" y="5772"/>
                                </a:cubicBezTo>
                                <a:lnTo>
                                  <a:pt x="18083" y="6294"/>
                                </a:lnTo>
                                <a:cubicBezTo>
                                  <a:pt x="18349" y="6468"/>
                                  <a:pt x="18611" y="6666"/>
                                  <a:pt x="18881" y="6817"/>
                                </a:cubicBezTo>
                                <a:cubicBezTo>
                                  <a:pt x="19232" y="7014"/>
                                  <a:pt x="19602" y="7087"/>
                                  <a:pt x="19944" y="7340"/>
                                </a:cubicBezTo>
                                <a:cubicBezTo>
                                  <a:pt x="20315" y="7613"/>
                                  <a:pt x="20653" y="8036"/>
                                  <a:pt x="21008" y="8385"/>
                                </a:cubicBezTo>
                                <a:cubicBezTo>
                                  <a:pt x="21096" y="8908"/>
                                  <a:pt x="21399" y="9460"/>
                                  <a:pt x="21274" y="9953"/>
                                </a:cubicBezTo>
                                <a:cubicBezTo>
                                  <a:pt x="20970" y="11148"/>
                                  <a:pt x="19982" y="10152"/>
                                  <a:pt x="19678" y="9953"/>
                                </a:cubicBezTo>
                                <a:cubicBezTo>
                                  <a:pt x="18750" y="8128"/>
                                  <a:pt x="19385" y="9063"/>
                                  <a:pt x="17552" y="7862"/>
                                </a:cubicBezTo>
                                <a:lnTo>
                                  <a:pt x="16754" y="7340"/>
                                </a:lnTo>
                                <a:cubicBezTo>
                                  <a:pt x="16045" y="7514"/>
                                  <a:pt x="15290" y="7341"/>
                                  <a:pt x="14627" y="7862"/>
                                </a:cubicBezTo>
                                <a:cubicBezTo>
                                  <a:pt x="14330" y="8096"/>
                                  <a:pt x="14295" y="8940"/>
                                  <a:pt x="14095" y="9430"/>
                                </a:cubicBezTo>
                                <a:cubicBezTo>
                                  <a:pt x="13939" y="9815"/>
                                  <a:pt x="13764" y="10180"/>
                                  <a:pt x="13564" y="10476"/>
                                </a:cubicBezTo>
                                <a:cubicBezTo>
                                  <a:pt x="13052" y="11229"/>
                                  <a:pt x="11968" y="12566"/>
                                  <a:pt x="11968" y="12566"/>
                                </a:cubicBezTo>
                                <a:cubicBezTo>
                                  <a:pt x="11732" y="14425"/>
                                  <a:pt x="11496" y="14890"/>
                                  <a:pt x="11968" y="16748"/>
                                </a:cubicBezTo>
                                <a:cubicBezTo>
                                  <a:pt x="12080" y="17189"/>
                                  <a:pt x="12323" y="17445"/>
                                  <a:pt x="12500" y="17793"/>
                                </a:cubicBezTo>
                                <a:cubicBezTo>
                                  <a:pt x="13120" y="21452"/>
                                  <a:pt x="13564" y="21278"/>
                                  <a:pt x="12234" y="20407"/>
                                </a:cubicBezTo>
                                <a:cubicBezTo>
                                  <a:pt x="12057" y="19710"/>
                                  <a:pt x="11906" y="18984"/>
                                  <a:pt x="11703" y="18316"/>
                                </a:cubicBezTo>
                                <a:cubicBezTo>
                                  <a:pt x="11114" y="16389"/>
                                  <a:pt x="10844" y="15011"/>
                                  <a:pt x="9841" y="14134"/>
                                </a:cubicBezTo>
                                <a:cubicBezTo>
                                  <a:pt x="9329" y="13687"/>
                                  <a:pt x="8246" y="13089"/>
                                  <a:pt x="8246" y="13089"/>
                                </a:cubicBezTo>
                                <a:cubicBezTo>
                                  <a:pt x="7980" y="12741"/>
                                  <a:pt x="7741" y="12299"/>
                                  <a:pt x="7449" y="12044"/>
                                </a:cubicBezTo>
                                <a:cubicBezTo>
                                  <a:pt x="6937" y="11596"/>
                                  <a:pt x="6385" y="11347"/>
                                  <a:pt x="5853" y="10998"/>
                                </a:cubicBezTo>
                                <a:cubicBezTo>
                                  <a:pt x="4328" y="9999"/>
                                  <a:pt x="5812" y="10899"/>
                                  <a:pt x="3727" y="9953"/>
                                </a:cubicBezTo>
                                <a:cubicBezTo>
                                  <a:pt x="1778" y="9069"/>
                                  <a:pt x="2120" y="9249"/>
                                  <a:pt x="802" y="8385"/>
                                </a:cubicBezTo>
                                <a:cubicBezTo>
                                  <a:pt x="625" y="8036"/>
                                  <a:pt x="369" y="7793"/>
                                  <a:pt x="270" y="7340"/>
                                </a:cubicBezTo>
                                <a:cubicBezTo>
                                  <a:pt x="-201" y="5177"/>
                                  <a:pt x="40" y="2060"/>
                                  <a:pt x="270" y="22"/>
                                </a:cubicBezTo>
                                <a:cubicBezTo>
                                  <a:pt x="290" y="-148"/>
                                  <a:pt x="137" y="719"/>
                                  <a:pt x="270" y="1067"/>
                                </a:cubicBezTo>
                                <a:close/>
                              </a:path>
                            </a:pathLst>
                          </a:custGeom>
                          <a:solidFill>
                            <a:srgbClr val="DA9822"/>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88" name="Group"/>
                          <p:cNvGrpSpPr/>
                          <p:nvPr/>
                        </p:nvGrpSpPr>
                        <p:grpSpPr>
                          <a:xfrm>
                            <a:off x="-47" y="-15"/>
                            <a:ext cx="5454846" cy="3219174"/>
                            <a:chOff x="-45" y="-13"/>
                            <a:chExt cx="5454844" cy="3219173"/>
                          </a:xfrm>
                        </p:grpSpPr>
                        <p:sp>
                          <p:nvSpPr>
                            <p:cNvPr id="152" name="Shape"/>
                            <p:cNvSpPr/>
                            <p:nvPr/>
                          </p:nvSpPr>
                          <p:spPr>
                            <a:xfrm>
                              <a:off x="2608468" y="2155521"/>
                              <a:ext cx="490541" cy="178641"/>
                            </a:xfrm>
                            <a:custGeom>
                              <a:avLst/>
                              <a:gdLst/>
                              <a:ahLst/>
                              <a:cxnLst>
                                <a:cxn ang="0">
                                  <a:pos x="wd2" y="hd2"/>
                                </a:cxn>
                                <a:cxn ang="5400000">
                                  <a:pos x="wd2" y="hd2"/>
                                </a:cxn>
                                <a:cxn ang="10800000">
                                  <a:pos x="wd2" y="hd2"/>
                                </a:cxn>
                                <a:cxn ang="16200000">
                                  <a:pos x="wd2" y="hd2"/>
                                </a:cxn>
                              </a:cxnLst>
                              <a:rect l="0" t="0" r="r" b="b"/>
                              <a:pathLst>
                                <a:path w="21600" h="19445" fill="norm" stroke="1" extrusionOk="0">
                                  <a:moveTo>
                                    <a:pt x="0" y="0"/>
                                  </a:moveTo>
                                  <a:cubicBezTo>
                                    <a:pt x="3352" y="309"/>
                                    <a:pt x="6709" y="371"/>
                                    <a:pt x="10055" y="926"/>
                                  </a:cubicBezTo>
                                  <a:cubicBezTo>
                                    <a:pt x="10447" y="991"/>
                                    <a:pt x="10795" y="1584"/>
                                    <a:pt x="11172" y="1852"/>
                                  </a:cubicBezTo>
                                  <a:cubicBezTo>
                                    <a:pt x="11665" y="2202"/>
                                    <a:pt x="12159" y="2550"/>
                                    <a:pt x="12662" y="2778"/>
                                  </a:cubicBezTo>
                                  <a:cubicBezTo>
                                    <a:pt x="13526" y="3168"/>
                                    <a:pt x="14401" y="3372"/>
                                    <a:pt x="15269" y="3704"/>
                                  </a:cubicBezTo>
                                  <a:cubicBezTo>
                                    <a:pt x="16015" y="3989"/>
                                    <a:pt x="16761" y="4284"/>
                                    <a:pt x="17503" y="4630"/>
                                  </a:cubicBezTo>
                                  <a:cubicBezTo>
                                    <a:pt x="18748" y="5210"/>
                                    <a:pt x="21228" y="6482"/>
                                    <a:pt x="21228" y="6482"/>
                                  </a:cubicBezTo>
                                  <a:cubicBezTo>
                                    <a:pt x="21352" y="8642"/>
                                    <a:pt x="21600" y="10781"/>
                                    <a:pt x="21600" y="12963"/>
                                  </a:cubicBezTo>
                                  <a:cubicBezTo>
                                    <a:pt x="21600" y="21600"/>
                                    <a:pt x="18414" y="16230"/>
                                    <a:pt x="15269" y="15741"/>
                                  </a:cubicBezTo>
                                  <a:cubicBezTo>
                                    <a:pt x="12732" y="14952"/>
                                    <a:pt x="10817" y="13822"/>
                                    <a:pt x="8193" y="15741"/>
                                  </a:cubicBezTo>
                                  <a:cubicBezTo>
                                    <a:pt x="7334" y="16369"/>
                                    <a:pt x="5959" y="19445"/>
                                    <a:pt x="5959" y="19445"/>
                                  </a:cubicBezTo>
                                  <a:cubicBezTo>
                                    <a:pt x="5586" y="19136"/>
                                    <a:pt x="5148" y="19129"/>
                                    <a:pt x="4841" y="18519"/>
                                  </a:cubicBezTo>
                                  <a:cubicBezTo>
                                    <a:pt x="4037" y="16918"/>
                                    <a:pt x="3579" y="11883"/>
                                    <a:pt x="3352" y="10185"/>
                                  </a:cubicBezTo>
                                  <a:cubicBezTo>
                                    <a:pt x="3228" y="9259"/>
                                    <a:pt x="3257" y="8098"/>
                                    <a:pt x="2979" y="7408"/>
                                  </a:cubicBezTo>
                                  <a:cubicBezTo>
                                    <a:pt x="1957" y="4865"/>
                                    <a:pt x="2568" y="5832"/>
                                    <a:pt x="1117" y="4630"/>
                                  </a:cubicBezTo>
                                  <a:lnTo>
                                    <a:pt x="0" y="0"/>
                                  </a:lnTo>
                                  <a:close/>
                                </a:path>
                              </a:pathLst>
                            </a:custGeom>
                            <a:solidFill>
                              <a:srgbClr val="008D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87" name="Group"/>
                            <p:cNvGrpSpPr/>
                            <p:nvPr/>
                          </p:nvGrpSpPr>
                          <p:grpSpPr>
                            <a:xfrm>
                              <a:off x="-46" y="-14"/>
                              <a:ext cx="5454846" cy="3219174"/>
                              <a:chOff x="-44" y="-12"/>
                              <a:chExt cx="5454844" cy="3219173"/>
                            </a:xfrm>
                          </p:grpSpPr>
                          <p:sp>
                            <p:nvSpPr>
                              <p:cNvPr id="153" name="Line"/>
                              <p:cNvSpPr/>
                              <p:nvPr/>
                            </p:nvSpPr>
                            <p:spPr>
                              <a:xfrm>
                                <a:off x="717773" y="1547138"/>
                                <a:ext cx="384154" cy="440110"/>
                              </a:xfrm>
                              <a:custGeom>
                                <a:avLst/>
                                <a:gdLst/>
                                <a:ahLst/>
                                <a:cxnLst>
                                  <a:cxn ang="0">
                                    <a:pos x="wd2" y="hd2"/>
                                  </a:cxn>
                                  <a:cxn ang="5400000">
                                    <a:pos x="wd2" y="hd2"/>
                                  </a:cxn>
                                  <a:cxn ang="10800000">
                                    <a:pos x="wd2" y="hd2"/>
                                  </a:cxn>
                                  <a:cxn ang="16200000">
                                    <a:pos x="wd2" y="hd2"/>
                                  </a:cxn>
                                </a:cxnLst>
                                <a:rect l="0" t="0" r="r" b="b"/>
                                <a:pathLst>
                                  <a:path w="20660" h="21463" fill="norm" stroke="1" extrusionOk="0">
                                    <a:moveTo>
                                      <a:pt x="2869" y="9493"/>
                                    </a:moveTo>
                                    <a:cubicBezTo>
                                      <a:pt x="2784" y="9185"/>
                                      <a:pt x="2237" y="7027"/>
                                      <a:pt x="1957" y="6604"/>
                                    </a:cubicBezTo>
                                    <a:cubicBezTo>
                                      <a:pt x="1735" y="6270"/>
                                      <a:pt x="1348" y="6054"/>
                                      <a:pt x="1044" y="5778"/>
                                    </a:cubicBezTo>
                                    <a:cubicBezTo>
                                      <a:pt x="-256" y="2250"/>
                                      <a:pt x="13" y="4165"/>
                                      <a:pt x="588" y="0"/>
                                    </a:cubicBezTo>
                                    <a:cubicBezTo>
                                      <a:pt x="1805" y="137"/>
                                      <a:pt x="3028" y="230"/>
                                      <a:pt x="4238" y="413"/>
                                    </a:cubicBezTo>
                                    <a:cubicBezTo>
                                      <a:pt x="4856" y="506"/>
                                      <a:pt x="5541" y="511"/>
                                      <a:pt x="6062" y="825"/>
                                    </a:cubicBezTo>
                                    <a:cubicBezTo>
                                      <a:pt x="6519" y="1101"/>
                                      <a:pt x="6752" y="1610"/>
                                      <a:pt x="6975" y="2064"/>
                                    </a:cubicBezTo>
                                    <a:cubicBezTo>
                                      <a:pt x="7365" y="2859"/>
                                      <a:pt x="7583" y="3715"/>
                                      <a:pt x="7887" y="4540"/>
                                    </a:cubicBezTo>
                                    <a:lnTo>
                                      <a:pt x="8343" y="5778"/>
                                    </a:lnTo>
                                    <a:cubicBezTo>
                                      <a:pt x="8495" y="6191"/>
                                      <a:pt x="8584" y="6628"/>
                                      <a:pt x="8799" y="7017"/>
                                    </a:cubicBezTo>
                                    <a:cubicBezTo>
                                      <a:pt x="9103" y="7567"/>
                                      <a:pt x="9231" y="8233"/>
                                      <a:pt x="9712" y="8668"/>
                                    </a:cubicBezTo>
                                    <a:cubicBezTo>
                                      <a:pt x="10487" y="9369"/>
                                      <a:pt x="11536" y="9768"/>
                                      <a:pt x="12449" y="10319"/>
                                    </a:cubicBezTo>
                                    <a:cubicBezTo>
                                      <a:pt x="12905" y="10594"/>
                                      <a:pt x="13285" y="11024"/>
                                      <a:pt x="13817" y="11144"/>
                                    </a:cubicBezTo>
                                    <a:cubicBezTo>
                                      <a:pt x="16109" y="11663"/>
                                      <a:pt x="15047" y="11378"/>
                                      <a:pt x="17011" y="11970"/>
                                    </a:cubicBezTo>
                                    <a:cubicBezTo>
                                      <a:pt x="18105" y="14940"/>
                                      <a:pt x="16777" y="11230"/>
                                      <a:pt x="17923" y="14859"/>
                                    </a:cubicBezTo>
                                    <a:cubicBezTo>
                                      <a:pt x="18055" y="15277"/>
                                      <a:pt x="18247" y="15679"/>
                                      <a:pt x="18379" y="16097"/>
                                    </a:cubicBezTo>
                                    <a:cubicBezTo>
                                      <a:pt x="18551" y="16643"/>
                                      <a:pt x="18503" y="17267"/>
                                      <a:pt x="18835" y="17748"/>
                                    </a:cubicBezTo>
                                    <a:cubicBezTo>
                                      <a:pt x="19291" y="18408"/>
                                      <a:pt x="20660" y="19399"/>
                                      <a:pt x="20660" y="19399"/>
                                    </a:cubicBezTo>
                                    <a:cubicBezTo>
                                      <a:pt x="20508" y="19812"/>
                                      <a:pt x="20595" y="20385"/>
                                      <a:pt x="20204" y="20638"/>
                                    </a:cubicBezTo>
                                    <a:cubicBezTo>
                                      <a:pt x="19421" y="21143"/>
                                      <a:pt x="17467" y="21463"/>
                                      <a:pt x="17467" y="21463"/>
                                    </a:cubicBezTo>
                                    <a:cubicBezTo>
                                      <a:pt x="17011" y="21325"/>
                                      <a:pt x="16474" y="21322"/>
                                      <a:pt x="16098" y="21050"/>
                                    </a:cubicBezTo>
                                    <a:cubicBezTo>
                                      <a:pt x="15670" y="20740"/>
                                      <a:pt x="15537" y="20193"/>
                                      <a:pt x="15186" y="19812"/>
                                    </a:cubicBezTo>
                                    <a:cubicBezTo>
                                      <a:pt x="14088" y="18620"/>
                                      <a:pt x="13794" y="18560"/>
                                      <a:pt x="12449" y="17748"/>
                                    </a:cubicBezTo>
                                    <a:cubicBezTo>
                                      <a:pt x="12145" y="17198"/>
                                      <a:pt x="11914" y="16609"/>
                                      <a:pt x="11536" y="16097"/>
                                    </a:cubicBezTo>
                                    <a:cubicBezTo>
                                      <a:pt x="11017" y="15392"/>
                                      <a:pt x="9987" y="14888"/>
                                      <a:pt x="9256" y="14446"/>
                                    </a:cubicBezTo>
                                    <a:lnTo>
                                      <a:pt x="8343" y="11970"/>
                                    </a:lnTo>
                                    <a:cubicBezTo>
                                      <a:pt x="7840" y="10604"/>
                                      <a:pt x="7572" y="9260"/>
                                      <a:pt x="5606" y="8668"/>
                                    </a:cubicBezTo>
                                    <a:cubicBezTo>
                                      <a:pt x="3643" y="8076"/>
                                      <a:pt x="4704" y="8361"/>
                                      <a:pt x="2413" y="7842"/>
                                    </a:cubicBezTo>
                                    <a:cubicBezTo>
                                      <a:pt x="321" y="5004"/>
                                      <a:pt x="935" y="6307"/>
                                      <a:pt x="132" y="4127"/>
                                    </a:cubicBezTo>
                                    <a:cubicBezTo>
                                      <a:pt x="603" y="-137"/>
                                      <a:pt x="-940" y="0"/>
                                      <a:pt x="1044" y="0"/>
                                    </a:cubicBezTo>
                                  </a:path>
                                </a:pathLst>
                              </a:custGeom>
                              <a:solidFill>
                                <a:srgbClr val="FFFF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86" name="Group"/>
                              <p:cNvGrpSpPr/>
                              <p:nvPr/>
                            </p:nvGrpSpPr>
                            <p:grpSpPr>
                              <a:xfrm>
                                <a:off x="-45" y="-13"/>
                                <a:ext cx="5454846" cy="3219174"/>
                                <a:chOff x="-43" y="-11"/>
                                <a:chExt cx="5454844" cy="3219173"/>
                              </a:xfrm>
                            </p:grpSpPr>
                            <p:sp>
                              <p:nvSpPr>
                                <p:cNvPr id="154" name="Line"/>
                                <p:cNvSpPr/>
                                <p:nvPr/>
                              </p:nvSpPr>
                              <p:spPr>
                                <a:xfrm>
                                  <a:off x="3006933" y="1258507"/>
                                  <a:ext cx="1059612" cy="330780"/>
                                </a:xfrm>
                                <a:custGeom>
                                  <a:avLst/>
                                  <a:gdLst/>
                                  <a:ahLst/>
                                  <a:cxnLst>
                                    <a:cxn ang="0">
                                      <a:pos x="wd2" y="hd2"/>
                                    </a:cxn>
                                    <a:cxn ang="5400000">
                                      <a:pos x="wd2" y="hd2"/>
                                    </a:cxn>
                                    <a:cxn ang="10800000">
                                      <a:pos x="wd2" y="hd2"/>
                                    </a:cxn>
                                    <a:cxn ang="16200000">
                                      <a:pos x="wd2" y="hd2"/>
                                    </a:cxn>
                                  </a:cxnLst>
                                  <a:rect l="0" t="0" r="r" b="b"/>
                                  <a:pathLst>
                                    <a:path w="21455" h="21031" fill="norm" stroke="1" extrusionOk="0">
                                      <a:moveTo>
                                        <a:pt x="14912" y="15"/>
                                      </a:moveTo>
                                      <a:cubicBezTo>
                                        <a:pt x="14569" y="375"/>
                                        <a:pt x="14234" y="818"/>
                                        <a:pt x="13884" y="1093"/>
                                      </a:cubicBezTo>
                                      <a:cubicBezTo>
                                        <a:pt x="13655" y="1273"/>
                                        <a:pt x="13424" y="1419"/>
                                        <a:pt x="13198" y="1632"/>
                                      </a:cubicBezTo>
                                      <a:cubicBezTo>
                                        <a:pt x="12852" y="1958"/>
                                        <a:pt x="12470" y="2080"/>
                                        <a:pt x="12170" y="2710"/>
                                      </a:cubicBezTo>
                                      <a:cubicBezTo>
                                        <a:pt x="11998" y="3069"/>
                                        <a:pt x="11844" y="3524"/>
                                        <a:pt x="11656" y="3787"/>
                                      </a:cubicBezTo>
                                      <a:cubicBezTo>
                                        <a:pt x="11325" y="4249"/>
                                        <a:pt x="10627" y="4865"/>
                                        <a:pt x="10627" y="4865"/>
                                      </a:cubicBezTo>
                                      <a:cubicBezTo>
                                        <a:pt x="5832" y="3429"/>
                                        <a:pt x="8232" y="3607"/>
                                        <a:pt x="3428" y="4326"/>
                                      </a:cubicBezTo>
                                      <a:cubicBezTo>
                                        <a:pt x="2971" y="4686"/>
                                        <a:pt x="2504" y="4936"/>
                                        <a:pt x="2057" y="5404"/>
                                      </a:cubicBezTo>
                                      <a:cubicBezTo>
                                        <a:pt x="1885" y="5584"/>
                                        <a:pt x="1704" y="5689"/>
                                        <a:pt x="1543" y="5943"/>
                                      </a:cubicBezTo>
                                      <a:cubicBezTo>
                                        <a:pt x="1358" y="6233"/>
                                        <a:pt x="1200" y="6661"/>
                                        <a:pt x="1028" y="7021"/>
                                      </a:cubicBezTo>
                                      <a:cubicBezTo>
                                        <a:pt x="914" y="7560"/>
                                        <a:pt x="814" y="8132"/>
                                        <a:pt x="686" y="8637"/>
                                      </a:cubicBezTo>
                                      <a:cubicBezTo>
                                        <a:pt x="585" y="9034"/>
                                        <a:pt x="415" y="9261"/>
                                        <a:pt x="343" y="9715"/>
                                      </a:cubicBezTo>
                                      <a:cubicBezTo>
                                        <a:pt x="181" y="10731"/>
                                        <a:pt x="0" y="12948"/>
                                        <a:pt x="0" y="12948"/>
                                      </a:cubicBezTo>
                                      <a:cubicBezTo>
                                        <a:pt x="87" y="13130"/>
                                        <a:pt x="826" y="14884"/>
                                        <a:pt x="1028" y="14565"/>
                                      </a:cubicBezTo>
                                      <a:cubicBezTo>
                                        <a:pt x="1190" y="14311"/>
                                        <a:pt x="1143" y="13487"/>
                                        <a:pt x="1200" y="12948"/>
                                      </a:cubicBezTo>
                                      <a:cubicBezTo>
                                        <a:pt x="4230" y="14536"/>
                                        <a:pt x="450" y="12948"/>
                                        <a:pt x="3085" y="12948"/>
                                      </a:cubicBezTo>
                                      <a:cubicBezTo>
                                        <a:pt x="3433" y="12948"/>
                                        <a:pt x="3771" y="13308"/>
                                        <a:pt x="4114" y="13487"/>
                                      </a:cubicBezTo>
                                      <a:cubicBezTo>
                                        <a:pt x="4171" y="14385"/>
                                        <a:pt x="4183" y="15324"/>
                                        <a:pt x="4285" y="16182"/>
                                      </a:cubicBezTo>
                                      <a:cubicBezTo>
                                        <a:pt x="4443" y="17508"/>
                                        <a:pt x="4755" y="18268"/>
                                        <a:pt x="5142" y="18876"/>
                                      </a:cubicBezTo>
                                      <a:cubicBezTo>
                                        <a:pt x="5304" y="19130"/>
                                        <a:pt x="5495" y="19161"/>
                                        <a:pt x="5656" y="19415"/>
                                      </a:cubicBezTo>
                                      <a:cubicBezTo>
                                        <a:pt x="6985" y="21504"/>
                                        <a:pt x="5392" y="19677"/>
                                        <a:pt x="6685" y="21031"/>
                                      </a:cubicBezTo>
                                      <a:cubicBezTo>
                                        <a:pt x="7542" y="20133"/>
                                        <a:pt x="7142" y="21031"/>
                                        <a:pt x="7542" y="17259"/>
                                      </a:cubicBezTo>
                                      <a:lnTo>
                                        <a:pt x="7713" y="15643"/>
                                      </a:lnTo>
                                      <a:cubicBezTo>
                                        <a:pt x="7339" y="12115"/>
                                        <a:pt x="7859" y="15577"/>
                                        <a:pt x="7028" y="13487"/>
                                      </a:cubicBezTo>
                                      <a:cubicBezTo>
                                        <a:pt x="6867" y="13083"/>
                                        <a:pt x="6799" y="12409"/>
                                        <a:pt x="6685" y="11871"/>
                                      </a:cubicBezTo>
                                      <a:cubicBezTo>
                                        <a:pt x="6856" y="11511"/>
                                        <a:pt x="7038" y="10388"/>
                                        <a:pt x="7199" y="10793"/>
                                      </a:cubicBezTo>
                                      <a:cubicBezTo>
                                        <a:pt x="7481" y="11502"/>
                                        <a:pt x="7428" y="12948"/>
                                        <a:pt x="7542" y="14026"/>
                                      </a:cubicBezTo>
                                      <a:lnTo>
                                        <a:pt x="7713" y="15643"/>
                                      </a:lnTo>
                                      <a:cubicBezTo>
                                        <a:pt x="7770" y="16182"/>
                                        <a:pt x="7734" y="16944"/>
                                        <a:pt x="7885" y="17259"/>
                                      </a:cubicBezTo>
                                      <a:cubicBezTo>
                                        <a:pt x="8056" y="17618"/>
                                        <a:pt x="8215" y="18047"/>
                                        <a:pt x="8399" y="18337"/>
                                      </a:cubicBezTo>
                                      <a:cubicBezTo>
                                        <a:pt x="8560" y="18591"/>
                                        <a:pt x="8742" y="18696"/>
                                        <a:pt x="8913" y="18876"/>
                                      </a:cubicBezTo>
                                      <a:cubicBezTo>
                                        <a:pt x="9147" y="18386"/>
                                        <a:pt x="9607" y="17574"/>
                                        <a:pt x="9770" y="16720"/>
                                      </a:cubicBezTo>
                                      <a:cubicBezTo>
                                        <a:pt x="10057" y="15219"/>
                                        <a:pt x="9784" y="14745"/>
                                        <a:pt x="10284" y="13487"/>
                                      </a:cubicBezTo>
                                      <a:cubicBezTo>
                                        <a:pt x="10425" y="13132"/>
                                        <a:pt x="10627" y="13128"/>
                                        <a:pt x="10799" y="12948"/>
                                      </a:cubicBezTo>
                                      <a:cubicBezTo>
                                        <a:pt x="11027" y="13128"/>
                                        <a:pt x="11268" y="13195"/>
                                        <a:pt x="11484" y="13487"/>
                                      </a:cubicBezTo>
                                      <a:cubicBezTo>
                                        <a:pt x="11674" y="13742"/>
                                        <a:pt x="11794" y="14493"/>
                                        <a:pt x="11998" y="14565"/>
                                      </a:cubicBezTo>
                                      <a:cubicBezTo>
                                        <a:pt x="12344" y="14686"/>
                                        <a:pt x="12684" y="14206"/>
                                        <a:pt x="13027" y="14026"/>
                                      </a:cubicBezTo>
                                      <a:cubicBezTo>
                                        <a:pt x="13084" y="13308"/>
                                        <a:pt x="13134" y="12583"/>
                                        <a:pt x="13198" y="11871"/>
                                      </a:cubicBezTo>
                                      <a:cubicBezTo>
                                        <a:pt x="13531" y="8212"/>
                                        <a:pt x="13417" y="10229"/>
                                        <a:pt x="15427" y="9176"/>
                                      </a:cubicBezTo>
                                      <a:cubicBezTo>
                                        <a:pt x="16284" y="9356"/>
                                        <a:pt x="17142" y="9471"/>
                                        <a:pt x="17998" y="9715"/>
                                      </a:cubicBezTo>
                                      <a:cubicBezTo>
                                        <a:pt x="18400" y="9830"/>
                                        <a:pt x="18793" y="10254"/>
                                        <a:pt x="19197" y="10254"/>
                                      </a:cubicBezTo>
                                      <a:cubicBezTo>
                                        <a:pt x="19715" y="10254"/>
                                        <a:pt x="20226" y="9895"/>
                                        <a:pt x="20740" y="9715"/>
                                      </a:cubicBezTo>
                                      <a:cubicBezTo>
                                        <a:pt x="20936" y="9304"/>
                                        <a:pt x="21600" y="8391"/>
                                        <a:pt x="21426" y="7021"/>
                                      </a:cubicBezTo>
                                      <a:cubicBezTo>
                                        <a:pt x="21349" y="6419"/>
                                        <a:pt x="21117" y="6005"/>
                                        <a:pt x="20911" y="5943"/>
                                      </a:cubicBezTo>
                                      <a:cubicBezTo>
                                        <a:pt x="19318" y="5458"/>
                                        <a:pt x="17712" y="5584"/>
                                        <a:pt x="16112" y="5404"/>
                                      </a:cubicBezTo>
                                      <a:cubicBezTo>
                                        <a:pt x="15929" y="4828"/>
                                        <a:pt x="15470" y="3526"/>
                                        <a:pt x="15427" y="2710"/>
                                      </a:cubicBezTo>
                                      <a:cubicBezTo>
                                        <a:pt x="15397" y="2149"/>
                                        <a:pt x="15541" y="1632"/>
                                        <a:pt x="15598" y="1093"/>
                                      </a:cubicBezTo>
                                      <a:cubicBezTo>
                                        <a:pt x="15484" y="734"/>
                                        <a:pt x="15414" y="115"/>
                                        <a:pt x="15255" y="15"/>
                                      </a:cubicBezTo>
                                      <a:cubicBezTo>
                                        <a:pt x="15078" y="-96"/>
                                        <a:pt x="14918" y="443"/>
                                        <a:pt x="14741" y="554"/>
                                      </a:cubicBezTo>
                                      <a:cubicBezTo>
                                        <a:pt x="14345" y="803"/>
                                        <a:pt x="13941" y="913"/>
                                        <a:pt x="13541" y="1093"/>
                                      </a:cubicBezTo>
                                      <a:lnTo>
                                        <a:pt x="13198" y="2171"/>
                                      </a:lnTo>
                                    </a:path>
                                  </a:pathLst>
                                </a:custGeom>
                                <a:solidFill>
                                  <a:srgbClr val="CC99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55" name="Line"/>
                                <p:cNvSpPr/>
                                <p:nvPr/>
                              </p:nvSpPr>
                              <p:spPr>
                                <a:xfrm>
                                  <a:off x="4198502" y="1215874"/>
                                  <a:ext cx="323336" cy="451058"/>
                                </a:xfrm>
                                <a:custGeom>
                                  <a:avLst/>
                                  <a:gdLst/>
                                  <a:ahLst/>
                                  <a:cxnLst>
                                    <a:cxn ang="0">
                                      <a:pos x="wd2" y="hd2"/>
                                    </a:cxn>
                                    <a:cxn ang="5400000">
                                      <a:pos x="wd2" y="hd2"/>
                                    </a:cxn>
                                    <a:cxn ang="10800000">
                                      <a:pos x="wd2" y="hd2"/>
                                    </a:cxn>
                                    <a:cxn ang="16200000">
                                      <a:pos x="wd2" y="hd2"/>
                                    </a:cxn>
                                  </a:cxnLst>
                                  <a:rect l="0" t="0" r="r" b="b"/>
                                  <a:pathLst>
                                    <a:path w="20850" h="21384" fill="norm" stroke="1" extrusionOk="0">
                                      <a:moveTo>
                                        <a:pt x="612" y="3227"/>
                                      </a:moveTo>
                                      <a:cubicBezTo>
                                        <a:pt x="440" y="2848"/>
                                        <a:pt x="-675" y="1192"/>
                                        <a:pt x="612" y="813"/>
                                      </a:cubicBezTo>
                                      <a:cubicBezTo>
                                        <a:pt x="1310" y="608"/>
                                        <a:pt x="2071" y="1082"/>
                                        <a:pt x="2800" y="1216"/>
                                      </a:cubicBezTo>
                                      <a:cubicBezTo>
                                        <a:pt x="3165" y="1484"/>
                                        <a:pt x="3491" y="1783"/>
                                        <a:pt x="3894" y="2020"/>
                                      </a:cubicBezTo>
                                      <a:cubicBezTo>
                                        <a:pt x="7087" y="3899"/>
                                        <a:pt x="7125" y="2741"/>
                                        <a:pt x="13192" y="2422"/>
                                      </a:cubicBezTo>
                                      <a:cubicBezTo>
                                        <a:pt x="17317" y="1411"/>
                                        <a:pt x="12233" y="2775"/>
                                        <a:pt x="16474" y="1216"/>
                                      </a:cubicBezTo>
                                      <a:cubicBezTo>
                                        <a:pt x="16990" y="1026"/>
                                        <a:pt x="17568" y="948"/>
                                        <a:pt x="18115" y="813"/>
                                      </a:cubicBezTo>
                                      <a:cubicBezTo>
                                        <a:pt x="18480" y="545"/>
                                        <a:pt x="18709" y="-83"/>
                                        <a:pt x="19209" y="9"/>
                                      </a:cubicBezTo>
                                      <a:cubicBezTo>
                                        <a:pt x="19980" y="151"/>
                                        <a:pt x="20659" y="2000"/>
                                        <a:pt x="20850" y="2422"/>
                                      </a:cubicBezTo>
                                      <a:cubicBezTo>
                                        <a:pt x="19900" y="4518"/>
                                        <a:pt x="20925" y="2856"/>
                                        <a:pt x="19209" y="4434"/>
                                      </a:cubicBezTo>
                                      <a:cubicBezTo>
                                        <a:pt x="18798" y="4811"/>
                                        <a:pt x="18628" y="5338"/>
                                        <a:pt x="18115" y="5640"/>
                                      </a:cubicBezTo>
                                      <a:cubicBezTo>
                                        <a:pt x="17665" y="5905"/>
                                        <a:pt x="17021" y="5908"/>
                                        <a:pt x="16474" y="6042"/>
                                      </a:cubicBezTo>
                                      <a:cubicBezTo>
                                        <a:pt x="14128" y="7768"/>
                                        <a:pt x="16046" y="5888"/>
                                        <a:pt x="16474" y="9663"/>
                                      </a:cubicBezTo>
                                      <a:cubicBezTo>
                                        <a:pt x="16551" y="10344"/>
                                        <a:pt x="16153" y="11011"/>
                                        <a:pt x="15927" y="11674"/>
                                      </a:cubicBezTo>
                                      <a:cubicBezTo>
                                        <a:pt x="15787" y="12085"/>
                                        <a:pt x="15677" y="12517"/>
                                        <a:pt x="15380" y="12880"/>
                                      </a:cubicBezTo>
                                      <a:cubicBezTo>
                                        <a:pt x="14861" y="13517"/>
                                        <a:pt x="13390" y="14124"/>
                                        <a:pt x="12645" y="14489"/>
                                      </a:cubicBezTo>
                                      <a:cubicBezTo>
                                        <a:pt x="11096" y="17908"/>
                                        <a:pt x="13257" y="13740"/>
                                        <a:pt x="11004" y="16501"/>
                                      </a:cubicBezTo>
                                      <a:cubicBezTo>
                                        <a:pt x="10198" y="17488"/>
                                        <a:pt x="10625" y="18265"/>
                                        <a:pt x="9910" y="19316"/>
                                      </a:cubicBezTo>
                                      <a:cubicBezTo>
                                        <a:pt x="9680" y="19655"/>
                                        <a:pt x="9181" y="19853"/>
                                        <a:pt x="8817" y="20121"/>
                                      </a:cubicBezTo>
                                      <a:cubicBezTo>
                                        <a:pt x="8634" y="20523"/>
                                        <a:pt x="8785" y="21138"/>
                                        <a:pt x="8270" y="21327"/>
                                      </a:cubicBezTo>
                                      <a:cubicBezTo>
                                        <a:pt x="7754" y="21517"/>
                                        <a:pt x="7079" y="21190"/>
                                        <a:pt x="6629" y="20925"/>
                                      </a:cubicBezTo>
                                      <a:cubicBezTo>
                                        <a:pt x="5665" y="20358"/>
                                        <a:pt x="5348" y="19307"/>
                                        <a:pt x="4988" y="18512"/>
                                      </a:cubicBezTo>
                                      <a:cubicBezTo>
                                        <a:pt x="5380" y="15916"/>
                                        <a:pt x="6000" y="14558"/>
                                        <a:pt x="4988" y="12076"/>
                                      </a:cubicBezTo>
                                      <a:cubicBezTo>
                                        <a:pt x="4799" y="11613"/>
                                        <a:pt x="4188" y="11302"/>
                                        <a:pt x="3894" y="10869"/>
                                      </a:cubicBezTo>
                                      <a:cubicBezTo>
                                        <a:pt x="3636" y="10490"/>
                                        <a:pt x="3529" y="10065"/>
                                        <a:pt x="3347" y="9663"/>
                                      </a:cubicBezTo>
                                      <a:cubicBezTo>
                                        <a:pt x="5058" y="9033"/>
                                        <a:pt x="6067" y="8874"/>
                                        <a:pt x="7176" y="7651"/>
                                      </a:cubicBezTo>
                                      <a:cubicBezTo>
                                        <a:pt x="7495" y="7299"/>
                                        <a:pt x="7540" y="6847"/>
                                        <a:pt x="7723" y="6445"/>
                                      </a:cubicBezTo>
                                      <a:cubicBezTo>
                                        <a:pt x="7176" y="6177"/>
                                        <a:pt x="6595" y="5942"/>
                                        <a:pt x="6082" y="5640"/>
                                      </a:cubicBezTo>
                                      <a:cubicBezTo>
                                        <a:pt x="5679" y="5403"/>
                                        <a:pt x="5449" y="5005"/>
                                        <a:pt x="4988" y="4836"/>
                                      </a:cubicBezTo>
                                      <a:cubicBezTo>
                                        <a:pt x="3956" y="4457"/>
                                        <a:pt x="1706" y="4031"/>
                                        <a:pt x="1706" y="4031"/>
                                      </a:cubicBezTo>
                                      <a:cubicBezTo>
                                        <a:pt x="1522" y="3828"/>
                                        <a:pt x="-258" y="2094"/>
                                        <a:pt x="65" y="1618"/>
                                      </a:cubicBezTo>
                                      <a:cubicBezTo>
                                        <a:pt x="323" y="1239"/>
                                        <a:pt x="1159" y="1350"/>
                                        <a:pt x="1706" y="1216"/>
                                      </a:cubicBezTo>
                                      <a:cubicBezTo>
                                        <a:pt x="2800" y="1350"/>
                                        <a:pt x="3996" y="1253"/>
                                        <a:pt x="4988" y="1618"/>
                                      </a:cubicBezTo>
                                      <a:cubicBezTo>
                                        <a:pt x="5576" y="1834"/>
                                        <a:pt x="5568" y="2523"/>
                                        <a:pt x="6082" y="2825"/>
                                      </a:cubicBezTo>
                                      <a:cubicBezTo>
                                        <a:pt x="6532" y="3089"/>
                                        <a:pt x="7176" y="3093"/>
                                        <a:pt x="7723" y="3227"/>
                                      </a:cubicBezTo>
                                      <a:cubicBezTo>
                                        <a:pt x="8816" y="2959"/>
                                        <a:pt x="9886" y="2628"/>
                                        <a:pt x="11004" y="2422"/>
                                      </a:cubicBezTo>
                                      <a:cubicBezTo>
                                        <a:pt x="11734" y="2288"/>
                                        <a:pt x="12472" y="2179"/>
                                        <a:pt x="13192" y="2020"/>
                                      </a:cubicBezTo>
                                      <a:cubicBezTo>
                                        <a:pt x="14297" y="1777"/>
                                        <a:pt x="15380" y="1484"/>
                                        <a:pt x="16474" y="1216"/>
                                      </a:cubicBezTo>
                                      <a:lnTo>
                                        <a:pt x="18115" y="813"/>
                                      </a:lnTo>
                                    </a:path>
                                  </a:pathLst>
                                </a:custGeom>
                                <a:solidFill>
                                  <a:srgbClr val="CC99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56" name="Line"/>
                                <p:cNvSpPr/>
                                <p:nvPr/>
                              </p:nvSpPr>
                              <p:spPr>
                                <a:xfrm>
                                  <a:off x="3708612" y="1851633"/>
                                  <a:ext cx="171138" cy="299992"/>
                                </a:xfrm>
                                <a:custGeom>
                                  <a:avLst/>
                                  <a:gdLst/>
                                  <a:ahLst/>
                                  <a:cxnLst>
                                    <a:cxn ang="0">
                                      <a:pos x="wd2" y="hd2"/>
                                    </a:cxn>
                                    <a:cxn ang="5400000">
                                      <a:pos x="wd2" y="hd2"/>
                                    </a:cxn>
                                    <a:cxn ang="10800000">
                                      <a:pos x="wd2" y="hd2"/>
                                    </a:cxn>
                                    <a:cxn ang="16200000">
                                      <a:pos x="wd2" y="hd2"/>
                                    </a:cxn>
                                  </a:cxnLst>
                                  <a:rect l="0" t="0" r="r" b="b"/>
                                  <a:pathLst>
                                    <a:path w="20248" h="20307" fill="norm" stroke="1" extrusionOk="0">
                                      <a:moveTo>
                                        <a:pt x="20108" y="8028"/>
                                      </a:moveTo>
                                      <a:cubicBezTo>
                                        <a:pt x="18150" y="4679"/>
                                        <a:pt x="20634" y="7754"/>
                                        <a:pt x="16086" y="5161"/>
                                      </a:cubicBezTo>
                                      <a:cubicBezTo>
                                        <a:pt x="10861" y="2180"/>
                                        <a:pt x="17039" y="4563"/>
                                        <a:pt x="12065" y="2294"/>
                                      </a:cubicBezTo>
                                      <a:cubicBezTo>
                                        <a:pt x="5725" y="-599"/>
                                        <a:pt x="11892" y="2769"/>
                                        <a:pt x="7038" y="0"/>
                                      </a:cubicBezTo>
                                      <a:cubicBezTo>
                                        <a:pt x="5362" y="382"/>
                                        <a:pt x="3199" y="372"/>
                                        <a:pt x="2011" y="1147"/>
                                      </a:cubicBezTo>
                                      <a:cubicBezTo>
                                        <a:pt x="615" y="2057"/>
                                        <a:pt x="0" y="4587"/>
                                        <a:pt x="0" y="4587"/>
                                      </a:cubicBezTo>
                                      <a:cubicBezTo>
                                        <a:pt x="335" y="6308"/>
                                        <a:pt x="544" y="8037"/>
                                        <a:pt x="1005" y="9748"/>
                                      </a:cubicBezTo>
                                      <a:cubicBezTo>
                                        <a:pt x="1439" y="11357"/>
                                        <a:pt x="3239" y="14143"/>
                                        <a:pt x="4022" y="15482"/>
                                      </a:cubicBezTo>
                                      <a:cubicBezTo>
                                        <a:pt x="5327" y="17715"/>
                                        <a:pt x="4278" y="16775"/>
                                        <a:pt x="7038" y="18349"/>
                                      </a:cubicBezTo>
                                      <a:cubicBezTo>
                                        <a:pt x="7373" y="18923"/>
                                        <a:pt x="7059" y="19845"/>
                                        <a:pt x="8043" y="20069"/>
                                      </a:cubicBezTo>
                                      <a:cubicBezTo>
                                        <a:pt x="12127" y="21001"/>
                                        <a:pt x="12368" y="18977"/>
                                        <a:pt x="13070" y="17776"/>
                                      </a:cubicBezTo>
                                      <a:cubicBezTo>
                                        <a:pt x="13405" y="15864"/>
                                        <a:pt x="13599" y="13943"/>
                                        <a:pt x="14076" y="12042"/>
                                      </a:cubicBezTo>
                                      <a:cubicBezTo>
                                        <a:pt x="14271" y="11261"/>
                                        <a:pt x="14218" y="10363"/>
                                        <a:pt x="15081" y="9748"/>
                                      </a:cubicBezTo>
                                      <a:cubicBezTo>
                                        <a:pt x="15743" y="9276"/>
                                        <a:pt x="17092" y="9366"/>
                                        <a:pt x="18097" y="9175"/>
                                      </a:cubicBezTo>
                                      <a:cubicBezTo>
                                        <a:pt x="19430" y="8034"/>
                                        <a:pt x="21600" y="7159"/>
                                        <a:pt x="19102" y="5734"/>
                                      </a:cubicBezTo>
                                      <a:cubicBezTo>
                                        <a:pt x="18353" y="5307"/>
                                        <a:pt x="16086" y="5161"/>
                                        <a:pt x="16086" y="5161"/>
                                      </a:cubicBezTo>
                                    </a:path>
                                  </a:pathLst>
                                </a:custGeom>
                                <a:solidFill>
                                  <a:srgbClr val="FF66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85" name="Group"/>
                                <p:cNvGrpSpPr/>
                                <p:nvPr/>
                              </p:nvGrpSpPr>
                              <p:grpSpPr>
                                <a:xfrm>
                                  <a:off x="-44" y="-12"/>
                                  <a:ext cx="5454846" cy="3219174"/>
                                  <a:chOff x="-42" y="-10"/>
                                  <a:chExt cx="5454844" cy="3219173"/>
                                </a:xfrm>
                              </p:grpSpPr>
                              <p:sp>
                                <p:nvSpPr>
                                  <p:cNvPr id="157" name="Line"/>
                                  <p:cNvSpPr/>
                                  <p:nvPr/>
                                </p:nvSpPr>
                                <p:spPr>
                                  <a:xfrm>
                                    <a:off x="4460055" y="2435198"/>
                                    <a:ext cx="375766" cy="178637"/>
                                  </a:xfrm>
                                  <a:custGeom>
                                    <a:avLst/>
                                    <a:gdLst/>
                                    <a:ahLst/>
                                    <a:cxnLst>
                                      <a:cxn ang="0">
                                        <a:pos x="wd2" y="hd2"/>
                                      </a:cxn>
                                      <a:cxn ang="5400000">
                                        <a:pos x="wd2" y="hd2"/>
                                      </a:cxn>
                                      <a:cxn ang="10800000">
                                        <a:pos x="wd2" y="hd2"/>
                                      </a:cxn>
                                      <a:cxn ang="16200000">
                                        <a:pos x="wd2" y="hd2"/>
                                      </a:cxn>
                                    </a:cxnLst>
                                    <a:rect l="0" t="0" r="r" b="b"/>
                                    <a:pathLst>
                                      <a:path w="21215" h="20953" fill="norm" stroke="1" extrusionOk="0">
                                        <a:moveTo>
                                          <a:pt x="2091" y="8969"/>
                                        </a:moveTo>
                                        <a:cubicBezTo>
                                          <a:pt x="1931" y="7973"/>
                                          <a:pt x="1530" y="7016"/>
                                          <a:pt x="1612" y="5979"/>
                                        </a:cubicBezTo>
                                        <a:cubicBezTo>
                                          <a:pt x="1856" y="2930"/>
                                          <a:pt x="2893" y="2654"/>
                                          <a:pt x="4003" y="1993"/>
                                        </a:cubicBezTo>
                                        <a:cubicBezTo>
                                          <a:pt x="4635" y="1617"/>
                                          <a:pt x="5284" y="1373"/>
                                          <a:pt x="5915" y="997"/>
                                        </a:cubicBezTo>
                                        <a:cubicBezTo>
                                          <a:pt x="6400" y="708"/>
                                          <a:pt x="6872" y="332"/>
                                          <a:pt x="7350" y="0"/>
                                        </a:cubicBezTo>
                                        <a:cubicBezTo>
                                          <a:pt x="7828" y="332"/>
                                          <a:pt x="8390" y="341"/>
                                          <a:pt x="8784" y="997"/>
                                        </a:cubicBezTo>
                                        <a:cubicBezTo>
                                          <a:pt x="11873" y="6148"/>
                                          <a:pt x="7569" y="2478"/>
                                          <a:pt x="11174" y="4983"/>
                                        </a:cubicBezTo>
                                        <a:cubicBezTo>
                                          <a:pt x="12290" y="4651"/>
                                          <a:pt x="13491" y="4940"/>
                                          <a:pt x="14521" y="3986"/>
                                        </a:cubicBezTo>
                                        <a:cubicBezTo>
                                          <a:pt x="17434" y="1288"/>
                                          <a:pt x="13461" y="-404"/>
                                          <a:pt x="16912" y="1993"/>
                                        </a:cubicBezTo>
                                        <a:cubicBezTo>
                                          <a:pt x="18010" y="8864"/>
                                          <a:pt x="17155" y="6487"/>
                                          <a:pt x="18824" y="9966"/>
                                        </a:cubicBezTo>
                                        <a:cubicBezTo>
                                          <a:pt x="18984" y="10962"/>
                                          <a:pt x="19009" y="12101"/>
                                          <a:pt x="19302" y="12955"/>
                                        </a:cubicBezTo>
                                        <a:cubicBezTo>
                                          <a:pt x="19826" y="14484"/>
                                          <a:pt x="21215" y="16942"/>
                                          <a:pt x="21215" y="16942"/>
                                        </a:cubicBezTo>
                                        <a:cubicBezTo>
                                          <a:pt x="21055" y="18270"/>
                                          <a:pt x="21300" y="20223"/>
                                          <a:pt x="20737" y="20928"/>
                                        </a:cubicBezTo>
                                        <a:cubicBezTo>
                                          <a:pt x="20522" y="21196"/>
                                          <a:pt x="17770" y="19199"/>
                                          <a:pt x="17390" y="18935"/>
                                        </a:cubicBezTo>
                                        <a:cubicBezTo>
                                          <a:pt x="16213" y="16483"/>
                                          <a:pt x="15499" y="14473"/>
                                          <a:pt x="14043" y="12955"/>
                                        </a:cubicBezTo>
                                        <a:cubicBezTo>
                                          <a:pt x="13592" y="12486"/>
                                          <a:pt x="13105" y="12147"/>
                                          <a:pt x="12609" y="11959"/>
                                        </a:cubicBezTo>
                                        <a:cubicBezTo>
                                          <a:pt x="11345" y="11480"/>
                                          <a:pt x="10059" y="11294"/>
                                          <a:pt x="8784" y="10962"/>
                                        </a:cubicBezTo>
                                        <a:cubicBezTo>
                                          <a:pt x="7987" y="10298"/>
                                          <a:pt x="7240" y="9263"/>
                                          <a:pt x="6393" y="8969"/>
                                        </a:cubicBezTo>
                                        <a:cubicBezTo>
                                          <a:pt x="4344" y="8257"/>
                                          <a:pt x="2149" y="9342"/>
                                          <a:pt x="178" y="7973"/>
                                        </a:cubicBezTo>
                                        <a:cubicBezTo>
                                          <a:pt x="-300" y="7641"/>
                                          <a:pt x="300" y="5726"/>
                                          <a:pt x="656" y="4983"/>
                                        </a:cubicBezTo>
                                        <a:cubicBezTo>
                                          <a:pt x="2393" y="1363"/>
                                          <a:pt x="2091" y="6563"/>
                                          <a:pt x="2091" y="1993"/>
                                        </a:cubicBezTo>
                                      </a:path>
                                    </a:pathLst>
                                  </a:custGeom>
                                  <a:solidFill>
                                    <a:srgbClr val="FF66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84" name="Group"/>
                                  <p:cNvGrpSpPr/>
                                  <p:nvPr/>
                                </p:nvGrpSpPr>
                                <p:grpSpPr>
                                  <a:xfrm>
                                    <a:off x="-43" y="-11"/>
                                    <a:ext cx="5454846" cy="3219174"/>
                                    <a:chOff x="-41" y="-9"/>
                                    <a:chExt cx="5454844" cy="3219173"/>
                                  </a:xfrm>
                                </p:grpSpPr>
                                <p:sp>
                                  <p:nvSpPr>
                                    <p:cNvPr id="158" name="Shape"/>
                                    <p:cNvSpPr/>
                                    <p:nvPr/>
                                  </p:nvSpPr>
                                  <p:spPr>
                                    <a:xfrm>
                                      <a:off x="255786" y="965674"/>
                                      <a:ext cx="600078" cy="594537"/>
                                    </a:xfrm>
                                    <a:custGeom>
                                      <a:avLst/>
                                      <a:gdLst/>
                                      <a:ahLst/>
                                      <a:cxnLst>
                                        <a:cxn ang="0">
                                          <a:pos x="wd2" y="hd2"/>
                                        </a:cxn>
                                        <a:cxn ang="5400000">
                                          <a:pos x="wd2" y="hd2"/>
                                        </a:cxn>
                                        <a:cxn ang="10800000">
                                          <a:pos x="wd2" y="hd2"/>
                                        </a:cxn>
                                        <a:cxn ang="16200000">
                                          <a:pos x="wd2" y="hd2"/>
                                        </a:cxn>
                                      </a:cxnLst>
                                      <a:rect l="0" t="0" r="r" b="b"/>
                                      <a:pathLst>
                                        <a:path w="21600" h="21177" fill="norm" stroke="1" extrusionOk="0">
                                          <a:moveTo>
                                            <a:pt x="608" y="2499"/>
                                          </a:moveTo>
                                          <a:cubicBezTo>
                                            <a:pt x="710" y="2197"/>
                                            <a:pt x="748" y="1867"/>
                                            <a:pt x="913" y="1595"/>
                                          </a:cubicBezTo>
                                          <a:cubicBezTo>
                                            <a:pt x="1330" y="906"/>
                                            <a:pt x="1716" y="928"/>
                                            <a:pt x="2434" y="691"/>
                                          </a:cubicBezTo>
                                          <a:cubicBezTo>
                                            <a:pt x="2637" y="992"/>
                                            <a:pt x="2738" y="1394"/>
                                            <a:pt x="3042" y="1595"/>
                                          </a:cubicBezTo>
                                          <a:cubicBezTo>
                                            <a:pt x="3934" y="2183"/>
                                            <a:pt x="4351" y="1866"/>
                                            <a:pt x="5172" y="1595"/>
                                          </a:cubicBezTo>
                                          <a:cubicBezTo>
                                            <a:pt x="5242" y="1456"/>
                                            <a:pt x="5832" y="-423"/>
                                            <a:pt x="6693" y="88"/>
                                          </a:cubicBezTo>
                                          <a:cubicBezTo>
                                            <a:pt x="7082" y="320"/>
                                            <a:pt x="7050" y="920"/>
                                            <a:pt x="7301" y="1294"/>
                                          </a:cubicBezTo>
                                          <a:cubicBezTo>
                                            <a:pt x="7766" y="1984"/>
                                            <a:pt x="8388" y="2133"/>
                                            <a:pt x="9127" y="2499"/>
                                          </a:cubicBezTo>
                                          <a:cubicBezTo>
                                            <a:pt x="9330" y="2800"/>
                                            <a:pt x="9572" y="3079"/>
                                            <a:pt x="9735" y="3402"/>
                                          </a:cubicBezTo>
                                          <a:cubicBezTo>
                                            <a:pt x="9879" y="3686"/>
                                            <a:pt x="9874" y="4034"/>
                                            <a:pt x="10039" y="4306"/>
                                          </a:cubicBezTo>
                                          <a:cubicBezTo>
                                            <a:pt x="10187" y="4550"/>
                                            <a:pt x="10445" y="4708"/>
                                            <a:pt x="10648" y="4909"/>
                                          </a:cubicBezTo>
                                          <a:cubicBezTo>
                                            <a:pt x="11510" y="7469"/>
                                            <a:pt x="10308" y="4347"/>
                                            <a:pt x="11561" y="6415"/>
                                          </a:cubicBezTo>
                                          <a:cubicBezTo>
                                            <a:pt x="12745" y="8370"/>
                                            <a:pt x="10932" y="6395"/>
                                            <a:pt x="12473" y="7921"/>
                                          </a:cubicBezTo>
                                          <a:cubicBezTo>
                                            <a:pt x="12956" y="9355"/>
                                            <a:pt x="12864" y="9610"/>
                                            <a:pt x="13690" y="10633"/>
                                          </a:cubicBezTo>
                                          <a:cubicBezTo>
                                            <a:pt x="13869" y="10855"/>
                                            <a:pt x="14042" y="11108"/>
                                            <a:pt x="14299" y="11235"/>
                                          </a:cubicBezTo>
                                          <a:cubicBezTo>
                                            <a:pt x="14872" y="11519"/>
                                            <a:pt x="16124" y="11838"/>
                                            <a:pt x="16124" y="11838"/>
                                          </a:cubicBezTo>
                                          <a:cubicBezTo>
                                            <a:pt x="16732" y="12742"/>
                                            <a:pt x="16631" y="12842"/>
                                            <a:pt x="17645" y="13344"/>
                                          </a:cubicBezTo>
                                          <a:cubicBezTo>
                                            <a:pt x="17932" y="13486"/>
                                            <a:pt x="18277" y="13491"/>
                                            <a:pt x="18558" y="13645"/>
                                          </a:cubicBezTo>
                                          <a:cubicBezTo>
                                            <a:pt x="19197" y="13997"/>
                                            <a:pt x="20383" y="14850"/>
                                            <a:pt x="20383" y="14850"/>
                                          </a:cubicBezTo>
                                          <a:lnTo>
                                            <a:pt x="21296" y="17562"/>
                                          </a:lnTo>
                                          <a:lnTo>
                                            <a:pt x="21600" y="18466"/>
                                          </a:lnTo>
                                          <a:cubicBezTo>
                                            <a:pt x="21499" y="18867"/>
                                            <a:pt x="21411" y="19273"/>
                                            <a:pt x="21296" y="19671"/>
                                          </a:cubicBezTo>
                                          <a:cubicBezTo>
                                            <a:pt x="21208" y="19976"/>
                                            <a:pt x="21252" y="20390"/>
                                            <a:pt x="20992" y="20574"/>
                                          </a:cubicBezTo>
                                          <a:cubicBezTo>
                                            <a:pt x="20470" y="20944"/>
                                            <a:pt x="19166" y="21177"/>
                                            <a:pt x="19166" y="21177"/>
                                          </a:cubicBezTo>
                                          <a:cubicBezTo>
                                            <a:pt x="18424" y="20932"/>
                                            <a:pt x="17931" y="20857"/>
                                            <a:pt x="17341" y="20273"/>
                                          </a:cubicBezTo>
                                          <a:cubicBezTo>
                                            <a:pt x="16975" y="19911"/>
                                            <a:pt x="16283" y="18558"/>
                                            <a:pt x="16124" y="18164"/>
                                          </a:cubicBezTo>
                                          <a:cubicBezTo>
                                            <a:pt x="15886" y="17575"/>
                                            <a:pt x="15515" y="16357"/>
                                            <a:pt x="15515" y="16357"/>
                                          </a:cubicBezTo>
                                          <a:cubicBezTo>
                                            <a:pt x="15254" y="14288"/>
                                            <a:pt x="15762" y="14301"/>
                                            <a:pt x="14603" y="13344"/>
                                          </a:cubicBezTo>
                                          <a:cubicBezTo>
                                            <a:pt x="14213" y="13023"/>
                                            <a:pt x="13768" y="12771"/>
                                            <a:pt x="13386" y="12440"/>
                                          </a:cubicBezTo>
                                          <a:cubicBezTo>
                                            <a:pt x="12954" y="12066"/>
                                            <a:pt x="12169" y="11235"/>
                                            <a:pt x="12169" y="11235"/>
                                          </a:cubicBezTo>
                                          <a:cubicBezTo>
                                            <a:pt x="11505" y="9263"/>
                                            <a:pt x="12427" y="11199"/>
                                            <a:pt x="10952" y="10030"/>
                                          </a:cubicBezTo>
                                          <a:cubicBezTo>
                                            <a:pt x="10667" y="9804"/>
                                            <a:pt x="10629" y="9353"/>
                                            <a:pt x="10344" y="9126"/>
                                          </a:cubicBezTo>
                                          <a:cubicBezTo>
                                            <a:pt x="10093" y="8928"/>
                                            <a:pt x="9718" y="8967"/>
                                            <a:pt x="9431" y="8825"/>
                                          </a:cubicBezTo>
                                          <a:cubicBezTo>
                                            <a:pt x="9104" y="8663"/>
                                            <a:pt x="8852" y="8370"/>
                                            <a:pt x="8518" y="8223"/>
                                          </a:cubicBezTo>
                                          <a:cubicBezTo>
                                            <a:pt x="7932" y="7965"/>
                                            <a:pt x="7227" y="7972"/>
                                            <a:pt x="6693" y="7620"/>
                                          </a:cubicBezTo>
                                          <a:cubicBezTo>
                                            <a:pt x="5513" y="6841"/>
                                            <a:pt x="6127" y="7132"/>
                                            <a:pt x="4868" y="6716"/>
                                          </a:cubicBezTo>
                                          <a:cubicBezTo>
                                            <a:pt x="2995" y="3935"/>
                                            <a:pt x="5385" y="7356"/>
                                            <a:pt x="3651" y="5210"/>
                                          </a:cubicBezTo>
                                          <a:cubicBezTo>
                                            <a:pt x="2839" y="4206"/>
                                            <a:pt x="3347" y="4306"/>
                                            <a:pt x="2130" y="3704"/>
                                          </a:cubicBezTo>
                                          <a:cubicBezTo>
                                            <a:pt x="1693" y="3488"/>
                                            <a:pt x="390" y="3198"/>
                                            <a:pt x="0" y="3101"/>
                                          </a:cubicBezTo>
                                          <a:lnTo>
                                            <a:pt x="608" y="2499"/>
                                          </a:lnTo>
                                          <a:close/>
                                        </a:path>
                                      </a:pathLst>
                                    </a:custGeom>
                                    <a:solidFill>
                                      <a:srgbClr val="0A00FF"/>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59" name="Line"/>
                                    <p:cNvSpPr/>
                                    <p:nvPr/>
                                  </p:nvSpPr>
                                  <p:spPr>
                                    <a:xfrm>
                                      <a:off x="1356142" y="2268720"/>
                                      <a:ext cx="262629" cy="913009"/>
                                    </a:xfrm>
                                    <a:custGeom>
                                      <a:avLst/>
                                      <a:gdLst/>
                                      <a:ahLst/>
                                      <a:cxnLst>
                                        <a:cxn ang="0">
                                          <a:pos x="wd2" y="hd2"/>
                                        </a:cxn>
                                        <a:cxn ang="5400000">
                                          <a:pos x="wd2" y="hd2"/>
                                        </a:cxn>
                                        <a:cxn ang="10800000">
                                          <a:pos x="wd2" y="hd2"/>
                                        </a:cxn>
                                        <a:cxn ang="16200000">
                                          <a:pos x="wd2" y="hd2"/>
                                        </a:cxn>
                                      </a:cxnLst>
                                      <a:rect l="0" t="0" r="r" b="b"/>
                                      <a:pathLst>
                                        <a:path w="21398" h="20669" fill="norm" stroke="1" extrusionOk="0">
                                          <a:moveTo>
                                            <a:pt x="2070" y="228"/>
                                          </a:moveTo>
                                          <a:cubicBezTo>
                                            <a:pt x="2340" y="603"/>
                                            <a:pt x="3265" y="2095"/>
                                            <a:pt x="4140" y="2338"/>
                                          </a:cubicBezTo>
                                          <a:lnTo>
                                            <a:pt x="5520" y="2722"/>
                                          </a:lnTo>
                                          <a:cubicBezTo>
                                            <a:pt x="7255" y="4168"/>
                                            <a:pt x="4713" y="2441"/>
                                            <a:pt x="8281" y="3681"/>
                                          </a:cubicBezTo>
                                          <a:cubicBezTo>
                                            <a:pt x="8735" y="3839"/>
                                            <a:pt x="8457" y="4113"/>
                                            <a:pt x="8971" y="4256"/>
                                          </a:cubicBezTo>
                                          <a:cubicBezTo>
                                            <a:pt x="9698" y="4459"/>
                                            <a:pt x="10849" y="4493"/>
                                            <a:pt x="11731" y="4640"/>
                                          </a:cubicBezTo>
                                          <a:cubicBezTo>
                                            <a:pt x="13154" y="4877"/>
                                            <a:pt x="15872" y="5407"/>
                                            <a:pt x="15872" y="5407"/>
                                          </a:cubicBezTo>
                                          <a:cubicBezTo>
                                            <a:pt x="16102" y="5599"/>
                                            <a:pt x="15970" y="5865"/>
                                            <a:pt x="16562" y="5983"/>
                                          </a:cubicBezTo>
                                          <a:cubicBezTo>
                                            <a:pt x="17746" y="6218"/>
                                            <a:pt x="20702" y="6367"/>
                                            <a:pt x="20702" y="6367"/>
                                          </a:cubicBezTo>
                                          <a:cubicBezTo>
                                            <a:pt x="20932" y="6558"/>
                                            <a:pt x="21453" y="6741"/>
                                            <a:pt x="21393" y="6942"/>
                                          </a:cubicBezTo>
                                          <a:cubicBezTo>
                                            <a:pt x="21058" y="8059"/>
                                            <a:pt x="21148" y="8493"/>
                                            <a:pt x="18632" y="9052"/>
                                          </a:cubicBezTo>
                                          <a:cubicBezTo>
                                            <a:pt x="17985" y="9196"/>
                                            <a:pt x="17252" y="9308"/>
                                            <a:pt x="16562" y="9436"/>
                                          </a:cubicBezTo>
                                          <a:cubicBezTo>
                                            <a:pt x="16332" y="9692"/>
                                            <a:pt x="16132" y="9950"/>
                                            <a:pt x="15872" y="10203"/>
                                          </a:cubicBezTo>
                                          <a:cubicBezTo>
                                            <a:pt x="15672" y="10398"/>
                                            <a:pt x="15301" y="10579"/>
                                            <a:pt x="15182" y="10779"/>
                                          </a:cubicBezTo>
                                          <a:cubicBezTo>
                                            <a:pt x="14423" y="12044"/>
                                            <a:pt x="14866" y="12380"/>
                                            <a:pt x="13802" y="13464"/>
                                          </a:cubicBezTo>
                                          <a:cubicBezTo>
                                            <a:pt x="13419" y="13854"/>
                                            <a:pt x="12774" y="14223"/>
                                            <a:pt x="12421" y="14615"/>
                                          </a:cubicBezTo>
                                          <a:lnTo>
                                            <a:pt x="11731" y="15383"/>
                                          </a:lnTo>
                                          <a:cubicBezTo>
                                            <a:pt x="11961" y="16853"/>
                                            <a:pt x="12421" y="18323"/>
                                            <a:pt x="12421" y="19795"/>
                                          </a:cubicBezTo>
                                          <a:cubicBezTo>
                                            <a:pt x="12421" y="21481"/>
                                            <a:pt x="11367" y="20258"/>
                                            <a:pt x="11041" y="19987"/>
                                          </a:cubicBezTo>
                                          <a:cubicBezTo>
                                            <a:pt x="10811" y="19091"/>
                                            <a:pt x="10728" y="18192"/>
                                            <a:pt x="10351" y="17301"/>
                                          </a:cubicBezTo>
                                          <a:cubicBezTo>
                                            <a:pt x="10266" y="17100"/>
                                            <a:pt x="9837" y="16922"/>
                                            <a:pt x="9661" y="16725"/>
                                          </a:cubicBezTo>
                                          <a:cubicBezTo>
                                            <a:pt x="9377" y="16409"/>
                                            <a:pt x="9201" y="16086"/>
                                            <a:pt x="8971" y="15766"/>
                                          </a:cubicBezTo>
                                          <a:cubicBezTo>
                                            <a:pt x="9793" y="13253"/>
                                            <a:pt x="8857" y="14326"/>
                                            <a:pt x="11041" y="12505"/>
                                          </a:cubicBezTo>
                                          <a:lnTo>
                                            <a:pt x="11731" y="11930"/>
                                          </a:lnTo>
                                          <a:lnTo>
                                            <a:pt x="12421" y="11354"/>
                                          </a:lnTo>
                                          <a:cubicBezTo>
                                            <a:pt x="12673" y="10864"/>
                                            <a:pt x="13051" y="9801"/>
                                            <a:pt x="13802" y="9244"/>
                                          </a:cubicBezTo>
                                          <a:cubicBezTo>
                                            <a:pt x="14163" y="8976"/>
                                            <a:pt x="14777" y="8740"/>
                                            <a:pt x="15182" y="8477"/>
                                          </a:cubicBezTo>
                                          <a:cubicBezTo>
                                            <a:pt x="15468" y="8291"/>
                                            <a:pt x="15642" y="8093"/>
                                            <a:pt x="15872" y="7901"/>
                                          </a:cubicBezTo>
                                          <a:cubicBezTo>
                                            <a:pt x="15642" y="7518"/>
                                            <a:pt x="15673" y="7114"/>
                                            <a:pt x="15182" y="6750"/>
                                          </a:cubicBezTo>
                                          <a:cubicBezTo>
                                            <a:pt x="14953" y="6581"/>
                                            <a:pt x="14208" y="6508"/>
                                            <a:pt x="13802" y="6367"/>
                                          </a:cubicBezTo>
                                          <a:cubicBezTo>
                                            <a:pt x="11173" y="5453"/>
                                            <a:pt x="13900" y="6065"/>
                                            <a:pt x="10351" y="5407"/>
                                          </a:cubicBezTo>
                                          <a:cubicBezTo>
                                            <a:pt x="9891" y="5216"/>
                                            <a:pt x="9342" y="5038"/>
                                            <a:pt x="8971" y="4832"/>
                                          </a:cubicBezTo>
                                          <a:cubicBezTo>
                                            <a:pt x="8646" y="4651"/>
                                            <a:pt x="8735" y="4414"/>
                                            <a:pt x="8281" y="4256"/>
                                          </a:cubicBezTo>
                                          <a:cubicBezTo>
                                            <a:pt x="7763" y="4076"/>
                                            <a:pt x="6840" y="4023"/>
                                            <a:pt x="6211" y="3873"/>
                                          </a:cubicBezTo>
                                          <a:cubicBezTo>
                                            <a:pt x="4452" y="3454"/>
                                            <a:pt x="1400" y="2547"/>
                                            <a:pt x="690" y="1954"/>
                                          </a:cubicBezTo>
                                          <a:lnTo>
                                            <a:pt x="0" y="1379"/>
                                          </a:lnTo>
                                          <a:cubicBezTo>
                                            <a:pt x="230" y="931"/>
                                            <a:pt x="-147" y="424"/>
                                            <a:pt x="690" y="36"/>
                                          </a:cubicBezTo>
                                          <a:cubicBezTo>
                                            <a:pt x="1025" y="-119"/>
                                            <a:pt x="1735" y="265"/>
                                            <a:pt x="2070" y="420"/>
                                          </a:cubicBezTo>
                                          <a:cubicBezTo>
                                            <a:pt x="2906" y="807"/>
                                            <a:pt x="2760" y="989"/>
                                            <a:pt x="2760" y="1379"/>
                                          </a:cubicBezTo>
                                        </a:path>
                                      </a:pathLst>
                                    </a:custGeom>
                                    <a:solidFill>
                                      <a:srgbClr val="0A00F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60" name="Line"/>
                                    <p:cNvSpPr/>
                                    <p:nvPr/>
                                  </p:nvSpPr>
                                  <p:spPr>
                                    <a:xfrm>
                                      <a:off x="2735573" y="629097"/>
                                      <a:ext cx="2582648" cy="710449"/>
                                    </a:xfrm>
                                    <a:custGeom>
                                      <a:avLst/>
                                      <a:gdLst/>
                                      <a:ahLst/>
                                      <a:cxnLst>
                                        <a:cxn ang="0">
                                          <a:pos x="wd2" y="hd2"/>
                                        </a:cxn>
                                        <a:cxn ang="5400000">
                                          <a:pos x="wd2" y="hd2"/>
                                        </a:cxn>
                                        <a:cxn ang="10800000">
                                          <a:pos x="wd2" y="hd2"/>
                                        </a:cxn>
                                        <a:cxn ang="16200000">
                                          <a:pos x="wd2" y="hd2"/>
                                        </a:cxn>
                                      </a:cxnLst>
                                      <a:rect l="0" t="0" r="r" b="b"/>
                                      <a:pathLst>
                                        <a:path w="21413" h="21292" fill="norm" stroke="1" extrusionOk="0">
                                          <a:moveTo>
                                            <a:pt x="3443" y="6337"/>
                                          </a:moveTo>
                                          <a:cubicBezTo>
                                            <a:pt x="2967" y="5763"/>
                                            <a:pt x="3515" y="6596"/>
                                            <a:pt x="2952" y="4563"/>
                                          </a:cubicBezTo>
                                          <a:cubicBezTo>
                                            <a:pt x="2276" y="2122"/>
                                            <a:pt x="2958" y="4719"/>
                                            <a:pt x="2531" y="2788"/>
                                          </a:cubicBezTo>
                                          <a:cubicBezTo>
                                            <a:pt x="2489" y="2602"/>
                                            <a:pt x="2450" y="2388"/>
                                            <a:pt x="2390" y="2281"/>
                                          </a:cubicBezTo>
                                          <a:cubicBezTo>
                                            <a:pt x="2258" y="2042"/>
                                            <a:pt x="1969" y="1775"/>
                                            <a:pt x="1969" y="1775"/>
                                          </a:cubicBezTo>
                                          <a:cubicBezTo>
                                            <a:pt x="1876" y="1943"/>
                                            <a:pt x="1769" y="2040"/>
                                            <a:pt x="1688" y="2281"/>
                                          </a:cubicBezTo>
                                          <a:cubicBezTo>
                                            <a:pt x="1409" y="3124"/>
                                            <a:pt x="1661" y="2876"/>
                                            <a:pt x="1478" y="3802"/>
                                          </a:cubicBezTo>
                                          <a:cubicBezTo>
                                            <a:pt x="1323" y="4585"/>
                                            <a:pt x="1189" y="4836"/>
                                            <a:pt x="986" y="5323"/>
                                          </a:cubicBezTo>
                                          <a:cubicBezTo>
                                            <a:pt x="940" y="5577"/>
                                            <a:pt x="901" y="5852"/>
                                            <a:pt x="846" y="6084"/>
                                          </a:cubicBezTo>
                                          <a:cubicBezTo>
                                            <a:pt x="760" y="6446"/>
                                            <a:pt x="565" y="7097"/>
                                            <a:pt x="565" y="7097"/>
                                          </a:cubicBezTo>
                                          <a:cubicBezTo>
                                            <a:pt x="542" y="7351"/>
                                            <a:pt x="531" y="7624"/>
                                            <a:pt x="495" y="7858"/>
                                          </a:cubicBezTo>
                                          <a:cubicBezTo>
                                            <a:pt x="413" y="8390"/>
                                            <a:pt x="268" y="8801"/>
                                            <a:pt x="214" y="9379"/>
                                          </a:cubicBezTo>
                                          <a:lnTo>
                                            <a:pt x="144" y="10139"/>
                                          </a:lnTo>
                                          <a:cubicBezTo>
                                            <a:pt x="168" y="10900"/>
                                            <a:pt x="87" y="11808"/>
                                            <a:pt x="214" y="12420"/>
                                          </a:cubicBezTo>
                                          <a:cubicBezTo>
                                            <a:pt x="286" y="12765"/>
                                            <a:pt x="494" y="12512"/>
                                            <a:pt x="565" y="12167"/>
                                          </a:cubicBezTo>
                                          <a:cubicBezTo>
                                            <a:pt x="665" y="11689"/>
                                            <a:pt x="603" y="10978"/>
                                            <a:pt x="636" y="10393"/>
                                          </a:cubicBezTo>
                                          <a:cubicBezTo>
                                            <a:pt x="650" y="10131"/>
                                            <a:pt x="668" y="9861"/>
                                            <a:pt x="706" y="9632"/>
                                          </a:cubicBezTo>
                                          <a:cubicBezTo>
                                            <a:pt x="784" y="9161"/>
                                            <a:pt x="946" y="8937"/>
                                            <a:pt x="1057" y="8618"/>
                                          </a:cubicBezTo>
                                          <a:cubicBezTo>
                                            <a:pt x="1332" y="7823"/>
                                            <a:pt x="1042" y="8298"/>
                                            <a:pt x="1408" y="7858"/>
                                          </a:cubicBezTo>
                                          <a:cubicBezTo>
                                            <a:pt x="1478" y="7942"/>
                                            <a:pt x="1566" y="7922"/>
                                            <a:pt x="1618" y="8111"/>
                                          </a:cubicBezTo>
                                          <a:cubicBezTo>
                                            <a:pt x="1671" y="8300"/>
                                            <a:pt x="1688" y="8605"/>
                                            <a:pt x="1688" y="8872"/>
                                          </a:cubicBezTo>
                                          <a:cubicBezTo>
                                            <a:pt x="1688" y="9340"/>
                                            <a:pt x="1549" y="10072"/>
                                            <a:pt x="1478" y="10393"/>
                                          </a:cubicBezTo>
                                          <a:cubicBezTo>
                                            <a:pt x="1437" y="10579"/>
                                            <a:pt x="1384" y="10731"/>
                                            <a:pt x="1337" y="10900"/>
                                          </a:cubicBezTo>
                                          <a:cubicBezTo>
                                            <a:pt x="1276" y="11789"/>
                                            <a:pt x="1188" y="12489"/>
                                            <a:pt x="1337" y="13434"/>
                                          </a:cubicBezTo>
                                          <a:cubicBezTo>
                                            <a:pt x="1374" y="13666"/>
                                            <a:pt x="1478" y="13603"/>
                                            <a:pt x="1548" y="13688"/>
                                          </a:cubicBezTo>
                                          <a:cubicBezTo>
                                            <a:pt x="1717" y="13536"/>
                                            <a:pt x="1918" y="13474"/>
                                            <a:pt x="2039" y="12927"/>
                                          </a:cubicBezTo>
                                          <a:cubicBezTo>
                                            <a:pt x="2312" y="11698"/>
                                            <a:pt x="1861" y="12467"/>
                                            <a:pt x="2320" y="11913"/>
                                          </a:cubicBezTo>
                                          <a:cubicBezTo>
                                            <a:pt x="2461" y="11998"/>
                                            <a:pt x="2610" y="11969"/>
                                            <a:pt x="2741" y="12167"/>
                                          </a:cubicBezTo>
                                          <a:cubicBezTo>
                                            <a:pt x="2897" y="12401"/>
                                            <a:pt x="2999" y="13033"/>
                                            <a:pt x="3163" y="13181"/>
                                          </a:cubicBezTo>
                                          <a:cubicBezTo>
                                            <a:pt x="3305" y="13310"/>
                                            <a:pt x="3513" y="13470"/>
                                            <a:pt x="3654" y="13688"/>
                                          </a:cubicBezTo>
                                          <a:cubicBezTo>
                                            <a:pt x="3750" y="13837"/>
                                            <a:pt x="3841" y="14026"/>
                                            <a:pt x="3935" y="14195"/>
                                          </a:cubicBezTo>
                                          <a:cubicBezTo>
                                            <a:pt x="4228" y="15253"/>
                                            <a:pt x="4112" y="15138"/>
                                            <a:pt x="4426" y="15462"/>
                                          </a:cubicBezTo>
                                          <a:cubicBezTo>
                                            <a:pt x="4519" y="15558"/>
                                            <a:pt x="4614" y="15615"/>
                                            <a:pt x="4707" y="15716"/>
                                          </a:cubicBezTo>
                                          <a:cubicBezTo>
                                            <a:pt x="4849" y="15869"/>
                                            <a:pt x="5128" y="16223"/>
                                            <a:pt x="5128" y="16223"/>
                                          </a:cubicBezTo>
                                          <a:cubicBezTo>
                                            <a:pt x="5175" y="16476"/>
                                            <a:pt x="5202" y="16793"/>
                                            <a:pt x="5268" y="16983"/>
                                          </a:cubicBezTo>
                                          <a:cubicBezTo>
                                            <a:pt x="5314" y="17115"/>
                                            <a:pt x="5741" y="17473"/>
                                            <a:pt x="5760" y="17490"/>
                                          </a:cubicBezTo>
                                          <a:cubicBezTo>
                                            <a:pt x="5806" y="17659"/>
                                            <a:pt x="5841" y="17890"/>
                                            <a:pt x="5900" y="17997"/>
                                          </a:cubicBezTo>
                                          <a:cubicBezTo>
                                            <a:pt x="5986" y="18153"/>
                                            <a:pt x="6085" y="18223"/>
                                            <a:pt x="6181" y="18250"/>
                                          </a:cubicBezTo>
                                          <a:cubicBezTo>
                                            <a:pt x="6671" y="18392"/>
                                            <a:pt x="7164" y="18419"/>
                                            <a:pt x="7655" y="18504"/>
                                          </a:cubicBezTo>
                                          <a:cubicBezTo>
                                            <a:pt x="7864" y="18630"/>
                                            <a:pt x="8462" y="19011"/>
                                            <a:pt x="8638" y="19011"/>
                                          </a:cubicBezTo>
                                          <a:cubicBezTo>
                                            <a:pt x="8826" y="19011"/>
                                            <a:pt x="9012" y="18842"/>
                                            <a:pt x="9199" y="18757"/>
                                          </a:cubicBezTo>
                                          <a:cubicBezTo>
                                            <a:pt x="9269" y="18588"/>
                                            <a:pt x="9376" y="18529"/>
                                            <a:pt x="9410" y="18250"/>
                                          </a:cubicBezTo>
                                          <a:cubicBezTo>
                                            <a:pt x="9541" y="17183"/>
                                            <a:pt x="9363" y="16459"/>
                                            <a:pt x="9620" y="15716"/>
                                          </a:cubicBezTo>
                                          <a:cubicBezTo>
                                            <a:pt x="9678" y="15549"/>
                                            <a:pt x="9761" y="15547"/>
                                            <a:pt x="9831" y="15462"/>
                                          </a:cubicBezTo>
                                          <a:cubicBezTo>
                                            <a:pt x="9900" y="15214"/>
                                            <a:pt x="10084" y="14484"/>
                                            <a:pt x="10182" y="14448"/>
                                          </a:cubicBezTo>
                                          <a:cubicBezTo>
                                            <a:pt x="10347" y="14389"/>
                                            <a:pt x="10509" y="14617"/>
                                            <a:pt x="10673" y="14702"/>
                                          </a:cubicBezTo>
                                          <a:cubicBezTo>
                                            <a:pt x="11001" y="14617"/>
                                            <a:pt x="11337" y="14736"/>
                                            <a:pt x="11656" y="14448"/>
                                          </a:cubicBezTo>
                                          <a:cubicBezTo>
                                            <a:pt x="11784" y="14333"/>
                                            <a:pt x="11852" y="12914"/>
                                            <a:pt x="11867" y="12674"/>
                                          </a:cubicBezTo>
                                          <a:cubicBezTo>
                                            <a:pt x="11892" y="12253"/>
                                            <a:pt x="11908" y="11824"/>
                                            <a:pt x="11937" y="11407"/>
                                          </a:cubicBezTo>
                                          <a:cubicBezTo>
                                            <a:pt x="11955" y="11147"/>
                                            <a:pt x="11955" y="10835"/>
                                            <a:pt x="12007" y="10646"/>
                                          </a:cubicBezTo>
                                          <a:cubicBezTo>
                                            <a:pt x="12059" y="10457"/>
                                            <a:pt x="12147" y="10477"/>
                                            <a:pt x="12218" y="10393"/>
                                          </a:cubicBezTo>
                                          <a:cubicBezTo>
                                            <a:pt x="12735" y="10860"/>
                                            <a:pt x="12265" y="10358"/>
                                            <a:pt x="12779" y="11153"/>
                                          </a:cubicBezTo>
                                          <a:cubicBezTo>
                                            <a:pt x="13502" y="12272"/>
                                            <a:pt x="12339" y="10232"/>
                                            <a:pt x="13270" y="11913"/>
                                          </a:cubicBezTo>
                                          <a:cubicBezTo>
                                            <a:pt x="13363" y="11897"/>
                                            <a:pt x="14538" y="12821"/>
                                            <a:pt x="14815" y="11153"/>
                                          </a:cubicBezTo>
                                          <a:cubicBezTo>
                                            <a:pt x="14853" y="10924"/>
                                            <a:pt x="14862" y="10646"/>
                                            <a:pt x="14885" y="10393"/>
                                          </a:cubicBezTo>
                                          <a:cubicBezTo>
                                            <a:pt x="14605" y="8878"/>
                                            <a:pt x="14911" y="10195"/>
                                            <a:pt x="14534" y="9379"/>
                                          </a:cubicBezTo>
                                          <a:cubicBezTo>
                                            <a:pt x="14087" y="8410"/>
                                            <a:pt x="14805" y="9243"/>
                                            <a:pt x="14113" y="8618"/>
                                          </a:cubicBezTo>
                                          <a:cubicBezTo>
                                            <a:pt x="13791" y="7456"/>
                                            <a:pt x="14202" y="8832"/>
                                            <a:pt x="13692" y="7604"/>
                                          </a:cubicBezTo>
                                          <a:cubicBezTo>
                                            <a:pt x="13637" y="7472"/>
                                            <a:pt x="13604" y="7241"/>
                                            <a:pt x="13551" y="7097"/>
                                          </a:cubicBezTo>
                                          <a:cubicBezTo>
                                            <a:pt x="13416" y="6732"/>
                                            <a:pt x="13130" y="6084"/>
                                            <a:pt x="13130" y="6084"/>
                                          </a:cubicBezTo>
                                          <a:cubicBezTo>
                                            <a:pt x="13107" y="5830"/>
                                            <a:pt x="13060" y="5590"/>
                                            <a:pt x="13060" y="5323"/>
                                          </a:cubicBezTo>
                                          <a:cubicBezTo>
                                            <a:pt x="13060" y="2411"/>
                                            <a:pt x="13218" y="4506"/>
                                            <a:pt x="13060" y="2788"/>
                                          </a:cubicBezTo>
                                          <a:cubicBezTo>
                                            <a:pt x="13232" y="2374"/>
                                            <a:pt x="13325" y="2028"/>
                                            <a:pt x="13551" y="2028"/>
                                          </a:cubicBezTo>
                                          <a:cubicBezTo>
                                            <a:pt x="13648" y="2028"/>
                                            <a:pt x="13738" y="2197"/>
                                            <a:pt x="13832" y="2281"/>
                                          </a:cubicBezTo>
                                          <a:cubicBezTo>
                                            <a:pt x="14008" y="4193"/>
                                            <a:pt x="13770" y="1837"/>
                                            <a:pt x="14043" y="3802"/>
                                          </a:cubicBezTo>
                                          <a:cubicBezTo>
                                            <a:pt x="14076" y="4041"/>
                                            <a:pt x="14067" y="4354"/>
                                            <a:pt x="14113" y="4563"/>
                                          </a:cubicBezTo>
                                          <a:cubicBezTo>
                                            <a:pt x="14276" y="5300"/>
                                            <a:pt x="14542" y="5090"/>
                                            <a:pt x="14745" y="5577"/>
                                          </a:cubicBezTo>
                                          <a:cubicBezTo>
                                            <a:pt x="14815" y="5746"/>
                                            <a:pt x="14878" y="5964"/>
                                            <a:pt x="14955" y="6084"/>
                                          </a:cubicBezTo>
                                          <a:cubicBezTo>
                                            <a:pt x="15044" y="6221"/>
                                            <a:pt x="15140" y="6315"/>
                                            <a:pt x="15236" y="6337"/>
                                          </a:cubicBezTo>
                                          <a:cubicBezTo>
                                            <a:pt x="15867" y="6484"/>
                                            <a:pt x="16499" y="6506"/>
                                            <a:pt x="17131" y="6590"/>
                                          </a:cubicBezTo>
                                          <a:cubicBezTo>
                                            <a:pt x="17155" y="6844"/>
                                            <a:pt x="17201" y="7084"/>
                                            <a:pt x="17201" y="7351"/>
                                          </a:cubicBezTo>
                                          <a:cubicBezTo>
                                            <a:pt x="17201" y="7533"/>
                                            <a:pt x="17116" y="9045"/>
                                            <a:pt x="17061" y="9379"/>
                                          </a:cubicBezTo>
                                          <a:cubicBezTo>
                                            <a:pt x="17027" y="9584"/>
                                            <a:pt x="16962" y="9699"/>
                                            <a:pt x="16921" y="9886"/>
                                          </a:cubicBezTo>
                                          <a:cubicBezTo>
                                            <a:pt x="16868" y="10124"/>
                                            <a:pt x="16844" y="10445"/>
                                            <a:pt x="16780" y="10646"/>
                                          </a:cubicBezTo>
                                          <a:cubicBezTo>
                                            <a:pt x="16653" y="11047"/>
                                            <a:pt x="16359" y="11660"/>
                                            <a:pt x="16359" y="11660"/>
                                          </a:cubicBezTo>
                                          <a:cubicBezTo>
                                            <a:pt x="15927" y="14000"/>
                                            <a:pt x="16478" y="11121"/>
                                            <a:pt x="16078" y="12927"/>
                                          </a:cubicBezTo>
                                          <a:cubicBezTo>
                                            <a:pt x="15738" y="14462"/>
                                            <a:pt x="16103" y="12915"/>
                                            <a:pt x="15868" y="14448"/>
                                          </a:cubicBezTo>
                                          <a:cubicBezTo>
                                            <a:pt x="15786" y="14981"/>
                                            <a:pt x="15640" y="15391"/>
                                            <a:pt x="15587" y="15969"/>
                                          </a:cubicBezTo>
                                          <a:cubicBezTo>
                                            <a:pt x="15410" y="17880"/>
                                            <a:pt x="15648" y="15524"/>
                                            <a:pt x="15376" y="17490"/>
                                          </a:cubicBezTo>
                                          <a:cubicBezTo>
                                            <a:pt x="15343" y="17729"/>
                                            <a:pt x="15329" y="17997"/>
                                            <a:pt x="15306" y="18250"/>
                                          </a:cubicBezTo>
                                          <a:cubicBezTo>
                                            <a:pt x="15353" y="18588"/>
                                            <a:pt x="15388" y="18950"/>
                                            <a:pt x="15446" y="19264"/>
                                          </a:cubicBezTo>
                                          <a:cubicBezTo>
                                            <a:pt x="15483" y="19463"/>
                                            <a:pt x="15553" y="19566"/>
                                            <a:pt x="15587" y="19771"/>
                                          </a:cubicBezTo>
                                          <a:cubicBezTo>
                                            <a:pt x="15625" y="20000"/>
                                            <a:pt x="15619" y="20302"/>
                                            <a:pt x="15657" y="20532"/>
                                          </a:cubicBezTo>
                                          <a:cubicBezTo>
                                            <a:pt x="15753" y="21111"/>
                                            <a:pt x="15842" y="21093"/>
                                            <a:pt x="16008" y="21292"/>
                                          </a:cubicBezTo>
                                          <a:cubicBezTo>
                                            <a:pt x="16287" y="21090"/>
                                            <a:pt x="16631" y="21281"/>
                                            <a:pt x="16289" y="19518"/>
                                          </a:cubicBezTo>
                                          <a:cubicBezTo>
                                            <a:pt x="16192" y="19019"/>
                                            <a:pt x="15868" y="18504"/>
                                            <a:pt x="15868" y="18504"/>
                                          </a:cubicBezTo>
                                          <a:cubicBezTo>
                                            <a:pt x="15914" y="18166"/>
                                            <a:pt x="15934" y="17757"/>
                                            <a:pt x="16008" y="17490"/>
                                          </a:cubicBezTo>
                                          <a:cubicBezTo>
                                            <a:pt x="16082" y="17223"/>
                                            <a:pt x="16202" y="17193"/>
                                            <a:pt x="16289" y="16983"/>
                                          </a:cubicBezTo>
                                          <a:cubicBezTo>
                                            <a:pt x="16344" y="16850"/>
                                            <a:pt x="16382" y="16645"/>
                                            <a:pt x="16429" y="16476"/>
                                          </a:cubicBezTo>
                                          <a:cubicBezTo>
                                            <a:pt x="16580" y="14840"/>
                                            <a:pt x="16453" y="15022"/>
                                            <a:pt x="16850" y="14448"/>
                                          </a:cubicBezTo>
                                          <a:cubicBezTo>
                                            <a:pt x="16988" y="14250"/>
                                            <a:pt x="17272" y="13941"/>
                                            <a:pt x="17272" y="13941"/>
                                          </a:cubicBezTo>
                                          <a:cubicBezTo>
                                            <a:pt x="17623" y="14364"/>
                                            <a:pt x="17622" y="14702"/>
                                            <a:pt x="17903" y="14195"/>
                                          </a:cubicBezTo>
                                          <a:cubicBezTo>
                                            <a:pt x="17979" y="14058"/>
                                            <a:pt x="18044" y="13857"/>
                                            <a:pt x="18114" y="13688"/>
                                          </a:cubicBezTo>
                                          <a:cubicBezTo>
                                            <a:pt x="18137" y="13434"/>
                                            <a:pt x="18146" y="13156"/>
                                            <a:pt x="18184" y="12927"/>
                                          </a:cubicBezTo>
                                          <a:cubicBezTo>
                                            <a:pt x="18237" y="12608"/>
                                            <a:pt x="18457" y="12039"/>
                                            <a:pt x="18535" y="11913"/>
                                          </a:cubicBezTo>
                                          <a:cubicBezTo>
                                            <a:pt x="18670" y="11696"/>
                                            <a:pt x="18956" y="11407"/>
                                            <a:pt x="18956" y="11407"/>
                                          </a:cubicBezTo>
                                          <a:cubicBezTo>
                                            <a:pt x="19038" y="11505"/>
                                            <a:pt x="19343" y="11798"/>
                                            <a:pt x="19377" y="12167"/>
                                          </a:cubicBezTo>
                                          <a:cubicBezTo>
                                            <a:pt x="19408" y="12497"/>
                                            <a:pt x="19361" y="12891"/>
                                            <a:pt x="19307" y="13181"/>
                                          </a:cubicBezTo>
                                          <a:cubicBezTo>
                                            <a:pt x="19260" y="13434"/>
                                            <a:pt x="19167" y="13519"/>
                                            <a:pt x="19097" y="13688"/>
                                          </a:cubicBezTo>
                                          <a:cubicBezTo>
                                            <a:pt x="19050" y="13941"/>
                                            <a:pt x="19022" y="14258"/>
                                            <a:pt x="18956" y="14448"/>
                                          </a:cubicBezTo>
                                          <a:cubicBezTo>
                                            <a:pt x="18472" y="15848"/>
                                            <a:pt x="19008" y="13283"/>
                                            <a:pt x="18605" y="15462"/>
                                          </a:cubicBezTo>
                                          <a:cubicBezTo>
                                            <a:pt x="18488" y="15378"/>
                                            <a:pt x="18367" y="15072"/>
                                            <a:pt x="18254" y="15209"/>
                                          </a:cubicBezTo>
                                          <a:cubicBezTo>
                                            <a:pt x="18184" y="15293"/>
                                            <a:pt x="18184" y="15702"/>
                                            <a:pt x="18184" y="15969"/>
                                          </a:cubicBezTo>
                                          <a:cubicBezTo>
                                            <a:pt x="18184" y="16785"/>
                                            <a:pt x="18303" y="16847"/>
                                            <a:pt x="18465" y="17236"/>
                                          </a:cubicBezTo>
                                          <a:cubicBezTo>
                                            <a:pt x="18513" y="19142"/>
                                            <a:pt x="18296" y="20710"/>
                                            <a:pt x="18816" y="19771"/>
                                          </a:cubicBezTo>
                                          <a:cubicBezTo>
                                            <a:pt x="18875" y="19664"/>
                                            <a:pt x="18909" y="19433"/>
                                            <a:pt x="18956" y="19264"/>
                                          </a:cubicBezTo>
                                          <a:cubicBezTo>
                                            <a:pt x="18980" y="19011"/>
                                            <a:pt x="19017" y="18769"/>
                                            <a:pt x="19026" y="18504"/>
                                          </a:cubicBezTo>
                                          <a:cubicBezTo>
                                            <a:pt x="19064" y="17495"/>
                                            <a:pt x="19013" y="16433"/>
                                            <a:pt x="19097" y="15462"/>
                                          </a:cubicBezTo>
                                          <a:cubicBezTo>
                                            <a:pt x="19136" y="15006"/>
                                            <a:pt x="19267" y="14713"/>
                                            <a:pt x="19377" y="14448"/>
                                          </a:cubicBezTo>
                                          <a:cubicBezTo>
                                            <a:pt x="19448" y="14279"/>
                                            <a:pt x="19510" y="14061"/>
                                            <a:pt x="19588" y="13941"/>
                                          </a:cubicBezTo>
                                          <a:cubicBezTo>
                                            <a:pt x="19677" y="13804"/>
                                            <a:pt x="19776" y="13783"/>
                                            <a:pt x="19869" y="13688"/>
                                          </a:cubicBezTo>
                                          <a:cubicBezTo>
                                            <a:pt x="19940" y="13614"/>
                                            <a:pt x="20009" y="13519"/>
                                            <a:pt x="20079" y="13434"/>
                                          </a:cubicBezTo>
                                          <a:cubicBezTo>
                                            <a:pt x="20126" y="13265"/>
                                            <a:pt x="20165" y="13060"/>
                                            <a:pt x="20220" y="12927"/>
                                          </a:cubicBezTo>
                                          <a:cubicBezTo>
                                            <a:pt x="20393" y="12510"/>
                                            <a:pt x="20524" y="12392"/>
                                            <a:pt x="20711" y="12167"/>
                                          </a:cubicBezTo>
                                          <a:cubicBezTo>
                                            <a:pt x="20805" y="11829"/>
                                            <a:pt x="20950" y="11606"/>
                                            <a:pt x="20992" y="11153"/>
                                          </a:cubicBezTo>
                                          <a:cubicBezTo>
                                            <a:pt x="21168" y="9242"/>
                                            <a:pt x="20930" y="11598"/>
                                            <a:pt x="21202" y="9632"/>
                                          </a:cubicBezTo>
                                          <a:cubicBezTo>
                                            <a:pt x="21493" y="7533"/>
                                            <a:pt x="21011" y="10291"/>
                                            <a:pt x="21413" y="8111"/>
                                          </a:cubicBezTo>
                                          <a:cubicBezTo>
                                            <a:pt x="21296" y="6844"/>
                                            <a:pt x="21413" y="7435"/>
                                            <a:pt x="20922" y="6844"/>
                                          </a:cubicBezTo>
                                          <a:lnTo>
                                            <a:pt x="20500" y="6337"/>
                                          </a:lnTo>
                                          <a:cubicBezTo>
                                            <a:pt x="20407" y="6253"/>
                                            <a:pt x="20316" y="6114"/>
                                            <a:pt x="20220" y="6084"/>
                                          </a:cubicBezTo>
                                          <a:cubicBezTo>
                                            <a:pt x="19776" y="5944"/>
                                            <a:pt x="19331" y="5915"/>
                                            <a:pt x="18886" y="5830"/>
                                          </a:cubicBezTo>
                                          <a:cubicBezTo>
                                            <a:pt x="18863" y="5577"/>
                                            <a:pt x="18816" y="5337"/>
                                            <a:pt x="18816" y="5070"/>
                                          </a:cubicBezTo>
                                          <a:cubicBezTo>
                                            <a:pt x="18816" y="4545"/>
                                            <a:pt x="18955" y="3933"/>
                                            <a:pt x="19026" y="3549"/>
                                          </a:cubicBezTo>
                                          <a:cubicBezTo>
                                            <a:pt x="19003" y="3295"/>
                                            <a:pt x="19009" y="2977"/>
                                            <a:pt x="18956" y="2788"/>
                                          </a:cubicBezTo>
                                          <a:cubicBezTo>
                                            <a:pt x="18904" y="2599"/>
                                            <a:pt x="18817" y="2608"/>
                                            <a:pt x="18746" y="2535"/>
                                          </a:cubicBezTo>
                                          <a:cubicBezTo>
                                            <a:pt x="18303" y="2079"/>
                                            <a:pt x="18519" y="2398"/>
                                            <a:pt x="17903" y="2028"/>
                                          </a:cubicBezTo>
                                          <a:cubicBezTo>
                                            <a:pt x="17808" y="1971"/>
                                            <a:pt x="17715" y="1875"/>
                                            <a:pt x="17622" y="1775"/>
                                          </a:cubicBezTo>
                                          <a:cubicBezTo>
                                            <a:pt x="17481" y="1621"/>
                                            <a:pt x="17078" y="971"/>
                                            <a:pt x="17201" y="1268"/>
                                          </a:cubicBezTo>
                                          <a:cubicBezTo>
                                            <a:pt x="17272" y="1437"/>
                                            <a:pt x="17335" y="1651"/>
                                            <a:pt x="17412" y="1775"/>
                                          </a:cubicBezTo>
                                          <a:cubicBezTo>
                                            <a:pt x="17547" y="1992"/>
                                            <a:pt x="17833" y="2281"/>
                                            <a:pt x="17833" y="2281"/>
                                          </a:cubicBezTo>
                                          <a:cubicBezTo>
                                            <a:pt x="17856" y="2535"/>
                                            <a:pt x="17936" y="2803"/>
                                            <a:pt x="17903" y="3042"/>
                                          </a:cubicBezTo>
                                          <a:cubicBezTo>
                                            <a:pt x="17870" y="3281"/>
                                            <a:pt x="17767" y="3295"/>
                                            <a:pt x="17693" y="3295"/>
                                          </a:cubicBezTo>
                                          <a:cubicBezTo>
                                            <a:pt x="17504" y="3295"/>
                                            <a:pt x="17318" y="3126"/>
                                            <a:pt x="17131" y="3042"/>
                                          </a:cubicBezTo>
                                          <a:cubicBezTo>
                                            <a:pt x="17084" y="2788"/>
                                            <a:pt x="17057" y="2472"/>
                                            <a:pt x="16991" y="2281"/>
                                          </a:cubicBezTo>
                                          <a:cubicBezTo>
                                            <a:pt x="16933" y="2115"/>
                                            <a:pt x="16846" y="2147"/>
                                            <a:pt x="16780" y="2028"/>
                                          </a:cubicBezTo>
                                          <a:cubicBezTo>
                                            <a:pt x="16705" y="1892"/>
                                            <a:pt x="16640" y="1690"/>
                                            <a:pt x="16570" y="1521"/>
                                          </a:cubicBezTo>
                                          <a:cubicBezTo>
                                            <a:pt x="16499" y="1606"/>
                                            <a:pt x="16425" y="1655"/>
                                            <a:pt x="16359" y="1775"/>
                                          </a:cubicBezTo>
                                          <a:cubicBezTo>
                                            <a:pt x="16284" y="1911"/>
                                            <a:pt x="16226" y="2158"/>
                                            <a:pt x="16148" y="2281"/>
                                          </a:cubicBezTo>
                                          <a:cubicBezTo>
                                            <a:pt x="16013" y="2498"/>
                                            <a:pt x="15727" y="2788"/>
                                            <a:pt x="15727" y="2788"/>
                                          </a:cubicBezTo>
                                          <a:cubicBezTo>
                                            <a:pt x="15751" y="3042"/>
                                            <a:pt x="15868" y="3464"/>
                                            <a:pt x="15797" y="3549"/>
                                          </a:cubicBezTo>
                                          <a:cubicBezTo>
                                            <a:pt x="15636" y="3743"/>
                                            <a:pt x="15283" y="3267"/>
                                            <a:pt x="15096" y="3042"/>
                                          </a:cubicBezTo>
                                          <a:cubicBezTo>
                                            <a:pt x="15072" y="2788"/>
                                            <a:pt x="15086" y="2437"/>
                                            <a:pt x="15025" y="2281"/>
                                          </a:cubicBezTo>
                                          <a:cubicBezTo>
                                            <a:pt x="14905" y="1971"/>
                                            <a:pt x="14604" y="1775"/>
                                            <a:pt x="14604" y="1775"/>
                                          </a:cubicBezTo>
                                          <a:cubicBezTo>
                                            <a:pt x="14379" y="960"/>
                                            <a:pt x="14553" y="1415"/>
                                            <a:pt x="14183" y="1014"/>
                                          </a:cubicBezTo>
                                          <a:cubicBezTo>
                                            <a:pt x="14041" y="861"/>
                                            <a:pt x="13902" y="676"/>
                                            <a:pt x="13762" y="507"/>
                                          </a:cubicBezTo>
                                          <a:cubicBezTo>
                                            <a:pt x="13085" y="-308"/>
                                            <a:pt x="13625" y="266"/>
                                            <a:pt x="12077" y="0"/>
                                          </a:cubicBezTo>
                                          <a:cubicBezTo>
                                            <a:pt x="11845" y="65"/>
                                            <a:pt x="11052" y="17"/>
                                            <a:pt x="10743" y="761"/>
                                          </a:cubicBezTo>
                                          <a:cubicBezTo>
                                            <a:pt x="10521" y="1297"/>
                                            <a:pt x="10346" y="1645"/>
                                            <a:pt x="10182" y="2535"/>
                                          </a:cubicBezTo>
                                          <a:cubicBezTo>
                                            <a:pt x="10135" y="2788"/>
                                            <a:pt x="10105" y="3095"/>
                                            <a:pt x="10042" y="3295"/>
                                          </a:cubicBezTo>
                                          <a:cubicBezTo>
                                            <a:pt x="9915" y="3697"/>
                                            <a:pt x="9740" y="3878"/>
                                            <a:pt x="9620" y="4309"/>
                                          </a:cubicBezTo>
                                          <a:cubicBezTo>
                                            <a:pt x="9073" y="6285"/>
                                            <a:pt x="9978" y="3086"/>
                                            <a:pt x="9269" y="5323"/>
                                          </a:cubicBezTo>
                                          <a:cubicBezTo>
                                            <a:pt x="9145" y="5717"/>
                                            <a:pt x="9035" y="6168"/>
                                            <a:pt x="8918" y="6590"/>
                                          </a:cubicBezTo>
                                          <a:cubicBezTo>
                                            <a:pt x="8872" y="6759"/>
                                            <a:pt x="8841" y="7022"/>
                                            <a:pt x="8778" y="7097"/>
                                          </a:cubicBezTo>
                                          <a:lnTo>
                                            <a:pt x="8567" y="7351"/>
                                          </a:lnTo>
                                          <a:cubicBezTo>
                                            <a:pt x="8450" y="7266"/>
                                            <a:pt x="8333" y="7191"/>
                                            <a:pt x="8216" y="7097"/>
                                          </a:cubicBezTo>
                                          <a:cubicBezTo>
                                            <a:pt x="8122" y="7022"/>
                                            <a:pt x="8032" y="6874"/>
                                            <a:pt x="7936" y="6844"/>
                                          </a:cubicBezTo>
                                          <a:cubicBezTo>
                                            <a:pt x="7492" y="6705"/>
                                            <a:pt x="7047" y="6675"/>
                                            <a:pt x="6602" y="6590"/>
                                          </a:cubicBezTo>
                                          <a:cubicBezTo>
                                            <a:pt x="6228" y="6675"/>
                                            <a:pt x="5852" y="6721"/>
                                            <a:pt x="5479" y="6844"/>
                                          </a:cubicBezTo>
                                          <a:cubicBezTo>
                                            <a:pt x="5337" y="6891"/>
                                            <a:pt x="5199" y="7041"/>
                                            <a:pt x="5058" y="7097"/>
                                          </a:cubicBezTo>
                                          <a:cubicBezTo>
                                            <a:pt x="4778" y="7210"/>
                                            <a:pt x="4496" y="7266"/>
                                            <a:pt x="4215" y="7351"/>
                                          </a:cubicBezTo>
                                          <a:cubicBezTo>
                                            <a:pt x="4145" y="7520"/>
                                            <a:pt x="4071" y="7668"/>
                                            <a:pt x="4005" y="7858"/>
                                          </a:cubicBezTo>
                                          <a:cubicBezTo>
                                            <a:pt x="3787" y="8487"/>
                                            <a:pt x="3942" y="8352"/>
                                            <a:pt x="3654" y="8872"/>
                                          </a:cubicBezTo>
                                          <a:cubicBezTo>
                                            <a:pt x="3073" y="9921"/>
                                            <a:pt x="3836" y="8179"/>
                                            <a:pt x="3233" y="9632"/>
                                          </a:cubicBezTo>
                                          <a:cubicBezTo>
                                            <a:pt x="3162" y="9548"/>
                                            <a:pt x="3081" y="9539"/>
                                            <a:pt x="3022" y="9379"/>
                                          </a:cubicBezTo>
                                          <a:cubicBezTo>
                                            <a:pt x="2890" y="9020"/>
                                            <a:pt x="2671" y="8111"/>
                                            <a:pt x="2671" y="8111"/>
                                          </a:cubicBezTo>
                                          <a:cubicBezTo>
                                            <a:pt x="2761" y="5510"/>
                                            <a:pt x="2569" y="5889"/>
                                            <a:pt x="3022" y="6590"/>
                                          </a:cubicBezTo>
                                          <a:cubicBezTo>
                                            <a:pt x="3090" y="6696"/>
                                            <a:pt x="3162" y="6759"/>
                                            <a:pt x="3233" y="6844"/>
                                          </a:cubicBezTo>
                                          <a:cubicBezTo>
                                            <a:pt x="3279" y="6675"/>
                                            <a:pt x="3339" y="6542"/>
                                            <a:pt x="3373" y="6337"/>
                                          </a:cubicBezTo>
                                          <a:cubicBezTo>
                                            <a:pt x="3411" y="6108"/>
                                            <a:pt x="3443" y="5844"/>
                                            <a:pt x="3443" y="5577"/>
                                          </a:cubicBezTo>
                                          <a:cubicBezTo>
                                            <a:pt x="3443" y="4674"/>
                                            <a:pt x="3196" y="4220"/>
                                            <a:pt x="3022" y="3802"/>
                                          </a:cubicBezTo>
                                          <a:cubicBezTo>
                                            <a:pt x="2975" y="3549"/>
                                            <a:pt x="2948" y="3232"/>
                                            <a:pt x="2882" y="3042"/>
                                          </a:cubicBezTo>
                                          <a:cubicBezTo>
                                            <a:pt x="2824" y="2875"/>
                                            <a:pt x="2723" y="2977"/>
                                            <a:pt x="2671" y="2788"/>
                                          </a:cubicBezTo>
                                          <a:cubicBezTo>
                                            <a:pt x="2619" y="2599"/>
                                            <a:pt x="2647" y="2237"/>
                                            <a:pt x="2601" y="2028"/>
                                          </a:cubicBezTo>
                                          <a:cubicBezTo>
                                            <a:pt x="2548" y="1790"/>
                                            <a:pt x="2461" y="1690"/>
                                            <a:pt x="2390" y="1521"/>
                                          </a:cubicBezTo>
                                          <a:cubicBezTo>
                                            <a:pt x="1347" y="1864"/>
                                            <a:pt x="1823" y="978"/>
                                            <a:pt x="1478" y="2535"/>
                                          </a:cubicBezTo>
                                          <a:cubicBezTo>
                                            <a:pt x="1437" y="2722"/>
                                            <a:pt x="1390" y="2898"/>
                                            <a:pt x="1337" y="3042"/>
                                          </a:cubicBezTo>
                                          <a:cubicBezTo>
                                            <a:pt x="1202" y="3407"/>
                                            <a:pt x="916" y="4056"/>
                                            <a:pt x="916" y="4056"/>
                                          </a:cubicBezTo>
                                          <a:cubicBezTo>
                                            <a:pt x="740" y="5967"/>
                                            <a:pt x="998" y="3685"/>
                                            <a:pt x="636" y="5323"/>
                                          </a:cubicBezTo>
                                          <a:cubicBezTo>
                                            <a:pt x="589" y="5532"/>
                                            <a:pt x="598" y="5845"/>
                                            <a:pt x="565" y="6084"/>
                                          </a:cubicBezTo>
                                          <a:cubicBezTo>
                                            <a:pt x="528" y="6356"/>
                                            <a:pt x="463" y="6572"/>
                                            <a:pt x="425" y="6844"/>
                                          </a:cubicBezTo>
                                          <a:cubicBezTo>
                                            <a:pt x="392" y="7083"/>
                                            <a:pt x="401" y="7396"/>
                                            <a:pt x="355" y="7604"/>
                                          </a:cubicBezTo>
                                          <a:cubicBezTo>
                                            <a:pt x="302" y="7842"/>
                                            <a:pt x="214" y="7942"/>
                                            <a:pt x="144" y="8111"/>
                                          </a:cubicBezTo>
                                          <a:cubicBezTo>
                                            <a:pt x="20" y="9456"/>
                                            <a:pt x="-107" y="10504"/>
                                            <a:pt x="144" y="12167"/>
                                          </a:cubicBezTo>
                                          <a:cubicBezTo>
                                            <a:pt x="204" y="12566"/>
                                            <a:pt x="495" y="11660"/>
                                            <a:pt x="495" y="11660"/>
                                          </a:cubicBezTo>
                                        </a:path>
                                      </a:pathLst>
                                    </a:custGeom>
                                    <a:solidFill>
                                      <a:srgbClr val="9933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61" name="Line"/>
                                    <p:cNvSpPr/>
                                    <p:nvPr/>
                                  </p:nvSpPr>
                                  <p:spPr>
                                    <a:xfrm>
                                      <a:off x="2302131" y="1626885"/>
                                      <a:ext cx="830731" cy="408855"/>
                                    </a:xfrm>
                                    <a:custGeom>
                                      <a:avLst/>
                                      <a:gdLst/>
                                      <a:ahLst/>
                                      <a:cxnLst>
                                        <a:cxn ang="0">
                                          <a:pos x="wd2" y="hd2"/>
                                        </a:cxn>
                                        <a:cxn ang="5400000">
                                          <a:pos x="wd2" y="hd2"/>
                                        </a:cxn>
                                        <a:cxn ang="10800000">
                                          <a:pos x="wd2" y="hd2"/>
                                        </a:cxn>
                                        <a:cxn ang="16200000">
                                          <a:pos x="wd2" y="hd2"/>
                                        </a:cxn>
                                      </a:cxnLst>
                                      <a:rect l="0" t="0" r="r" b="b"/>
                                      <a:pathLst>
                                        <a:path w="20893" h="20992" fill="norm" stroke="1" extrusionOk="0">
                                          <a:moveTo>
                                            <a:pt x="664" y="14833"/>
                                          </a:moveTo>
                                          <a:cubicBezTo>
                                            <a:pt x="2812" y="16299"/>
                                            <a:pt x="-520" y="14061"/>
                                            <a:pt x="2155" y="15705"/>
                                          </a:cubicBezTo>
                                          <a:cubicBezTo>
                                            <a:pt x="2585" y="15969"/>
                                            <a:pt x="2986" y="16486"/>
                                            <a:pt x="3432" y="16578"/>
                                          </a:cubicBezTo>
                                          <a:lnTo>
                                            <a:pt x="5562" y="17014"/>
                                          </a:lnTo>
                                          <a:cubicBezTo>
                                            <a:pt x="6060" y="17134"/>
                                            <a:pt x="6553" y="17342"/>
                                            <a:pt x="7052" y="17450"/>
                                          </a:cubicBezTo>
                                          <a:cubicBezTo>
                                            <a:pt x="7902" y="17633"/>
                                            <a:pt x="8756" y="17741"/>
                                            <a:pt x="9608" y="17886"/>
                                          </a:cubicBezTo>
                                          <a:cubicBezTo>
                                            <a:pt x="12716" y="18948"/>
                                            <a:pt x="8487" y="17583"/>
                                            <a:pt x="13653" y="18759"/>
                                          </a:cubicBezTo>
                                          <a:cubicBezTo>
                                            <a:pt x="14013" y="18841"/>
                                            <a:pt x="14360" y="19090"/>
                                            <a:pt x="14718" y="19195"/>
                                          </a:cubicBezTo>
                                          <a:cubicBezTo>
                                            <a:pt x="15354" y="19381"/>
                                            <a:pt x="15996" y="19477"/>
                                            <a:pt x="16634" y="19631"/>
                                          </a:cubicBezTo>
                                          <a:lnTo>
                                            <a:pt x="18338" y="20068"/>
                                          </a:lnTo>
                                          <a:cubicBezTo>
                                            <a:pt x="19088" y="20580"/>
                                            <a:pt x="19878" y="21600"/>
                                            <a:pt x="20680" y="20504"/>
                                          </a:cubicBezTo>
                                          <a:cubicBezTo>
                                            <a:pt x="20867" y="20249"/>
                                            <a:pt x="20822" y="19631"/>
                                            <a:pt x="20893" y="19195"/>
                                          </a:cubicBezTo>
                                          <a:cubicBezTo>
                                            <a:pt x="20358" y="15905"/>
                                            <a:pt x="21080" y="19960"/>
                                            <a:pt x="20254" y="16578"/>
                                          </a:cubicBezTo>
                                          <a:cubicBezTo>
                                            <a:pt x="20154" y="16166"/>
                                            <a:pt x="20142" y="15680"/>
                                            <a:pt x="20041" y="15269"/>
                                          </a:cubicBezTo>
                                          <a:cubicBezTo>
                                            <a:pt x="19216" y="11886"/>
                                            <a:pt x="19938" y="15941"/>
                                            <a:pt x="19403" y="12651"/>
                                          </a:cubicBezTo>
                                          <a:cubicBezTo>
                                            <a:pt x="19583" y="10800"/>
                                            <a:pt x="19790" y="10140"/>
                                            <a:pt x="19403" y="8289"/>
                                          </a:cubicBezTo>
                                          <a:cubicBezTo>
                                            <a:pt x="19324" y="7911"/>
                                            <a:pt x="19119" y="7707"/>
                                            <a:pt x="18977" y="7416"/>
                                          </a:cubicBezTo>
                                          <a:cubicBezTo>
                                            <a:pt x="18906" y="6980"/>
                                            <a:pt x="18972" y="6278"/>
                                            <a:pt x="18764" y="6108"/>
                                          </a:cubicBezTo>
                                          <a:cubicBezTo>
                                            <a:pt x="18492" y="5885"/>
                                            <a:pt x="18205" y="6544"/>
                                            <a:pt x="17912" y="6544"/>
                                          </a:cubicBezTo>
                                          <a:cubicBezTo>
                                            <a:pt x="17269" y="6544"/>
                                            <a:pt x="16634" y="6253"/>
                                            <a:pt x="15996" y="6108"/>
                                          </a:cubicBezTo>
                                          <a:cubicBezTo>
                                            <a:pt x="15854" y="5671"/>
                                            <a:pt x="15807" y="4993"/>
                                            <a:pt x="15570" y="4799"/>
                                          </a:cubicBezTo>
                                          <a:cubicBezTo>
                                            <a:pt x="15028" y="4355"/>
                                            <a:pt x="14668" y="6045"/>
                                            <a:pt x="14505" y="6544"/>
                                          </a:cubicBezTo>
                                          <a:cubicBezTo>
                                            <a:pt x="14434" y="7125"/>
                                            <a:pt x="14543" y="7980"/>
                                            <a:pt x="14292" y="8289"/>
                                          </a:cubicBezTo>
                                          <a:cubicBezTo>
                                            <a:pt x="14041" y="8597"/>
                                            <a:pt x="13721" y="8025"/>
                                            <a:pt x="13440" y="7853"/>
                                          </a:cubicBezTo>
                                          <a:cubicBezTo>
                                            <a:pt x="13010" y="7588"/>
                                            <a:pt x="12163" y="6980"/>
                                            <a:pt x="12163" y="6980"/>
                                          </a:cubicBezTo>
                                          <a:cubicBezTo>
                                            <a:pt x="12021" y="6544"/>
                                            <a:pt x="11937" y="5999"/>
                                            <a:pt x="11737" y="5671"/>
                                          </a:cubicBezTo>
                                          <a:cubicBezTo>
                                            <a:pt x="11562" y="5384"/>
                                            <a:pt x="11299" y="5441"/>
                                            <a:pt x="11098" y="5235"/>
                                          </a:cubicBezTo>
                                          <a:cubicBezTo>
                                            <a:pt x="10869" y="5001"/>
                                            <a:pt x="10672" y="4653"/>
                                            <a:pt x="10459" y="4363"/>
                                          </a:cubicBezTo>
                                          <a:cubicBezTo>
                                            <a:pt x="10388" y="3490"/>
                                            <a:pt x="10340" y="2608"/>
                                            <a:pt x="10246" y="1745"/>
                                          </a:cubicBezTo>
                                          <a:cubicBezTo>
                                            <a:pt x="10198" y="1296"/>
                                            <a:pt x="10192" y="761"/>
                                            <a:pt x="10033" y="436"/>
                                          </a:cubicBezTo>
                                          <a:cubicBezTo>
                                            <a:pt x="9875" y="111"/>
                                            <a:pt x="9608" y="145"/>
                                            <a:pt x="9395" y="0"/>
                                          </a:cubicBezTo>
                                          <a:cubicBezTo>
                                            <a:pt x="8827" y="291"/>
                                            <a:pt x="8105" y="25"/>
                                            <a:pt x="7691" y="872"/>
                                          </a:cubicBezTo>
                                          <a:cubicBezTo>
                                            <a:pt x="7106" y="2070"/>
                                            <a:pt x="7456" y="1615"/>
                                            <a:pt x="6626" y="2181"/>
                                          </a:cubicBezTo>
                                          <a:cubicBezTo>
                                            <a:pt x="5883" y="3704"/>
                                            <a:pt x="6391" y="2924"/>
                                            <a:pt x="4923" y="3926"/>
                                          </a:cubicBezTo>
                                          <a:cubicBezTo>
                                            <a:pt x="4710" y="4217"/>
                                            <a:pt x="4478" y="4458"/>
                                            <a:pt x="4284" y="4799"/>
                                          </a:cubicBezTo>
                                          <a:cubicBezTo>
                                            <a:pt x="2477" y="7972"/>
                                            <a:pt x="4260" y="5413"/>
                                            <a:pt x="2794" y="7416"/>
                                          </a:cubicBezTo>
                                          <a:cubicBezTo>
                                            <a:pt x="2723" y="7998"/>
                                            <a:pt x="2736" y="8653"/>
                                            <a:pt x="2581" y="9161"/>
                                          </a:cubicBezTo>
                                          <a:cubicBezTo>
                                            <a:pt x="2049" y="10905"/>
                                            <a:pt x="1842" y="10829"/>
                                            <a:pt x="1090" y="11343"/>
                                          </a:cubicBezTo>
                                          <a:cubicBezTo>
                                            <a:pt x="948" y="11633"/>
                                            <a:pt x="821" y="11958"/>
                                            <a:pt x="664" y="12215"/>
                                          </a:cubicBezTo>
                                          <a:cubicBezTo>
                                            <a:pt x="464" y="12543"/>
                                            <a:pt x="120" y="12601"/>
                                            <a:pt x="25" y="13088"/>
                                          </a:cubicBezTo>
                                          <a:cubicBezTo>
                                            <a:pt x="-58" y="13514"/>
                                            <a:pt x="80" y="14071"/>
                                            <a:pt x="238" y="14396"/>
                                          </a:cubicBezTo>
                                          <a:cubicBezTo>
                                            <a:pt x="563" y="15063"/>
                                            <a:pt x="1681" y="14833"/>
                                            <a:pt x="1942" y="14833"/>
                                          </a:cubicBezTo>
                                        </a:path>
                                      </a:pathLst>
                                    </a:custGeom>
                                    <a:solidFill>
                                      <a:srgbClr val="FFFF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62" name="Line"/>
                                    <p:cNvSpPr/>
                                    <p:nvPr/>
                                  </p:nvSpPr>
                                  <p:spPr>
                                    <a:xfrm>
                                      <a:off x="4293180" y="2499864"/>
                                      <a:ext cx="518519" cy="288067"/>
                                    </a:xfrm>
                                    <a:custGeom>
                                      <a:avLst/>
                                      <a:gdLst/>
                                      <a:ahLst/>
                                      <a:cxnLst>
                                        <a:cxn ang="0">
                                          <a:pos x="wd2" y="hd2"/>
                                        </a:cxn>
                                        <a:cxn ang="5400000">
                                          <a:pos x="wd2" y="hd2"/>
                                        </a:cxn>
                                        <a:cxn ang="10800000">
                                          <a:pos x="wd2" y="hd2"/>
                                        </a:cxn>
                                        <a:cxn ang="16200000">
                                          <a:pos x="wd2" y="hd2"/>
                                        </a:cxn>
                                      </a:cxnLst>
                                      <a:rect l="0" t="0" r="r" b="b"/>
                                      <a:pathLst>
                                        <a:path w="21060" h="21418" fill="norm" stroke="1" extrusionOk="0">
                                          <a:moveTo>
                                            <a:pt x="5503" y="0"/>
                                          </a:moveTo>
                                          <a:cubicBezTo>
                                            <a:pt x="8444" y="1795"/>
                                            <a:pt x="6848" y="1424"/>
                                            <a:pt x="10319" y="630"/>
                                          </a:cubicBezTo>
                                          <a:cubicBezTo>
                                            <a:pt x="11351" y="840"/>
                                            <a:pt x="12392" y="929"/>
                                            <a:pt x="13414" y="1260"/>
                                          </a:cubicBezTo>
                                          <a:cubicBezTo>
                                            <a:pt x="15063" y="1793"/>
                                            <a:pt x="15827" y="2313"/>
                                            <a:pt x="17198" y="3150"/>
                                          </a:cubicBezTo>
                                          <a:cubicBezTo>
                                            <a:pt x="17313" y="3780"/>
                                            <a:pt x="17286" y="4570"/>
                                            <a:pt x="17542" y="5039"/>
                                          </a:cubicBezTo>
                                          <a:cubicBezTo>
                                            <a:pt x="17798" y="5509"/>
                                            <a:pt x="18347" y="5151"/>
                                            <a:pt x="18574" y="5669"/>
                                          </a:cubicBezTo>
                                          <a:cubicBezTo>
                                            <a:pt x="18869" y="6345"/>
                                            <a:pt x="18782" y="7360"/>
                                            <a:pt x="18918" y="8189"/>
                                          </a:cubicBezTo>
                                          <a:cubicBezTo>
                                            <a:pt x="19595" y="12326"/>
                                            <a:pt x="19143" y="11122"/>
                                            <a:pt x="20294" y="13229"/>
                                          </a:cubicBezTo>
                                          <a:cubicBezTo>
                                            <a:pt x="20699" y="15454"/>
                                            <a:pt x="21585" y="18359"/>
                                            <a:pt x="20638" y="20788"/>
                                          </a:cubicBezTo>
                                          <a:cubicBezTo>
                                            <a:pt x="20363" y="21493"/>
                                            <a:pt x="19720" y="21208"/>
                                            <a:pt x="19262" y="21418"/>
                                          </a:cubicBezTo>
                                          <a:cubicBezTo>
                                            <a:pt x="18883" y="21332"/>
                                            <a:pt x="16315" y="21078"/>
                                            <a:pt x="15478" y="20159"/>
                                          </a:cubicBezTo>
                                          <a:cubicBezTo>
                                            <a:pt x="15200" y="19853"/>
                                            <a:pt x="15060" y="19228"/>
                                            <a:pt x="14790" y="18899"/>
                                          </a:cubicBezTo>
                                          <a:cubicBezTo>
                                            <a:pt x="14492" y="18534"/>
                                            <a:pt x="12910" y="17093"/>
                                            <a:pt x="12383" y="17009"/>
                                          </a:cubicBezTo>
                                          <a:cubicBezTo>
                                            <a:pt x="10095" y="16644"/>
                                            <a:pt x="7796" y="16589"/>
                                            <a:pt x="5503" y="16379"/>
                                          </a:cubicBezTo>
                                          <a:cubicBezTo>
                                            <a:pt x="3424" y="15427"/>
                                            <a:pt x="4576" y="16022"/>
                                            <a:pt x="2064" y="14489"/>
                                          </a:cubicBezTo>
                                          <a:lnTo>
                                            <a:pt x="1032" y="13859"/>
                                          </a:lnTo>
                                          <a:cubicBezTo>
                                            <a:pt x="684" y="12903"/>
                                            <a:pt x="0" y="11383"/>
                                            <a:pt x="0" y="10079"/>
                                          </a:cubicBezTo>
                                          <a:cubicBezTo>
                                            <a:pt x="0" y="9213"/>
                                            <a:pt x="-15" y="8123"/>
                                            <a:pt x="344" y="7559"/>
                                          </a:cubicBezTo>
                                          <a:cubicBezTo>
                                            <a:pt x="894" y="6695"/>
                                            <a:pt x="1734" y="6793"/>
                                            <a:pt x="2408" y="6299"/>
                                          </a:cubicBezTo>
                                          <a:cubicBezTo>
                                            <a:pt x="4880" y="4488"/>
                                            <a:pt x="3516" y="5199"/>
                                            <a:pt x="6535" y="4409"/>
                                          </a:cubicBezTo>
                                          <a:cubicBezTo>
                                            <a:pt x="6765" y="3150"/>
                                            <a:pt x="6620" y="-107"/>
                                            <a:pt x="7223" y="630"/>
                                          </a:cubicBezTo>
                                          <a:lnTo>
                                            <a:pt x="8255" y="1890"/>
                                          </a:lnTo>
                                        </a:path>
                                      </a:pathLst>
                                    </a:custGeom>
                                    <a:solidFill>
                                      <a:srgbClr val="FFCC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83" name="Group"/>
                                    <p:cNvGrpSpPr/>
                                    <p:nvPr/>
                                  </p:nvGrpSpPr>
                                  <p:grpSpPr>
                                    <a:xfrm>
                                      <a:off x="-42" y="-10"/>
                                      <a:ext cx="5454846" cy="3219174"/>
                                      <a:chOff x="-40" y="-8"/>
                                      <a:chExt cx="5454844" cy="3219173"/>
                                    </a:xfrm>
                                  </p:grpSpPr>
                                  <p:sp>
                                    <p:nvSpPr>
                                      <p:cNvPr id="163" name="Line"/>
                                      <p:cNvSpPr/>
                                      <p:nvPr/>
                                    </p:nvSpPr>
                                    <p:spPr>
                                      <a:xfrm>
                                        <a:off x="9613" y="501149"/>
                                        <a:ext cx="1710381" cy="812998"/>
                                      </a:xfrm>
                                      <a:custGeom>
                                        <a:avLst/>
                                        <a:gdLst/>
                                        <a:ahLst/>
                                        <a:cxnLst>
                                          <a:cxn ang="0">
                                            <a:pos x="wd2" y="hd2"/>
                                          </a:cxn>
                                          <a:cxn ang="5400000">
                                            <a:pos x="wd2" y="hd2"/>
                                          </a:cxn>
                                          <a:cxn ang="10800000">
                                            <a:pos x="wd2" y="hd2"/>
                                          </a:cxn>
                                          <a:cxn ang="16200000">
                                            <a:pos x="wd2" y="hd2"/>
                                          </a:cxn>
                                        </a:cxnLst>
                                        <a:rect l="0" t="0" r="r" b="b"/>
                                        <a:pathLst>
                                          <a:path w="21547" h="21355" fill="norm" stroke="1" extrusionOk="0">
                                            <a:moveTo>
                                              <a:pt x="2672" y="15351"/>
                                            </a:moveTo>
                                            <a:cubicBezTo>
                                              <a:pt x="2164" y="14998"/>
                                              <a:pt x="2090" y="15167"/>
                                              <a:pt x="1820" y="14462"/>
                                            </a:cubicBezTo>
                                            <a:cubicBezTo>
                                              <a:pt x="1740" y="14253"/>
                                              <a:pt x="1677" y="14017"/>
                                              <a:pt x="1606" y="13795"/>
                                            </a:cubicBezTo>
                                            <a:cubicBezTo>
                                              <a:pt x="1642" y="13424"/>
                                              <a:pt x="1669" y="13049"/>
                                              <a:pt x="1713" y="12683"/>
                                            </a:cubicBezTo>
                                            <a:cubicBezTo>
                                              <a:pt x="1740" y="12455"/>
                                              <a:pt x="1740" y="12181"/>
                                              <a:pt x="1820" y="12016"/>
                                            </a:cubicBezTo>
                                            <a:cubicBezTo>
                                              <a:pt x="1899" y="11850"/>
                                              <a:pt x="2033" y="11867"/>
                                              <a:pt x="2139" y="11793"/>
                                            </a:cubicBezTo>
                                            <a:cubicBezTo>
                                              <a:pt x="2175" y="11571"/>
                                              <a:pt x="2222" y="11355"/>
                                              <a:pt x="2246" y="11126"/>
                                            </a:cubicBezTo>
                                            <a:cubicBezTo>
                                              <a:pt x="2436" y="9343"/>
                                              <a:pt x="2265" y="10298"/>
                                              <a:pt x="2459" y="8680"/>
                                            </a:cubicBezTo>
                                            <a:cubicBezTo>
                                              <a:pt x="2486" y="8453"/>
                                              <a:pt x="2486" y="8179"/>
                                              <a:pt x="2566" y="8013"/>
                                            </a:cubicBezTo>
                                            <a:cubicBezTo>
                                              <a:pt x="2645" y="7847"/>
                                              <a:pt x="2785" y="7896"/>
                                              <a:pt x="2885" y="7791"/>
                                            </a:cubicBezTo>
                                            <a:cubicBezTo>
                                              <a:pt x="3712" y="6929"/>
                                              <a:pt x="2721" y="7683"/>
                                              <a:pt x="3525" y="7124"/>
                                            </a:cubicBezTo>
                                            <a:cubicBezTo>
                                              <a:pt x="3809" y="7321"/>
                                              <a:pt x="4008" y="7424"/>
                                              <a:pt x="4271" y="7791"/>
                                            </a:cubicBezTo>
                                            <a:cubicBezTo>
                                              <a:pt x="4355" y="7907"/>
                                              <a:pt x="4404" y="8110"/>
                                              <a:pt x="4484" y="8236"/>
                                            </a:cubicBezTo>
                                            <a:cubicBezTo>
                                              <a:pt x="4689" y="8556"/>
                                              <a:pt x="5124" y="9125"/>
                                              <a:pt x="5124" y="9125"/>
                                            </a:cubicBezTo>
                                            <a:cubicBezTo>
                                              <a:pt x="6332" y="9051"/>
                                              <a:pt x="7542" y="9091"/>
                                              <a:pt x="8748" y="8903"/>
                                            </a:cubicBezTo>
                                            <a:cubicBezTo>
                                              <a:pt x="8972" y="8868"/>
                                              <a:pt x="9174" y="8606"/>
                                              <a:pt x="9387" y="8458"/>
                                            </a:cubicBezTo>
                                            <a:lnTo>
                                              <a:pt x="9707" y="8236"/>
                                            </a:lnTo>
                                            <a:lnTo>
                                              <a:pt x="10346" y="8680"/>
                                            </a:lnTo>
                                            <a:cubicBezTo>
                                              <a:pt x="10453" y="8754"/>
                                              <a:pt x="10573" y="8773"/>
                                              <a:pt x="10666" y="8903"/>
                                            </a:cubicBezTo>
                                            <a:cubicBezTo>
                                              <a:pt x="11582" y="10177"/>
                                              <a:pt x="10423" y="8649"/>
                                              <a:pt x="11306" y="9570"/>
                                            </a:cubicBezTo>
                                            <a:cubicBezTo>
                                              <a:pt x="11420" y="9689"/>
                                              <a:pt x="11511" y="9895"/>
                                              <a:pt x="11625" y="10014"/>
                                            </a:cubicBezTo>
                                            <a:cubicBezTo>
                                              <a:pt x="11796" y="10192"/>
                                              <a:pt x="12212" y="10364"/>
                                              <a:pt x="12371" y="10459"/>
                                            </a:cubicBezTo>
                                            <a:cubicBezTo>
                                              <a:pt x="12479" y="10524"/>
                                              <a:pt x="12585" y="10607"/>
                                              <a:pt x="12691" y="10682"/>
                                            </a:cubicBezTo>
                                            <a:cubicBezTo>
                                              <a:pt x="12762" y="10830"/>
                                              <a:pt x="12818" y="11018"/>
                                              <a:pt x="12904" y="11126"/>
                                            </a:cubicBezTo>
                                            <a:cubicBezTo>
                                              <a:pt x="13001" y="11247"/>
                                              <a:pt x="13174" y="11139"/>
                                              <a:pt x="13224" y="11349"/>
                                            </a:cubicBezTo>
                                            <a:cubicBezTo>
                                              <a:pt x="13336" y="11817"/>
                                              <a:pt x="13286" y="12390"/>
                                              <a:pt x="13331" y="12905"/>
                                            </a:cubicBezTo>
                                            <a:cubicBezTo>
                                              <a:pt x="13395" y="13644"/>
                                              <a:pt x="13539" y="14433"/>
                                              <a:pt x="13650" y="15129"/>
                                            </a:cubicBezTo>
                                            <a:cubicBezTo>
                                              <a:pt x="13686" y="15351"/>
                                              <a:pt x="13650" y="15722"/>
                                              <a:pt x="13757" y="15796"/>
                                            </a:cubicBezTo>
                                            <a:lnTo>
                                              <a:pt x="14077" y="16018"/>
                                            </a:lnTo>
                                            <a:cubicBezTo>
                                              <a:pt x="14148" y="16241"/>
                                              <a:pt x="14233" y="16446"/>
                                              <a:pt x="14290" y="16685"/>
                                            </a:cubicBezTo>
                                            <a:cubicBezTo>
                                              <a:pt x="14340" y="16895"/>
                                              <a:pt x="14317" y="17187"/>
                                              <a:pt x="14397" y="17352"/>
                                            </a:cubicBezTo>
                                            <a:cubicBezTo>
                                              <a:pt x="14476" y="17518"/>
                                              <a:pt x="14610" y="17501"/>
                                              <a:pt x="14716" y="17575"/>
                                            </a:cubicBezTo>
                                            <a:cubicBezTo>
                                              <a:pt x="14787" y="17871"/>
                                              <a:pt x="14828" y="18210"/>
                                              <a:pt x="14929" y="18464"/>
                                            </a:cubicBezTo>
                                            <a:cubicBezTo>
                                              <a:pt x="15088" y="18862"/>
                                              <a:pt x="15351" y="18980"/>
                                              <a:pt x="15569" y="19131"/>
                                            </a:cubicBezTo>
                                            <a:cubicBezTo>
                                              <a:pt x="15640" y="19280"/>
                                              <a:pt x="15696" y="19468"/>
                                              <a:pt x="15782" y="19576"/>
                                            </a:cubicBezTo>
                                            <a:cubicBezTo>
                                              <a:pt x="15879" y="19697"/>
                                              <a:pt x="16014" y="19652"/>
                                              <a:pt x="16102" y="19798"/>
                                            </a:cubicBezTo>
                                            <a:cubicBezTo>
                                              <a:pt x="16202" y="19965"/>
                                              <a:pt x="16215" y="20299"/>
                                              <a:pt x="16315" y="20466"/>
                                            </a:cubicBezTo>
                                            <a:cubicBezTo>
                                              <a:pt x="16403" y="20612"/>
                                              <a:pt x="16534" y="20583"/>
                                              <a:pt x="16635" y="20688"/>
                                            </a:cubicBezTo>
                                            <a:cubicBezTo>
                                              <a:pt x="16749" y="20807"/>
                                              <a:pt x="16848" y="20984"/>
                                              <a:pt x="16955" y="21133"/>
                                            </a:cubicBezTo>
                                            <a:cubicBezTo>
                                              <a:pt x="17168" y="20984"/>
                                              <a:pt x="17435" y="21019"/>
                                              <a:pt x="17594" y="20688"/>
                                            </a:cubicBezTo>
                                            <a:cubicBezTo>
                                              <a:pt x="17753" y="20356"/>
                                              <a:pt x="17648" y="19685"/>
                                              <a:pt x="17807" y="19354"/>
                                            </a:cubicBezTo>
                                            <a:cubicBezTo>
                                              <a:pt x="18313" y="18299"/>
                                              <a:pt x="18043" y="18597"/>
                                              <a:pt x="18553" y="18242"/>
                                            </a:cubicBezTo>
                                            <a:cubicBezTo>
                                              <a:pt x="18781" y="17767"/>
                                              <a:pt x="18873" y="17328"/>
                                              <a:pt x="19299" y="18020"/>
                                            </a:cubicBezTo>
                                            <a:cubicBezTo>
                                              <a:pt x="19550" y="18425"/>
                                              <a:pt x="19770" y="19978"/>
                                              <a:pt x="20152" y="20243"/>
                                            </a:cubicBezTo>
                                            <a:cubicBezTo>
                                              <a:pt x="20365" y="20391"/>
                                              <a:pt x="20605" y="20428"/>
                                              <a:pt x="20792" y="20688"/>
                                            </a:cubicBezTo>
                                            <a:cubicBezTo>
                                              <a:pt x="21205" y="21263"/>
                                              <a:pt x="20990" y="21048"/>
                                              <a:pt x="21431" y="21355"/>
                                            </a:cubicBezTo>
                                            <a:cubicBezTo>
                                              <a:pt x="21467" y="21133"/>
                                              <a:pt x="21582" y="20903"/>
                                              <a:pt x="21538" y="20688"/>
                                            </a:cubicBezTo>
                                            <a:cubicBezTo>
                                              <a:pt x="21459" y="20303"/>
                                              <a:pt x="21111" y="19798"/>
                                              <a:pt x="21111" y="19798"/>
                                            </a:cubicBezTo>
                                            <a:lnTo>
                                              <a:pt x="20898" y="18464"/>
                                            </a:lnTo>
                                            <a:cubicBezTo>
                                              <a:pt x="20863" y="18242"/>
                                              <a:pt x="20885" y="17927"/>
                                              <a:pt x="20792" y="17797"/>
                                            </a:cubicBezTo>
                                            <a:lnTo>
                                              <a:pt x="20472" y="17352"/>
                                            </a:lnTo>
                                            <a:cubicBezTo>
                                              <a:pt x="20218" y="15765"/>
                                              <a:pt x="20383" y="16408"/>
                                              <a:pt x="20046" y="15351"/>
                                            </a:cubicBezTo>
                                            <a:cubicBezTo>
                                              <a:pt x="19903" y="15425"/>
                                              <a:pt x="19750" y="15437"/>
                                              <a:pt x="19619" y="15574"/>
                                            </a:cubicBezTo>
                                            <a:cubicBezTo>
                                              <a:pt x="19529" y="15667"/>
                                              <a:pt x="19505" y="15977"/>
                                              <a:pt x="19406" y="16018"/>
                                            </a:cubicBezTo>
                                            <a:cubicBezTo>
                                              <a:pt x="19236" y="16089"/>
                                              <a:pt x="18870" y="15495"/>
                                              <a:pt x="18767" y="15351"/>
                                            </a:cubicBezTo>
                                            <a:cubicBezTo>
                                              <a:pt x="18731" y="15129"/>
                                              <a:pt x="18725" y="14875"/>
                                              <a:pt x="18660" y="14684"/>
                                            </a:cubicBezTo>
                                            <a:cubicBezTo>
                                              <a:pt x="18396" y="13914"/>
                                              <a:pt x="18289" y="13768"/>
                                              <a:pt x="17914" y="13572"/>
                                            </a:cubicBezTo>
                                            <a:cubicBezTo>
                                              <a:pt x="17738" y="13481"/>
                                              <a:pt x="17559" y="13424"/>
                                              <a:pt x="17381" y="13350"/>
                                            </a:cubicBezTo>
                                            <a:cubicBezTo>
                                              <a:pt x="17203" y="13424"/>
                                              <a:pt x="16922" y="13227"/>
                                              <a:pt x="16848" y="13572"/>
                                            </a:cubicBezTo>
                                            <a:cubicBezTo>
                                              <a:pt x="16577" y="14843"/>
                                              <a:pt x="16972" y="15200"/>
                                              <a:pt x="17168" y="16018"/>
                                            </a:cubicBezTo>
                                            <a:cubicBezTo>
                                              <a:pt x="17218" y="16228"/>
                                              <a:pt x="17239" y="16463"/>
                                              <a:pt x="17274" y="16685"/>
                                            </a:cubicBezTo>
                                            <a:cubicBezTo>
                                              <a:pt x="17239" y="17204"/>
                                              <a:pt x="17224" y="17731"/>
                                              <a:pt x="17168" y="18242"/>
                                            </a:cubicBezTo>
                                            <a:cubicBezTo>
                                              <a:pt x="17117" y="18699"/>
                                              <a:pt x="16955" y="19576"/>
                                              <a:pt x="16955" y="19576"/>
                                            </a:cubicBezTo>
                                            <a:cubicBezTo>
                                              <a:pt x="16990" y="19947"/>
                                              <a:pt x="17087" y="20314"/>
                                              <a:pt x="17061" y="20688"/>
                                            </a:cubicBezTo>
                                            <a:cubicBezTo>
                                              <a:pt x="17047" y="20895"/>
                                              <a:pt x="16945" y="21183"/>
                                              <a:pt x="16848" y="21133"/>
                                            </a:cubicBezTo>
                                            <a:cubicBezTo>
                                              <a:pt x="16724" y="21068"/>
                                              <a:pt x="16731" y="20642"/>
                                              <a:pt x="16635" y="20466"/>
                                            </a:cubicBezTo>
                                            <a:cubicBezTo>
                                              <a:pt x="16442" y="20114"/>
                                              <a:pt x="16176" y="19954"/>
                                              <a:pt x="15995" y="19576"/>
                                            </a:cubicBezTo>
                                            <a:lnTo>
                                              <a:pt x="15569" y="18687"/>
                                            </a:lnTo>
                                            <a:cubicBezTo>
                                              <a:pt x="15498" y="18390"/>
                                              <a:pt x="15458" y="18052"/>
                                              <a:pt x="15356" y="17797"/>
                                            </a:cubicBezTo>
                                            <a:cubicBezTo>
                                              <a:pt x="15248" y="17528"/>
                                              <a:pt x="14724" y="17026"/>
                                              <a:pt x="14610" y="16908"/>
                                            </a:cubicBezTo>
                                            <a:cubicBezTo>
                                              <a:pt x="14539" y="16759"/>
                                              <a:pt x="14448" y="16643"/>
                                              <a:pt x="14397" y="16463"/>
                                            </a:cubicBezTo>
                                            <a:cubicBezTo>
                                              <a:pt x="14339" y="16262"/>
                                              <a:pt x="14340" y="16006"/>
                                              <a:pt x="14290" y="15796"/>
                                            </a:cubicBezTo>
                                            <a:cubicBezTo>
                                              <a:pt x="14233" y="15557"/>
                                              <a:pt x="14148" y="15351"/>
                                              <a:pt x="14077" y="15129"/>
                                            </a:cubicBezTo>
                                            <a:cubicBezTo>
                                              <a:pt x="14078" y="15121"/>
                                              <a:pt x="14239" y="13679"/>
                                              <a:pt x="14290" y="13572"/>
                                            </a:cubicBezTo>
                                            <a:cubicBezTo>
                                              <a:pt x="14369" y="13407"/>
                                              <a:pt x="14503" y="13424"/>
                                              <a:pt x="14610" y="13350"/>
                                            </a:cubicBezTo>
                                            <a:cubicBezTo>
                                              <a:pt x="14681" y="13202"/>
                                              <a:pt x="14778" y="13093"/>
                                              <a:pt x="14823" y="12905"/>
                                            </a:cubicBezTo>
                                            <a:cubicBezTo>
                                              <a:pt x="14884" y="12650"/>
                                              <a:pt x="15021" y="11201"/>
                                              <a:pt x="15249" y="10904"/>
                                            </a:cubicBezTo>
                                            <a:cubicBezTo>
                                              <a:pt x="15440" y="10655"/>
                                              <a:pt x="15889" y="10459"/>
                                              <a:pt x="15889" y="10459"/>
                                            </a:cubicBezTo>
                                            <a:cubicBezTo>
                                              <a:pt x="15924" y="10237"/>
                                              <a:pt x="16037" y="10010"/>
                                              <a:pt x="15995" y="9792"/>
                                            </a:cubicBezTo>
                                            <a:cubicBezTo>
                                              <a:pt x="15948" y="9544"/>
                                              <a:pt x="15766" y="9536"/>
                                              <a:pt x="15676" y="9347"/>
                                            </a:cubicBezTo>
                                            <a:cubicBezTo>
                                              <a:pt x="15585" y="9158"/>
                                              <a:pt x="15546" y="8883"/>
                                              <a:pt x="15462" y="8680"/>
                                            </a:cubicBezTo>
                                            <a:cubicBezTo>
                                              <a:pt x="15058" y="7695"/>
                                              <a:pt x="15170" y="7884"/>
                                              <a:pt x="14716" y="7568"/>
                                            </a:cubicBezTo>
                                            <a:cubicBezTo>
                                              <a:pt x="14271" y="6640"/>
                                              <a:pt x="14320" y="7006"/>
                                              <a:pt x="14183" y="6012"/>
                                            </a:cubicBezTo>
                                            <a:cubicBezTo>
                                              <a:pt x="14143" y="5718"/>
                                              <a:pt x="14112" y="5419"/>
                                              <a:pt x="14077" y="5122"/>
                                            </a:cubicBezTo>
                                            <a:cubicBezTo>
                                              <a:pt x="14041" y="5345"/>
                                              <a:pt x="13990" y="5559"/>
                                              <a:pt x="13970" y="5790"/>
                                            </a:cubicBezTo>
                                            <a:cubicBezTo>
                                              <a:pt x="13919" y="6377"/>
                                              <a:pt x="13970" y="7014"/>
                                              <a:pt x="13864" y="7568"/>
                                            </a:cubicBezTo>
                                            <a:cubicBezTo>
                                              <a:pt x="13782" y="7995"/>
                                              <a:pt x="13257" y="8163"/>
                                              <a:pt x="13118" y="8236"/>
                                            </a:cubicBezTo>
                                            <a:cubicBezTo>
                                              <a:pt x="12975" y="8161"/>
                                              <a:pt x="12818" y="8165"/>
                                              <a:pt x="12691" y="8013"/>
                                            </a:cubicBezTo>
                                            <a:cubicBezTo>
                                              <a:pt x="12560" y="7857"/>
                                              <a:pt x="12487" y="7547"/>
                                              <a:pt x="12371" y="7346"/>
                                            </a:cubicBezTo>
                                            <a:cubicBezTo>
                                              <a:pt x="12273" y="7175"/>
                                              <a:pt x="12158" y="7050"/>
                                              <a:pt x="12052" y="6901"/>
                                            </a:cubicBezTo>
                                            <a:cubicBezTo>
                                              <a:pt x="12375" y="4877"/>
                                              <a:pt x="11791" y="7890"/>
                                              <a:pt x="12691" y="6012"/>
                                            </a:cubicBezTo>
                                            <a:lnTo>
                                              <a:pt x="12265" y="5122"/>
                                            </a:lnTo>
                                            <a:cubicBezTo>
                                              <a:pt x="12229" y="4900"/>
                                              <a:pt x="12188" y="4681"/>
                                              <a:pt x="12158" y="4455"/>
                                            </a:cubicBezTo>
                                            <a:cubicBezTo>
                                              <a:pt x="12081" y="3866"/>
                                              <a:pt x="12038" y="3256"/>
                                              <a:pt x="11945" y="2676"/>
                                            </a:cubicBezTo>
                                            <a:lnTo>
                                              <a:pt x="11732" y="1342"/>
                                            </a:lnTo>
                                            <a:cubicBezTo>
                                              <a:pt x="11590" y="1416"/>
                                              <a:pt x="11437" y="1428"/>
                                              <a:pt x="11306" y="1565"/>
                                            </a:cubicBezTo>
                                            <a:cubicBezTo>
                                              <a:pt x="11216" y="1658"/>
                                              <a:pt x="11179" y="1901"/>
                                              <a:pt x="11092" y="2009"/>
                                            </a:cubicBezTo>
                                            <a:cubicBezTo>
                                              <a:pt x="10996" y="2130"/>
                                              <a:pt x="10879" y="2158"/>
                                              <a:pt x="10773" y="2232"/>
                                            </a:cubicBezTo>
                                            <a:cubicBezTo>
                                              <a:pt x="10560" y="2083"/>
                                              <a:pt x="10320" y="2047"/>
                                              <a:pt x="10133" y="1787"/>
                                            </a:cubicBezTo>
                                            <a:cubicBezTo>
                                              <a:pt x="9720" y="1212"/>
                                              <a:pt x="9935" y="1427"/>
                                              <a:pt x="9494" y="1120"/>
                                            </a:cubicBezTo>
                                            <a:cubicBezTo>
                                              <a:pt x="9458" y="898"/>
                                              <a:pt x="9473" y="603"/>
                                              <a:pt x="9387" y="453"/>
                                            </a:cubicBezTo>
                                            <a:cubicBezTo>
                                              <a:pt x="8986" y="-245"/>
                                              <a:pt x="8835" y="18"/>
                                              <a:pt x="8428" y="230"/>
                                            </a:cubicBezTo>
                                            <a:cubicBezTo>
                                              <a:pt x="8392" y="453"/>
                                              <a:pt x="8376" y="693"/>
                                              <a:pt x="8321" y="898"/>
                                            </a:cubicBezTo>
                                            <a:cubicBezTo>
                                              <a:pt x="8197" y="1365"/>
                                              <a:pt x="7895" y="2232"/>
                                              <a:pt x="7895" y="2232"/>
                                            </a:cubicBezTo>
                                            <a:cubicBezTo>
                                              <a:pt x="7859" y="2454"/>
                                              <a:pt x="7747" y="2681"/>
                                              <a:pt x="7788" y="2899"/>
                                            </a:cubicBezTo>
                                            <a:cubicBezTo>
                                              <a:pt x="7836" y="3147"/>
                                              <a:pt x="7991" y="3235"/>
                                              <a:pt x="8108" y="3344"/>
                                            </a:cubicBezTo>
                                            <a:cubicBezTo>
                                              <a:pt x="8551" y="3754"/>
                                              <a:pt x="8825" y="3820"/>
                                              <a:pt x="9280" y="4011"/>
                                            </a:cubicBezTo>
                                            <a:cubicBezTo>
                                              <a:pt x="9387" y="4159"/>
                                              <a:pt x="9532" y="4229"/>
                                              <a:pt x="9600" y="4455"/>
                                            </a:cubicBezTo>
                                            <a:cubicBezTo>
                                              <a:pt x="10124" y="6203"/>
                                              <a:pt x="9463" y="5546"/>
                                              <a:pt x="10133" y="6012"/>
                                            </a:cubicBezTo>
                                            <a:cubicBezTo>
                                              <a:pt x="10204" y="6160"/>
                                              <a:pt x="10256" y="6363"/>
                                              <a:pt x="10346" y="6457"/>
                                            </a:cubicBezTo>
                                            <a:cubicBezTo>
                                              <a:pt x="10547" y="6666"/>
                                              <a:pt x="10986" y="6901"/>
                                              <a:pt x="10986" y="6901"/>
                                            </a:cubicBezTo>
                                            <a:cubicBezTo>
                                              <a:pt x="11021" y="7124"/>
                                              <a:pt x="11143" y="7359"/>
                                              <a:pt x="11092" y="7568"/>
                                            </a:cubicBezTo>
                                            <a:cubicBezTo>
                                              <a:pt x="11042" y="7778"/>
                                              <a:pt x="10885" y="7791"/>
                                              <a:pt x="10773" y="7791"/>
                                            </a:cubicBezTo>
                                            <a:cubicBezTo>
                                              <a:pt x="10486" y="7791"/>
                                              <a:pt x="10204" y="7643"/>
                                              <a:pt x="9920" y="7568"/>
                                            </a:cubicBezTo>
                                            <a:lnTo>
                                              <a:pt x="9280" y="7124"/>
                                            </a:lnTo>
                                            <a:lnTo>
                                              <a:pt x="8961" y="6901"/>
                                            </a:lnTo>
                                            <a:cubicBezTo>
                                              <a:pt x="8589" y="6125"/>
                                              <a:pt x="8843" y="6523"/>
                                              <a:pt x="8108" y="6012"/>
                                            </a:cubicBezTo>
                                            <a:lnTo>
                                              <a:pt x="7788" y="5790"/>
                                            </a:lnTo>
                                            <a:cubicBezTo>
                                              <a:pt x="7682" y="5864"/>
                                              <a:pt x="7565" y="5891"/>
                                              <a:pt x="7469" y="6012"/>
                                            </a:cubicBezTo>
                                            <a:cubicBezTo>
                                              <a:pt x="7382" y="6120"/>
                                              <a:pt x="7345" y="6363"/>
                                              <a:pt x="7255" y="6457"/>
                                            </a:cubicBezTo>
                                            <a:cubicBezTo>
                                              <a:pt x="7021" y="6701"/>
                                              <a:pt x="6056" y="6880"/>
                                              <a:pt x="5976" y="6901"/>
                                            </a:cubicBezTo>
                                            <a:cubicBezTo>
                                              <a:pt x="5728" y="6827"/>
                                              <a:pt x="5477" y="6773"/>
                                              <a:pt x="5230" y="6679"/>
                                            </a:cubicBezTo>
                                            <a:cubicBezTo>
                                              <a:pt x="4188" y="6283"/>
                                              <a:pt x="5332" y="6642"/>
                                              <a:pt x="4484" y="6234"/>
                                            </a:cubicBezTo>
                                            <a:cubicBezTo>
                                              <a:pt x="2955" y="5498"/>
                                              <a:pt x="3871" y="6105"/>
                                              <a:pt x="3099" y="5567"/>
                                            </a:cubicBezTo>
                                            <a:cubicBezTo>
                                              <a:pt x="2921" y="5197"/>
                                              <a:pt x="2808" y="4902"/>
                                              <a:pt x="2566" y="4678"/>
                                            </a:cubicBezTo>
                                            <a:cubicBezTo>
                                              <a:pt x="2360" y="4487"/>
                                              <a:pt x="1926" y="4233"/>
                                              <a:pt x="1926" y="4233"/>
                                            </a:cubicBezTo>
                                            <a:cubicBezTo>
                                              <a:pt x="1784" y="4307"/>
                                              <a:pt x="1614" y="4264"/>
                                              <a:pt x="1500" y="4455"/>
                                            </a:cubicBezTo>
                                            <a:cubicBezTo>
                                              <a:pt x="1412" y="4602"/>
                                              <a:pt x="1463" y="4939"/>
                                              <a:pt x="1393" y="5122"/>
                                            </a:cubicBezTo>
                                            <a:cubicBezTo>
                                              <a:pt x="1243" y="5514"/>
                                              <a:pt x="964" y="5643"/>
                                              <a:pt x="754" y="5790"/>
                                            </a:cubicBezTo>
                                            <a:cubicBezTo>
                                              <a:pt x="683" y="5938"/>
                                              <a:pt x="619" y="6103"/>
                                              <a:pt x="541" y="6234"/>
                                            </a:cubicBezTo>
                                            <a:cubicBezTo>
                                              <a:pt x="441" y="6401"/>
                                              <a:pt x="301" y="6470"/>
                                              <a:pt x="221" y="6679"/>
                                            </a:cubicBezTo>
                                            <a:cubicBezTo>
                                              <a:pt x="151" y="6862"/>
                                              <a:pt x="150" y="7124"/>
                                              <a:pt x="114" y="7346"/>
                                            </a:cubicBezTo>
                                            <a:cubicBezTo>
                                              <a:pt x="150" y="7643"/>
                                              <a:pt x="110" y="8037"/>
                                              <a:pt x="221" y="8236"/>
                                            </a:cubicBezTo>
                                            <a:cubicBezTo>
                                              <a:pt x="391" y="8541"/>
                                              <a:pt x="860" y="8680"/>
                                              <a:pt x="860" y="8680"/>
                                            </a:cubicBezTo>
                                            <a:cubicBezTo>
                                              <a:pt x="931" y="8828"/>
                                              <a:pt x="1073" y="8915"/>
                                              <a:pt x="1073" y="9125"/>
                                            </a:cubicBezTo>
                                            <a:cubicBezTo>
                                              <a:pt x="1073" y="9335"/>
                                              <a:pt x="954" y="9496"/>
                                              <a:pt x="860" y="9570"/>
                                            </a:cubicBezTo>
                                            <a:cubicBezTo>
                                              <a:pt x="658" y="9728"/>
                                              <a:pt x="434" y="9718"/>
                                              <a:pt x="221" y="9792"/>
                                            </a:cubicBezTo>
                                            <a:cubicBezTo>
                                              <a:pt x="150" y="9940"/>
                                              <a:pt x="22" y="10029"/>
                                              <a:pt x="8" y="10237"/>
                                            </a:cubicBezTo>
                                            <a:cubicBezTo>
                                              <a:pt x="-18" y="10611"/>
                                              <a:pt x="24" y="11020"/>
                                              <a:pt x="114" y="11349"/>
                                            </a:cubicBezTo>
                                            <a:cubicBezTo>
                                              <a:pt x="211" y="11704"/>
                                              <a:pt x="590" y="11902"/>
                                              <a:pt x="754" y="12016"/>
                                            </a:cubicBezTo>
                                            <a:cubicBezTo>
                                              <a:pt x="789" y="12238"/>
                                              <a:pt x="940" y="12517"/>
                                              <a:pt x="860" y="12683"/>
                                            </a:cubicBezTo>
                                            <a:cubicBezTo>
                                              <a:pt x="701" y="13014"/>
                                              <a:pt x="221" y="13128"/>
                                              <a:pt x="221" y="13128"/>
                                            </a:cubicBezTo>
                                            <a:cubicBezTo>
                                              <a:pt x="420" y="16455"/>
                                              <a:pt x="25" y="14201"/>
                                              <a:pt x="647" y="15129"/>
                                            </a:cubicBezTo>
                                            <a:cubicBezTo>
                                              <a:pt x="811" y="15373"/>
                                              <a:pt x="883" y="15886"/>
                                              <a:pt x="1073" y="16018"/>
                                            </a:cubicBezTo>
                                            <a:lnTo>
                                              <a:pt x="1713" y="16463"/>
                                            </a:lnTo>
                                            <a:cubicBezTo>
                                              <a:pt x="1962" y="18020"/>
                                              <a:pt x="1713" y="17649"/>
                                              <a:pt x="2246" y="18020"/>
                                            </a:cubicBezTo>
                                            <a:cubicBezTo>
                                              <a:pt x="2779" y="17649"/>
                                              <a:pt x="2530" y="18020"/>
                                              <a:pt x="2779" y="16463"/>
                                            </a:cubicBezTo>
                                            <a:lnTo>
                                              <a:pt x="2885" y="15796"/>
                                            </a:lnTo>
                                            <a:cubicBezTo>
                                              <a:pt x="2779" y="15648"/>
                                              <a:pt x="2656" y="15540"/>
                                              <a:pt x="2566" y="15351"/>
                                            </a:cubicBezTo>
                                            <a:cubicBezTo>
                                              <a:pt x="2475" y="15162"/>
                                              <a:pt x="2453" y="14851"/>
                                              <a:pt x="2352" y="14684"/>
                                            </a:cubicBezTo>
                                            <a:cubicBezTo>
                                              <a:pt x="2265" y="14538"/>
                                              <a:pt x="2136" y="14554"/>
                                              <a:pt x="2033" y="14462"/>
                                            </a:cubicBezTo>
                                            <a:cubicBezTo>
                                              <a:pt x="1887" y="14331"/>
                                              <a:pt x="1749" y="14165"/>
                                              <a:pt x="1606" y="14017"/>
                                            </a:cubicBezTo>
                                            <a:cubicBezTo>
                                              <a:pt x="1642" y="13721"/>
                                              <a:pt x="1673" y="13421"/>
                                              <a:pt x="1713" y="13128"/>
                                            </a:cubicBezTo>
                                            <a:cubicBezTo>
                                              <a:pt x="1744" y="12902"/>
                                              <a:pt x="1820" y="12460"/>
                                              <a:pt x="1820" y="12460"/>
                                            </a:cubicBezTo>
                                          </a:path>
                                        </a:pathLst>
                                      </a:custGeom>
                                      <a:solidFill>
                                        <a:srgbClr val="9595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64" name="Shape"/>
                                      <p:cNvSpPr/>
                                      <p:nvPr/>
                                    </p:nvSpPr>
                                    <p:spPr>
                                      <a:xfrm>
                                        <a:off x="1000327" y="1357009"/>
                                        <a:ext cx="621270" cy="490797"/>
                                      </a:xfrm>
                                      <a:custGeom>
                                        <a:avLst/>
                                        <a:gdLst/>
                                        <a:ahLst/>
                                        <a:cxnLst>
                                          <a:cxn ang="0">
                                            <a:pos x="wd2" y="hd2"/>
                                          </a:cxn>
                                          <a:cxn ang="5400000">
                                            <a:pos x="wd2" y="hd2"/>
                                          </a:cxn>
                                          <a:cxn ang="10800000">
                                            <a:pos x="wd2" y="hd2"/>
                                          </a:cxn>
                                          <a:cxn ang="16200000">
                                            <a:pos x="wd2" y="hd2"/>
                                          </a:cxn>
                                        </a:cxnLst>
                                        <a:rect l="0" t="0" r="r" b="b"/>
                                        <a:pathLst>
                                          <a:path w="21400" h="21199" fill="norm" stroke="1" extrusionOk="0">
                                            <a:moveTo>
                                              <a:pt x="0" y="0"/>
                                            </a:moveTo>
                                            <a:cubicBezTo>
                                              <a:pt x="925" y="385"/>
                                              <a:pt x="943" y="286"/>
                                              <a:pt x="1751" y="1095"/>
                                            </a:cubicBezTo>
                                            <a:cubicBezTo>
                                              <a:pt x="1966" y="1310"/>
                                              <a:pt x="2064" y="1768"/>
                                              <a:pt x="2335" y="1825"/>
                                            </a:cubicBezTo>
                                            <a:cubicBezTo>
                                              <a:pt x="3874" y="2145"/>
                                              <a:pt x="5449" y="2068"/>
                                              <a:pt x="7005" y="2190"/>
                                            </a:cubicBezTo>
                                            <a:cubicBezTo>
                                              <a:pt x="7784" y="2433"/>
                                              <a:pt x="8546" y="2778"/>
                                              <a:pt x="9341" y="2919"/>
                                            </a:cubicBezTo>
                                            <a:cubicBezTo>
                                              <a:pt x="11875" y="3372"/>
                                              <a:pt x="10709" y="3116"/>
                                              <a:pt x="12843" y="3649"/>
                                            </a:cubicBezTo>
                                            <a:cubicBezTo>
                                              <a:pt x="13816" y="3528"/>
                                              <a:pt x="14796" y="3470"/>
                                              <a:pt x="15762" y="3284"/>
                                            </a:cubicBezTo>
                                            <a:cubicBezTo>
                                              <a:pt x="16066" y="3226"/>
                                              <a:pt x="16387" y="3143"/>
                                              <a:pt x="16638" y="2919"/>
                                            </a:cubicBezTo>
                                            <a:cubicBezTo>
                                              <a:pt x="19062" y="755"/>
                                              <a:pt x="16702" y="1919"/>
                                              <a:pt x="18681" y="1095"/>
                                            </a:cubicBezTo>
                                            <a:cubicBezTo>
                                              <a:pt x="18876" y="1338"/>
                                              <a:pt x="19123" y="1530"/>
                                              <a:pt x="19265" y="1825"/>
                                            </a:cubicBezTo>
                                            <a:cubicBezTo>
                                              <a:pt x="19423" y="2154"/>
                                              <a:pt x="19320" y="2673"/>
                                              <a:pt x="19557" y="2919"/>
                                            </a:cubicBezTo>
                                            <a:cubicBezTo>
                                              <a:pt x="19959" y="3339"/>
                                              <a:pt x="20530" y="3406"/>
                                              <a:pt x="21016" y="3649"/>
                                            </a:cubicBezTo>
                                            <a:cubicBezTo>
                                              <a:pt x="21113" y="4014"/>
                                              <a:pt x="21600" y="4622"/>
                                              <a:pt x="21308" y="4744"/>
                                            </a:cubicBezTo>
                                            <a:cubicBezTo>
                                              <a:pt x="20105" y="5245"/>
                                              <a:pt x="18772" y="4912"/>
                                              <a:pt x="17513" y="5109"/>
                                            </a:cubicBezTo>
                                            <a:cubicBezTo>
                                              <a:pt x="17208" y="5157"/>
                                              <a:pt x="16930" y="5352"/>
                                              <a:pt x="16638" y="5474"/>
                                            </a:cubicBezTo>
                                            <a:cubicBezTo>
                                              <a:pt x="15967" y="7990"/>
                                              <a:pt x="16489" y="7119"/>
                                              <a:pt x="15470" y="8393"/>
                                            </a:cubicBezTo>
                                            <a:lnTo>
                                              <a:pt x="14886" y="10583"/>
                                            </a:lnTo>
                                            <a:cubicBezTo>
                                              <a:pt x="14789" y="10948"/>
                                              <a:pt x="14765" y="11357"/>
                                              <a:pt x="14595" y="11677"/>
                                            </a:cubicBezTo>
                                            <a:cubicBezTo>
                                              <a:pt x="14400" y="12042"/>
                                              <a:pt x="14153" y="12371"/>
                                              <a:pt x="14011" y="12772"/>
                                            </a:cubicBezTo>
                                            <a:cubicBezTo>
                                              <a:pt x="13548" y="14073"/>
                                              <a:pt x="13636" y="15065"/>
                                              <a:pt x="12843" y="16056"/>
                                            </a:cubicBezTo>
                                            <a:cubicBezTo>
                                              <a:pt x="12595" y="16367"/>
                                              <a:pt x="12259" y="16543"/>
                                              <a:pt x="11968" y="16786"/>
                                            </a:cubicBezTo>
                                            <a:cubicBezTo>
                                              <a:pt x="12065" y="17151"/>
                                              <a:pt x="12067" y="17581"/>
                                              <a:pt x="12259" y="17881"/>
                                            </a:cubicBezTo>
                                            <a:cubicBezTo>
                                              <a:pt x="12479" y="18224"/>
                                              <a:pt x="12916" y="18268"/>
                                              <a:pt x="13135" y="18611"/>
                                            </a:cubicBezTo>
                                            <a:cubicBezTo>
                                              <a:pt x="13327" y="18911"/>
                                              <a:pt x="13342" y="19336"/>
                                              <a:pt x="13427" y="19706"/>
                                            </a:cubicBezTo>
                                            <a:cubicBezTo>
                                              <a:pt x="13764" y="21179"/>
                                              <a:pt x="14122" y="21600"/>
                                              <a:pt x="12843" y="20800"/>
                                            </a:cubicBezTo>
                                            <a:cubicBezTo>
                                              <a:pt x="12529" y="20604"/>
                                              <a:pt x="12259" y="20314"/>
                                              <a:pt x="11968" y="20071"/>
                                            </a:cubicBezTo>
                                            <a:cubicBezTo>
                                              <a:pt x="10967" y="18194"/>
                                              <a:pt x="11898" y="19636"/>
                                              <a:pt x="10508" y="18246"/>
                                            </a:cubicBezTo>
                                            <a:cubicBezTo>
                                              <a:pt x="10293" y="18031"/>
                                              <a:pt x="10170" y="17670"/>
                                              <a:pt x="9924" y="17516"/>
                                            </a:cubicBezTo>
                                            <a:cubicBezTo>
                                              <a:pt x="9374" y="17172"/>
                                              <a:pt x="8757" y="17030"/>
                                              <a:pt x="8173" y="16786"/>
                                            </a:cubicBezTo>
                                            <a:lnTo>
                                              <a:pt x="6422" y="16056"/>
                                            </a:lnTo>
                                            <a:lnTo>
                                              <a:pt x="4962" y="15692"/>
                                            </a:lnTo>
                                            <a:cubicBezTo>
                                              <a:pt x="4670" y="15448"/>
                                              <a:pt x="4407" y="15140"/>
                                              <a:pt x="4086" y="14962"/>
                                            </a:cubicBezTo>
                                            <a:cubicBezTo>
                                              <a:pt x="3524" y="14649"/>
                                              <a:pt x="2335" y="14232"/>
                                              <a:pt x="2335" y="14232"/>
                                            </a:cubicBezTo>
                                            <a:cubicBezTo>
                                              <a:pt x="2238" y="13867"/>
                                              <a:pt x="2124" y="13508"/>
                                              <a:pt x="2043" y="13137"/>
                                            </a:cubicBezTo>
                                            <a:cubicBezTo>
                                              <a:pt x="1832" y="12169"/>
                                              <a:pt x="1904" y="11052"/>
                                              <a:pt x="1459" y="10218"/>
                                            </a:cubicBezTo>
                                            <a:cubicBezTo>
                                              <a:pt x="1265" y="9853"/>
                                              <a:pt x="1018" y="9524"/>
                                              <a:pt x="876" y="9123"/>
                                            </a:cubicBezTo>
                                            <a:cubicBezTo>
                                              <a:pt x="626" y="8420"/>
                                              <a:pt x="292" y="6933"/>
                                              <a:pt x="292" y="6933"/>
                                            </a:cubicBezTo>
                                            <a:cubicBezTo>
                                              <a:pt x="584" y="6690"/>
                                              <a:pt x="820" y="6266"/>
                                              <a:pt x="1168" y="6204"/>
                                            </a:cubicBezTo>
                                            <a:cubicBezTo>
                                              <a:pt x="3260" y="5830"/>
                                              <a:pt x="1600" y="7487"/>
                                              <a:pt x="2919" y="5839"/>
                                            </a:cubicBezTo>
                                            <a:cubicBezTo>
                                              <a:pt x="3016" y="5474"/>
                                              <a:pt x="3211" y="5129"/>
                                              <a:pt x="3211" y="4744"/>
                                            </a:cubicBezTo>
                                            <a:cubicBezTo>
                                              <a:pt x="3211" y="3579"/>
                                              <a:pt x="2303" y="2879"/>
                                              <a:pt x="1751" y="2190"/>
                                            </a:cubicBezTo>
                                            <a:cubicBezTo>
                                              <a:pt x="1584" y="1980"/>
                                              <a:pt x="292" y="508"/>
                                              <a:pt x="292" y="0"/>
                                            </a:cubicBezTo>
                                            <a:lnTo>
                                              <a:pt x="0" y="0"/>
                                            </a:lnTo>
                                            <a:close/>
                                          </a:path>
                                        </a:pathLst>
                                      </a:custGeom>
                                      <a:solidFill>
                                        <a:srgbClr val="076666"/>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65" name="Shape"/>
                                      <p:cNvSpPr/>
                                      <p:nvPr/>
                                    </p:nvSpPr>
                                    <p:spPr>
                                      <a:xfrm>
                                        <a:off x="736498" y="1308402"/>
                                        <a:ext cx="373369" cy="460078"/>
                                      </a:xfrm>
                                      <a:custGeom>
                                        <a:avLst/>
                                        <a:gdLst/>
                                        <a:ahLst/>
                                        <a:cxnLst>
                                          <a:cxn ang="0">
                                            <a:pos x="wd2" y="hd2"/>
                                          </a:cxn>
                                          <a:cxn ang="5400000">
                                            <a:pos x="wd2" y="hd2"/>
                                          </a:cxn>
                                          <a:cxn ang="10800000">
                                            <a:pos x="wd2" y="hd2"/>
                                          </a:cxn>
                                          <a:cxn ang="16200000">
                                            <a:pos x="wd2" y="hd2"/>
                                          </a:cxn>
                                        </a:cxnLst>
                                        <a:rect l="0" t="0" r="r" b="b"/>
                                        <a:pathLst>
                                          <a:path w="20821" h="20063" fill="norm" stroke="1" extrusionOk="0">
                                            <a:moveTo>
                                              <a:pt x="556" y="251"/>
                                            </a:moveTo>
                                            <a:cubicBezTo>
                                              <a:pt x="1892" y="251"/>
                                              <a:pt x="5601" y="354"/>
                                              <a:pt x="8097" y="620"/>
                                            </a:cubicBezTo>
                                            <a:cubicBezTo>
                                              <a:pt x="9081" y="726"/>
                                              <a:pt x="9982" y="1113"/>
                                              <a:pt x="10924" y="1360"/>
                                            </a:cubicBezTo>
                                            <a:cubicBezTo>
                                              <a:pt x="11396" y="1483"/>
                                              <a:pt x="11925" y="1513"/>
                                              <a:pt x="12338" y="1729"/>
                                            </a:cubicBezTo>
                                            <a:cubicBezTo>
                                              <a:pt x="14336" y="2774"/>
                                              <a:pt x="13245" y="2270"/>
                                              <a:pt x="15637" y="3207"/>
                                            </a:cubicBezTo>
                                            <a:cubicBezTo>
                                              <a:pt x="15794" y="3577"/>
                                              <a:pt x="15820" y="3999"/>
                                              <a:pt x="16108" y="4316"/>
                                            </a:cubicBezTo>
                                            <a:cubicBezTo>
                                              <a:pt x="16625" y="4883"/>
                                              <a:pt x="17993" y="5794"/>
                                              <a:pt x="17993" y="5794"/>
                                            </a:cubicBezTo>
                                            <a:cubicBezTo>
                                              <a:pt x="18150" y="6164"/>
                                              <a:pt x="18465" y="6513"/>
                                              <a:pt x="18465" y="6903"/>
                                            </a:cubicBezTo>
                                            <a:cubicBezTo>
                                              <a:pt x="18465" y="9143"/>
                                              <a:pt x="17364" y="8452"/>
                                              <a:pt x="14694" y="8751"/>
                                            </a:cubicBezTo>
                                            <a:cubicBezTo>
                                              <a:pt x="14958" y="9577"/>
                                              <a:pt x="15649" y="11907"/>
                                              <a:pt x="16108" y="12446"/>
                                            </a:cubicBezTo>
                                            <a:cubicBezTo>
                                              <a:pt x="16422" y="12816"/>
                                              <a:pt x="16821" y="13149"/>
                                              <a:pt x="17051" y="13555"/>
                                            </a:cubicBezTo>
                                            <a:cubicBezTo>
                                              <a:pt x="17797" y="14872"/>
                                              <a:pt x="17656" y="15877"/>
                                              <a:pt x="18936" y="16881"/>
                                            </a:cubicBezTo>
                                            <a:cubicBezTo>
                                              <a:pt x="19336" y="17195"/>
                                              <a:pt x="19878" y="17374"/>
                                              <a:pt x="20350" y="17620"/>
                                            </a:cubicBezTo>
                                            <a:cubicBezTo>
                                              <a:pt x="20507" y="17990"/>
                                              <a:pt x="20821" y="18339"/>
                                              <a:pt x="20821" y="18729"/>
                                            </a:cubicBezTo>
                                            <a:cubicBezTo>
                                              <a:pt x="20821" y="21088"/>
                                              <a:pt x="17760" y="19634"/>
                                              <a:pt x="15637" y="19468"/>
                                            </a:cubicBezTo>
                                            <a:cubicBezTo>
                                              <a:pt x="13992" y="18178"/>
                                              <a:pt x="15116" y="18839"/>
                                              <a:pt x="11867" y="17990"/>
                                            </a:cubicBezTo>
                                            <a:lnTo>
                                              <a:pt x="10453" y="17251"/>
                                            </a:lnTo>
                                            <a:cubicBezTo>
                                              <a:pt x="9359" y="14677"/>
                                              <a:pt x="10764" y="17432"/>
                                              <a:pt x="9039" y="15403"/>
                                            </a:cubicBezTo>
                                            <a:cubicBezTo>
                                              <a:pt x="8649" y="14944"/>
                                              <a:pt x="8445" y="14403"/>
                                              <a:pt x="8097" y="13925"/>
                                            </a:cubicBezTo>
                                            <a:cubicBezTo>
                                              <a:pt x="7816" y="13539"/>
                                              <a:pt x="7468" y="13185"/>
                                              <a:pt x="7154" y="12816"/>
                                            </a:cubicBezTo>
                                            <a:cubicBezTo>
                                              <a:pt x="6997" y="12446"/>
                                              <a:pt x="6726" y="12095"/>
                                              <a:pt x="6683" y="11707"/>
                                            </a:cubicBezTo>
                                            <a:cubicBezTo>
                                              <a:pt x="6410" y="9250"/>
                                              <a:pt x="7092" y="6684"/>
                                              <a:pt x="6212" y="4316"/>
                                            </a:cubicBezTo>
                                            <a:cubicBezTo>
                                              <a:pt x="5704" y="2952"/>
                                              <a:pt x="3260" y="2974"/>
                                              <a:pt x="1970" y="2468"/>
                                            </a:cubicBezTo>
                                            <a:cubicBezTo>
                                              <a:pt x="1464" y="2270"/>
                                              <a:pt x="1028" y="1975"/>
                                              <a:pt x="556" y="1729"/>
                                            </a:cubicBezTo>
                                            <a:cubicBezTo>
                                              <a:pt x="399" y="1360"/>
                                              <a:pt x="-137" y="969"/>
                                              <a:pt x="85" y="620"/>
                                            </a:cubicBezTo>
                                            <a:cubicBezTo>
                                              <a:pt x="807" y="-512"/>
                                              <a:pt x="-779" y="251"/>
                                              <a:pt x="556" y="251"/>
                                            </a:cubicBezTo>
                                            <a:close/>
                                          </a:path>
                                        </a:pathLst>
                                      </a:custGeom>
                                      <a:solidFill>
                                        <a:srgbClr val="CC9933"/>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66" name="Shape"/>
                                      <p:cNvSpPr/>
                                      <p:nvPr/>
                                    </p:nvSpPr>
                                    <p:spPr>
                                      <a:xfrm>
                                        <a:off x="1093384" y="1905170"/>
                                        <a:ext cx="906459" cy="780949"/>
                                      </a:xfrm>
                                      <a:custGeom>
                                        <a:avLst/>
                                        <a:gdLst/>
                                        <a:ahLst/>
                                        <a:cxnLst>
                                          <a:cxn ang="0">
                                            <a:pos x="wd2" y="hd2"/>
                                          </a:cxn>
                                          <a:cxn ang="5400000">
                                            <a:pos x="wd2" y="hd2"/>
                                          </a:cxn>
                                          <a:cxn ang="10800000">
                                            <a:pos x="wd2" y="hd2"/>
                                          </a:cxn>
                                          <a:cxn ang="16200000">
                                            <a:pos x="wd2" y="hd2"/>
                                          </a:cxn>
                                        </a:cxnLst>
                                        <a:rect l="0" t="0" r="r" b="b"/>
                                        <a:pathLst>
                                          <a:path w="21525" h="21422" fill="norm" stroke="1" extrusionOk="0">
                                            <a:moveTo>
                                              <a:pt x="6" y="727"/>
                                            </a:moveTo>
                                            <a:cubicBezTo>
                                              <a:pt x="73" y="611"/>
                                              <a:pt x="171" y="1370"/>
                                              <a:pt x="408" y="1425"/>
                                            </a:cubicBezTo>
                                            <a:cubicBezTo>
                                              <a:pt x="1564" y="1692"/>
                                              <a:pt x="1878" y="1300"/>
                                              <a:pt x="2621" y="727"/>
                                            </a:cubicBezTo>
                                            <a:cubicBezTo>
                                              <a:pt x="2688" y="494"/>
                                              <a:pt x="2672" y="-144"/>
                                              <a:pt x="2822" y="29"/>
                                            </a:cubicBezTo>
                                            <a:cubicBezTo>
                                              <a:pt x="4173" y="1592"/>
                                              <a:pt x="2491" y="1072"/>
                                              <a:pt x="3626" y="2122"/>
                                            </a:cubicBezTo>
                                            <a:cubicBezTo>
                                              <a:pt x="3792" y="2275"/>
                                              <a:pt x="4028" y="2277"/>
                                              <a:pt x="4229" y="2355"/>
                                            </a:cubicBezTo>
                                            <a:cubicBezTo>
                                              <a:pt x="4364" y="2510"/>
                                              <a:pt x="4484" y="2683"/>
                                              <a:pt x="4632" y="2820"/>
                                            </a:cubicBezTo>
                                            <a:cubicBezTo>
                                              <a:pt x="4820" y="2994"/>
                                              <a:pt x="5064" y="3087"/>
                                              <a:pt x="5235" y="3285"/>
                                            </a:cubicBezTo>
                                            <a:cubicBezTo>
                                              <a:pt x="5406" y="3482"/>
                                              <a:pt x="5529" y="3732"/>
                                              <a:pt x="5637" y="3982"/>
                                            </a:cubicBezTo>
                                            <a:cubicBezTo>
                                              <a:pt x="5880" y="4544"/>
                                              <a:pt x="5760" y="4933"/>
                                              <a:pt x="6241" y="5378"/>
                                            </a:cubicBezTo>
                                            <a:cubicBezTo>
                                              <a:pt x="6406" y="5531"/>
                                              <a:pt x="6643" y="5533"/>
                                              <a:pt x="6844" y="5610"/>
                                            </a:cubicBezTo>
                                            <a:cubicBezTo>
                                              <a:pt x="7380" y="5533"/>
                                              <a:pt x="7935" y="5557"/>
                                              <a:pt x="8453" y="5378"/>
                                            </a:cubicBezTo>
                                            <a:cubicBezTo>
                                              <a:pt x="8634" y="5315"/>
                                              <a:pt x="8667" y="4940"/>
                                              <a:pt x="8855" y="4913"/>
                                            </a:cubicBezTo>
                                            <a:cubicBezTo>
                                              <a:pt x="9260" y="4854"/>
                                              <a:pt x="9659" y="5073"/>
                                              <a:pt x="10062" y="5145"/>
                                            </a:cubicBezTo>
                                            <a:cubicBezTo>
                                              <a:pt x="10530" y="5228"/>
                                              <a:pt x="11003" y="5280"/>
                                              <a:pt x="11470" y="5378"/>
                                            </a:cubicBezTo>
                                            <a:cubicBezTo>
                                              <a:pt x="12334" y="5559"/>
                                              <a:pt x="12124" y="5594"/>
                                              <a:pt x="12877" y="5843"/>
                                            </a:cubicBezTo>
                                            <a:cubicBezTo>
                                              <a:pt x="13143" y="5930"/>
                                              <a:pt x="13417" y="5983"/>
                                              <a:pt x="13682" y="6075"/>
                                            </a:cubicBezTo>
                                            <a:cubicBezTo>
                                              <a:pt x="13683" y="6075"/>
                                              <a:pt x="15190" y="6656"/>
                                              <a:pt x="15492" y="6773"/>
                                            </a:cubicBezTo>
                                            <a:cubicBezTo>
                                              <a:pt x="15693" y="6850"/>
                                              <a:pt x="15919" y="6869"/>
                                              <a:pt x="16095" y="7005"/>
                                            </a:cubicBezTo>
                                            <a:lnTo>
                                              <a:pt x="17302" y="7935"/>
                                            </a:lnTo>
                                            <a:lnTo>
                                              <a:pt x="17704" y="9331"/>
                                            </a:lnTo>
                                            <a:cubicBezTo>
                                              <a:pt x="17862" y="9879"/>
                                              <a:pt x="17847" y="10174"/>
                                              <a:pt x="18308" y="10493"/>
                                            </a:cubicBezTo>
                                            <a:cubicBezTo>
                                              <a:pt x="18489" y="10619"/>
                                              <a:pt x="18705" y="10666"/>
                                              <a:pt x="18911" y="10726"/>
                                            </a:cubicBezTo>
                                            <a:cubicBezTo>
                                              <a:pt x="19243" y="10822"/>
                                              <a:pt x="19585" y="10863"/>
                                              <a:pt x="19916" y="10958"/>
                                            </a:cubicBezTo>
                                            <a:cubicBezTo>
                                              <a:pt x="20122" y="11018"/>
                                              <a:pt x="20319" y="11113"/>
                                              <a:pt x="20520" y="11191"/>
                                            </a:cubicBezTo>
                                            <a:cubicBezTo>
                                              <a:pt x="21539" y="12369"/>
                                              <a:pt x="20340" y="10844"/>
                                              <a:pt x="21123" y="12354"/>
                                            </a:cubicBezTo>
                                            <a:cubicBezTo>
                                              <a:pt x="21221" y="12542"/>
                                              <a:pt x="21391" y="12664"/>
                                              <a:pt x="21525" y="12819"/>
                                            </a:cubicBezTo>
                                            <a:cubicBezTo>
                                              <a:pt x="21324" y="12896"/>
                                              <a:pt x="21104" y="12925"/>
                                              <a:pt x="20922" y="13051"/>
                                            </a:cubicBezTo>
                                            <a:cubicBezTo>
                                              <a:pt x="20019" y="13678"/>
                                              <a:pt x="20447" y="15032"/>
                                              <a:pt x="20319" y="16074"/>
                                            </a:cubicBezTo>
                                            <a:cubicBezTo>
                                              <a:pt x="20289" y="16317"/>
                                              <a:pt x="20169" y="16534"/>
                                              <a:pt x="20118" y="16772"/>
                                            </a:cubicBezTo>
                                            <a:cubicBezTo>
                                              <a:pt x="20035" y="17155"/>
                                              <a:pt x="20106" y="17605"/>
                                              <a:pt x="19916" y="17934"/>
                                            </a:cubicBezTo>
                                            <a:cubicBezTo>
                                              <a:pt x="19799" y="18138"/>
                                              <a:pt x="19503" y="18057"/>
                                              <a:pt x="19313" y="18167"/>
                                            </a:cubicBezTo>
                                            <a:cubicBezTo>
                                              <a:pt x="19097" y="18292"/>
                                              <a:pt x="18911" y="18477"/>
                                              <a:pt x="18710" y="18632"/>
                                            </a:cubicBezTo>
                                            <a:cubicBezTo>
                                              <a:pt x="18576" y="18864"/>
                                              <a:pt x="18416" y="19080"/>
                                              <a:pt x="18308" y="19330"/>
                                            </a:cubicBezTo>
                                            <a:cubicBezTo>
                                              <a:pt x="18213" y="19549"/>
                                              <a:pt x="18239" y="19836"/>
                                              <a:pt x="18106" y="20027"/>
                                            </a:cubicBezTo>
                                            <a:cubicBezTo>
                                              <a:pt x="17955" y="20245"/>
                                              <a:pt x="17692" y="20318"/>
                                              <a:pt x="17503" y="20492"/>
                                            </a:cubicBezTo>
                                            <a:cubicBezTo>
                                              <a:pt x="17355" y="20629"/>
                                              <a:pt x="17270" y="20859"/>
                                              <a:pt x="17101" y="20957"/>
                                            </a:cubicBezTo>
                                            <a:cubicBezTo>
                                              <a:pt x="16722" y="21177"/>
                                              <a:pt x="15894" y="21422"/>
                                              <a:pt x="15894" y="21422"/>
                                            </a:cubicBezTo>
                                            <a:cubicBezTo>
                                              <a:pt x="15224" y="21345"/>
                                              <a:pt x="14516" y="21456"/>
                                              <a:pt x="13883" y="21190"/>
                                            </a:cubicBezTo>
                                            <a:cubicBezTo>
                                              <a:pt x="13684" y="21106"/>
                                              <a:pt x="13714" y="20734"/>
                                              <a:pt x="13682" y="20492"/>
                                            </a:cubicBezTo>
                                            <a:cubicBezTo>
                                              <a:pt x="13662" y="20342"/>
                                              <a:pt x="13630" y="18145"/>
                                              <a:pt x="13280" y="17469"/>
                                            </a:cubicBezTo>
                                            <a:cubicBezTo>
                                              <a:pt x="13018" y="16965"/>
                                              <a:pt x="12732" y="16923"/>
                                              <a:pt x="12274" y="16772"/>
                                            </a:cubicBezTo>
                                            <a:cubicBezTo>
                                              <a:pt x="12008" y="16684"/>
                                              <a:pt x="11735" y="16627"/>
                                              <a:pt x="11470" y="16539"/>
                                            </a:cubicBezTo>
                                            <a:cubicBezTo>
                                              <a:pt x="10741" y="16298"/>
                                              <a:pt x="10924" y="16351"/>
                                              <a:pt x="10263" y="15842"/>
                                            </a:cubicBezTo>
                                            <a:cubicBezTo>
                                              <a:pt x="9593" y="14679"/>
                                              <a:pt x="10062" y="15299"/>
                                              <a:pt x="8654" y="14214"/>
                                            </a:cubicBezTo>
                                            <a:lnTo>
                                              <a:pt x="8051" y="13749"/>
                                            </a:lnTo>
                                            <a:cubicBezTo>
                                              <a:pt x="7984" y="13439"/>
                                              <a:pt x="7958" y="13112"/>
                                              <a:pt x="7850" y="12819"/>
                                            </a:cubicBezTo>
                                            <a:cubicBezTo>
                                              <a:pt x="7754" y="12562"/>
                                              <a:pt x="7532" y="12383"/>
                                              <a:pt x="7447" y="12121"/>
                                            </a:cubicBezTo>
                                            <a:cubicBezTo>
                                              <a:pt x="7421" y="12039"/>
                                              <a:pt x="7220" y="10514"/>
                                              <a:pt x="7045" y="10261"/>
                                            </a:cubicBezTo>
                                            <a:cubicBezTo>
                                              <a:pt x="6894" y="10043"/>
                                              <a:pt x="6658" y="9921"/>
                                              <a:pt x="6442" y="9796"/>
                                            </a:cubicBezTo>
                                            <a:cubicBezTo>
                                              <a:pt x="6252" y="9686"/>
                                              <a:pt x="6040" y="9641"/>
                                              <a:pt x="5838" y="9563"/>
                                            </a:cubicBezTo>
                                            <a:cubicBezTo>
                                              <a:pt x="5851" y="9478"/>
                                              <a:pt x="6099" y="7524"/>
                                              <a:pt x="6241" y="7238"/>
                                            </a:cubicBezTo>
                                            <a:cubicBezTo>
                                              <a:pt x="6382" y="6952"/>
                                              <a:pt x="6643" y="6773"/>
                                              <a:pt x="6844" y="6540"/>
                                            </a:cubicBezTo>
                                            <a:cubicBezTo>
                                              <a:pt x="6702" y="6294"/>
                                              <a:pt x="6326" y="5543"/>
                                              <a:pt x="6039" y="5378"/>
                                            </a:cubicBezTo>
                                            <a:cubicBezTo>
                                              <a:pt x="5660" y="5158"/>
                                              <a:pt x="5235" y="5068"/>
                                              <a:pt x="4833" y="4913"/>
                                            </a:cubicBezTo>
                                            <a:cubicBezTo>
                                              <a:pt x="4632" y="4835"/>
                                              <a:pt x="4406" y="4816"/>
                                              <a:pt x="4229" y="4680"/>
                                            </a:cubicBezTo>
                                            <a:cubicBezTo>
                                              <a:pt x="3450" y="4079"/>
                                              <a:pt x="3855" y="4303"/>
                                              <a:pt x="3023" y="3982"/>
                                            </a:cubicBezTo>
                                            <a:cubicBezTo>
                                              <a:pt x="2333" y="2786"/>
                                              <a:pt x="2975" y="3706"/>
                                              <a:pt x="2017" y="2820"/>
                                            </a:cubicBezTo>
                                            <a:cubicBezTo>
                                              <a:pt x="1869" y="2683"/>
                                              <a:pt x="1797" y="2418"/>
                                              <a:pt x="1615" y="2355"/>
                                            </a:cubicBezTo>
                                            <a:cubicBezTo>
                                              <a:pt x="1097" y="2175"/>
                                              <a:pt x="542" y="2200"/>
                                              <a:pt x="6" y="2122"/>
                                            </a:cubicBezTo>
                                            <a:cubicBezTo>
                                              <a:pt x="514" y="1534"/>
                                              <a:pt x="-61" y="843"/>
                                              <a:pt x="6" y="727"/>
                                            </a:cubicBezTo>
                                            <a:close/>
                                          </a:path>
                                        </a:pathLst>
                                      </a:custGeom>
                                      <a:solidFill>
                                        <a:srgbClr val="0088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67" name="Line"/>
                                      <p:cNvSpPr/>
                                      <p:nvPr/>
                                    </p:nvSpPr>
                                    <p:spPr>
                                      <a:xfrm>
                                        <a:off x="1500315" y="2515287"/>
                                        <a:ext cx="262017" cy="559413"/>
                                      </a:xfrm>
                                      <a:custGeom>
                                        <a:avLst/>
                                        <a:gdLst/>
                                        <a:ahLst/>
                                        <a:cxnLst>
                                          <a:cxn ang="0">
                                            <a:pos x="wd2" y="hd2"/>
                                          </a:cxn>
                                          <a:cxn ang="5400000">
                                            <a:pos x="wd2" y="hd2"/>
                                          </a:cxn>
                                          <a:cxn ang="10800000">
                                            <a:pos x="wd2" y="hd2"/>
                                          </a:cxn>
                                          <a:cxn ang="16200000">
                                            <a:pos x="wd2" y="hd2"/>
                                          </a:cxn>
                                        </a:cxnLst>
                                        <a:rect l="0" t="0" r="r" b="b"/>
                                        <a:pathLst>
                                          <a:path w="21476" h="21501" fill="norm" stroke="1" extrusionOk="0">
                                            <a:moveTo>
                                              <a:pt x="8317" y="354"/>
                                            </a:moveTo>
                                            <a:cubicBezTo>
                                              <a:pt x="9010" y="245"/>
                                              <a:pt x="9717" y="-99"/>
                                              <a:pt x="10395" y="28"/>
                                            </a:cubicBezTo>
                                            <a:cubicBezTo>
                                              <a:pt x="11428" y="222"/>
                                              <a:pt x="12181" y="1570"/>
                                              <a:pt x="12472" y="1980"/>
                                            </a:cubicBezTo>
                                            <a:cubicBezTo>
                                              <a:pt x="12703" y="3173"/>
                                              <a:pt x="12804" y="4373"/>
                                              <a:pt x="13165" y="5559"/>
                                            </a:cubicBezTo>
                                            <a:cubicBezTo>
                                              <a:pt x="13268" y="5899"/>
                                              <a:pt x="13191" y="6396"/>
                                              <a:pt x="13858" y="6535"/>
                                            </a:cubicBezTo>
                                            <a:cubicBezTo>
                                              <a:pt x="15558" y="6890"/>
                                              <a:pt x="17551" y="6752"/>
                                              <a:pt x="19398" y="6861"/>
                                            </a:cubicBezTo>
                                            <a:cubicBezTo>
                                              <a:pt x="20091" y="7077"/>
                                              <a:pt x="21476" y="7120"/>
                                              <a:pt x="21476" y="7511"/>
                                            </a:cubicBezTo>
                                            <a:cubicBezTo>
                                              <a:pt x="21476" y="7902"/>
                                              <a:pt x="20048" y="7918"/>
                                              <a:pt x="19398" y="8162"/>
                                            </a:cubicBezTo>
                                            <a:cubicBezTo>
                                              <a:pt x="18888" y="8354"/>
                                              <a:pt x="18475" y="8596"/>
                                              <a:pt x="18013" y="8813"/>
                                            </a:cubicBezTo>
                                            <a:cubicBezTo>
                                              <a:pt x="17782" y="9138"/>
                                              <a:pt x="17321" y="9446"/>
                                              <a:pt x="17321" y="9789"/>
                                            </a:cubicBezTo>
                                            <a:cubicBezTo>
                                              <a:pt x="17321" y="10911"/>
                                              <a:pt x="19486" y="10795"/>
                                              <a:pt x="17321" y="12066"/>
                                            </a:cubicBezTo>
                                            <a:cubicBezTo>
                                              <a:pt x="16864" y="12334"/>
                                              <a:pt x="15951" y="12308"/>
                                              <a:pt x="15243" y="12391"/>
                                            </a:cubicBezTo>
                                            <a:cubicBezTo>
                                              <a:pt x="14101" y="12526"/>
                                              <a:pt x="12934" y="12608"/>
                                              <a:pt x="11780" y="12717"/>
                                            </a:cubicBezTo>
                                            <a:cubicBezTo>
                                              <a:pt x="11318" y="12934"/>
                                              <a:pt x="10905" y="13176"/>
                                              <a:pt x="10395" y="13367"/>
                                            </a:cubicBezTo>
                                            <a:cubicBezTo>
                                              <a:pt x="9745" y="13612"/>
                                              <a:pt x="8779" y="13693"/>
                                              <a:pt x="8317" y="14018"/>
                                            </a:cubicBezTo>
                                            <a:cubicBezTo>
                                              <a:pt x="7208" y="14800"/>
                                              <a:pt x="8021" y="16714"/>
                                              <a:pt x="6239" y="17272"/>
                                            </a:cubicBezTo>
                                            <a:lnTo>
                                              <a:pt x="4161" y="17922"/>
                                            </a:lnTo>
                                            <a:cubicBezTo>
                                              <a:pt x="4392" y="18248"/>
                                              <a:pt x="4854" y="18555"/>
                                              <a:pt x="4854" y="18898"/>
                                            </a:cubicBezTo>
                                            <a:cubicBezTo>
                                              <a:pt x="4854" y="20305"/>
                                              <a:pt x="4209" y="20491"/>
                                              <a:pt x="2776" y="21501"/>
                                            </a:cubicBezTo>
                                            <a:cubicBezTo>
                                              <a:pt x="1853" y="21067"/>
                                              <a:pt x="-124" y="20810"/>
                                              <a:pt x="6" y="20200"/>
                                            </a:cubicBezTo>
                                            <a:cubicBezTo>
                                              <a:pt x="237" y="19115"/>
                                              <a:pt x="411" y="18028"/>
                                              <a:pt x="699" y="16946"/>
                                            </a:cubicBezTo>
                                            <a:cubicBezTo>
                                              <a:pt x="1558" y="13718"/>
                                              <a:pt x="1139" y="16254"/>
                                              <a:pt x="2084" y="13367"/>
                                            </a:cubicBezTo>
                                            <a:cubicBezTo>
                                              <a:pt x="2367" y="12503"/>
                                              <a:pt x="2493" y="11629"/>
                                              <a:pt x="2776" y="10765"/>
                                            </a:cubicBezTo>
                                            <a:cubicBezTo>
                                              <a:pt x="2937" y="10275"/>
                                              <a:pt x="4112" y="7418"/>
                                              <a:pt x="4854" y="7186"/>
                                            </a:cubicBezTo>
                                            <a:lnTo>
                                              <a:pt x="6932" y="6535"/>
                                            </a:lnTo>
                                            <a:cubicBezTo>
                                              <a:pt x="7163" y="6210"/>
                                              <a:pt x="7298" y="5866"/>
                                              <a:pt x="7624" y="5559"/>
                                            </a:cubicBezTo>
                                            <a:cubicBezTo>
                                              <a:pt x="10310" y="3036"/>
                                              <a:pt x="7961" y="6060"/>
                                              <a:pt x="9702" y="3607"/>
                                            </a:cubicBezTo>
                                            <a:cubicBezTo>
                                              <a:pt x="9933" y="2523"/>
                                              <a:pt x="9452" y="1350"/>
                                              <a:pt x="10395" y="354"/>
                                            </a:cubicBezTo>
                                            <a:cubicBezTo>
                                              <a:pt x="10691" y="40"/>
                                              <a:pt x="11956" y="437"/>
                                              <a:pt x="12472" y="679"/>
                                            </a:cubicBezTo>
                                            <a:cubicBezTo>
                                              <a:pt x="12989" y="922"/>
                                              <a:pt x="12934" y="1330"/>
                                              <a:pt x="13165" y="1655"/>
                                            </a:cubicBezTo>
                                            <a:cubicBezTo>
                                              <a:pt x="12934" y="2523"/>
                                              <a:pt x="12805" y="3398"/>
                                              <a:pt x="12472" y="4258"/>
                                            </a:cubicBezTo>
                                            <a:cubicBezTo>
                                              <a:pt x="12299" y="4707"/>
                                              <a:pt x="10800" y="5761"/>
                                              <a:pt x="12472" y="6210"/>
                                            </a:cubicBezTo>
                                            <a:cubicBezTo>
                                              <a:pt x="13692" y="6537"/>
                                              <a:pt x="15257" y="6392"/>
                                              <a:pt x="16628" y="6535"/>
                                            </a:cubicBezTo>
                                            <a:cubicBezTo>
                                              <a:pt x="20402" y="6929"/>
                                              <a:pt x="17180" y="6861"/>
                                              <a:pt x="20091" y="6861"/>
                                            </a:cubicBezTo>
                                          </a:path>
                                        </a:pathLst>
                                      </a:custGeom>
                                      <a:solidFill>
                                        <a:srgbClr val="FFCC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68" name="Shape"/>
                                      <p:cNvSpPr/>
                                      <p:nvPr/>
                                    </p:nvSpPr>
                                    <p:spPr>
                                      <a:xfrm>
                                        <a:off x="3227570" y="332768"/>
                                        <a:ext cx="2217781" cy="600375"/>
                                      </a:xfrm>
                                      <a:custGeom>
                                        <a:avLst/>
                                        <a:gdLst/>
                                        <a:ahLst/>
                                        <a:cxnLst>
                                          <a:cxn ang="0">
                                            <a:pos x="wd2" y="hd2"/>
                                          </a:cxn>
                                          <a:cxn ang="5400000">
                                            <a:pos x="wd2" y="hd2"/>
                                          </a:cxn>
                                          <a:cxn ang="10800000">
                                            <a:pos x="wd2" y="hd2"/>
                                          </a:cxn>
                                          <a:cxn ang="16200000">
                                            <a:pos x="wd2" y="hd2"/>
                                          </a:cxn>
                                        </a:cxnLst>
                                        <a:rect l="0" t="0" r="r" b="b"/>
                                        <a:pathLst>
                                          <a:path w="21477" h="21497" fill="norm" stroke="1" extrusionOk="0">
                                            <a:moveTo>
                                              <a:pt x="68" y="19076"/>
                                            </a:moveTo>
                                            <a:cubicBezTo>
                                              <a:pt x="260" y="19429"/>
                                              <a:pt x="73" y="19590"/>
                                              <a:pt x="1217" y="19379"/>
                                            </a:cubicBezTo>
                                            <a:cubicBezTo>
                                              <a:pt x="2555" y="19132"/>
                                              <a:pt x="3896" y="19177"/>
                                              <a:pt x="5236" y="19076"/>
                                            </a:cubicBezTo>
                                            <a:cubicBezTo>
                                              <a:pt x="5855" y="18316"/>
                                              <a:pt x="5116" y="19430"/>
                                              <a:pt x="5646" y="17866"/>
                                            </a:cubicBezTo>
                                            <a:cubicBezTo>
                                              <a:pt x="5714" y="17667"/>
                                              <a:pt x="5810" y="17664"/>
                                              <a:pt x="5892" y="17563"/>
                                            </a:cubicBezTo>
                                            <a:cubicBezTo>
                                              <a:pt x="6403" y="15679"/>
                                              <a:pt x="5663" y="18227"/>
                                              <a:pt x="6302" y="16656"/>
                                            </a:cubicBezTo>
                                            <a:cubicBezTo>
                                              <a:pt x="6399" y="16418"/>
                                              <a:pt x="6459" y="16022"/>
                                              <a:pt x="6548" y="15748"/>
                                            </a:cubicBezTo>
                                            <a:cubicBezTo>
                                              <a:pt x="6624" y="15515"/>
                                              <a:pt x="6712" y="15345"/>
                                              <a:pt x="6794" y="15143"/>
                                            </a:cubicBezTo>
                                            <a:cubicBezTo>
                                              <a:pt x="7027" y="12571"/>
                                              <a:pt x="6703" y="15707"/>
                                              <a:pt x="7041" y="13630"/>
                                            </a:cubicBezTo>
                                            <a:cubicBezTo>
                                              <a:pt x="7085" y="13356"/>
                                              <a:pt x="7061" y="12948"/>
                                              <a:pt x="7123" y="12722"/>
                                            </a:cubicBezTo>
                                            <a:cubicBezTo>
                                              <a:pt x="7184" y="12497"/>
                                              <a:pt x="7287" y="12521"/>
                                              <a:pt x="7369" y="12420"/>
                                            </a:cubicBezTo>
                                            <a:cubicBezTo>
                                              <a:pt x="7423" y="12218"/>
                                              <a:pt x="7464" y="11942"/>
                                              <a:pt x="7533" y="11815"/>
                                            </a:cubicBezTo>
                                            <a:cubicBezTo>
                                              <a:pt x="7634" y="11629"/>
                                              <a:pt x="7751" y="11602"/>
                                              <a:pt x="7861" y="11512"/>
                                            </a:cubicBezTo>
                                            <a:cubicBezTo>
                                              <a:pt x="8476" y="11007"/>
                                              <a:pt x="8409" y="11167"/>
                                              <a:pt x="9255" y="10907"/>
                                            </a:cubicBezTo>
                                            <a:cubicBezTo>
                                              <a:pt x="9474" y="10705"/>
                                              <a:pt x="9687" y="10371"/>
                                              <a:pt x="9911" y="10302"/>
                                            </a:cubicBezTo>
                                            <a:cubicBezTo>
                                              <a:pt x="10024" y="10267"/>
                                              <a:pt x="10128" y="10545"/>
                                              <a:pt x="10240" y="10604"/>
                                            </a:cubicBezTo>
                                            <a:cubicBezTo>
                                              <a:pt x="10512" y="10748"/>
                                              <a:pt x="10786" y="10806"/>
                                              <a:pt x="11060" y="10907"/>
                                            </a:cubicBezTo>
                                            <a:cubicBezTo>
                                              <a:pt x="11271" y="11166"/>
                                              <a:pt x="11407" y="11360"/>
                                              <a:pt x="11634" y="11512"/>
                                            </a:cubicBezTo>
                                            <a:cubicBezTo>
                                              <a:pt x="11824" y="11640"/>
                                              <a:pt x="12017" y="11714"/>
                                              <a:pt x="12208" y="11815"/>
                                            </a:cubicBezTo>
                                            <a:cubicBezTo>
                                              <a:pt x="12372" y="12016"/>
                                              <a:pt x="12556" y="12066"/>
                                              <a:pt x="12700" y="12420"/>
                                            </a:cubicBezTo>
                                            <a:cubicBezTo>
                                              <a:pt x="13458" y="14282"/>
                                              <a:pt x="12526" y="11905"/>
                                              <a:pt x="13110" y="13630"/>
                                            </a:cubicBezTo>
                                            <a:cubicBezTo>
                                              <a:pt x="13187" y="13857"/>
                                              <a:pt x="13274" y="14033"/>
                                              <a:pt x="13356" y="14235"/>
                                            </a:cubicBezTo>
                                            <a:cubicBezTo>
                                              <a:pt x="13384" y="14538"/>
                                              <a:pt x="13385" y="14894"/>
                                              <a:pt x="13439" y="15143"/>
                                            </a:cubicBezTo>
                                            <a:cubicBezTo>
                                              <a:pt x="13554" y="15676"/>
                                              <a:pt x="13769" y="15851"/>
                                              <a:pt x="13931" y="16051"/>
                                            </a:cubicBezTo>
                                            <a:cubicBezTo>
                                              <a:pt x="13876" y="15849"/>
                                              <a:pt x="13806" y="15690"/>
                                              <a:pt x="13767" y="15445"/>
                                            </a:cubicBezTo>
                                            <a:cubicBezTo>
                                              <a:pt x="13722" y="15172"/>
                                              <a:pt x="13685" y="14857"/>
                                              <a:pt x="13685" y="14538"/>
                                            </a:cubicBezTo>
                                            <a:cubicBezTo>
                                              <a:pt x="13685" y="13079"/>
                                              <a:pt x="14017" y="13383"/>
                                              <a:pt x="14341" y="13025"/>
                                            </a:cubicBezTo>
                                            <a:cubicBezTo>
                                              <a:pt x="14424" y="12933"/>
                                              <a:pt x="14505" y="12823"/>
                                              <a:pt x="14587" y="12722"/>
                                            </a:cubicBezTo>
                                            <a:cubicBezTo>
                                              <a:pt x="14724" y="12823"/>
                                              <a:pt x="14866" y="12844"/>
                                              <a:pt x="14997" y="13025"/>
                                            </a:cubicBezTo>
                                            <a:cubicBezTo>
                                              <a:pt x="15089" y="13152"/>
                                              <a:pt x="15155" y="13467"/>
                                              <a:pt x="15243" y="13630"/>
                                            </a:cubicBezTo>
                                            <a:cubicBezTo>
                                              <a:pt x="15320" y="13773"/>
                                              <a:pt x="15407" y="13832"/>
                                              <a:pt x="15489" y="13933"/>
                                            </a:cubicBezTo>
                                            <a:cubicBezTo>
                                              <a:pt x="15565" y="14211"/>
                                              <a:pt x="15747" y="15065"/>
                                              <a:pt x="15899" y="14840"/>
                                            </a:cubicBezTo>
                                            <a:cubicBezTo>
                                              <a:pt x="15991" y="14705"/>
                                              <a:pt x="16009" y="14235"/>
                                              <a:pt x="16063" y="13933"/>
                                            </a:cubicBezTo>
                                            <a:cubicBezTo>
                                              <a:pt x="15981" y="13731"/>
                                              <a:pt x="15905" y="13490"/>
                                              <a:pt x="15817" y="13327"/>
                                            </a:cubicBezTo>
                                            <a:cubicBezTo>
                                              <a:pt x="15740" y="13185"/>
                                              <a:pt x="15632" y="13250"/>
                                              <a:pt x="15571" y="13025"/>
                                            </a:cubicBezTo>
                                            <a:cubicBezTo>
                                              <a:pt x="15510" y="12799"/>
                                              <a:pt x="15403" y="12084"/>
                                              <a:pt x="15489" y="12117"/>
                                            </a:cubicBezTo>
                                            <a:cubicBezTo>
                                              <a:pt x="16050" y="12335"/>
                                              <a:pt x="16582" y="13145"/>
                                              <a:pt x="17130" y="13630"/>
                                            </a:cubicBezTo>
                                            <a:cubicBezTo>
                                              <a:pt x="17265" y="13750"/>
                                              <a:pt x="17403" y="13832"/>
                                              <a:pt x="17540" y="13933"/>
                                            </a:cubicBezTo>
                                            <a:cubicBezTo>
                                              <a:pt x="17758" y="14469"/>
                                              <a:pt x="17901" y="14527"/>
                                              <a:pt x="17868" y="15748"/>
                                            </a:cubicBezTo>
                                            <a:cubicBezTo>
                                              <a:pt x="17851" y="16383"/>
                                              <a:pt x="17704" y="17563"/>
                                              <a:pt x="17704" y="17563"/>
                                            </a:cubicBezTo>
                                            <a:cubicBezTo>
                                              <a:pt x="17759" y="17765"/>
                                              <a:pt x="17791" y="18133"/>
                                              <a:pt x="17868" y="18169"/>
                                            </a:cubicBezTo>
                                            <a:cubicBezTo>
                                              <a:pt x="18002" y="18230"/>
                                              <a:pt x="18517" y="17722"/>
                                              <a:pt x="18688" y="17563"/>
                                            </a:cubicBezTo>
                                            <a:cubicBezTo>
                                              <a:pt x="19290" y="17765"/>
                                              <a:pt x="19901" y="17714"/>
                                              <a:pt x="20493" y="18169"/>
                                            </a:cubicBezTo>
                                            <a:cubicBezTo>
                                              <a:pt x="20643" y="18284"/>
                                              <a:pt x="20680" y="19659"/>
                                              <a:pt x="20739" y="19984"/>
                                            </a:cubicBezTo>
                                            <a:cubicBezTo>
                                              <a:pt x="20865" y="20683"/>
                                              <a:pt x="21049" y="21050"/>
                                              <a:pt x="21231" y="21497"/>
                                            </a:cubicBezTo>
                                            <a:cubicBezTo>
                                              <a:pt x="21314" y="21038"/>
                                              <a:pt x="21477" y="20308"/>
                                              <a:pt x="21477" y="19682"/>
                                            </a:cubicBezTo>
                                            <a:cubicBezTo>
                                              <a:pt x="21477" y="19363"/>
                                              <a:pt x="21456" y="18999"/>
                                              <a:pt x="21395" y="18774"/>
                                            </a:cubicBezTo>
                                            <a:cubicBezTo>
                                              <a:pt x="21334" y="18548"/>
                                              <a:pt x="21226" y="18614"/>
                                              <a:pt x="21149" y="18471"/>
                                            </a:cubicBezTo>
                                            <a:cubicBezTo>
                                              <a:pt x="21061" y="18309"/>
                                              <a:pt x="20985" y="18068"/>
                                              <a:pt x="20903" y="17866"/>
                                            </a:cubicBezTo>
                                            <a:cubicBezTo>
                                              <a:pt x="20848" y="17563"/>
                                              <a:pt x="20808" y="17215"/>
                                              <a:pt x="20739" y="16958"/>
                                            </a:cubicBezTo>
                                            <a:cubicBezTo>
                                              <a:pt x="20669" y="16701"/>
                                              <a:pt x="20570" y="16580"/>
                                              <a:pt x="20493" y="16353"/>
                                            </a:cubicBezTo>
                                            <a:cubicBezTo>
                                              <a:pt x="20432" y="16175"/>
                                              <a:pt x="20383" y="15950"/>
                                              <a:pt x="20329" y="15748"/>
                                            </a:cubicBezTo>
                                            <a:cubicBezTo>
                                              <a:pt x="20133" y="13588"/>
                                              <a:pt x="20308" y="14286"/>
                                              <a:pt x="19919" y="13327"/>
                                            </a:cubicBezTo>
                                            <a:cubicBezTo>
                                              <a:pt x="19891" y="13025"/>
                                              <a:pt x="19921" y="12482"/>
                                              <a:pt x="19836" y="12420"/>
                                            </a:cubicBezTo>
                                            <a:cubicBezTo>
                                              <a:pt x="19589" y="12237"/>
                                              <a:pt x="19500" y="13285"/>
                                              <a:pt x="19344" y="13630"/>
                                            </a:cubicBezTo>
                                            <a:cubicBezTo>
                                              <a:pt x="19270" y="13794"/>
                                              <a:pt x="19180" y="13832"/>
                                              <a:pt x="19098" y="13933"/>
                                            </a:cubicBezTo>
                                            <a:cubicBezTo>
                                              <a:pt x="18880" y="13832"/>
                                              <a:pt x="18659" y="13764"/>
                                              <a:pt x="18442" y="13630"/>
                                            </a:cubicBezTo>
                                            <a:cubicBezTo>
                                              <a:pt x="18331" y="13562"/>
                                              <a:pt x="18202" y="13587"/>
                                              <a:pt x="18114" y="13327"/>
                                            </a:cubicBezTo>
                                            <a:cubicBezTo>
                                              <a:pt x="18046" y="13128"/>
                                              <a:pt x="18059" y="12722"/>
                                              <a:pt x="18032" y="12420"/>
                                            </a:cubicBezTo>
                                            <a:cubicBezTo>
                                              <a:pt x="18059" y="12117"/>
                                              <a:pt x="18114" y="11831"/>
                                              <a:pt x="18114" y="11512"/>
                                            </a:cubicBezTo>
                                            <a:cubicBezTo>
                                              <a:pt x="18114" y="9121"/>
                                              <a:pt x="17000" y="10366"/>
                                              <a:pt x="16720" y="10302"/>
                                            </a:cubicBezTo>
                                            <a:cubicBezTo>
                                              <a:pt x="16526" y="10064"/>
                                              <a:pt x="16422" y="10086"/>
                                              <a:pt x="16309" y="9394"/>
                                            </a:cubicBezTo>
                                            <a:cubicBezTo>
                                              <a:pt x="16265" y="9120"/>
                                              <a:pt x="16281" y="8735"/>
                                              <a:pt x="16227" y="8486"/>
                                            </a:cubicBezTo>
                                            <a:cubicBezTo>
                                              <a:pt x="16166" y="8202"/>
                                              <a:pt x="16063" y="8083"/>
                                              <a:pt x="15981" y="7881"/>
                                            </a:cubicBezTo>
                                            <a:cubicBezTo>
                                              <a:pt x="15817" y="8083"/>
                                              <a:pt x="15633" y="8132"/>
                                              <a:pt x="15489" y="8486"/>
                                            </a:cubicBezTo>
                                            <a:lnTo>
                                              <a:pt x="14997" y="9696"/>
                                            </a:lnTo>
                                            <a:cubicBezTo>
                                              <a:pt x="14915" y="9596"/>
                                              <a:pt x="14812" y="9619"/>
                                              <a:pt x="14751" y="9394"/>
                                            </a:cubicBezTo>
                                            <a:cubicBezTo>
                                              <a:pt x="14445" y="8265"/>
                                              <a:pt x="14998" y="8182"/>
                                              <a:pt x="14341" y="8789"/>
                                            </a:cubicBezTo>
                                            <a:cubicBezTo>
                                              <a:pt x="14313" y="9091"/>
                                              <a:pt x="14329" y="9511"/>
                                              <a:pt x="14259" y="9696"/>
                                            </a:cubicBezTo>
                                            <a:cubicBezTo>
                                              <a:pt x="14118" y="10067"/>
                                              <a:pt x="13767" y="10302"/>
                                              <a:pt x="13767" y="10302"/>
                                            </a:cubicBezTo>
                                            <a:cubicBezTo>
                                              <a:pt x="13684" y="10608"/>
                                              <a:pt x="13475" y="11457"/>
                                              <a:pt x="13356" y="11512"/>
                                            </a:cubicBezTo>
                                            <a:cubicBezTo>
                                              <a:pt x="13218" y="11576"/>
                                              <a:pt x="13083" y="11310"/>
                                              <a:pt x="12946" y="11209"/>
                                            </a:cubicBezTo>
                                            <a:cubicBezTo>
                                              <a:pt x="12914" y="10855"/>
                                              <a:pt x="12739" y="8629"/>
                                              <a:pt x="12618" y="8184"/>
                                            </a:cubicBezTo>
                                            <a:cubicBezTo>
                                              <a:pt x="12557" y="7958"/>
                                              <a:pt x="12456" y="7958"/>
                                              <a:pt x="12372" y="7881"/>
                                            </a:cubicBezTo>
                                            <a:lnTo>
                                              <a:pt x="11716" y="7276"/>
                                            </a:lnTo>
                                            <a:cubicBezTo>
                                              <a:pt x="11661" y="7074"/>
                                              <a:pt x="11629" y="6706"/>
                                              <a:pt x="11552" y="6671"/>
                                            </a:cubicBezTo>
                                            <a:cubicBezTo>
                                              <a:pt x="11342" y="6574"/>
                                              <a:pt x="11027" y="7014"/>
                                              <a:pt x="10814" y="7276"/>
                                            </a:cubicBezTo>
                                            <a:cubicBezTo>
                                              <a:pt x="10650" y="7175"/>
                                              <a:pt x="10488" y="6973"/>
                                              <a:pt x="10322" y="6973"/>
                                            </a:cubicBezTo>
                                            <a:cubicBezTo>
                                              <a:pt x="10152" y="6973"/>
                                              <a:pt x="9954" y="7575"/>
                                              <a:pt x="9829" y="7881"/>
                                            </a:cubicBezTo>
                                            <a:cubicBezTo>
                                              <a:pt x="9802" y="8184"/>
                                              <a:pt x="9809" y="8563"/>
                                              <a:pt x="9747" y="8789"/>
                                            </a:cubicBezTo>
                                            <a:cubicBezTo>
                                              <a:pt x="9583" y="9394"/>
                                              <a:pt x="9419" y="8990"/>
                                              <a:pt x="9255" y="8789"/>
                                            </a:cubicBezTo>
                                            <a:cubicBezTo>
                                              <a:pt x="9488" y="6217"/>
                                              <a:pt x="9164" y="9353"/>
                                              <a:pt x="9501" y="7276"/>
                                            </a:cubicBezTo>
                                            <a:cubicBezTo>
                                              <a:pt x="9821" y="5312"/>
                                              <a:pt x="9332" y="7296"/>
                                              <a:pt x="9747" y="5763"/>
                                            </a:cubicBezTo>
                                            <a:cubicBezTo>
                                              <a:pt x="9775" y="5259"/>
                                              <a:pt x="9796" y="4749"/>
                                              <a:pt x="9829" y="4250"/>
                                            </a:cubicBezTo>
                                            <a:cubicBezTo>
                                              <a:pt x="9850" y="3941"/>
                                              <a:pt x="9911" y="3661"/>
                                              <a:pt x="9911" y="3342"/>
                                            </a:cubicBezTo>
                                            <a:cubicBezTo>
                                              <a:pt x="9911" y="3023"/>
                                              <a:pt x="9868" y="2720"/>
                                              <a:pt x="9829" y="2435"/>
                                            </a:cubicBezTo>
                                            <a:cubicBezTo>
                                              <a:pt x="9737" y="1752"/>
                                              <a:pt x="9621" y="1201"/>
                                              <a:pt x="9419" y="922"/>
                                            </a:cubicBezTo>
                                            <a:cubicBezTo>
                                              <a:pt x="9289" y="741"/>
                                              <a:pt x="9146" y="720"/>
                                              <a:pt x="9009" y="619"/>
                                            </a:cubicBezTo>
                                            <a:cubicBezTo>
                                              <a:pt x="8954" y="417"/>
                                              <a:pt x="8921" y="70"/>
                                              <a:pt x="8845" y="14"/>
                                            </a:cubicBezTo>
                                            <a:cubicBezTo>
                                              <a:pt x="8687" y="-103"/>
                                              <a:pt x="8516" y="547"/>
                                              <a:pt x="8435" y="922"/>
                                            </a:cubicBezTo>
                                            <a:cubicBezTo>
                                              <a:pt x="8373" y="1206"/>
                                              <a:pt x="8355" y="1637"/>
                                              <a:pt x="8271" y="1829"/>
                                            </a:cubicBezTo>
                                            <a:cubicBezTo>
                                              <a:pt x="8124" y="2168"/>
                                              <a:pt x="7933" y="2149"/>
                                              <a:pt x="7779" y="2435"/>
                                            </a:cubicBezTo>
                                            <a:cubicBezTo>
                                              <a:pt x="7669" y="2636"/>
                                              <a:pt x="7565" y="2881"/>
                                              <a:pt x="7451" y="3040"/>
                                            </a:cubicBezTo>
                                            <a:cubicBezTo>
                                              <a:pt x="7318" y="3223"/>
                                              <a:pt x="6824" y="3563"/>
                                              <a:pt x="6712" y="3645"/>
                                            </a:cubicBezTo>
                                            <a:cubicBezTo>
                                              <a:pt x="6658" y="4250"/>
                                              <a:pt x="6582" y="4835"/>
                                              <a:pt x="6548" y="5460"/>
                                            </a:cubicBezTo>
                                            <a:cubicBezTo>
                                              <a:pt x="6432" y="7599"/>
                                              <a:pt x="6510" y="6485"/>
                                              <a:pt x="6302" y="8789"/>
                                            </a:cubicBezTo>
                                            <a:cubicBezTo>
                                              <a:pt x="6275" y="9091"/>
                                              <a:pt x="6268" y="9431"/>
                                              <a:pt x="6220" y="9696"/>
                                            </a:cubicBezTo>
                                            <a:lnTo>
                                              <a:pt x="6056" y="10604"/>
                                            </a:lnTo>
                                            <a:cubicBezTo>
                                              <a:pt x="5974" y="10402"/>
                                              <a:pt x="5901" y="10142"/>
                                              <a:pt x="5810" y="9999"/>
                                            </a:cubicBezTo>
                                            <a:cubicBezTo>
                                              <a:pt x="5442" y="9417"/>
                                              <a:pt x="5555" y="9983"/>
                                              <a:pt x="5236" y="9394"/>
                                            </a:cubicBezTo>
                                            <a:cubicBezTo>
                                              <a:pt x="5148" y="9231"/>
                                              <a:pt x="5072" y="8990"/>
                                              <a:pt x="4990" y="8789"/>
                                            </a:cubicBezTo>
                                            <a:cubicBezTo>
                                              <a:pt x="4935" y="9091"/>
                                              <a:pt x="4842" y="9338"/>
                                              <a:pt x="4826" y="9696"/>
                                            </a:cubicBezTo>
                                            <a:cubicBezTo>
                                              <a:pt x="4795" y="10370"/>
                                              <a:pt x="4969" y="10830"/>
                                              <a:pt x="5072" y="11209"/>
                                            </a:cubicBezTo>
                                            <a:cubicBezTo>
                                              <a:pt x="5099" y="11512"/>
                                              <a:pt x="5109" y="11844"/>
                                              <a:pt x="5154" y="12117"/>
                                            </a:cubicBezTo>
                                            <a:cubicBezTo>
                                              <a:pt x="5492" y="14194"/>
                                              <a:pt x="5168" y="11059"/>
                                              <a:pt x="5400" y="13630"/>
                                            </a:cubicBezTo>
                                            <a:cubicBezTo>
                                              <a:pt x="5373" y="14235"/>
                                              <a:pt x="5343" y="14839"/>
                                              <a:pt x="5318" y="15445"/>
                                            </a:cubicBezTo>
                                            <a:cubicBezTo>
                                              <a:pt x="5289" y="16150"/>
                                              <a:pt x="5297" y="16887"/>
                                              <a:pt x="5236" y="17563"/>
                                            </a:cubicBezTo>
                                            <a:cubicBezTo>
                                              <a:pt x="5212" y="17834"/>
                                              <a:pt x="5147" y="18105"/>
                                              <a:pt x="5072" y="18169"/>
                                            </a:cubicBezTo>
                                            <a:cubicBezTo>
                                              <a:pt x="4778" y="18419"/>
                                              <a:pt x="4470" y="18370"/>
                                              <a:pt x="4170" y="18471"/>
                                            </a:cubicBezTo>
                                            <a:cubicBezTo>
                                              <a:pt x="4142" y="18169"/>
                                              <a:pt x="4073" y="17878"/>
                                              <a:pt x="4088" y="17563"/>
                                            </a:cubicBezTo>
                                            <a:cubicBezTo>
                                              <a:pt x="4104" y="17205"/>
                                              <a:pt x="4208" y="16981"/>
                                              <a:pt x="4252" y="16656"/>
                                            </a:cubicBezTo>
                                            <a:cubicBezTo>
                                              <a:pt x="4290" y="16370"/>
                                              <a:pt x="4306" y="16051"/>
                                              <a:pt x="4334" y="15748"/>
                                            </a:cubicBezTo>
                                            <a:cubicBezTo>
                                              <a:pt x="4275" y="14879"/>
                                              <a:pt x="4187" y="13459"/>
                                              <a:pt x="4088" y="12722"/>
                                            </a:cubicBezTo>
                                            <a:cubicBezTo>
                                              <a:pt x="4033" y="12319"/>
                                              <a:pt x="3969" y="11931"/>
                                              <a:pt x="3924" y="11512"/>
                                            </a:cubicBezTo>
                                            <a:cubicBezTo>
                                              <a:pt x="3859" y="10920"/>
                                              <a:pt x="3760" y="9696"/>
                                              <a:pt x="3760" y="9696"/>
                                            </a:cubicBezTo>
                                            <a:cubicBezTo>
                                              <a:pt x="3677" y="9797"/>
                                              <a:pt x="3575" y="9774"/>
                                              <a:pt x="3513" y="9999"/>
                                            </a:cubicBezTo>
                                            <a:cubicBezTo>
                                              <a:pt x="3452" y="10225"/>
                                              <a:pt x="3431" y="10588"/>
                                              <a:pt x="3431" y="10907"/>
                                            </a:cubicBezTo>
                                            <a:cubicBezTo>
                                              <a:pt x="3431" y="12964"/>
                                              <a:pt x="3414" y="12658"/>
                                              <a:pt x="3677" y="13630"/>
                                            </a:cubicBezTo>
                                            <a:cubicBezTo>
                                              <a:pt x="3633" y="14940"/>
                                              <a:pt x="3786" y="16353"/>
                                              <a:pt x="3349" y="16353"/>
                                            </a:cubicBezTo>
                                            <a:cubicBezTo>
                                              <a:pt x="3237" y="16353"/>
                                              <a:pt x="3129" y="16170"/>
                                              <a:pt x="3021" y="16051"/>
                                            </a:cubicBezTo>
                                            <a:cubicBezTo>
                                              <a:pt x="2856" y="15867"/>
                                              <a:pt x="2529" y="15445"/>
                                              <a:pt x="2529" y="15445"/>
                                            </a:cubicBezTo>
                                            <a:cubicBezTo>
                                              <a:pt x="2392" y="15546"/>
                                              <a:pt x="2235" y="15463"/>
                                              <a:pt x="2119" y="15748"/>
                                            </a:cubicBezTo>
                                            <a:cubicBezTo>
                                              <a:pt x="2047" y="15925"/>
                                              <a:pt x="2081" y="16382"/>
                                              <a:pt x="2037" y="16656"/>
                                            </a:cubicBezTo>
                                            <a:cubicBezTo>
                                              <a:pt x="1997" y="16900"/>
                                              <a:pt x="1928" y="17059"/>
                                              <a:pt x="1873" y="17261"/>
                                            </a:cubicBezTo>
                                            <a:cubicBezTo>
                                              <a:pt x="1682" y="17160"/>
                                              <a:pt x="1484" y="17163"/>
                                              <a:pt x="1299" y="16958"/>
                                            </a:cubicBezTo>
                                            <a:cubicBezTo>
                                              <a:pt x="797" y="16403"/>
                                              <a:pt x="1308" y="16040"/>
                                              <a:pt x="807" y="16656"/>
                                            </a:cubicBezTo>
                                            <a:cubicBezTo>
                                              <a:pt x="752" y="16857"/>
                                              <a:pt x="682" y="17016"/>
                                              <a:pt x="643" y="17261"/>
                                            </a:cubicBezTo>
                                            <a:cubicBezTo>
                                              <a:pt x="598" y="17534"/>
                                              <a:pt x="638" y="18026"/>
                                              <a:pt x="561" y="18169"/>
                                            </a:cubicBezTo>
                                            <a:cubicBezTo>
                                              <a:pt x="464" y="18348"/>
                                              <a:pt x="110" y="17363"/>
                                              <a:pt x="68" y="17261"/>
                                            </a:cubicBezTo>
                                            <a:cubicBezTo>
                                              <a:pt x="157" y="19882"/>
                                              <a:pt x="-123" y="18723"/>
                                              <a:pt x="68" y="19076"/>
                                            </a:cubicBezTo>
                                            <a:close/>
                                          </a:path>
                                        </a:pathLst>
                                      </a:custGeom>
                                      <a:solidFill>
                                        <a:srgbClr val="9497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69" name="Line"/>
                                      <p:cNvSpPr/>
                                      <p:nvPr/>
                                    </p:nvSpPr>
                                    <p:spPr>
                                      <a:xfrm>
                                        <a:off x="2428893" y="1009342"/>
                                        <a:ext cx="1262648" cy="584208"/>
                                      </a:xfrm>
                                      <a:custGeom>
                                        <a:avLst/>
                                        <a:gdLst/>
                                        <a:ahLst/>
                                        <a:cxnLst>
                                          <a:cxn ang="0">
                                            <a:pos x="wd2" y="hd2"/>
                                          </a:cxn>
                                          <a:cxn ang="5400000">
                                            <a:pos x="wd2" y="hd2"/>
                                          </a:cxn>
                                          <a:cxn ang="10800000">
                                            <a:pos x="wd2" y="hd2"/>
                                          </a:cxn>
                                          <a:cxn ang="16200000">
                                            <a:pos x="wd2" y="hd2"/>
                                          </a:cxn>
                                        </a:cxnLst>
                                        <a:rect l="0" t="0" r="r" b="b"/>
                                        <a:pathLst>
                                          <a:path w="21368" h="21600" fill="norm" stroke="1" extrusionOk="0">
                                            <a:moveTo>
                                              <a:pt x="10773" y="0"/>
                                            </a:moveTo>
                                            <a:cubicBezTo>
                                              <a:pt x="10725" y="730"/>
                                              <a:pt x="10696" y="1468"/>
                                              <a:pt x="10630" y="2191"/>
                                            </a:cubicBezTo>
                                            <a:cubicBezTo>
                                              <a:pt x="10600" y="2515"/>
                                              <a:pt x="10593" y="2897"/>
                                              <a:pt x="10487" y="3130"/>
                                            </a:cubicBezTo>
                                            <a:cubicBezTo>
                                              <a:pt x="10380" y="3364"/>
                                              <a:pt x="10200" y="3339"/>
                                              <a:pt x="10057" y="3443"/>
                                            </a:cubicBezTo>
                                            <a:cubicBezTo>
                                              <a:pt x="9962" y="3652"/>
                                              <a:pt x="9887" y="3918"/>
                                              <a:pt x="9771" y="4070"/>
                                            </a:cubicBezTo>
                                            <a:cubicBezTo>
                                              <a:pt x="9641" y="4239"/>
                                              <a:pt x="9448" y="4149"/>
                                              <a:pt x="9341" y="4383"/>
                                            </a:cubicBezTo>
                                            <a:cubicBezTo>
                                              <a:pt x="9235" y="4616"/>
                                              <a:pt x="9305" y="5088"/>
                                              <a:pt x="9198" y="5322"/>
                                            </a:cubicBezTo>
                                            <a:cubicBezTo>
                                              <a:pt x="9091" y="5555"/>
                                              <a:pt x="8907" y="5505"/>
                                              <a:pt x="8769" y="5635"/>
                                            </a:cubicBezTo>
                                            <a:cubicBezTo>
                                              <a:pt x="8572" y="5819"/>
                                              <a:pt x="8374" y="6002"/>
                                              <a:pt x="8196" y="6261"/>
                                            </a:cubicBezTo>
                                            <a:cubicBezTo>
                                              <a:pt x="8084" y="6425"/>
                                              <a:pt x="8015" y="6703"/>
                                              <a:pt x="7910" y="6887"/>
                                            </a:cubicBezTo>
                                            <a:cubicBezTo>
                                              <a:pt x="7775" y="7122"/>
                                              <a:pt x="7623" y="7304"/>
                                              <a:pt x="7480" y="7513"/>
                                            </a:cubicBezTo>
                                            <a:cubicBezTo>
                                              <a:pt x="7432" y="7826"/>
                                              <a:pt x="7477" y="8330"/>
                                              <a:pt x="7337" y="8452"/>
                                            </a:cubicBezTo>
                                            <a:cubicBezTo>
                                              <a:pt x="7048" y="8705"/>
                                              <a:pt x="6534" y="7803"/>
                                              <a:pt x="6335" y="7513"/>
                                            </a:cubicBezTo>
                                            <a:cubicBezTo>
                                              <a:pt x="6244" y="7645"/>
                                              <a:pt x="5661" y="8614"/>
                                              <a:pt x="5476" y="8452"/>
                                            </a:cubicBezTo>
                                            <a:cubicBezTo>
                                              <a:pt x="5033" y="8065"/>
                                              <a:pt x="5307" y="7145"/>
                                              <a:pt x="5046" y="6574"/>
                                            </a:cubicBezTo>
                                            <a:cubicBezTo>
                                              <a:pt x="4939" y="6341"/>
                                              <a:pt x="4760" y="6365"/>
                                              <a:pt x="4616" y="6261"/>
                                            </a:cubicBezTo>
                                            <a:cubicBezTo>
                                              <a:pt x="4521" y="7096"/>
                                              <a:pt x="4608" y="8157"/>
                                              <a:pt x="4330" y="8765"/>
                                            </a:cubicBezTo>
                                            <a:cubicBezTo>
                                              <a:pt x="4235" y="8974"/>
                                              <a:pt x="4149" y="9207"/>
                                              <a:pt x="4044" y="9391"/>
                                            </a:cubicBezTo>
                                            <a:cubicBezTo>
                                              <a:pt x="3630" y="10114"/>
                                              <a:pt x="3635" y="9804"/>
                                              <a:pt x="3328" y="10643"/>
                                            </a:cubicBezTo>
                                            <a:cubicBezTo>
                                              <a:pt x="3148" y="11136"/>
                                              <a:pt x="3021" y="11860"/>
                                              <a:pt x="2755" y="12209"/>
                                            </a:cubicBezTo>
                                            <a:cubicBezTo>
                                              <a:pt x="2626" y="12378"/>
                                              <a:pt x="2469" y="12417"/>
                                              <a:pt x="2326" y="12522"/>
                                            </a:cubicBezTo>
                                            <a:cubicBezTo>
                                              <a:pt x="2233" y="12826"/>
                                              <a:pt x="1850" y="13902"/>
                                              <a:pt x="1896" y="14400"/>
                                            </a:cubicBezTo>
                                            <a:cubicBezTo>
                                              <a:pt x="1923" y="14689"/>
                                              <a:pt x="2087" y="14817"/>
                                              <a:pt x="2182" y="15026"/>
                                            </a:cubicBezTo>
                                            <a:cubicBezTo>
                                              <a:pt x="2565" y="17536"/>
                                              <a:pt x="2696" y="16382"/>
                                              <a:pt x="2039" y="17530"/>
                                            </a:cubicBezTo>
                                            <a:cubicBezTo>
                                              <a:pt x="1934" y="17715"/>
                                              <a:pt x="1848" y="17948"/>
                                              <a:pt x="1753" y="18157"/>
                                            </a:cubicBezTo>
                                            <a:cubicBezTo>
                                              <a:pt x="1323" y="18052"/>
                                              <a:pt x="896" y="17843"/>
                                              <a:pt x="464" y="17843"/>
                                            </a:cubicBezTo>
                                            <a:cubicBezTo>
                                              <a:pt x="313" y="17843"/>
                                              <a:pt x="64" y="17833"/>
                                              <a:pt x="35" y="18157"/>
                                            </a:cubicBezTo>
                                            <a:cubicBezTo>
                                              <a:pt x="-50" y="19083"/>
                                              <a:pt x="30" y="20086"/>
                                              <a:pt x="178" y="20974"/>
                                            </a:cubicBezTo>
                                            <a:cubicBezTo>
                                              <a:pt x="237" y="21328"/>
                                              <a:pt x="464" y="21391"/>
                                              <a:pt x="607" y="21600"/>
                                            </a:cubicBezTo>
                                            <a:cubicBezTo>
                                              <a:pt x="1085" y="21496"/>
                                              <a:pt x="1572" y="21523"/>
                                              <a:pt x="2039" y="21287"/>
                                            </a:cubicBezTo>
                                            <a:cubicBezTo>
                                              <a:pt x="2578" y="21015"/>
                                              <a:pt x="2489" y="20348"/>
                                              <a:pt x="2612" y="19409"/>
                                            </a:cubicBezTo>
                                            <a:cubicBezTo>
                                              <a:pt x="2653" y="19091"/>
                                              <a:pt x="2661" y="18727"/>
                                              <a:pt x="2755" y="18470"/>
                                            </a:cubicBezTo>
                                            <a:cubicBezTo>
                                              <a:pt x="2863" y="18176"/>
                                              <a:pt x="3041" y="18052"/>
                                              <a:pt x="3185" y="17843"/>
                                            </a:cubicBezTo>
                                            <a:cubicBezTo>
                                              <a:pt x="3754" y="15977"/>
                                              <a:pt x="3192" y="17217"/>
                                              <a:pt x="4760" y="17217"/>
                                            </a:cubicBezTo>
                                            <a:cubicBezTo>
                                              <a:pt x="5144" y="17217"/>
                                              <a:pt x="5523" y="17009"/>
                                              <a:pt x="5905" y="16904"/>
                                            </a:cubicBezTo>
                                            <a:cubicBezTo>
                                              <a:pt x="5953" y="16591"/>
                                              <a:pt x="5900" y="16030"/>
                                              <a:pt x="6048" y="15965"/>
                                            </a:cubicBezTo>
                                            <a:cubicBezTo>
                                              <a:pt x="6258" y="15874"/>
                                              <a:pt x="6443" y="16332"/>
                                              <a:pt x="6621" y="16591"/>
                                            </a:cubicBezTo>
                                            <a:cubicBezTo>
                                              <a:pt x="7216" y="17459"/>
                                              <a:pt x="6557" y="17085"/>
                                              <a:pt x="7337" y="17843"/>
                                            </a:cubicBezTo>
                                            <a:cubicBezTo>
                                              <a:pt x="7613" y="18112"/>
                                              <a:pt x="8196" y="18470"/>
                                              <a:pt x="8196" y="18470"/>
                                            </a:cubicBezTo>
                                            <a:cubicBezTo>
                                              <a:pt x="8482" y="18365"/>
                                              <a:pt x="8795" y="18440"/>
                                              <a:pt x="9055" y="18157"/>
                                            </a:cubicBezTo>
                                            <a:cubicBezTo>
                                              <a:pt x="9209" y="17988"/>
                                              <a:pt x="9234" y="17511"/>
                                              <a:pt x="9341" y="17217"/>
                                            </a:cubicBezTo>
                                            <a:cubicBezTo>
                                              <a:pt x="9627" y="16436"/>
                                              <a:pt x="9619" y="16597"/>
                                              <a:pt x="10057" y="16278"/>
                                            </a:cubicBezTo>
                                            <a:cubicBezTo>
                                              <a:pt x="10153" y="15965"/>
                                              <a:pt x="10274" y="15683"/>
                                              <a:pt x="10344" y="15339"/>
                                            </a:cubicBezTo>
                                            <a:cubicBezTo>
                                              <a:pt x="10466" y="14736"/>
                                              <a:pt x="10379" y="13827"/>
                                              <a:pt x="10630" y="13461"/>
                                            </a:cubicBezTo>
                                            <a:lnTo>
                                              <a:pt x="11489" y="12209"/>
                                            </a:lnTo>
                                            <a:cubicBezTo>
                                              <a:pt x="11632" y="12000"/>
                                              <a:pt x="11797" y="11849"/>
                                              <a:pt x="11919" y="11583"/>
                                            </a:cubicBezTo>
                                            <a:cubicBezTo>
                                              <a:pt x="12014" y="11374"/>
                                              <a:pt x="12071" y="10993"/>
                                              <a:pt x="12205" y="10957"/>
                                            </a:cubicBezTo>
                                            <a:cubicBezTo>
                                              <a:pt x="13248" y="10671"/>
                                              <a:pt x="14305" y="10748"/>
                                              <a:pt x="15355" y="10643"/>
                                            </a:cubicBezTo>
                                            <a:cubicBezTo>
                                              <a:pt x="17463" y="11027"/>
                                              <a:pt x="17199" y="11154"/>
                                              <a:pt x="19650" y="10643"/>
                                            </a:cubicBezTo>
                                            <a:cubicBezTo>
                                              <a:pt x="19800" y="10612"/>
                                              <a:pt x="19933" y="10410"/>
                                              <a:pt x="20080" y="10330"/>
                                            </a:cubicBezTo>
                                            <a:lnTo>
                                              <a:pt x="21225" y="9704"/>
                                            </a:lnTo>
                                            <a:cubicBezTo>
                                              <a:pt x="21424" y="8397"/>
                                              <a:pt x="21550" y="8609"/>
                                              <a:pt x="20652" y="8452"/>
                                            </a:cubicBezTo>
                                            <a:cubicBezTo>
                                              <a:pt x="19700" y="8286"/>
                                              <a:pt x="18743" y="8243"/>
                                              <a:pt x="17789" y="8139"/>
                                            </a:cubicBezTo>
                                            <a:cubicBezTo>
                                              <a:pt x="17503" y="7930"/>
                                              <a:pt x="17097" y="8062"/>
                                              <a:pt x="16930" y="7513"/>
                                            </a:cubicBezTo>
                                            <a:cubicBezTo>
                                              <a:pt x="16560" y="6299"/>
                                              <a:pt x="16807" y="6693"/>
                                              <a:pt x="16214" y="6261"/>
                                            </a:cubicBezTo>
                                            <a:cubicBezTo>
                                              <a:pt x="16023" y="5948"/>
                                              <a:pt x="15855" y="5555"/>
                                              <a:pt x="15641" y="5322"/>
                                            </a:cubicBezTo>
                                            <a:cubicBezTo>
                                              <a:pt x="15326" y="4977"/>
                                              <a:pt x="14030" y="4725"/>
                                              <a:pt x="13923" y="4696"/>
                                            </a:cubicBezTo>
                                            <a:cubicBezTo>
                                              <a:pt x="13780" y="4591"/>
                                              <a:pt x="13629" y="4530"/>
                                              <a:pt x="13494" y="4383"/>
                                            </a:cubicBezTo>
                                            <a:cubicBezTo>
                                              <a:pt x="13340" y="4214"/>
                                              <a:pt x="13221" y="3909"/>
                                              <a:pt x="13064" y="3757"/>
                                            </a:cubicBezTo>
                                            <a:cubicBezTo>
                                              <a:pt x="12788" y="3488"/>
                                              <a:pt x="12205" y="3130"/>
                                              <a:pt x="12205" y="3130"/>
                                            </a:cubicBezTo>
                                            <a:cubicBezTo>
                                              <a:pt x="12109" y="2922"/>
                                              <a:pt x="11988" y="2757"/>
                                              <a:pt x="11919" y="2504"/>
                                            </a:cubicBezTo>
                                            <a:cubicBezTo>
                                              <a:pt x="11841" y="2221"/>
                                              <a:pt x="11898" y="1757"/>
                                              <a:pt x="11775" y="1565"/>
                                            </a:cubicBezTo>
                                            <a:cubicBezTo>
                                              <a:pt x="11530" y="1182"/>
                                              <a:pt x="10916" y="939"/>
                                              <a:pt x="10916" y="939"/>
                                            </a:cubicBezTo>
                                            <a:cubicBezTo>
                                              <a:pt x="10821" y="1252"/>
                                              <a:pt x="10752" y="1612"/>
                                              <a:pt x="10630" y="1878"/>
                                            </a:cubicBezTo>
                                            <a:cubicBezTo>
                                              <a:pt x="10508" y="2144"/>
                                              <a:pt x="10308" y="2211"/>
                                              <a:pt x="10200" y="2504"/>
                                            </a:cubicBezTo>
                                            <a:cubicBezTo>
                                              <a:pt x="9708" y="3850"/>
                                              <a:pt x="10438" y="3097"/>
                                              <a:pt x="9771" y="4070"/>
                                            </a:cubicBezTo>
                                            <a:cubicBezTo>
                                              <a:pt x="9731" y="4127"/>
                                              <a:pt x="9675" y="4070"/>
                                              <a:pt x="9628" y="4070"/>
                                            </a:cubicBezTo>
                                            <a:cubicBezTo>
                                              <a:pt x="9341" y="4278"/>
                                              <a:pt x="8904" y="4105"/>
                                              <a:pt x="8769" y="4696"/>
                                            </a:cubicBezTo>
                                            <a:cubicBezTo>
                                              <a:pt x="8573" y="5553"/>
                                              <a:pt x="8466" y="6150"/>
                                              <a:pt x="8196" y="6887"/>
                                            </a:cubicBezTo>
                                            <a:cubicBezTo>
                                              <a:pt x="7380" y="9117"/>
                                              <a:pt x="8505" y="5562"/>
                                              <a:pt x="7623" y="8452"/>
                                            </a:cubicBezTo>
                                            <a:cubicBezTo>
                                              <a:pt x="7146" y="8243"/>
                                              <a:pt x="6666" y="8065"/>
                                              <a:pt x="6191" y="7826"/>
                                            </a:cubicBezTo>
                                            <a:cubicBezTo>
                                              <a:pt x="6044" y="7752"/>
                                              <a:pt x="5913" y="7513"/>
                                              <a:pt x="5762" y="7513"/>
                                            </a:cubicBezTo>
                                            <a:cubicBezTo>
                                              <a:pt x="5585" y="7513"/>
                                              <a:pt x="5217" y="7952"/>
                                              <a:pt x="5046" y="8139"/>
                                            </a:cubicBezTo>
                                          </a:path>
                                        </a:pathLst>
                                      </a:custGeom>
                                      <a:solidFill>
                                        <a:srgbClr val="0766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70" name="Line"/>
                                      <p:cNvSpPr/>
                                      <p:nvPr/>
                                    </p:nvSpPr>
                                    <p:spPr>
                                      <a:xfrm>
                                        <a:off x="3159267" y="694428"/>
                                        <a:ext cx="1642416" cy="1274739"/>
                                      </a:xfrm>
                                      <a:custGeom>
                                        <a:avLst/>
                                        <a:gdLst/>
                                        <a:ahLst/>
                                        <a:cxnLst>
                                          <a:cxn ang="0">
                                            <a:pos x="wd2" y="hd2"/>
                                          </a:cxn>
                                          <a:cxn ang="5400000">
                                            <a:pos x="wd2" y="hd2"/>
                                          </a:cxn>
                                          <a:cxn ang="10800000">
                                            <a:pos x="wd2" y="hd2"/>
                                          </a:cxn>
                                          <a:cxn ang="16200000">
                                            <a:pos x="wd2" y="hd2"/>
                                          </a:cxn>
                                        </a:cxnLst>
                                        <a:rect l="0" t="0" r="r" b="b"/>
                                        <a:pathLst>
                                          <a:path w="21447" h="20897" fill="norm" stroke="1" extrusionOk="0">
                                            <a:moveTo>
                                              <a:pt x="8511" y="9468"/>
                                            </a:moveTo>
                                            <a:cubicBezTo>
                                              <a:pt x="8732" y="9422"/>
                                              <a:pt x="8979" y="9469"/>
                                              <a:pt x="9174" y="9330"/>
                                            </a:cubicBezTo>
                                            <a:cubicBezTo>
                                              <a:pt x="9275" y="9257"/>
                                              <a:pt x="9253" y="9054"/>
                                              <a:pt x="9285" y="8913"/>
                                            </a:cubicBezTo>
                                            <a:cubicBezTo>
                                              <a:pt x="9293" y="8874"/>
                                              <a:pt x="9447" y="8034"/>
                                              <a:pt x="9506" y="7941"/>
                                            </a:cubicBezTo>
                                            <a:cubicBezTo>
                                              <a:pt x="9717" y="7610"/>
                                              <a:pt x="9902" y="7692"/>
                                              <a:pt x="10169" y="7525"/>
                                            </a:cubicBezTo>
                                            <a:cubicBezTo>
                                              <a:pt x="10288" y="7450"/>
                                              <a:pt x="10379" y="7315"/>
                                              <a:pt x="10500" y="7247"/>
                                            </a:cubicBezTo>
                                            <a:cubicBezTo>
                                              <a:pt x="11311" y="6795"/>
                                              <a:pt x="11694" y="6922"/>
                                              <a:pt x="12711" y="6831"/>
                                            </a:cubicBezTo>
                                            <a:cubicBezTo>
                                              <a:pt x="13143" y="6560"/>
                                              <a:pt x="13166" y="6660"/>
                                              <a:pt x="13374" y="6137"/>
                                            </a:cubicBezTo>
                                            <a:cubicBezTo>
                                              <a:pt x="13426" y="6006"/>
                                              <a:pt x="13460" y="5863"/>
                                              <a:pt x="13485" y="5720"/>
                                            </a:cubicBezTo>
                                            <a:cubicBezTo>
                                              <a:pt x="13533" y="5445"/>
                                              <a:pt x="13484" y="5131"/>
                                              <a:pt x="13595" y="4887"/>
                                            </a:cubicBezTo>
                                            <a:cubicBezTo>
                                              <a:pt x="13653" y="4760"/>
                                              <a:pt x="13816" y="4795"/>
                                              <a:pt x="13927" y="4748"/>
                                            </a:cubicBezTo>
                                            <a:lnTo>
                                              <a:pt x="14922" y="5165"/>
                                            </a:lnTo>
                                            <a:cubicBezTo>
                                              <a:pt x="15032" y="5211"/>
                                              <a:pt x="15140" y="5272"/>
                                              <a:pt x="15253" y="5304"/>
                                            </a:cubicBezTo>
                                            <a:lnTo>
                                              <a:pt x="16248" y="5581"/>
                                            </a:lnTo>
                                            <a:cubicBezTo>
                                              <a:pt x="16551" y="5527"/>
                                              <a:pt x="17289" y="5473"/>
                                              <a:pt x="17575" y="5165"/>
                                            </a:cubicBezTo>
                                            <a:cubicBezTo>
                                              <a:pt x="17700" y="5030"/>
                                              <a:pt x="17722" y="4795"/>
                                              <a:pt x="17796" y="4609"/>
                                            </a:cubicBezTo>
                                            <a:cubicBezTo>
                                              <a:pt x="17744" y="4347"/>
                                              <a:pt x="17690" y="3815"/>
                                              <a:pt x="17464" y="3638"/>
                                            </a:cubicBezTo>
                                            <a:cubicBezTo>
                                              <a:pt x="17267" y="3483"/>
                                              <a:pt x="16801" y="3360"/>
                                              <a:pt x="16801" y="3360"/>
                                            </a:cubicBezTo>
                                            <a:cubicBezTo>
                                              <a:pt x="16252" y="2326"/>
                                              <a:pt x="16957" y="3596"/>
                                              <a:pt x="16248" y="2527"/>
                                            </a:cubicBezTo>
                                            <a:cubicBezTo>
                                              <a:pt x="16163" y="2399"/>
                                              <a:pt x="16110" y="2241"/>
                                              <a:pt x="16027" y="2111"/>
                                            </a:cubicBezTo>
                                            <a:cubicBezTo>
                                              <a:pt x="15962" y="2008"/>
                                              <a:pt x="15869" y="1938"/>
                                              <a:pt x="15806" y="1833"/>
                                            </a:cubicBezTo>
                                            <a:cubicBezTo>
                                              <a:pt x="15350" y="1069"/>
                                              <a:pt x="15426" y="1233"/>
                                              <a:pt x="15253" y="583"/>
                                            </a:cubicBezTo>
                                            <a:cubicBezTo>
                                              <a:pt x="15312" y="361"/>
                                              <a:pt x="15342" y="-120"/>
                                              <a:pt x="15696" y="28"/>
                                            </a:cubicBezTo>
                                            <a:cubicBezTo>
                                              <a:pt x="15948" y="134"/>
                                              <a:pt x="16359" y="583"/>
                                              <a:pt x="16359" y="583"/>
                                            </a:cubicBezTo>
                                            <a:cubicBezTo>
                                              <a:pt x="16396" y="722"/>
                                              <a:pt x="16387" y="896"/>
                                              <a:pt x="16469" y="1000"/>
                                            </a:cubicBezTo>
                                            <a:cubicBezTo>
                                              <a:pt x="16552" y="1103"/>
                                              <a:pt x="16697" y="1073"/>
                                              <a:pt x="16801" y="1139"/>
                                            </a:cubicBezTo>
                                            <a:cubicBezTo>
                                              <a:pt x="16920" y="1213"/>
                                              <a:pt x="17029" y="1312"/>
                                              <a:pt x="17133" y="1416"/>
                                            </a:cubicBezTo>
                                            <a:cubicBezTo>
                                              <a:pt x="17214" y="1498"/>
                                              <a:pt x="17260" y="1635"/>
                                              <a:pt x="17354" y="1694"/>
                                            </a:cubicBezTo>
                                            <a:cubicBezTo>
                                              <a:pt x="17562" y="1825"/>
                                              <a:pt x="17796" y="1879"/>
                                              <a:pt x="18017" y="1972"/>
                                            </a:cubicBezTo>
                                            <a:cubicBezTo>
                                              <a:pt x="18769" y="2287"/>
                                              <a:pt x="18233" y="2098"/>
                                              <a:pt x="19675" y="2249"/>
                                            </a:cubicBezTo>
                                            <a:cubicBezTo>
                                              <a:pt x="20470" y="2582"/>
                                              <a:pt x="19477" y="2178"/>
                                              <a:pt x="20449" y="2527"/>
                                            </a:cubicBezTo>
                                            <a:cubicBezTo>
                                              <a:pt x="21559" y="2925"/>
                                              <a:pt x="19840" y="2370"/>
                                              <a:pt x="21222" y="2805"/>
                                            </a:cubicBezTo>
                                            <a:cubicBezTo>
                                              <a:pt x="21296" y="2943"/>
                                              <a:pt x="21427" y="3056"/>
                                              <a:pt x="21443" y="3221"/>
                                            </a:cubicBezTo>
                                            <a:cubicBezTo>
                                              <a:pt x="21473" y="3520"/>
                                              <a:pt x="21320" y="4114"/>
                                              <a:pt x="21112" y="4332"/>
                                            </a:cubicBezTo>
                                            <a:cubicBezTo>
                                              <a:pt x="20985" y="4464"/>
                                              <a:pt x="20817" y="4517"/>
                                              <a:pt x="20670" y="4609"/>
                                            </a:cubicBezTo>
                                            <a:cubicBezTo>
                                              <a:pt x="20633" y="4748"/>
                                              <a:pt x="20619" y="4900"/>
                                              <a:pt x="20559" y="5026"/>
                                            </a:cubicBezTo>
                                            <a:cubicBezTo>
                                              <a:pt x="20454" y="5246"/>
                                              <a:pt x="20157" y="5455"/>
                                              <a:pt x="20006" y="5581"/>
                                            </a:cubicBezTo>
                                            <a:cubicBezTo>
                                              <a:pt x="19933" y="5720"/>
                                              <a:pt x="19879" y="5880"/>
                                              <a:pt x="19785" y="5998"/>
                                            </a:cubicBezTo>
                                            <a:cubicBezTo>
                                              <a:pt x="19691" y="6116"/>
                                              <a:pt x="19537" y="6145"/>
                                              <a:pt x="19454" y="6275"/>
                                            </a:cubicBezTo>
                                            <a:cubicBezTo>
                                              <a:pt x="19381" y="6390"/>
                                              <a:pt x="19395" y="6561"/>
                                              <a:pt x="19343" y="6692"/>
                                            </a:cubicBezTo>
                                            <a:cubicBezTo>
                                              <a:pt x="19204" y="7042"/>
                                              <a:pt x="19107" y="7128"/>
                                              <a:pt x="18901" y="7386"/>
                                            </a:cubicBezTo>
                                            <a:cubicBezTo>
                                              <a:pt x="18849" y="7582"/>
                                              <a:pt x="18680" y="8183"/>
                                              <a:pt x="18680" y="8358"/>
                                            </a:cubicBezTo>
                                            <a:cubicBezTo>
                                              <a:pt x="18680" y="8685"/>
                                              <a:pt x="18739" y="9009"/>
                                              <a:pt x="18791" y="9330"/>
                                            </a:cubicBezTo>
                                            <a:cubicBezTo>
                                              <a:pt x="18813" y="9473"/>
                                              <a:pt x="19016" y="9725"/>
                                              <a:pt x="18901" y="9746"/>
                                            </a:cubicBezTo>
                                            <a:cubicBezTo>
                                              <a:pt x="18600" y="9800"/>
                                              <a:pt x="18312" y="9561"/>
                                              <a:pt x="18017" y="9468"/>
                                            </a:cubicBezTo>
                                            <a:cubicBezTo>
                                              <a:pt x="17457" y="8765"/>
                                              <a:pt x="18116" y="9675"/>
                                              <a:pt x="17685" y="8774"/>
                                            </a:cubicBezTo>
                                            <a:cubicBezTo>
                                              <a:pt x="17632" y="8662"/>
                                              <a:pt x="17538" y="8589"/>
                                              <a:pt x="17464" y="8497"/>
                                            </a:cubicBezTo>
                                            <a:cubicBezTo>
                                              <a:pt x="17280" y="8543"/>
                                              <a:pt x="17075" y="8518"/>
                                              <a:pt x="16911" y="8635"/>
                                            </a:cubicBezTo>
                                            <a:cubicBezTo>
                                              <a:pt x="16796" y="8718"/>
                                              <a:pt x="16784" y="8934"/>
                                              <a:pt x="16690" y="9052"/>
                                            </a:cubicBezTo>
                                            <a:cubicBezTo>
                                              <a:pt x="16596" y="9170"/>
                                              <a:pt x="16480" y="9262"/>
                                              <a:pt x="16359" y="9330"/>
                                            </a:cubicBezTo>
                                            <a:cubicBezTo>
                                              <a:pt x="16146" y="9448"/>
                                              <a:pt x="15696" y="9607"/>
                                              <a:pt x="15696" y="9607"/>
                                            </a:cubicBezTo>
                                            <a:lnTo>
                                              <a:pt x="14922" y="9330"/>
                                            </a:lnTo>
                                            <a:cubicBezTo>
                                              <a:pt x="14775" y="9279"/>
                                              <a:pt x="14596" y="9313"/>
                                              <a:pt x="14480" y="9191"/>
                                            </a:cubicBezTo>
                                            <a:cubicBezTo>
                                              <a:pt x="13569" y="8238"/>
                                              <a:pt x="14866" y="8890"/>
                                              <a:pt x="13927" y="8497"/>
                                            </a:cubicBezTo>
                                            <a:cubicBezTo>
                                              <a:pt x="13227" y="8716"/>
                                              <a:pt x="13611" y="8530"/>
                                              <a:pt x="12822" y="9191"/>
                                            </a:cubicBezTo>
                                            <a:lnTo>
                                              <a:pt x="12490" y="9468"/>
                                            </a:lnTo>
                                            <a:cubicBezTo>
                                              <a:pt x="12453" y="9607"/>
                                              <a:pt x="12380" y="9739"/>
                                              <a:pt x="12380" y="9885"/>
                                            </a:cubicBezTo>
                                            <a:cubicBezTo>
                                              <a:pt x="12380" y="10031"/>
                                              <a:pt x="12417" y="10187"/>
                                              <a:pt x="12490" y="10301"/>
                                            </a:cubicBezTo>
                                            <a:cubicBezTo>
                                              <a:pt x="12646" y="10546"/>
                                              <a:pt x="12935" y="10626"/>
                                              <a:pt x="13153" y="10718"/>
                                            </a:cubicBezTo>
                                            <a:cubicBezTo>
                                              <a:pt x="13116" y="10996"/>
                                              <a:pt x="13150" y="11304"/>
                                              <a:pt x="13043" y="11551"/>
                                            </a:cubicBezTo>
                                            <a:cubicBezTo>
                                              <a:pt x="12918" y="11838"/>
                                              <a:pt x="12635" y="11973"/>
                                              <a:pt x="12490" y="12245"/>
                                            </a:cubicBezTo>
                                            <a:cubicBezTo>
                                              <a:pt x="12416" y="12384"/>
                                              <a:pt x="12373" y="12557"/>
                                              <a:pt x="12269" y="12661"/>
                                            </a:cubicBezTo>
                                            <a:cubicBezTo>
                                              <a:pt x="12178" y="12753"/>
                                              <a:pt x="12048" y="12754"/>
                                              <a:pt x="11937" y="12800"/>
                                            </a:cubicBezTo>
                                            <a:cubicBezTo>
                                              <a:pt x="11595" y="12772"/>
                                              <a:pt x="9704" y="12498"/>
                                              <a:pt x="9174" y="12800"/>
                                            </a:cubicBezTo>
                                            <a:cubicBezTo>
                                              <a:pt x="9036" y="12879"/>
                                              <a:pt x="9100" y="13170"/>
                                              <a:pt x="9063" y="13356"/>
                                            </a:cubicBezTo>
                                            <a:cubicBezTo>
                                              <a:pt x="9137" y="13587"/>
                                              <a:pt x="9157" y="13858"/>
                                              <a:pt x="9285" y="14050"/>
                                            </a:cubicBezTo>
                                            <a:cubicBezTo>
                                              <a:pt x="9359" y="14162"/>
                                              <a:pt x="9501" y="14166"/>
                                              <a:pt x="9616" y="14189"/>
                                            </a:cubicBezTo>
                                            <a:cubicBezTo>
                                              <a:pt x="9982" y="14259"/>
                                              <a:pt x="10353" y="14281"/>
                                              <a:pt x="10721" y="14327"/>
                                            </a:cubicBezTo>
                                            <a:cubicBezTo>
                                              <a:pt x="12868" y="14028"/>
                                              <a:pt x="11033" y="14478"/>
                                              <a:pt x="12048" y="13911"/>
                                            </a:cubicBezTo>
                                            <a:cubicBezTo>
                                              <a:pt x="12261" y="13792"/>
                                              <a:pt x="12711" y="13633"/>
                                              <a:pt x="12711" y="13633"/>
                                            </a:cubicBezTo>
                                            <a:cubicBezTo>
                                              <a:pt x="12895" y="13680"/>
                                              <a:pt x="13078" y="13733"/>
                                              <a:pt x="13264" y="13772"/>
                                            </a:cubicBezTo>
                                            <a:cubicBezTo>
                                              <a:pt x="13521" y="13826"/>
                                              <a:pt x="13788" y="13817"/>
                                              <a:pt x="14038" y="13911"/>
                                            </a:cubicBezTo>
                                            <a:cubicBezTo>
                                              <a:pt x="14237" y="13986"/>
                                              <a:pt x="14447" y="14286"/>
                                              <a:pt x="14590" y="14466"/>
                                            </a:cubicBezTo>
                                            <a:cubicBezTo>
                                              <a:pt x="14696" y="14864"/>
                                              <a:pt x="14827" y="15130"/>
                                              <a:pt x="14590" y="15577"/>
                                            </a:cubicBezTo>
                                            <a:cubicBezTo>
                                              <a:pt x="14526" y="15699"/>
                                              <a:pt x="14369" y="15669"/>
                                              <a:pt x="14259" y="15716"/>
                                            </a:cubicBezTo>
                                            <a:cubicBezTo>
                                              <a:pt x="14185" y="15993"/>
                                              <a:pt x="14094" y="16265"/>
                                              <a:pt x="14038" y="16549"/>
                                            </a:cubicBezTo>
                                            <a:cubicBezTo>
                                              <a:pt x="13870" y="17388"/>
                                              <a:pt x="13975" y="16923"/>
                                              <a:pt x="13706" y="17937"/>
                                            </a:cubicBezTo>
                                            <a:cubicBezTo>
                                              <a:pt x="13669" y="18076"/>
                                              <a:pt x="13706" y="18307"/>
                                              <a:pt x="13595" y="18353"/>
                                            </a:cubicBezTo>
                                            <a:lnTo>
                                              <a:pt x="13264" y="18492"/>
                                            </a:lnTo>
                                            <a:cubicBezTo>
                                              <a:pt x="13190" y="18631"/>
                                              <a:pt x="13102" y="18760"/>
                                              <a:pt x="13043" y="18909"/>
                                            </a:cubicBezTo>
                                            <a:cubicBezTo>
                                              <a:pt x="12991" y="19040"/>
                                              <a:pt x="12978" y="19191"/>
                                              <a:pt x="12932" y="19325"/>
                                            </a:cubicBezTo>
                                            <a:cubicBezTo>
                                              <a:pt x="12867" y="19515"/>
                                              <a:pt x="12785" y="19695"/>
                                              <a:pt x="12711" y="19881"/>
                                            </a:cubicBezTo>
                                            <a:cubicBezTo>
                                              <a:pt x="12529" y="21480"/>
                                              <a:pt x="12684" y="20889"/>
                                              <a:pt x="12490" y="20158"/>
                                            </a:cubicBezTo>
                                            <a:cubicBezTo>
                                              <a:pt x="12330" y="19554"/>
                                              <a:pt x="12309" y="19637"/>
                                              <a:pt x="11937" y="19325"/>
                                            </a:cubicBezTo>
                                            <a:cubicBezTo>
                                              <a:pt x="11864" y="19186"/>
                                              <a:pt x="11829" y="18997"/>
                                              <a:pt x="11716" y="18909"/>
                                            </a:cubicBezTo>
                                            <a:cubicBezTo>
                                              <a:pt x="11519" y="18754"/>
                                              <a:pt x="11053" y="18631"/>
                                              <a:pt x="11053" y="18631"/>
                                            </a:cubicBezTo>
                                            <a:cubicBezTo>
                                              <a:pt x="10979" y="18539"/>
                                              <a:pt x="10865" y="18478"/>
                                              <a:pt x="10832" y="18353"/>
                                            </a:cubicBezTo>
                                            <a:cubicBezTo>
                                              <a:pt x="10750" y="18043"/>
                                              <a:pt x="10923" y="17589"/>
                                              <a:pt x="10721" y="17382"/>
                                            </a:cubicBezTo>
                                            <a:cubicBezTo>
                                              <a:pt x="10431" y="17083"/>
                                              <a:pt x="9986" y="17186"/>
                                              <a:pt x="9616" y="17104"/>
                                            </a:cubicBezTo>
                                            <a:cubicBezTo>
                                              <a:pt x="8923" y="16950"/>
                                              <a:pt x="8961" y="17037"/>
                                              <a:pt x="8400" y="16826"/>
                                            </a:cubicBezTo>
                                            <a:cubicBezTo>
                                              <a:pt x="8177" y="16742"/>
                                              <a:pt x="7958" y="16641"/>
                                              <a:pt x="7737" y="16549"/>
                                            </a:cubicBezTo>
                                            <a:cubicBezTo>
                                              <a:pt x="7626" y="16502"/>
                                              <a:pt x="7520" y="16439"/>
                                              <a:pt x="7405" y="16410"/>
                                            </a:cubicBezTo>
                                            <a:lnTo>
                                              <a:pt x="6853" y="16271"/>
                                            </a:lnTo>
                                            <a:cubicBezTo>
                                              <a:pt x="6779" y="16364"/>
                                              <a:pt x="6678" y="16432"/>
                                              <a:pt x="6632" y="16549"/>
                                            </a:cubicBezTo>
                                            <a:cubicBezTo>
                                              <a:pt x="6527" y="16810"/>
                                              <a:pt x="6575" y="17175"/>
                                              <a:pt x="6411" y="17382"/>
                                            </a:cubicBezTo>
                                            <a:cubicBezTo>
                                              <a:pt x="6096" y="17777"/>
                                              <a:pt x="6276" y="17587"/>
                                              <a:pt x="5858" y="17937"/>
                                            </a:cubicBezTo>
                                            <a:cubicBezTo>
                                              <a:pt x="5563" y="17891"/>
                                              <a:pt x="5266" y="17865"/>
                                              <a:pt x="4974" y="17798"/>
                                            </a:cubicBezTo>
                                            <a:cubicBezTo>
                                              <a:pt x="4462" y="17681"/>
                                              <a:pt x="4801" y="17655"/>
                                              <a:pt x="4310" y="17382"/>
                                            </a:cubicBezTo>
                                            <a:cubicBezTo>
                                              <a:pt x="4097" y="17263"/>
                                              <a:pt x="3841" y="17266"/>
                                              <a:pt x="3647" y="17104"/>
                                            </a:cubicBezTo>
                                            <a:cubicBezTo>
                                              <a:pt x="3537" y="17011"/>
                                              <a:pt x="3434" y="16901"/>
                                              <a:pt x="3316" y="16826"/>
                                            </a:cubicBezTo>
                                            <a:cubicBezTo>
                                              <a:pt x="3051" y="16660"/>
                                              <a:pt x="2718" y="16530"/>
                                              <a:pt x="2431" y="16410"/>
                                            </a:cubicBezTo>
                                            <a:cubicBezTo>
                                              <a:pt x="2315" y="15970"/>
                                              <a:pt x="2345" y="15961"/>
                                              <a:pt x="2100" y="15577"/>
                                            </a:cubicBezTo>
                                            <a:cubicBezTo>
                                              <a:pt x="2035" y="15475"/>
                                              <a:pt x="1975" y="15348"/>
                                              <a:pt x="1879" y="15299"/>
                                            </a:cubicBezTo>
                                            <a:cubicBezTo>
                                              <a:pt x="1298" y="15007"/>
                                              <a:pt x="608" y="14968"/>
                                              <a:pt x="0" y="14883"/>
                                            </a:cubicBezTo>
                                            <a:cubicBezTo>
                                              <a:pt x="440" y="14053"/>
                                              <a:pt x="-41" y="14774"/>
                                              <a:pt x="552" y="14327"/>
                                            </a:cubicBezTo>
                                            <a:cubicBezTo>
                                              <a:pt x="1311" y="13756"/>
                                              <a:pt x="166" y="14304"/>
                                              <a:pt x="1105" y="13911"/>
                                            </a:cubicBezTo>
                                            <a:cubicBezTo>
                                              <a:pt x="1457" y="14021"/>
                                              <a:pt x="1571" y="13956"/>
                                              <a:pt x="1768" y="14327"/>
                                            </a:cubicBezTo>
                                            <a:cubicBezTo>
                                              <a:pt x="2005" y="14773"/>
                                              <a:pt x="1859" y="14987"/>
                                              <a:pt x="2321" y="15022"/>
                                            </a:cubicBezTo>
                                            <a:cubicBezTo>
                                              <a:pt x="3462" y="15106"/>
                                              <a:pt x="4605" y="15114"/>
                                              <a:pt x="5747" y="15160"/>
                                            </a:cubicBezTo>
                                            <a:cubicBezTo>
                                              <a:pt x="6079" y="15114"/>
                                              <a:pt x="6593" y="15396"/>
                                              <a:pt x="6742" y="15022"/>
                                            </a:cubicBezTo>
                                            <a:cubicBezTo>
                                              <a:pt x="6990" y="14399"/>
                                              <a:pt x="6604" y="13634"/>
                                              <a:pt x="6632" y="12939"/>
                                            </a:cubicBezTo>
                                            <a:cubicBezTo>
                                              <a:pt x="6642" y="12690"/>
                                              <a:pt x="6754" y="12461"/>
                                              <a:pt x="6853" y="12245"/>
                                            </a:cubicBezTo>
                                            <a:cubicBezTo>
                                              <a:pt x="6904" y="12131"/>
                                              <a:pt x="6981" y="12026"/>
                                              <a:pt x="7074" y="11967"/>
                                            </a:cubicBezTo>
                                            <a:cubicBezTo>
                                              <a:pt x="7210" y="11882"/>
                                              <a:pt x="7369" y="11875"/>
                                              <a:pt x="7516" y="11828"/>
                                            </a:cubicBezTo>
                                            <a:cubicBezTo>
                                              <a:pt x="8105" y="11875"/>
                                              <a:pt x="8697" y="11897"/>
                                              <a:pt x="9285" y="11967"/>
                                            </a:cubicBezTo>
                                            <a:cubicBezTo>
                                              <a:pt x="9472" y="11990"/>
                                              <a:pt x="9649" y="12106"/>
                                              <a:pt x="9837" y="12106"/>
                                            </a:cubicBezTo>
                                            <a:cubicBezTo>
                                              <a:pt x="10244" y="12106"/>
                                              <a:pt x="10648" y="12014"/>
                                              <a:pt x="11053" y="11967"/>
                                            </a:cubicBezTo>
                                            <a:cubicBezTo>
                                              <a:pt x="12066" y="11649"/>
                                              <a:pt x="11769" y="12007"/>
                                              <a:pt x="12158" y="11273"/>
                                            </a:cubicBezTo>
                                            <a:cubicBezTo>
                                              <a:pt x="12122" y="11088"/>
                                              <a:pt x="12163" y="10842"/>
                                              <a:pt x="12048" y="10718"/>
                                            </a:cubicBezTo>
                                            <a:cubicBezTo>
                                              <a:pt x="11871" y="10527"/>
                                              <a:pt x="11385" y="10440"/>
                                              <a:pt x="11385" y="10440"/>
                                            </a:cubicBezTo>
                                            <a:cubicBezTo>
                                              <a:pt x="10651" y="10524"/>
                                              <a:pt x="8869" y="10804"/>
                                              <a:pt x="8290" y="10440"/>
                                            </a:cubicBezTo>
                                            <a:cubicBezTo>
                                              <a:pt x="8057" y="10294"/>
                                              <a:pt x="8284" y="9761"/>
                                              <a:pt x="8400" y="9468"/>
                                            </a:cubicBezTo>
                                            <a:cubicBezTo>
                                              <a:pt x="8452" y="9338"/>
                                              <a:pt x="8620" y="9370"/>
                                              <a:pt x="8732" y="9330"/>
                                            </a:cubicBezTo>
                                            <a:cubicBezTo>
                                              <a:pt x="9150" y="9180"/>
                                              <a:pt x="9037" y="9191"/>
                                              <a:pt x="9285" y="9191"/>
                                            </a:cubicBezTo>
                                          </a:path>
                                        </a:pathLst>
                                      </a:custGeom>
                                      <a:solidFill>
                                        <a:srgbClr val="0A00F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71" name="Line"/>
                                      <p:cNvSpPr/>
                                      <p:nvPr/>
                                    </p:nvSpPr>
                                    <p:spPr>
                                      <a:xfrm>
                                        <a:off x="3861102" y="1237944"/>
                                        <a:ext cx="425316" cy="321804"/>
                                      </a:xfrm>
                                      <a:custGeom>
                                        <a:avLst/>
                                        <a:gdLst/>
                                        <a:ahLst/>
                                        <a:cxnLst>
                                          <a:cxn ang="0">
                                            <a:pos x="wd2" y="hd2"/>
                                          </a:cxn>
                                          <a:cxn ang="5400000">
                                            <a:pos x="wd2" y="hd2"/>
                                          </a:cxn>
                                          <a:cxn ang="10800000">
                                            <a:pos x="wd2" y="hd2"/>
                                          </a:cxn>
                                          <a:cxn ang="16200000">
                                            <a:pos x="wd2" y="hd2"/>
                                          </a:cxn>
                                        </a:cxnLst>
                                        <a:rect l="0" t="0" r="r" b="b"/>
                                        <a:pathLst>
                                          <a:path w="21198" h="21463" fill="norm" stroke="1" extrusionOk="0">
                                            <a:moveTo>
                                              <a:pt x="17347" y="2824"/>
                                            </a:moveTo>
                                            <a:cubicBezTo>
                                              <a:pt x="16707" y="2253"/>
                                              <a:pt x="15689" y="1130"/>
                                              <a:pt x="14816" y="1130"/>
                                            </a:cubicBezTo>
                                            <a:cubicBezTo>
                                              <a:pt x="14371" y="1130"/>
                                              <a:pt x="13972" y="1506"/>
                                              <a:pt x="13551" y="1694"/>
                                            </a:cubicBezTo>
                                            <a:cubicBezTo>
                                              <a:pt x="13691" y="2824"/>
                                              <a:pt x="13590" y="4059"/>
                                              <a:pt x="13972" y="5083"/>
                                            </a:cubicBezTo>
                                            <a:cubicBezTo>
                                              <a:pt x="14328" y="6036"/>
                                              <a:pt x="15660" y="7343"/>
                                              <a:pt x="15660" y="7343"/>
                                            </a:cubicBezTo>
                                            <a:cubicBezTo>
                                              <a:pt x="15378" y="8096"/>
                                              <a:pt x="15165" y="8901"/>
                                              <a:pt x="14816" y="9602"/>
                                            </a:cubicBezTo>
                                            <a:cubicBezTo>
                                              <a:pt x="14335" y="10568"/>
                                              <a:pt x="13384" y="11257"/>
                                              <a:pt x="12707" y="11861"/>
                                            </a:cubicBezTo>
                                            <a:cubicBezTo>
                                              <a:pt x="12566" y="12426"/>
                                              <a:pt x="12514" y="13045"/>
                                              <a:pt x="12285" y="13556"/>
                                            </a:cubicBezTo>
                                            <a:cubicBezTo>
                                              <a:pt x="12081" y="14012"/>
                                              <a:pt x="11837" y="14627"/>
                                              <a:pt x="11442" y="14685"/>
                                            </a:cubicBezTo>
                                            <a:cubicBezTo>
                                              <a:pt x="7946" y="15206"/>
                                              <a:pt x="4412" y="15062"/>
                                              <a:pt x="897" y="15250"/>
                                            </a:cubicBezTo>
                                            <a:cubicBezTo>
                                              <a:pt x="616" y="15627"/>
                                              <a:pt x="119" y="15855"/>
                                              <a:pt x="54" y="16380"/>
                                            </a:cubicBezTo>
                                            <a:cubicBezTo>
                                              <a:pt x="-242" y="18754"/>
                                              <a:pt x="728" y="18684"/>
                                              <a:pt x="1741" y="19769"/>
                                            </a:cubicBezTo>
                                            <a:cubicBezTo>
                                              <a:pt x="3450" y="21600"/>
                                              <a:pt x="1534" y="20547"/>
                                              <a:pt x="4271" y="21463"/>
                                            </a:cubicBezTo>
                                            <a:cubicBezTo>
                                              <a:pt x="5396" y="21275"/>
                                              <a:pt x="6530" y="21170"/>
                                              <a:pt x="7646" y="20898"/>
                                            </a:cubicBezTo>
                                            <a:cubicBezTo>
                                              <a:pt x="8083" y="20792"/>
                                              <a:pt x="8549" y="20680"/>
                                              <a:pt x="8911" y="20334"/>
                                            </a:cubicBezTo>
                                            <a:cubicBezTo>
                                              <a:pt x="12413" y="16983"/>
                                              <a:pt x="9005" y="18786"/>
                                              <a:pt x="11863" y="17510"/>
                                            </a:cubicBezTo>
                                            <a:cubicBezTo>
                                              <a:pt x="13129" y="17698"/>
                                              <a:pt x="14404" y="17794"/>
                                              <a:pt x="15660" y="18074"/>
                                            </a:cubicBezTo>
                                            <a:cubicBezTo>
                                              <a:pt x="16098" y="18172"/>
                                              <a:pt x="16497" y="18476"/>
                                              <a:pt x="16925" y="18639"/>
                                            </a:cubicBezTo>
                                            <a:cubicBezTo>
                                              <a:pt x="20633" y="20058"/>
                                              <a:pt x="16843" y="18414"/>
                                              <a:pt x="19877" y="19769"/>
                                            </a:cubicBezTo>
                                            <a:cubicBezTo>
                                              <a:pt x="20299" y="19581"/>
                                              <a:pt x="20978" y="19757"/>
                                              <a:pt x="21143" y="19204"/>
                                            </a:cubicBezTo>
                                            <a:cubicBezTo>
                                              <a:pt x="21358" y="18483"/>
                                              <a:pt x="20880" y="17691"/>
                                              <a:pt x="20721" y="16945"/>
                                            </a:cubicBezTo>
                                            <a:cubicBezTo>
                                              <a:pt x="20284" y="14899"/>
                                              <a:pt x="20380" y="15412"/>
                                              <a:pt x="19456" y="13556"/>
                                            </a:cubicBezTo>
                                            <a:cubicBezTo>
                                              <a:pt x="19534" y="13134"/>
                                              <a:pt x="20040" y="10181"/>
                                              <a:pt x="20299" y="9602"/>
                                            </a:cubicBezTo>
                                            <a:cubicBezTo>
                                              <a:pt x="20504" y="9145"/>
                                              <a:pt x="20861" y="8849"/>
                                              <a:pt x="21143" y="8472"/>
                                            </a:cubicBezTo>
                                            <a:cubicBezTo>
                                              <a:pt x="21002" y="7531"/>
                                              <a:pt x="21228" y="6327"/>
                                              <a:pt x="20721" y="5648"/>
                                            </a:cubicBezTo>
                                            <a:cubicBezTo>
                                              <a:pt x="20092" y="4806"/>
                                              <a:pt x="18190" y="4519"/>
                                              <a:pt x="18190" y="4519"/>
                                            </a:cubicBezTo>
                                            <a:cubicBezTo>
                                              <a:pt x="17847" y="3141"/>
                                              <a:pt x="17742" y="2224"/>
                                              <a:pt x="16925" y="1130"/>
                                            </a:cubicBezTo>
                                            <a:cubicBezTo>
                                              <a:pt x="16566" y="650"/>
                                              <a:pt x="16081" y="377"/>
                                              <a:pt x="15660" y="0"/>
                                            </a:cubicBezTo>
                                            <a:cubicBezTo>
                                              <a:pt x="15238" y="188"/>
                                              <a:pt x="14741" y="193"/>
                                              <a:pt x="14394" y="565"/>
                                            </a:cubicBezTo>
                                            <a:cubicBezTo>
                                              <a:pt x="12666" y="2416"/>
                                              <a:pt x="14281" y="2259"/>
                                              <a:pt x="13129" y="2259"/>
                                            </a:cubicBezTo>
                                          </a:path>
                                        </a:pathLst>
                                      </a:custGeom>
                                      <a:solidFill>
                                        <a:srgbClr val="FCFF3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72" name="Line"/>
                                      <p:cNvSpPr/>
                                      <p:nvPr/>
                                    </p:nvSpPr>
                                    <p:spPr>
                                      <a:xfrm>
                                        <a:off x="4385898" y="1272451"/>
                                        <a:ext cx="330787" cy="321098"/>
                                      </a:xfrm>
                                      <a:custGeom>
                                        <a:avLst/>
                                        <a:gdLst/>
                                        <a:ahLst/>
                                        <a:cxnLst>
                                          <a:cxn ang="0">
                                            <a:pos x="wd2" y="hd2"/>
                                          </a:cxn>
                                          <a:cxn ang="5400000">
                                            <a:pos x="wd2" y="hd2"/>
                                          </a:cxn>
                                          <a:cxn ang="10800000">
                                            <a:pos x="wd2" y="hd2"/>
                                          </a:cxn>
                                          <a:cxn ang="16200000">
                                            <a:pos x="wd2" y="hd2"/>
                                          </a:cxn>
                                        </a:cxnLst>
                                        <a:rect l="0" t="0" r="r" b="b"/>
                                        <a:pathLst>
                                          <a:path w="21535" h="21004" fill="norm" stroke="1" extrusionOk="0">
                                            <a:moveTo>
                                              <a:pt x="21535" y="2225"/>
                                            </a:moveTo>
                                            <a:cubicBezTo>
                                              <a:pt x="20983" y="2409"/>
                                              <a:pt x="20461" y="2777"/>
                                              <a:pt x="19878" y="2777"/>
                                            </a:cubicBezTo>
                                            <a:cubicBezTo>
                                              <a:pt x="16757" y="2777"/>
                                              <a:pt x="16134" y="2449"/>
                                              <a:pt x="13805" y="1673"/>
                                            </a:cubicBezTo>
                                            <a:cubicBezTo>
                                              <a:pt x="13437" y="1304"/>
                                              <a:pt x="13147" y="836"/>
                                              <a:pt x="12700" y="568"/>
                                            </a:cubicBezTo>
                                            <a:cubicBezTo>
                                              <a:pt x="10761" y="-596"/>
                                              <a:pt x="10860" y="252"/>
                                              <a:pt x="8835" y="1120"/>
                                            </a:cubicBezTo>
                                            <a:cubicBezTo>
                                              <a:pt x="8300" y="1350"/>
                                              <a:pt x="7731" y="1489"/>
                                              <a:pt x="7179" y="1673"/>
                                            </a:cubicBezTo>
                                            <a:cubicBezTo>
                                              <a:pt x="6995" y="2225"/>
                                              <a:pt x="7111" y="3007"/>
                                              <a:pt x="6626" y="3330"/>
                                            </a:cubicBezTo>
                                            <a:cubicBezTo>
                                              <a:pt x="5846" y="3850"/>
                                              <a:pt x="4259" y="3030"/>
                                              <a:pt x="3866" y="3882"/>
                                            </a:cubicBezTo>
                                            <a:cubicBezTo>
                                              <a:pt x="2937" y="5895"/>
                                              <a:pt x="3778" y="8342"/>
                                              <a:pt x="3313" y="10510"/>
                                            </a:cubicBezTo>
                                            <a:cubicBezTo>
                                              <a:pt x="3204" y="11019"/>
                                              <a:pt x="2521" y="11198"/>
                                              <a:pt x="2209" y="11615"/>
                                            </a:cubicBezTo>
                                            <a:cubicBezTo>
                                              <a:pt x="1413" y="12677"/>
                                              <a:pt x="0" y="14928"/>
                                              <a:pt x="0" y="14928"/>
                                            </a:cubicBezTo>
                                            <a:cubicBezTo>
                                              <a:pt x="184" y="15665"/>
                                              <a:pt x="-65" y="16697"/>
                                              <a:pt x="553" y="17138"/>
                                            </a:cubicBezTo>
                                            <a:cubicBezTo>
                                              <a:pt x="1464" y="17789"/>
                                              <a:pt x="2773" y="17447"/>
                                              <a:pt x="3866" y="17690"/>
                                            </a:cubicBezTo>
                                            <a:cubicBezTo>
                                              <a:pt x="4434" y="17816"/>
                                              <a:pt x="4970" y="18058"/>
                                              <a:pt x="5522" y="18242"/>
                                            </a:cubicBezTo>
                                            <a:cubicBezTo>
                                              <a:pt x="5867" y="19277"/>
                                              <a:pt x="6066" y="21004"/>
                                              <a:pt x="7731" y="21004"/>
                                            </a:cubicBezTo>
                                            <a:cubicBezTo>
                                              <a:pt x="8394" y="21004"/>
                                              <a:pt x="8835" y="20268"/>
                                              <a:pt x="9387" y="19899"/>
                                            </a:cubicBezTo>
                                            <a:cubicBezTo>
                                              <a:pt x="9571" y="19347"/>
                                              <a:pt x="9528" y="18654"/>
                                              <a:pt x="9939" y="18242"/>
                                            </a:cubicBezTo>
                                            <a:cubicBezTo>
                                              <a:pt x="10351" y="17831"/>
                                              <a:pt x="11075" y="17950"/>
                                              <a:pt x="11596" y="17690"/>
                                            </a:cubicBezTo>
                                            <a:cubicBezTo>
                                              <a:pt x="12189" y="17393"/>
                                              <a:pt x="12753" y="17023"/>
                                              <a:pt x="13252" y="16585"/>
                                            </a:cubicBezTo>
                                            <a:cubicBezTo>
                                              <a:pt x="15836" y="14324"/>
                                              <a:pt x="15621" y="14413"/>
                                              <a:pt x="17118" y="12167"/>
                                            </a:cubicBezTo>
                                            <a:cubicBezTo>
                                              <a:pt x="17302" y="11430"/>
                                              <a:pt x="17268" y="10601"/>
                                              <a:pt x="17670" y="9958"/>
                                            </a:cubicBezTo>
                                            <a:cubicBezTo>
                                              <a:pt x="18222" y="9074"/>
                                              <a:pt x="19878" y="7748"/>
                                              <a:pt x="19878" y="7748"/>
                                            </a:cubicBezTo>
                                            <a:lnTo>
                                              <a:pt x="20983" y="4434"/>
                                            </a:lnTo>
                                            <a:lnTo>
                                              <a:pt x="21535" y="2777"/>
                                            </a:lnTo>
                                            <a:cubicBezTo>
                                              <a:pt x="19355" y="2050"/>
                                              <a:pt x="20461" y="2225"/>
                                              <a:pt x="18222" y="2225"/>
                                            </a:cubicBezTo>
                                          </a:path>
                                        </a:pathLst>
                                      </a:custGeom>
                                      <a:solidFill>
                                        <a:srgbClr val="006867"/>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73" name="Line"/>
                                      <p:cNvSpPr/>
                                      <p:nvPr/>
                                    </p:nvSpPr>
                                    <p:spPr>
                                      <a:xfrm>
                                        <a:off x="3667340" y="1585651"/>
                                        <a:ext cx="753189" cy="585003"/>
                                      </a:xfrm>
                                      <a:custGeom>
                                        <a:avLst/>
                                        <a:gdLst/>
                                        <a:ahLst/>
                                        <a:cxnLst>
                                          <a:cxn ang="0">
                                            <a:pos x="wd2" y="hd2"/>
                                          </a:cxn>
                                          <a:cxn ang="5400000">
                                            <a:pos x="wd2" y="hd2"/>
                                          </a:cxn>
                                          <a:cxn ang="10800000">
                                            <a:pos x="wd2" y="hd2"/>
                                          </a:cxn>
                                          <a:cxn ang="16200000">
                                            <a:pos x="wd2" y="hd2"/>
                                          </a:cxn>
                                        </a:cxnLst>
                                        <a:rect l="0" t="0" r="r" b="b"/>
                                        <a:pathLst>
                                          <a:path w="21575" h="21397" fill="norm" stroke="1" extrusionOk="0">
                                            <a:moveTo>
                                              <a:pt x="20120" y="618"/>
                                            </a:moveTo>
                                            <a:cubicBezTo>
                                              <a:pt x="20201" y="928"/>
                                              <a:pt x="20248" y="1255"/>
                                              <a:pt x="20362" y="1546"/>
                                            </a:cubicBezTo>
                                            <a:cubicBezTo>
                                              <a:pt x="20493" y="1879"/>
                                              <a:pt x="20729" y="2135"/>
                                              <a:pt x="20847" y="2474"/>
                                            </a:cubicBezTo>
                                            <a:cubicBezTo>
                                              <a:pt x="21055" y="3070"/>
                                              <a:pt x="21332" y="4330"/>
                                              <a:pt x="21332" y="4330"/>
                                            </a:cubicBezTo>
                                            <a:cubicBezTo>
                                              <a:pt x="21251" y="5155"/>
                                              <a:pt x="21309" y="6022"/>
                                              <a:pt x="21090" y="6805"/>
                                            </a:cubicBezTo>
                                            <a:cubicBezTo>
                                              <a:pt x="20894" y="7505"/>
                                              <a:pt x="20120" y="8661"/>
                                              <a:pt x="20120" y="8661"/>
                                            </a:cubicBezTo>
                                            <a:cubicBezTo>
                                              <a:pt x="19519" y="10963"/>
                                              <a:pt x="20442" y="7891"/>
                                              <a:pt x="18908" y="10827"/>
                                            </a:cubicBezTo>
                                            <a:cubicBezTo>
                                              <a:pt x="18296" y="11997"/>
                                              <a:pt x="18629" y="11492"/>
                                              <a:pt x="17938" y="12373"/>
                                            </a:cubicBezTo>
                                            <a:cubicBezTo>
                                              <a:pt x="17696" y="12270"/>
                                              <a:pt x="17434" y="12222"/>
                                              <a:pt x="17211" y="12064"/>
                                            </a:cubicBezTo>
                                            <a:cubicBezTo>
                                              <a:pt x="16702" y="11703"/>
                                              <a:pt x="15757" y="10827"/>
                                              <a:pt x="15757" y="10827"/>
                                            </a:cubicBezTo>
                                            <a:cubicBezTo>
                                              <a:pt x="15514" y="10930"/>
                                              <a:pt x="15178" y="10871"/>
                                              <a:pt x="15029" y="11136"/>
                                            </a:cubicBezTo>
                                            <a:cubicBezTo>
                                              <a:pt x="14732" y="11667"/>
                                              <a:pt x="14545" y="12992"/>
                                              <a:pt x="14545" y="12992"/>
                                            </a:cubicBezTo>
                                            <a:cubicBezTo>
                                              <a:pt x="15231" y="15621"/>
                                              <a:pt x="14274" y="12416"/>
                                              <a:pt x="15272" y="14539"/>
                                            </a:cubicBezTo>
                                            <a:cubicBezTo>
                                              <a:pt x="15403" y="14818"/>
                                              <a:pt x="15400" y="15175"/>
                                              <a:pt x="15514" y="15467"/>
                                            </a:cubicBezTo>
                                            <a:cubicBezTo>
                                              <a:pt x="15645" y="15799"/>
                                              <a:pt x="15837" y="16085"/>
                                              <a:pt x="15999" y="16395"/>
                                            </a:cubicBezTo>
                                            <a:cubicBezTo>
                                              <a:pt x="15918" y="16807"/>
                                              <a:pt x="16010" y="17356"/>
                                              <a:pt x="15757" y="17632"/>
                                            </a:cubicBezTo>
                                            <a:cubicBezTo>
                                              <a:pt x="15369" y="18057"/>
                                              <a:pt x="14302" y="18251"/>
                                              <a:pt x="14302" y="18251"/>
                                            </a:cubicBezTo>
                                            <a:cubicBezTo>
                                              <a:pt x="14142" y="17640"/>
                                              <a:pt x="14002" y="16831"/>
                                              <a:pt x="13575" y="16395"/>
                                            </a:cubicBezTo>
                                            <a:cubicBezTo>
                                              <a:pt x="13375" y="16191"/>
                                              <a:pt x="13090" y="16189"/>
                                              <a:pt x="12848" y="16085"/>
                                            </a:cubicBezTo>
                                            <a:cubicBezTo>
                                              <a:pt x="12605" y="16189"/>
                                              <a:pt x="12201" y="16085"/>
                                              <a:pt x="12120" y="16395"/>
                                            </a:cubicBezTo>
                                            <a:cubicBezTo>
                                              <a:pt x="11736" y="17866"/>
                                              <a:pt x="12504" y="17961"/>
                                              <a:pt x="13090" y="18560"/>
                                            </a:cubicBezTo>
                                            <a:cubicBezTo>
                                              <a:pt x="13269" y="18742"/>
                                              <a:pt x="13413" y="18973"/>
                                              <a:pt x="13575" y="19179"/>
                                            </a:cubicBezTo>
                                            <a:cubicBezTo>
                                              <a:pt x="13720" y="19736"/>
                                              <a:pt x="14143" y="20801"/>
                                              <a:pt x="13575" y="21344"/>
                                            </a:cubicBezTo>
                                            <a:cubicBezTo>
                                              <a:pt x="13371" y="21540"/>
                                              <a:pt x="13090" y="21138"/>
                                              <a:pt x="12848" y="21035"/>
                                            </a:cubicBezTo>
                                            <a:cubicBezTo>
                                              <a:pt x="12686" y="20829"/>
                                              <a:pt x="12506" y="20644"/>
                                              <a:pt x="12363" y="20416"/>
                                            </a:cubicBezTo>
                                            <a:cubicBezTo>
                                              <a:pt x="12181" y="20126"/>
                                              <a:pt x="12106" y="19721"/>
                                              <a:pt x="11878" y="19488"/>
                                            </a:cubicBezTo>
                                            <a:cubicBezTo>
                                              <a:pt x="11679" y="19285"/>
                                              <a:pt x="11393" y="19282"/>
                                              <a:pt x="11151" y="19179"/>
                                            </a:cubicBezTo>
                                            <a:cubicBezTo>
                                              <a:pt x="11385" y="16788"/>
                                              <a:pt x="11615" y="15869"/>
                                              <a:pt x="11151" y="13301"/>
                                            </a:cubicBezTo>
                                            <a:cubicBezTo>
                                              <a:pt x="11027" y="12618"/>
                                              <a:pt x="10277" y="12589"/>
                                              <a:pt x="9939" y="12373"/>
                                            </a:cubicBezTo>
                                            <a:cubicBezTo>
                                              <a:pt x="7027" y="10516"/>
                                              <a:pt x="10982" y="12863"/>
                                              <a:pt x="8727" y="11136"/>
                                            </a:cubicBezTo>
                                            <a:cubicBezTo>
                                              <a:pt x="8508" y="10968"/>
                                              <a:pt x="8242" y="10930"/>
                                              <a:pt x="8000" y="10827"/>
                                            </a:cubicBezTo>
                                            <a:lnTo>
                                              <a:pt x="6545" y="11445"/>
                                            </a:lnTo>
                                            <a:lnTo>
                                              <a:pt x="5818" y="11755"/>
                                            </a:lnTo>
                                            <a:cubicBezTo>
                                              <a:pt x="4589" y="10187"/>
                                              <a:pt x="6179" y="12031"/>
                                              <a:pt x="4606" y="10827"/>
                                            </a:cubicBezTo>
                                            <a:cubicBezTo>
                                              <a:pt x="2942" y="9553"/>
                                              <a:pt x="5454" y="10775"/>
                                              <a:pt x="3394" y="9899"/>
                                            </a:cubicBezTo>
                                            <a:cubicBezTo>
                                              <a:pt x="3183" y="9629"/>
                                              <a:pt x="2488" y="8661"/>
                                              <a:pt x="2182" y="8661"/>
                                            </a:cubicBezTo>
                                            <a:cubicBezTo>
                                              <a:pt x="1890" y="8661"/>
                                              <a:pt x="1697" y="9074"/>
                                              <a:pt x="1454" y="9280"/>
                                            </a:cubicBezTo>
                                            <a:cubicBezTo>
                                              <a:pt x="373" y="14799"/>
                                              <a:pt x="1212" y="9119"/>
                                              <a:pt x="1212" y="13611"/>
                                            </a:cubicBezTo>
                                            <a:cubicBezTo>
                                              <a:pt x="1212" y="13937"/>
                                              <a:pt x="1084" y="12974"/>
                                              <a:pt x="970" y="12683"/>
                                            </a:cubicBezTo>
                                            <a:cubicBezTo>
                                              <a:pt x="664" y="11902"/>
                                              <a:pt x="451" y="11711"/>
                                              <a:pt x="0" y="11136"/>
                                            </a:cubicBezTo>
                                            <a:cubicBezTo>
                                              <a:pt x="81" y="10620"/>
                                              <a:pt x="38" y="10046"/>
                                              <a:pt x="242" y="9589"/>
                                            </a:cubicBezTo>
                                            <a:cubicBezTo>
                                              <a:pt x="387" y="9266"/>
                                              <a:pt x="742" y="9203"/>
                                              <a:pt x="970" y="8971"/>
                                            </a:cubicBezTo>
                                            <a:cubicBezTo>
                                              <a:pt x="1148" y="8788"/>
                                              <a:pt x="1312" y="8580"/>
                                              <a:pt x="1454" y="8352"/>
                                            </a:cubicBezTo>
                                            <a:cubicBezTo>
                                              <a:pt x="1636" y="8062"/>
                                              <a:pt x="1809" y="7756"/>
                                              <a:pt x="1939" y="7424"/>
                                            </a:cubicBezTo>
                                            <a:cubicBezTo>
                                              <a:pt x="2054" y="7132"/>
                                              <a:pt x="2040" y="6767"/>
                                              <a:pt x="2182" y="6496"/>
                                            </a:cubicBezTo>
                                            <a:cubicBezTo>
                                              <a:pt x="2372" y="6132"/>
                                              <a:pt x="2666" y="5877"/>
                                              <a:pt x="2909" y="5568"/>
                                            </a:cubicBezTo>
                                            <a:cubicBezTo>
                                              <a:pt x="3879" y="5671"/>
                                              <a:pt x="4864" y="5634"/>
                                              <a:pt x="5818" y="5877"/>
                                            </a:cubicBezTo>
                                            <a:cubicBezTo>
                                              <a:pt x="6104" y="5950"/>
                                              <a:pt x="6279" y="6345"/>
                                              <a:pt x="6545" y="6496"/>
                                            </a:cubicBezTo>
                                            <a:cubicBezTo>
                                              <a:pt x="7012" y="6761"/>
                                              <a:pt x="7515" y="6908"/>
                                              <a:pt x="8000" y="7115"/>
                                            </a:cubicBezTo>
                                            <a:cubicBezTo>
                                              <a:pt x="8000" y="7115"/>
                                              <a:pt x="9454" y="7733"/>
                                              <a:pt x="9454" y="7733"/>
                                            </a:cubicBezTo>
                                            <a:cubicBezTo>
                                              <a:pt x="9994" y="8193"/>
                                              <a:pt x="10271" y="8341"/>
                                              <a:pt x="10666" y="8971"/>
                                            </a:cubicBezTo>
                                            <a:cubicBezTo>
                                              <a:pt x="10848" y="9261"/>
                                              <a:pt x="10923" y="9666"/>
                                              <a:pt x="11151" y="9899"/>
                                            </a:cubicBezTo>
                                            <a:cubicBezTo>
                                              <a:pt x="11350" y="10102"/>
                                              <a:pt x="11636" y="10105"/>
                                              <a:pt x="11878" y="10208"/>
                                            </a:cubicBezTo>
                                            <a:cubicBezTo>
                                              <a:pt x="12473" y="10967"/>
                                              <a:pt x="12369" y="10650"/>
                                              <a:pt x="12605" y="11755"/>
                                            </a:cubicBezTo>
                                            <a:cubicBezTo>
                                              <a:pt x="12781" y="12575"/>
                                              <a:pt x="12458" y="13961"/>
                                              <a:pt x="13090" y="14229"/>
                                            </a:cubicBezTo>
                                            <a:lnTo>
                                              <a:pt x="13817" y="14539"/>
                                            </a:lnTo>
                                            <a:cubicBezTo>
                                              <a:pt x="13979" y="14333"/>
                                              <a:pt x="14257" y="14206"/>
                                              <a:pt x="14302" y="13920"/>
                                            </a:cubicBezTo>
                                            <a:cubicBezTo>
                                              <a:pt x="14509" y="12602"/>
                                              <a:pt x="14414" y="11233"/>
                                              <a:pt x="14545" y="9899"/>
                                            </a:cubicBezTo>
                                            <a:cubicBezTo>
                                              <a:pt x="14576" y="9575"/>
                                              <a:pt x="14656" y="9250"/>
                                              <a:pt x="14787" y="8971"/>
                                            </a:cubicBezTo>
                                            <a:cubicBezTo>
                                              <a:pt x="15017" y="8481"/>
                                              <a:pt x="15669" y="8014"/>
                                              <a:pt x="15999" y="7733"/>
                                            </a:cubicBezTo>
                                            <a:cubicBezTo>
                                              <a:pt x="16446" y="6877"/>
                                              <a:pt x="16549" y="6856"/>
                                              <a:pt x="16726" y="5877"/>
                                            </a:cubicBezTo>
                                            <a:cubicBezTo>
                                              <a:pt x="17362" y="2362"/>
                                              <a:pt x="16599" y="3565"/>
                                              <a:pt x="17696" y="2165"/>
                                            </a:cubicBezTo>
                                            <a:cubicBezTo>
                                              <a:pt x="18302" y="2423"/>
                                              <a:pt x="18664" y="2848"/>
                                              <a:pt x="19150" y="1856"/>
                                            </a:cubicBezTo>
                                            <a:cubicBezTo>
                                              <a:pt x="19421" y="1303"/>
                                              <a:pt x="19635" y="0"/>
                                              <a:pt x="19635" y="0"/>
                                            </a:cubicBezTo>
                                            <a:cubicBezTo>
                                              <a:pt x="20582" y="1208"/>
                                              <a:pt x="19733" y="-60"/>
                                              <a:pt x="20362" y="1546"/>
                                            </a:cubicBezTo>
                                            <a:cubicBezTo>
                                              <a:pt x="20493" y="1879"/>
                                              <a:pt x="20729" y="2135"/>
                                              <a:pt x="20847" y="2474"/>
                                            </a:cubicBezTo>
                                            <a:cubicBezTo>
                                              <a:pt x="21055" y="3070"/>
                                              <a:pt x="21170" y="3712"/>
                                              <a:pt x="21332" y="4330"/>
                                            </a:cubicBezTo>
                                            <a:cubicBezTo>
                                              <a:pt x="21600" y="5356"/>
                                              <a:pt x="21574" y="4932"/>
                                              <a:pt x="21574" y="5568"/>
                                            </a:cubicBezTo>
                                          </a:path>
                                        </a:pathLst>
                                      </a:custGeom>
                                      <a:solidFill>
                                        <a:srgbClr val="0088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74" name="Line"/>
                                      <p:cNvSpPr/>
                                      <p:nvPr/>
                                    </p:nvSpPr>
                                    <p:spPr>
                                      <a:xfrm>
                                        <a:off x="4305156" y="2563313"/>
                                        <a:ext cx="649266" cy="292310"/>
                                      </a:xfrm>
                                      <a:custGeom>
                                        <a:avLst/>
                                        <a:gdLst/>
                                        <a:ahLst/>
                                        <a:cxnLst>
                                          <a:cxn ang="0">
                                            <a:pos x="wd2" y="hd2"/>
                                          </a:cxn>
                                          <a:cxn ang="5400000">
                                            <a:pos x="wd2" y="hd2"/>
                                          </a:cxn>
                                          <a:cxn ang="10800000">
                                            <a:pos x="wd2" y="hd2"/>
                                          </a:cxn>
                                          <a:cxn ang="16200000">
                                            <a:pos x="wd2" y="hd2"/>
                                          </a:cxn>
                                        </a:cxnLst>
                                        <a:rect l="0" t="0" r="r" b="b"/>
                                        <a:pathLst>
                                          <a:path w="20544" h="20932" fill="norm" stroke="1" extrusionOk="0">
                                            <a:moveTo>
                                              <a:pt x="16250" y="3349"/>
                                            </a:moveTo>
                                            <a:cubicBezTo>
                                              <a:pt x="16419" y="3093"/>
                                              <a:pt x="17511" y="1216"/>
                                              <a:pt x="17857" y="1530"/>
                                            </a:cubicBezTo>
                                            <a:cubicBezTo>
                                              <a:pt x="18156" y="1800"/>
                                              <a:pt x="18166" y="2833"/>
                                              <a:pt x="18393" y="3349"/>
                                            </a:cubicBezTo>
                                            <a:cubicBezTo>
                                              <a:pt x="18621" y="3864"/>
                                              <a:pt x="18929" y="4157"/>
                                              <a:pt x="19197" y="4561"/>
                                            </a:cubicBezTo>
                                            <a:cubicBezTo>
                                              <a:pt x="19286" y="5168"/>
                                              <a:pt x="19320" y="5832"/>
                                              <a:pt x="19465" y="6380"/>
                                            </a:cubicBezTo>
                                            <a:cubicBezTo>
                                              <a:pt x="20394" y="9886"/>
                                              <a:pt x="21210" y="4233"/>
                                              <a:pt x="19733" y="14262"/>
                                            </a:cubicBezTo>
                                            <a:cubicBezTo>
                                              <a:pt x="19643" y="14869"/>
                                              <a:pt x="19182" y="14583"/>
                                              <a:pt x="18929" y="14869"/>
                                            </a:cubicBezTo>
                                            <a:cubicBezTo>
                                              <a:pt x="18641" y="15195"/>
                                              <a:pt x="18393" y="15677"/>
                                              <a:pt x="18125" y="16081"/>
                                            </a:cubicBezTo>
                                            <a:cubicBezTo>
                                              <a:pt x="17947" y="17294"/>
                                              <a:pt x="18125" y="19315"/>
                                              <a:pt x="17589" y="19719"/>
                                            </a:cubicBezTo>
                                            <a:lnTo>
                                              <a:pt x="15982" y="20932"/>
                                            </a:lnTo>
                                            <a:cubicBezTo>
                                              <a:pt x="14039" y="20443"/>
                                              <a:pt x="13976" y="20674"/>
                                              <a:pt x="12499" y="19719"/>
                                            </a:cubicBezTo>
                                            <a:cubicBezTo>
                                              <a:pt x="12228" y="19544"/>
                                              <a:pt x="11948" y="19399"/>
                                              <a:pt x="11695" y="19113"/>
                                            </a:cubicBezTo>
                                            <a:cubicBezTo>
                                              <a:pt x="11407" y="18787"/>
                                              <a:pt x="11160" y="18305"/>
                                              <a:pt x="10892" y="17900"/>
                                            </a:cubicBezTo>
                                            <a:cubicBezTo>
                                              <a:pt x="9973" y="14782"/>
                                              <a:pt x="10828" y="17179"/>
                                              <a:pt x="9552" y="14869"/>
                                            </a:cubicBezTo>
                                            <a:cubicBezTo>
                                              <a:pt x="9355" y="14512"/>
                                              <a:pt x="9242" y="13912"/>
                                              <a:pt x="9016" y="13656"/>
                                            </a:cubicBezTo>
                                            <a:cubicBezTo>
                                              <a:pt x="8511" y="13084"/>
                                              <a:pt x="7409" y="12443"/>
                                              <a:pt x="7409" y="12443"/>
                                            </a:cubicBezTo>
                                            <a:cubicBezTo>
                                              <a:pt x="6248" y="12646"/>
                                              <a:pt x="5052" y="12379"/>
                                              <a:pt x="3926" y="13050"/>
                                            </a:cubicBezTo>
                                            <a:cubicBezTo>
                                              <a:pt x="3303" y="13421"/>
                                              <a:pt x="2943" y="15122"/>
                                              <a:pt x="2318" y="15475"/>
                                            </a:cubicBezTo>
                                            <a:cubicBezTo>
                                              <a:pt x="973" y="16236"/>
                                              <a:pt x="1596" y="15818"/>
                                              <a:pt x="443" y="16688"/>
                                            </a:cubicBezTo>
                                            <a:cubicBezTo>
                                              <a:pt x="155" y="14735"/>
                                              <a:pt x="-390" y="11903"/>
                                              <a:pt x="443" y="10018"/>
                                            </a:cubicBezTo>
                                            <a:cubicBezTo>
                                              <a:pt x="827" y="9149"/>
                                              <a:pt x="1514" y="10438"/>
                                              <a:pt x="2051" y="10625"/>
                                            </a:cubicBezTo>
                                            <a:cubicBezTo>
                                              <a:pt x="2675" y="10842"/>
                                              <a:pt x="3305" y="10975"/>
                                              <a:pt x="3926" y="11231"/>
                                            </a:cubicBezTo>
                                            <a:cubicBezTo>
                                              <a:pt x="4288" y="11380"/>
                                              <a:pt x="4631" y="11758"/>
                                              <a:pt x="4998" y="11837"/>
                                            </a:cubicBezTo>
                                            <a:cubicBezTo>
                                              <a:pt x="6512" y="12163"/>
                                              <a:pt x="8034" y="12241"/>
                                              <a:pt x="9552" y="12443"/>
                                            </a:cubicBezTo>
                                            <a:cubicBezTo>
                                              <a:pt x="9820" y="12848"/>
                                              <a:pt x="10104" y="13201"/>
                                              <a:pt x="10356" y="13656"/>
                                            </a:cubicBezTo>
                                            <a:cubicBezTo>
                                              <a:pt x="10553" y="14013"/>
                                              <a:pt x="10666" y="14613"/>
                                              <a:pt x="10892" y="14869"/>
                                            </a:cubicBezTo>
                                            <a:cubicBezTo>
                                              <a:pt x="11554" y="15619"/>
                                              <a:pt x="14218" y="16042"/>
                                              <a:pt x="14375" y="16081"/>
                                            </a:cubicBezTo>
                                            <a:cubicBezTo>
                                              <a:pt x="14910" y="15879"/>
                                              <a:pt x="15496" y="16025"/>
                                              <a:pt x="15982" y="15475"/>
                                            </a:cubicBezTo>
                                            <a:cubicBezTo>
                                              <a:pt x="16397" y="15005"/>
                                              <a:pt x="16659" y="12698"/>
                                              <a:pt x="16786" y="11837"/>
                                            </a:cubicBezTo>
                                            <a:cubicBezTo>
                                              <a:pt x="16607" y="9816"/>
                                              <a:pt x="16471" y="7774"/>
                                              <a:pt x="16250" y="5774"/>
                                            </a:cubicBezTo>
                                            <a:cubicBezTo>
                                              <a:pt x="16113" y="4534"/>
                                              <a:pt x="15714" y="2136"/>
                                              <a:pt x="15714" y="2136"/>
                                            </a:cubicBezTo>
                                            <a:cubicBezTo>
                                              <a:pt x="15803" y="1530"/>
                                              <a:pt x="15710" y="493"/>
                                              <a:pt x="15982" y="317"/>
                                            </a:cubicBezTo>
                                            <a:cubicBezTo>
                                              <a:pt x="17505" y="-668"/>
                                              <a:pt x="17360" y="838"/>
                                              <a:pt x="18125" y="2136"/>
                                            </a:cubicBezTo>
                                            <a:cubicBezTo>
                                              <a:pt x="18285" y="2407"/>
                                              <a:pt x="18483" y="2540"/>
                                              <a:pt x="18661" y="2742"/>
                                            </a:cubicBez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75" name="Line"/>
                                      <p:cNvSpPr/>
                                      <p:nvPr/>
                                    </p:nvSpPr>
                                    <p:spPr>
                                      <a:xfrm>
                                        <a:off x="2304201" y="1621101"/>
                                        <a:ext cx="1032939" cy="1183841"/>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82" name="Group"/>
                                      <p:cNvGrpSpPr/>
                                      <p:nvPr/>
                                    </p:nvGrpSpPr>
                                    <p:grpSpPr>
                                      <a:xfrm>
                                        <a:off x="-41" y="-9"/>
                                        <a:ext cx="5454846" cy="3219174"/>
                                        <a:chOff x="-39" y="-7"/>
                                        <a:chExt cx="5454844" cy="3219173"/>
                                      </a:xfrm>
                                    </p:grpSpPr>
                                    <p:sp>
                                      <p:nvSpPr>
                                        <p:cNvPr id="176" name="Shape"/>
                                        <p:cNvSpPr/>
                                        <p:nvPr/>
                                      </p:nvSpPr>
                                      <p:spPr>
                                        <a:xfrm>
                                          <a:off x="2300653" y="1889700"/>
                                          <a:ext cx="1001563" cy="854800"/>
                                        </a:xfrm>
                                        <a:custGeom>
                                          <a:avLst/>
                                          <a:gdLst/>
                                          <a:ahLst/>
                                          <a:cxnLst>
                                            <a:cxn ang="0">
                                              <a:pos x="wd2" y="hd2"/>
                                            </a:cxn>
                                            <a:cxn ang="5400000">
                                              <a:pos x="wd2" y="hd2"/>
                                            </a:cxn>
                                            <a:cxn ang="10800000">
                                              <a:pos x="wd2" y="hd2"/>
                                            </a:cxn>
                                            <a:cxn ang="16200000">
                                              <a:pos x="wd2" y="hd2"/>
                                            </a:cxn>
                                          </a:cxnLst>
                                          <a:rect l="0" t="0" r="r" b="b"/>
                                          <a:pathLst>
                                            <a:path w="20965" h="21341" fill="norm" stroke="1" extrusionOk="0">
                                              <a:moveTo>
                                                <a:pt x="17245" y="2351"/>
                                              </a:moveTo>
                                              <a:cubicBezTo>
                                                <a:pt x="17186" y="2421"/>
                                                <a:pt x="17054" y="2821"/>
                                                <a:pt x="16891" y="2984"/>
                                              </a:cubicBezTo>
                                              <a:cubicBezTo>
                                                <a:pt x="16151" y="3718"/>
                                                <a:pt x="15733" y="3339"/>
                                                <a:pt x="14765" y="3195"/>
                                              </a:cubicBezTo>
                                              <a:cubicBezTo>
                                                <a:pt x="12445" y="2273"/>
                                                <a:pt x="15825" y="3720"/>
                                                <a:pt x="13880" y="2562"/>
                                              </a:cubicBezTo>
                                              <a:cubicBezTo>
                                                <a:pt x="13662" y="2432"/>
                                                <a:pt x="13414" y="2367"/>
                                                <a:pt x="13171" y="2351"/>
                                              </a:cubicBezTo>
                                              <a:cubicBezTo>
                                                <a:pt x="11343" y="2226"/>
                                                <a:pt x="9510" y="2210"/>
                                                <a:pt x="7680" y="2140"/>
                                              </a:cubicBezTo>
                                              <a:cubicBezTo>
                                                <a:pt x="7149" y="2069"/>
                                                <a:pt x="6610" y="1804"/>
                                                <a:pt x="6086" y="1929"/>
                                              </a:cubicBezTo>
                                              <a:cubicBezTo>
                                                <a:pt x="5903" y="1972"/>
                                                <a:pt x="6076" y="2661"/>
                                                <a:pt x="5909" y="2562"/>
                                              </a:cubicBezTo>
                                              <a:cubicBezTo>
                                                <a:pt x="5691" y="2432"/>
                                                <a:pt x="5938" y="1871"/>
                                                <a:pt x="5732" y="1718"/>
                                              </a:cubicBezTo>
                                              <a:cubicBezTo>
                                                <a:pt x="5378" y="1454"/>
                                                <a:pt x="4902" y="1596"/>
                                                <a:pt x="4492" y="1507"/>
                                              </a:cubicBezTo>
                                              <a:cubicBezTo>
                                                <a:pt x="3903" y="1379"/>
                                                <a:pt x="3275" y="1094"/>
                                                <a:pt x="2720" y="874"/>
                                              </a:cubicBezTo>
                                              <a:lnTo>
                                                <a:pt x="1658" y="452"/>
                                              </a:lnTo>
                                              <a:cubicBezTo>
                                                <a:pt x="1539" y="311"/>
                                                <a:pt x="1469" y="54"/>
                                                <a:pt x="1303" y="30"/>
                                              </a:cubicBezTo>
                                              <a:cubicBezTo>
                                                <a:pt x="-635" y="-259"/>
                                                <a:pt x="65" y="1619"/>
                                                <a:pt x="418" y="3617"/>
                                              </a:cubicBezTo>
                                              <a:cubicBezTo>
                                                <a:pt x="473" y="3932"/>
                                                <a:pt x="1273" y="4507"/>
                                                <a:pt x="1480" y="4672"/>
                                              </a:cubicBezTo>
                                              <a:cubicBezTo>
                                                <a:pt x="2186" y="5932"/>
                                                <a:pt x="1415" y="4836"/>
                                                <a:pt x="2366" y="5516"/>
                                              </a:cubicBezTo>
                                              <a:cubicBezTo>
                                                <a:pt x="3318" y="6196"/>
                                                <a:pt x="2011" y="5726"/>
                                                <a:pt x="3252" y="6360"/>
                                              </a:cubicBezTo>
                                              <a:cubicBezTo>
                                                <a:pt x="3475" y="6474"/>
                                                <a:pt x="3724" y="6500"/>
                                                <a:pt x="3960" y="6571"/>
                                              </a:cubicBezTo>
                                              <a:cubicBezTo>
                                                <a:pt x="4433" y="6500"/>
                                                <a:pt x="4909" y="6461"/>
                                                <a:pt x="5377" y="6360"/>
                                              </a:cubicBezTo>
                                              <a:cubicBezTo>
                                                <a:pt x="5561" y="6320"/>
                                                <a:pt x="5722" y="6149"/>
                                                <a:pt x="5909" y="6149"/>
                                              </a:cubicBezTo>
                                              <a:cubicBezTo>
                                                <a:pt x="7268" y="6149"/>
                                                <a:pt x="8625" y="6289"/>
                                                <a:pt x="9983" y="6360"/>
                                              </a:cubicBezTo>
                                              <a:cubicBezTo>
                                                <a:pt x="10517" y="6519"/>
                                                <a:pt x="11649" y="6884"/>
                                                <a:pt x="12285" y="6993"/>
                                              </a:cubicBezTo>
                                              <a:cubicBezTo>
                                                <a:pt x="12815" y="7083"/>
                                                <a:pt x="13350" y="7120"/>
                                                <a:pt x="13880" y="7204"/>
                                              </a:cubicBezTo>
                                              <a:cubicBezTo>
                                                <a:pt x="14841" y="7356"/>
                                                <a:pt x="15382" y="7519"/>
                                                <a:pt x="16360" y="7837"/>
                                              </a:cubicBezTo>
                                              <a:cubicBezTo>
                                                <a:pt x="16540" y="7895"/>
                                                <a:pt x="16714" y="7977"/>
                                                <a:pt x="16891" y="8048"/>
                                              </a:cubicBezTo>
                                              <a:cubicBezTo>
                                                <a:pt x="17016" y="8644"/>
                                                <a:pt x="17313" y="9583"/>
                                                <a:pt x="16891" y="10158"/>
                                              </a:cubicBezTo>
                                              <a:cubicBezTo>
                                                <a:pt x="16645" y="10493"/>
                                                <a:pt x="16182" y="10439"/>
                                                <a:pt x="15828" y="10580"/>
                                              </a:cubicBezTo>
                                              <a:lnTo>
                                                <a:pt x="15297" y="10791"/>
                                              </a:lnTo>
                                              <a:cubicBezTo>
                                                <a:pt x="13880" y="10720"/>
                                                <a:pt x="12464" y="10580"/>
                                                <a:pt x="11046" y="10580"/>
                                              </a:cubicBezTo>
                                              <a:cubicBezTo>
                                                <a:pt x="10802" y="10580"/>
                                                <a:pt x="10555" y="10661"/>
                                                <a:pt x="10337" y="10791"/>
                                              </a:cubicBezTo>
                                              <a:cubicBezTo>
                                                <a:pt x="10188" y="10880"/>
                                                <a:pt x="10101" y="11072"/>
                                                <a:pt x="9983" y="11213"/>
                                              </a:cubicBezTo>
                                              <a:cubicBezTo>
                                                <a:pt x="9993" y="11334"/>
                                                <a:pt x="10031" y="13348"/>
                                                <a:pt x="10337" y="13956"/>
                                              </a:cubicBezTo>
                                              <a:cubicBezTo>
                                                <a:pt x="10423" y="14126"/>
                                                <a:pt x="10573" y="14237"/>
                                                <a:pt x="10691" y="14378"/>
                                              </a:cubicBezTo>
                                              <a:cubicBezTo>
                                                <a:pt x="11193" y="16171"/>
                                                <a:pt x="10493" y="13985"/>
                                                <a:pt x="11223" y="15433"/>
                                              </a:cubicBezTo>
                                              <a:cubicBezTo>
                                                <a:pt x="11519" y="16021"/>
                                                <a:pt x="11237" y="16206"/>
                                                <a:pt x="11754" y="16699"/>
                                              </a:cubicBezTo>
                                              <a:cubicBezTo>
                                                <a:pt x="11900" y="16838"/>
                                                <a:pt x="12101" y="16878"/>
                                                <a:pt x="12285" y="16910"/>
                                              </a:cubicBezTo>
                                              <a:cubicBezTo>
                                                <a:pt x="12931" y="17020"/>
                                                <a:pt x="13584" y="17051"/>
                                                <a:pt x="14234" y="17121"/>
                                              </a:cubicBezTo>
                                              <a:cubicBezTo>
                                                <a:pt x="14352" y="17332"/>
                                                <a:pt x="14455" y="17556"/>
                                                <a:pt x="14588" y="17754"/>
                                              </a:cubicBezTo>
                                              <a:cubicBezTo>
                                                <a:pt x="14773" y="18030"/>
                                                <a:pt x="15332" y="18327"/>
                                                <a:pt x="14765" y="18809"/>
                                              </a:cubicBezTo>
                                              <a:cubicBezTo>
                                                <a:pt x="14461" y="19068"/>
                                                <a:pt x="13703" y="19231"/>
                                                <a:pt x="13703" y="19231"/>
                                              </a:cubicBezTo>
                                              <a:cubicBezTo>
                                                <a:pt x="13271" y="20772"/>
                                                <a:pt x="13258" y="20065"/>
                                                <a:pt x="13525" y="21341"/>
                                              </a:cubicBezTo>
                                              <a:cubicBezTo>
                                                <a:pt x="13998" y="21200"/>
                                                <a:pt x="14537" y="21241"/>
                                                <a:pt x="14942" y="20919"/>
                                              </a:cubicBezTo>
                                              <a:cubicBezTo>
                                                <a:pt x="15297" y="20638"/>
                                                <a:pt x="15516" y="20134"/>
                                                <a:pt x="15651" y="19653"/>
                                              </a:cubicBezTo>
                                              <a:lnTo>
                                                <a:pt x="16005" y="18387"/>
                                              </a:lnTo>
                                              <a:cubicBezTo>
                                                <a:pt x="16064" y="18176"/>
                                                <a:pt x="16146" y="17972"/>
                                                <a:pt x="16182" y="17754"/>
                                              </a:cubicBezTo>
                                              <a:cubicBezTo>
                                                <a:pt x="16241" y="17402"/>
                                                <a:pt x="16292" y="17048"/>
                                                <a:pt x="16360" y="16699"/>
                                              </a:cubicBezTo>
                                              <a:cubicBezTo>
                                                <a:pt x="16469" y="16134"/>
                                                <a:pt x="16370" y="15421"/>
                                                <a:pt x="16714" y="15011"/>
                                              </a:cubicBezTo>
                                              <a:cubicBezTo>
                                                <a:pt x="16832" y="14870"/>
                                                <a:pt x="16919" y="14678"/>
                                                <a:pt x="17068" y="14589"/>
                                              </a:cubicBezTo>
                                              <a:cubicBezTo>
                                                <a:pt x="17402" y="14390"/>
                                                <a:pt x="18131" y="14167"/>
                                                <a:pt x="18131" y="14167"/>
                                              </a:cubicBezTo>
                                              <a:cubicBezTo>
                                                <a:pt x="18391" y="13238"/>
                                                <a:pt x="18398" y="13541"/>
                                                <a:pt x="18131" y="12268"/>
                                              </a:cubicBezTo>
                                              <a:cubicBezTo>
                                                <a:pt x="18040" y="11836"/>
                                                <a:pt x="17777" y="11002"/>
                                                <a:pt x="17777" y="11002"/>
                                              </a:cubicBezTo>
                                              <a:cubicBezTo>
                                                <a:pt x="17836" y="10650"/>
                                                <a:pt x="17835" y="10276"/>
                                                <a:pt x="17954" y="9947"/>
                                              </a:cubicBezTo>
                                              <a:cubicBezTo>
                                                <a:pt x="18020" y="9764"/>
                                                <a:pt x="18204" y="9680"/>
                                                <a:pt x="18308" y="9525"/>
                                              </a:cubicBezTo>
                                              <a:cubicBezTo>
                                                <a:pt x="18983" y="8520"/>
                                                <a:pt x="18283" y="9193"/>
                                                <a:pt x="19194" y="8470"/>
                                              </a:cubicBezTo>
                                              <a:cubicBezTo>
                                                <a:pt x="19631" y="6388"/>
                                                <a:pt x="19048" y="8547"/>
                                                <a:pt x="19725" y="7204"/>
                                              </a:cubicBezTo>
                                              <a:cubicBezTo>
                                                <a:pt x="19821" y="7013"/>
                                                <a:pt x="19794" y="6752"/>
                                                <a:pt x="19902" y="6571"/>
                                              </a:cubicBezTo>
                                              <a:cubicBezTo>
                                                <a:pt x="20096" y="6247"/>
                                                <a:pt x="20425" y="6058"/>
                                                <a:pt x="20611" y="5727"/>
                                              </a:cubicBezTo>
                                              <a:lnTo>
                                                <a:pt x="20965" y="5094"/>
                                              </a:lnTo>
                                              <a:cubicBezTo>
                                                <a:pt x="19395" y="4470"/>
                                                <a:pt x="20273" y="4721"/>
                                                <a:pt x="18308" y="4461"/>
                                              </a:cubicBezTo>
                                              <a:cubicBezTo>
                                                <a:pt x="18131" y="4320"/>
                                                <a:pt x="17913" y="4234"/>
                                                <a:pt x="17777" y="4039"/>
                                              </a:cubicBezTo>
                                              <a:cubicBezTo>
                                                <a:pt x="17533" y="3691"/>
                                                <a:pt x="17368" y="3001"/>
                                                <a:pt x="17245" y="2562"/>
                                              </a:cubicBezTo>
                                              <a:cubicBezTo>
                                                <a:pt x="16849" y="3033"/>
                                                <a:pt x="17304" y="2280"/>
                                                <a:pt x="17245" y="2351"/>
                                              </a:cubicBezTo>
                                              <a:close/>
                                            </a:path>
                                          </a:pathLst>
                                        </a:custGeom>
                                        <a:solidFill>
                                          <a:srgbClr val="FF5D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77" name="Shape"/>
                                        <p:cNvSpPr/>
                                        <p:nvPr/>
                                      </p:nvSpPr>
                                      <p:spPr>
                                        <a:xfrm>
                                          <a:off x="2971408" y="1466744"/>
                                          <a:ext cx="325538" cy="203007"/>
                                        </a:xfrm>
                                        <a:custGeom>
                                          <a:avLst/>
                                          <a:gdLst/>
                                          <a:ahLst/>
                                          <a:cxnLst>
                                            <a:cxn ang="0">
                                              <a:pos x="wd2" y="hd2"/>
                                            </a:cxn>
                                            <a:cxn ang="5400000">
                                              <a:pos x="wd2" y="hd2"/>
                                            </a:cxn>
                                            <a:cxn ang="10800000">
                                              <a:pos x="wd2" y="hd2"/>
                                            </a:cxn>
                                            <a:cxn ang="16200000">
                                              <a:pos x="wd2" y="hd2"/>
                                            </a:cxn>
                                          </a:cxnLst>
                                          <a:rect l="0" t="0" r="r" b="b"/>
                                          <a:pathLst>
                                            <a:path w="20991" h="20925" fill="norm" stroke="1" extrusionOk="0">
                                              <a:moveTo>
                                                <a:pt x="108" y="6126"/>
                                              </a:moveTo>
                                              <a:cubicBezTo>
                                                <a:pt x="-165" y="4530"/>
                                                <a:pt x="105" y="2435"/>
                                                <a:pt x="654" y="903"/>
                                              </a:cubicBezTo>
                                              <a:cubicBezTo>
                                                <a:pt x="940" y="106"/>
                                                <a:pt x="1720" y="-69"/>
                                                <a:pt x="2292" y="32"/>
                                              </a:cubicBezTo>
                                              <a:cubicBezTo>
                                                <a:pt x="3437" y="235"/>
                                                <a:pt x="5569" y="1773"/>
                                                <a:pt x="5569" y="1773"/>
                                              </a:cubicBezTo>
                                              <a:cubicBezTo>
                                                <a:pt x="11713" y="-675"/>
                                                <a:pt x="8444" y="-206"/>
                                                <a:pt x="15399" y="903"/>
                                              </a:cubicBezTo>
                                              <a:cubicBezTo>
                                                <a:pt x="15945" y="1193"/>
                                                <a:pt x="16544" y="1301"/>
                                                <a:pt x="17037" y="1773"/>
                                              </a:cubicBezTo>
                                              <a:cubicBezTo>
                                                <a:pt x="17479" y="2196"/>
                                                <a:pt x="18028" y="2710"/>
                                                <a:pt x="18129" y="3514"/>
                                              </a:cubicBezTo>
                                              <a:cubicBezTo>
                                                <a:pt x="18299" y="4868"/>
                                                <a:pt x="17204" y="7298"/>
                                                <a:pt x="16491" y="7867"/>
                                              </a:cubicBezTo>
                                              <a:cubicBezTo>
                                                <a:pt x="15820" y="8402"/>
                                                <a:pt x="15035" y="8447"/>
                                                <a:pt x="14307" y="8738"/>
                                              </a:cubicBezTo>
                                              <a:cubicBezTo>
                                                <a:pt x="13943" y="9318"/>
                                                <a:pt x="13052" y="9700"/>
                                                <a:pt x="13214" y="10479"/>
                                              </a:cubicBezTo>
                                              <a:cubicBezTo>
                                                <a:pt x="13396" y="11349"/>
                                                <a:pt x="14359" y="10877"/>
                                                <a:pt x="14853" y="11349"/>
                                              </a:cubicBezTo>
                                              <a:cubicBezTo>
                                                <a:pt x="15294" y="11771"/>
                                                <a:pt x="15484" y="12723"/>
                                                <a:pt x="15945" y="13090"/>
                                              </a:cubicBezTo>
                                              <a:cubicBezTo>
                                                <a:pt x="16975" y="13911"/>
                                                <a:pt x="19222" y="14831"/>
                                                <a:pt x="19222" y="14831"/>
                                              </a:cubicBezTo>
                                              <a:cubicBezTo>
                                                <a:pt x="19990" y="16056"/>
                                                <a:pt x="21435" y="17763"/>
                                                <a:pt x="20860" y="20054"/>
                                              </a:cubicBezTo>
                                              <a:cubicBezTo>
                                                <a:pt x="20646" y="20906"/>
                                                <a:pt x="19768" y="20635"/>
                                                <a:pt x="19222" y="20925"/>
                                              </a:cubicBezTo>
                                              <a:cubicBezTo>
                                                <a:pt x="18129" y="20635"/>
                                                <a:pt x="16935" y="20844"/>
                                                <a:pt x="15945" y="20054"/>
                                              </a:cubicBezTo>
                                              <a:cubicBezTo>
                                                <a:pt x="15358" y="19587"/>
                                                <a:pt x="15357" y="18113"/>
                                                <a:pt x="14853" y="17443"/>
                                              </a:cubicBezTo>
                                              <a:cubicBezTo>
                                                <a:pt x="14227" y="16612"/>
                                                <a:pt x="13346" y="16422"/>
                                                <a:pt x="12668" y="15702"/>
                                              </a:cubicBezTo>
                                              <a:cubicBezTo>
                                                <a:pt x="12240" y="15247"/>
                                                <a:pt x="11940" y="14541"/>
                                                <a:pt x="11576" y="13961"/>
                                              </a:cubicBezTo>
                                              <a:cubicBezTo>
                                                <a:pt x="10666" y="14251"/>
                                                <a:pt x="9746" y="14472"/>
                                                <a:pt x="8846" y="14831"/>
                                              </a:cubicBezTo>
                                              <a:cubicBezTo>
                                                <a:pt x="8287" y="15054"/>
                                                <a:pt x="7783" y="15702"/>
                                                <a:pt x="7207" y="15702"/>
                                              </a:cubicBezTo>
                                              <a:cubicBezTo>
                                                <a:pt x="6457" y="15702"/>
                                                <a:pt x="5751" y="15121"/>
                                                <a:pt x="5023" y="14831"/>
                                              </a:cubicBezTo>
                                              <a:cubicBezTo>
                                                <a:pt x="2019" y="11639"/>
                                                <a:pt x="4568" y="14831"/>
                                                <a:pt x="2292" y="10479"/>
                                              </a:cubicBezTo>
                                              <a:cubicBezTo>
                                                <a:pt x="-115" y="5873"/>
                                                <a:pt x="381" y="7722"/>
                                                <a:pt x="108" y="6126"/>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78" name="Shape"/>
                                        <p:cNvSpPr/>
                                        <p:nvPr/>
                                      </p:nvSpPr>
                                      <p:spPr>
                                        <a:xfrm>
                                          <a:off x="2397334" y="323536"/>
                                          <a:ext cx="3057471" cy="1863487"/>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7"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3"/>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79" name="Line"/>
                                        <p:cNvSpPr/>
                                        <p:nvPr/>
                                      </p:nvSpPr>
                                      <p:spPr>
                                        <a:xfrm>
                                          <a:off x="4267418" y="2404922"/>
                                          <a:ext cx="680195" cy="466579"/>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80" name="Line"/>
                                        <p:cNvSpPr/>
                                        <p:nvPr/>
                                      </p:nvSpPr>
                                      <p:spPr>
                                        <a:xfrm>
                                          <a:off x="-40" y="510863"/>
                                          <a:ext cx="2009086" cy="2708303"/>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8"/>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3"/>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8"/>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7"/>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7"/>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2"/>
                                                <a:pt x="18546" y="18562"/>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7"/>
                                              </a:cubicBezTo>
                                              <a:cubicBezTo>
                                                <a:pt x="16768" y="19845"/>
                                                <a:pt x="16647" y="19899"/>
                                                <a:pt x="16647" y="19980"/>
                                              </a:cubicBezTo>
                                              <a:cubicBezTo>
                                                <a:pt x="16647" y="20061"/>
                                                <a:pt x="16813" y="20102"/>
                                                <a:pt x="16828" y="20182"/>
                                              </a:cubicBezTo>
                                              <a:cubicBezTo>
                                                <a:pt x="16885" y="20479"/>
                                                <a:pt x="16725" y="20456"/>
                                                <a:pt x="16467" y="20520"/>
                                              </a:cubicBezTo>
                                              <a:cubicBezTo>
                                                <a:pt x="16436" y="20587"/>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2"/>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81" name="Line"/>
                                        <p:cNvSpPr/>
                                        <p:nvPr/>
                                      </p:nvSpPr>
                                      <p:spPr>
                                        <a:xfrm>
                                          <a:off x="1465588" y="-8"/>
                                          <a:ext cx="687261" cy="1037572"/>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grpSp>
                            </p:grpSp>
                          </p:grpSp>
                        </p:grpSp>
                      </p:grpSp>
                    </p:grpSp>
                  </p:grpSp>
                </p:grpSp>
              </p:grpSp>
            </p:grpSp>
          </p:grpSp>
        </p:gr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What Can You Recall?"/>
          <p:cNvSpPr txBox="1"/>
          <p:nvPr/>
        </p:nvSpPr>
        <p:spPr>
          <a:xfrm>
            <a:off x="2057400" y="349250"/>
            <a:ext cx="5486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What Can You Recall?</a:t>
            </a:r>
          </a:p>
        </p:txBody>
      </p:sp>
      <p:sp>
        <p:nvSpPr>
          <p:cNvPr id="676"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677" name="Would two areas of the Earth found around the equator have DIFFERENT biomes or the SAME biome? Why?…"/>
          <p:cNvSpPr txBox="1"/>
          <p:nvPr/>
        </p:nvSpPr>
        <p:spPr>
          <a:xfrm>
            <a:off x="990600" y="1371600"/>
            <a:ext cx="70104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1"/>
              <a:defRPr>
                <a:latin typeface="Arial"/>
                <a:ea typeface="Arial"/>
                <a:cs typeface="Arial"/>
                <a:sym typeface="Arial"/>
              </a:defRPr>
            </a:pPr>
            <a:r>
              <a:t>Would two areas of the Earth found around the equator have DIFFERENT biomes or the SAME biome? Why?</a:t>
            </a:r>
          </a:p>
          <a:p>
            <a:pPr marL="457200" indent="-457200">
              <a:defRPr>
                <a:latin typeface="Arial"/>
                <a:ea typeface="Arial"/>
                <a:cs typeface="Arial"/>
                <a:sym typeface="Arial"/>
              </a:defRPr>
            </a:pPr>
          </a:p>
          <a:p>
            <a:pPr marL="457200" indent="-457200">
              <a:defRPr>
                <a:latin typeface="Arial"/>
                <a:ea typeface="Arial"/>
                <a:cs typeface="Arial"/>
                <a:sym typeface="Arial"/>
              </a:defRPr>
            </a:pPr>
          </a:p>
          <a:p>
            <a:pPr marL="457200" indent="-457200">
              <a:defRPr>
                <a:latin typeface="Arial"/>
                <a:ea typeface="Arial"/>
                <a:cs typeface="Arial"/>
                <a:sym typeface="Arial"/>
              </a:defRPr>
            </a:pPr>
            <a:r>
              <a:t>2.	Describe some adaptations that plants or animals have depending upon the biome in which they live.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682" name="Aquatic Biomes"/>
          <p:cNvSpPr txBox="1"/>
          <p:nvPr/>
        </p:nvSpPr>
        <p:spPr>
          <a:xfrm>
            <a:off x="2590800" y="76199"/>
            <a:ext cx="4114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Aquatic Biomes</a:t>
            </a:r>
          </a:p>
        </p:txBody>
      </p:sp>
      <p:sp>
        <p:nvSpPr>
          <p:cNvPr id="683" name="The differences in terrestrial biomes depend upon the in temperature and amounts of precipitation for their areas. The plants and animals that live in a terrestrial biome also depend upon temperature and precipitation.…"/>
          <p:cNvSpPr txBox="1"/>
          <p:nvPr/>
        </p:nvSpPr>
        <p:spPr>
          <a:xfrm>
            <a:off x="304798" y="906461"/>
            <a:ext cx="8304181" cy="50488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The differences in terrestrial biomes depend upon the in temperature and amounts of precipitation for their areas. The plants and animals that live in a terrestrial biome also depend upon temperature and precipitation.</a:t>
            </a:r>
          </a:p>
          <a:p>
            <a:pPr>
              <a:defRPr>
                <a:latin typeface="Arial"/>
                <a:ea typeface="Arial"/>
                <a:cs typeface="Arial"/>
                <a:sym typeface="Arial"/>
              </a:defRPr>
            </a:pPr>
          </a:p>
          <a:p>
            <a:pPr>
              <a:defRPr b="1">
                <a:latin typeface="Arial"/>
                <a:ea typeface="Arial"/>
                <a:cs typeface="Arial"/>
                <a:sym typeface="Arial"/>
              </a:defRPr>
            </a:pPr>
            <a:r>
              <a:t>Aquatic biomes </a:t>
            </a:r>
            <a:r>
              <a:rPr b="0"/>
              <a:t>are biomes that </a:t>
            </a:r>
            <a:r>
              <a:rPr b="0"/>
              <a:t>are found </a:t>
            </a:r>
            <a:r>
              <a:rPr b="0"/>
              <a:t>in </a:t>
            </a:r>
            <a:r>
              <a:t>water.</a:t>
            </a:r>
          </a:p>
          <a:p>
            <a:pPr>
              <a:defRPr>
                <a:latin typeface="Arial"/>
                <a:ea typeface="Arial"/>
                <a:cs typeface="Arial"/>
                <a:sym typeface="Arial"/>
              </a:defRPr>
            </a:pPr>
          </a:p>
          <a:p>
            <a:pPr>
              <a:defRPr>
                <a:latin typeface="Arial"/>
                <a:ea typeface="Arial"/>
                <a:cs typeface="Arial"/>
                <a:sym typeface="Arial"/>
              </a:defRPr>
            </a:pPr>
            <a:r>
              <a:t>The type of aquatic biome depends upon:</a:t>
            </a:r>
          </a:p>
          <a:p>
            <a:pPr>
              <a:defRPr>
                <a:latin typeface="Arial"/>
                <a:ea typeface="Arial"/>
                <a:cs typeface="Arial"/>
                <a:sym typeface="Arial"/>
              </a:defRPr>
            </a:pPr>
          </a:p>
          <a:p>
            <a:pPr marL="342900" indent="-342900">
              <a:buSzPct val="100000"/>
              <a:buFont typeface="Arial"/>
              <a:buChar char="•"/>
              <a:defRPr>
                <a:latin typeface="Arial"/>
                <a:ea typeface="Arial"/>
                <a:cs typeface="Arial"/>
                <a:sym typeface="Arial"/>
              </a:defRPr>
            </a:pPr>
            <a:r>
              <a:t>The temperature of the water</a:t>
            </a:r>
          </a:p>
          <a:p>
            <a:pPr marL="342900" indent="-342900">
              <a:buSzPct val="100000"/>
              <a:buFont typeface="Arial"/>
              <a:buChar char="•"/>
              <a:defRPr>
                <a:latin typeface="Arial"/>
                <a:ea typeface="Arial"/>
                <a:cs typeface="Arial"/>
                <a:sym typeface="Arial"/>
              </a:defRPr>
            </a:pPr>
            <a:r>
              <a:t>The depth of water</a:t>
            </a:r>
          </a:p>
          <a:p>
            <a:pPr marL="342900" indent="-342900">
              <a:buSzPct val="100000"/>
              <a:buFont typeface="Arial"/>
              <a:buChar char="•"/>
              <a:defRPr>
                <a:latin typeface="Arial"/>
                <a:ea typeface="Arial"/>
                <a:cs typeface="Arial"/>
                <a:sym typeface="Arial"/>
              </a:defRPr>
            </a:pPr>
            <a:r>
              <a:t>Nutrients in the water</a:t>
            </a:r>
          </a:p>
          <a:p>
            <a:pPr marL="342900" indent="-342900">
              <a:buSzPct val="100000"/>
              <a:buFont typeface="Arial"/>
              <a:buChar char="•"/>
              <a:defRPr>
                <a:latin typeface="Arial"/>
                <a:ea typeface="Arial"/>
                <a:cs typeface="Arial"/>
                <a:sym typeface="Arial"/>
              </a:defRPr>
            </a:pPr>
            <a:r>
              <a:t>The amount of salt in the water </a:t>
            </a:r>
          </a:p>
          <a:p>
            <a:pPr marL="342900" indent="-342900">
              <a:buSzPct val="100000"/>
              <a:buFont typeface="Arial"/>
              <a:buChar char="•"/>
              <a:defRPr>
                <a:latin typeface="Arial"/>
                <a:ea typeface="Arial"/>
                <a:cs typeface="Arial"/>
                <a:sym typeface="Arial"/>
              </a:defRPr>
            </a:pPr>
            <a:r>
              <a:t>Water movement</a:t>
            </a:r>
          </a:p>
          <a:p>
            <a:pPr>
              <a:defRPr>
                <a:latin typeface="Arial"/>
                <a:ea typeface="Arial"/>
                <a:cs typeface="Arial"/>
                <a:sym typeface="Arial"/>
              </a:defRPr>
            </a:pPr>
          </a:p>
          <a:p>
            <a:pPr>
              <a:defRPr>
                <a:latin typeface="Arial"/>
                <a:ea typeface="Arial"/>
                <a:cs typeface="Arial"/>
                <a:sym typeface="Arial"/>
              </a:defRPr>
            </a:pPr>
            <a:r>
              <a:t>Plants and animals in different aquatic biomes will have adaptations </a:t>
            </a:r>
            <a:r>
              <a:t>that suit the </a:t>
            </a:r>
            <a:r>
              <a:t>temperature, depth, nutrients, and salt in </a:t>
            </a:r>
            <a:r>
              <a:t>their biomes</a:t>
            </a:r>
            <a:r>
              <a:t>.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688" name="Aquatic Biomes"/>
          <p:cNvSpPr txBox="1"/>
          <p:nvPr/>
        </p:nvSpPr>
        <p:spPr>
          <a:xfrm>
            <a:off x="2590800" y="76199"/>
            <a:ext cx="4114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Aquatic Biomes</a:t>
            </a:r>
          </a:p>
        </p:txBody>
      </p:sp>
      <p:sp>
        <p:nvSpPr>
          <p:cNvPr id="689" name="The difference between the two types of biomes is based on the amount of salt in the water. There are two major types of aquatic biomes:…"/>
          <p:cNvSpPr txBox="1"/>
          <p:nvPr/>
        </p:nvSpPr>
        <p:spPr>
          <a:xfrm>
            <a:off x="304800" y="906462"/>
            <a:ext cx="8001000" cy="26874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p>
          <a:p>
            <a:pPr>
              <a:defRPr>
                <a:latin typeface="Arial"/>
                <a:ea typeface="Arial"/>
                <a:cs typeface="Arial"/>
                <a:sym typeface="Arial"/>
              </a:defRPr>
            </a:pPr>
            <a:r>
              <a:t>The difference between the two types of biomes is based on the amount of salt in the water. </a:t>
            </a:r>
            <a:r>
              <a:t>There are two major types of aquatic biomes: </a:t>
            </a:r>
          </a:p>
          <a:p>
            <a:pPr>
              <a:defRPr>
                <a:latin typeface="Arial"/>
                <a:ea typeface="Arial"/>
                <a:cs typeface="Arial"/>
                <a:sym typeface="Arial"/>
              </a:defRPr>
            </a:pPr>
          </a:p>
          <a:p>
            <a:pPr marL="342900" indent="-342900">
              <a:buSzPct val="100000"/>
              <a:buFont typeface="Arial"/>
              <a:buChar char="•"/>
              <a:defRPr b="1">
                <a:latin typeface="Arial"/>
                <a:ea typeface="Arial"/>
                <a:cs typeface="Arial"/>
                <a:sym typeface="Arial"/>
              </a:defRPr>
            </a:pPr>
            <a:r>
              <a:t>Marine biomes</a:t>
            </a:r>
            <a:r>
              <a:t> </a:t>
            </a:r>
            <a:r>
              <a:rPr b="0"/>
              <a:t>have more than 1% salt in their water.</a:t>
            </a:r>
          </a:p>
          <a:p>
            <a:pPr marL="342900" indent="-342900">
              <a:buSzPct val="100000"/>
              <a:buFont typeface="Arial"/>
              <a:buChar char="•"/>
              <a:defRPr>
                <a:latin typeface="Arial"/>
                <a:ea typeface="Arial"/>
                <a:cs typeface="Arial"/>
                <a:sym typeface="Arial"/>
              </a:defRPr>
            </a:pPr>
          </a:p>
          <a:p>
            <a:pPr marL="342900" indent="-342900">
              <a:buSzPct val="100000"/>
              <a:buFont typeface="Arial"/>
              <a:buChar char="•"/>
              <a:defRPr b="1">
                <a:latin typeface="Arial"/>
                <a:ea typeface="Arial"/>
                <a:cs typeface="Arial"/>
                <a:sym typeface="Arial"/>
              </a:defRPr>
            </a:pPr>
            <a:r>
              <a:t>Freshwater biomes</a:t>
            </a:r>
            <a:r>
              <a:t> </a:t>
            </a:r>
            <a:r>
              <a:rPr b="0"/>
              <a:t>have less than 1% salt in their water.</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3" name="image29.jpg" descr="image29.jpg"/>
          <p:cNvPicPr>
            <a:picLocks noChangeAspect="1"/>
          </p:cNvPicPr>
          <p:nvPr/>
        </p:nvPicPr>
        <p:blipFill>
          <a:blip r:embed="rId3">
            <a:extLst/>
          </a:blip>
          <a:srcRect l="0" t="0" r="0" b="31923"/>
          <a:stretch>
            <a:fillRect/>
          </a:stretch>
        </p:blipFill>
        <p:spPr>
          <a:xfrm>
            <a:off x="2197424" y="4537657"/>
            <a:ext cx="5164584" cy="2320343"/>
          </a:xfrm>
          <a:prstGeom prst="rect">
            <a:avLst/>
          </a:prstGeom>
          <a:ln w="12700">
            <a:miter lim="400000"/>
          </a:ln>
        </p:spPr>
      </p:pic>
      <p:sp>
        <p:nvSpPr>
          <p:cNvPr id="694"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solidFill>
                  <a:srgbClr val="FFFFFF"/>
                </a:solidFill>
                <a:latin typeface="Arial"/>
                <a:ea typeface="Arial"/>
                <a:cs typeface="Arial"/>
                <a:sym typeface="Arial"/>
              </a:defRPr>
            </a:pPr>
            <a:r>
              <a:t>Cognitive Learning Systems, </a:t>
            </a:r>
            <a:r>
              <a:t>Inc. </a:t>
            </a:r>
            <a:r>
              <a:t>© 2016</a:t>
            </a:r>
          </a:p>
        </p:txBody>
      </p:sp>
      <p:sp>
        <p:nvSpPr>
          <p:cNvPr id="695" name="Marine Biomes"/>
          <p:cNvSpPr txBox="1"/>
          <p:nvPr/>
        </p:nvSpPr>
        <p:spPr>
          <a:xfrm>
            <a:off x="1524000" y="-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Marine Biomes</a:t>
            </a:r>
          </a:p>
        </p:txBody>
      </p:sp>
      <p:sp>
        <p:nvSpPr>
          <p:cNvPr id="696" name="There are several different types of marine biomes.  The water in each of these biomes is considered saltwater."/>
          <p:cNvSpPr txBox="1"/>
          <p:nvPr/>
        </p:nvSpPr>
        <p:spPr>
          <a:xfrm>
            <a:off x="381000" y="609600"/>
            <a:ext cx="80772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There are several different types of marine biomes.  The water in each of these biomes is considered saltwater.  </a:t>
            </a:r>
          </a:p>
        </p:txBody>
      </p:sp>
      <p:sp>
        <p:nvSpPr>
          <p:cNvPr id="697" name="Estuaries"/>
          <p:cNvSpPr txBox="1"/>
          <p:nvPr/>
        </p:nvSpPr>
        <p:spPr>
          <a:xfrm>
            <a:off x="802676" y="5396560"/>
            <a:ext cx="1162927"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Estuaries</a:t>
            </a:r>
          </a:p>
        </p:txBody>
      </p:sp>
      <p:sp>
        <p:nvSpPr>
          <p:cNvPr id="698" name="Coral Reefs"/>
          <p:cNvSpPr txBox="1"/>
          <p:nvPr/>
        </p:nvSpPr>
        <p:spPr>
          <a:xfrm>
            <a:off x="1397358" y="1573211"/>
            <a:ext cx="144520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Coral Reefs</a:t>
            </a:r>
          </a:p>
        </p:txBody>
      </p:sp>
      <p:sp>
        <p:nvSpPr>
          <p:cNvPr id="699" name="Open oceans"/>
          <p:cNvSpPr txBox="1"/>
          <p:nvPr/>
        </p:nvSpPr>
        <p:spPr>
          <a:xfrm>
            <a:off x="5990211" y="1574743"/>
            <a:ext cx="1615117"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Open oceans</a:t>
            </a:r>
          </a:p>
        </p:txBody>
      </p:sp>
      <p:pic>
        <p:nvPicPr>
          <p:cNvPr id="700" name="image30.jpg" descr="image30.jpg"/>
          <p:cNvPicPr>
            <a:picLocks noChangeAspect="1"/>
          </p:cNvPicPr>
          <p:nvPr/>
        </p:nvPicPr>
        <p:blipFill>
          <a:blip r:embed="rId4">
            <a:extLst/>
          </a:blip>
          <a:stretch>
            <a:fillRect/>
          </a:stretch>
        </p:blipFill>
        <p:spPr>
          <a:xfrm>
            <a:off x="4754879" y="1972165"/>
            <a:ext cx="4418617" cy="2561417"/>
          </a:xfrm>
          <a:prstGeom prst="rect">
            <a:avLst/>
          </a:prstGeom>
          <a:ln w="12700">
            <a:miter lim="400000"/>
          </a:ln>
        </p:spPr>
      </p:pic>
      <p:pic>
        <p:nvPicPr>
          <p:cNvPr id="701" name="coral reef 2- NPS.jpg" descr="coral reef 2- NPS.jpg"/>
          <p:cNvPicPr>
            <a:picLocks noChangeAspect="1"/>
          </p:cNvPicPr>
          <p:nvPr/>
        </p:nvPicPr>
        <p:blipFill>
          <a:blip r:embed="rId5">
            <a:extLst/>
          </a:blip>
          <a:stretch>
            <a:fillRect/>
          </a:stretch>
        </p:blipFill>
        <p:spPr>
          <a:xfrm>
            <a:off x="0" y="1973259"/>
            <a:ext cx="4754880" cy="2560323"/>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706" name="Marine Biomes"/>
          <p:cNvSpPr txBox="1"/>
          <p:nvPr/>
        </p:nvSpPr>
        <p:spPr>
          <a:xfrm>
            <a:off x="1524000" y="-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Marine Biomes</a:t>
            </a:r>
          </a:p>
        </p:txBody>
      </p:sp>
      <p:sp>
        <p:nvSpPr>
          <p:cNvPr id="707" name="The OCEAN biome can be divided into different zones according to DEPTH.  Sunlight can only reach into the top two zones. Organisms that must have light must live in these two zones."/>
          <p:cNvSpPr txBox="1"/>
          <p:nvPr/>
        </p:nvSpPr>
        <p:spPr>
          <a:xfrm>
            <a:off x="304800" y="685800"/>
            <a:ext cx="8686800"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The </a:t>
            </a:r>
            <a:r>
              <a:t>OCEAN</a:t>
            </a:r>
            <a:r>
              <a:t> biome can be divided into different zones according to DEPTH.  </a:t>
            </a:r>
            <a:r>
              <a:t>Sunlight can only reach into the top two zones. Organisms that must have light must live in these two zones.</a:t>
            </a:r>
          </a:p>
        </p:txBody>
      </p:sp>
      <p:grpSp>
        <p:nvGrpSpPr>
          <p:cNvPr id="735" name="Group"/>
          <p:cNvGrpSpPr/>
          <p:nvPr/>
        </p:nvGrpSpPr>
        <p:grpSpPr>
          <a:xfrm>
            <a:off x="268287" y="2334124"/>
            <a:ext cx="8723315" cy="3310996"/>
            <a:chOff x="0" y="0"/>
            <a:chExt cx="8723314" cy="3310995"/>
          </a:xfrm>
        </p:grpSpPr>
        <p:grpSp>
          <p:nvGrpSpPr>
            <p:cNvPr id="724" name="Group"/>
            <p:cNvGrpSpPr/>
            <p:nvPr/>
          </p:nvGrpSpPr>
          <p:grpSpPr>
            <a:xfrm>
              <a:off x="-1" y="0"/>
              <a:ext cx="8723315" cy="3310996"/>
              <a:chOff x="0" y="0"/>
              <a:chExt cx="8723314" cy="3310995"/>
            </a:xfrm>
          </p:grpSpPr>
          <p:grpSp>
            <p:nvGrpSpPr>
              <p:cNvPr id="722" name="Group"/>
              <p:cNvGrpSpPr/>
              <p:nvPr/>
            </p:nvGrpSpPr>
            <p:grpSpPr>
              <a:xfrm>
                <a:off x="-1" y="0"/>
                <a:ext cx="8589368" cy="3310996"/>
                <a:chOff x="0" y="0"/>
                <a:chExt cx="8589367" cy="3310995"/>
              </a:xfrm>
            </p:grpSpPr>
            <p:grpSp>
              <p:nvGrpSpPr>
                <p:cNvPr id="720" name="Group"/>
                <p:cNvGrpSpPr/>
                <p:nvPr/>
              </p:nvGrpSpPr>
              <p:grpSpPr>
                <a:xfrm>
                  <a:off x="-1" y="0"/>
                  <a:ext cx="8589368" cy="3294657"/>
                  <a:chOff x="0" y="0"/>
                  <a:chExt cx="8589367" cy="3294656"/>
                </a:xfrm>
              </p:grpSpPr>
              <p:grpSp>
                <p:nvGrpSpPr>
                  <p:cNvPr id="715" name="Group"/>
                  <p:cNvGrpSpPr/>
                  <p:nvPr/>
                </p:nvGrpSpPr>
                <p:grpSpPr>
                  <a:xfrm>
                    <a:off x="-1" y="-1"/>
                    <a:ext cx="8589368" cy="3294658"/>
                    <a:chOff x="0" y="0"/>
                    <a:chExt cx="8589367" cy="3294656"/>
                  </a:xfrm>
                </p:grpSpPr>
                <p:grpSp>
                  <p:nvGrpSpPr>
                    <p:cNvPr id="713" name="Group"/>
                    <p:cNvGrpSpPr/>
                    <p:nvPr/>
                  </p:nvGrpSpPr>
                  <p:grpSpPr>
                    <a:xfrm>
                      <a:off x="-1" y="97723"/>
                      <a:ext cx="8589368" cy="3196934"/>
                      <a:chOff x="0" y="0"/>
                      <a:chExt cx="8589366" cy="3196932"/>
                    </a:xfrm>
                  </p:grpSpPr>
                  <p:sp>
                    <p:nvSpPr>
                      <p:cNvPr id="708" name="Shape"/>
                      <p:cNvSpPr/>
                      <p:nvPr/>
                    </p:nvSpPr>
                    <p:spPr>
                      <a:xfrm>
                        <a:off x="79021" y="0"/>
                        <a:ext cx="3179154" cy="1700217"/>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09" name="Rectangle"/>
                      <p:cNvSpPr/>
                      <p:nvPr/>
                    </p:nvSpPr>
                    <p:spPr>
                      <a:xfrm>
                        <a:off x="-1" y="3031832"/>
                        <a:ext cx="7983543" cy="165101"/>
                      </a:xfrm>
                      <a:prstGeom prst="rect">
                        <a:avLst/>
                      </a:pr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10" name="Shape"/>
                      <p:cNvSpPr/>
                      <p:nvPr/>
                    </p:nvSpPr>
                    <p:spPr>
                      <a:xfrm>
                        <a:off x="12699" y="1527763"/>
                        <a:ext cx="4406905" cy="1652299"/>
                      </a:xfrm>
                      <a:custGeom>
                        <a:avLst/>
                        <a:gdLst/>
                        <a:ahLst/>
                        <a:cxnLst>
                          <a:cxn ang="0">
                            <a:pos x="wd2" y="hd2"/>
                          </a:cxn>
                          <a:cxn ang="5400000">
                            <a:pos x="wd2" y="hd2"/>
                          </a:cxn>
                          <a:cxn ang="10800000">
                            <a:pos x="wd2" y="hd2"/>
                          </a:cxn>
                          <a:cxn ang="16200000">
                            <a:pos x="wd2" y="hd2"/>
                          </a:cxn>
                        </a:cxnLst>
                        <a:rect l="0" t="0" r="r" b="b"/>
                        <a:pathLst>
                          <a:path w="21600" h="20644" fill="norm" stroke="1"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11" name="Shape"/>
                      <p:cNvSpPr/>
                      <p:nvPr/>
                    </p:nvSpPr>
                    <p:spPr>
                      <a:xfrm>
                        <a:off x="1038017" y="29163"/>
                        <a:ext cx="7551350" cy="3021511"/>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31000">
                            <a:srgbClr val="17375E"/>
                          </a:gs>
                          <a:gs pos="69000">
                            <a:srgbClr val="2A85CA"/>
                          </a:gs>
                          <a:gs pos="91000">
                            <a:srgbClr val="FFFFFF">
                              <a:alpha val="57000"/>
                            </a:srgbClr>
                          </a:gs>
                        </a:gsLst>
                        <a:path path="circle">
                          <a:fillToRect l="62278" t="119636" r="37721" b="-19636"/>
                        </a:path>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12" name="Shape"/>
                      <p:cNvSpPr/>
                      <p:nvPr/>
                    </p:nvSpPr>
                    <p:spPr>
                      <a:xfrm>
                        <a:off x="1088125" y="130676"/>
                        <a:ext cx="2001198" cy="1562106"/>
                      </a:xfrm>
                      <a:custGeom>
                        <a:avLst/>
                        <a:gdLst/>
                        <a:ahLst/>
                        <a:cxnLst>
                          <a:cxn ang="0">
                            <a:pos x="wd2" y="hd2"/>
                          </a:cxn>
                          <a:cxn ang="5400000">
                            <a:pos x="wd2" y="hd2"/>
                          </a:cxn>
                          <a:cxn ang="10800000">
                            <a:pos x="wd2" y="hd2"/>
                          </a:cxn>
                          <a:cxn ang="16200000">
                            <a:pos x="wd2" y="hd2"/>
                          </a:cxn>
                        </a:cxnLst>
                        <a:rect l="0" t="0" r="r" b="b"/>
                        <a:pathLst>
                          <a:path w="21457" h="21600" fill="norm" stroke="1"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l="0" t="0" r="0" b="0"/>
                        <a:tile tx="0" ty="0" sx="100000" sy="100000" flip="none" algn="tl"/>
                      </a:blip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14" name="Shape"/>
                    <p:cNvSpPr/>
                    <p:nvPr/>
                  </p:nvSpPr>
                  <p:spPr>
                    <a:xfrm>
                      <a:off x="107949" y="0"/>
                      <a:ext cx="2080182" cy="1805067"/>
                    </a:xfrm>
                    <a:custGeom>
                      <a:avLst/>
                      <a:gdLst/>
                      <a:ahLst/>
                      <a:cxnLst>
                        <a:cxn ang="0">
                          <a:pos x="wd2" y="hd2"/>
                        </a:cxn>
                        <a:cxn ang="5400000">
                          <a:pos x="wd2" y="hd2"/>
                        </a:cxn>
                        <a:cxn ang="10800000">
                          <a:pos x="wd2" y="hd2"/>
                        </a:cxn>
                        <a:cxn ang="16200000">
                          <a:pos x="wd2" y="hd2"/>
                        </a:cxn>
                      </a:cxnLst>
                      <a:rect l="0" t="0" r="r" b="b"/>
                      <a:pathLst>
                        <a:path w="21573" h="21582" fill="norm" stroke="1"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16" name="crust"/>
                  <p:cNvSpPr txBox="1"/>
                  <p:nvPr/>
                </p:nvSpPr>
                <p:spPr>
                  <a:xfrm>
                    <a:off x="5322303" y="2577380"/>
                    <a:ext cx="2582884"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pPr/>
                    <a:r>
                      <a:t>  crust</a:t>
                    </a:r>
                  </a:p>
                </p:txBody>
              </p:sp>
              <p:sp>
                <p:nvSpPr>
                  <p:cNvPr id="717" name="Line"/>
                  <p:cNvSpPr/>
                  <p:nvPr/>
                </p:nvSpPr>
                <p:spPr>
                  <a:xfrm>
                    <a:off x="1212850" y="61412"/>
                    <a:ext cx="503238" cy="165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718" name="Shape"/>
                  <p:cNvSpPr/>
                  <p:nvPr/>
                </p:nvSpPr>
                <p:spPr>
                  <a:xfrm>
                    <a:off x="1738963" y="207622"/>
                    <a:ext cx="445750" cy="404942"/>
                  </a:xfrm>
                  <a:custGeom>
                    <a:avLst/>
                    <a:gdLst/>
                    <a:ahLst/>
                    <a:cxnLst>
                      <a:cxn ang="0">
                        <a:pos x="wd2" y="hd2"/>
                      </a:cxn>
                      <a:cxn ang="5400000">
                        <a:pos x="wd2" y="hd2"/>
                      </a:cxn>
                      <a:cxn ang="10800000">
                        <a:pos x="wd2" y="hd2"/>
                      </a:cxn>
                      <a:cxn ang="16200000">
                        <a:pos x="wd2" y="hd2"/>
                      </a:cxn>
                    </a:cxnLst>
                    <a:rect l="0" t="0" r="r" b="b"/>
                    <a:pathLst>
                      <a:path w="20700" h="21111" fill="norm" stroke="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19" name="Line"/>
                  <p:cNvSpPr/>
                  <p:nvPr/>
                </p:nvSpPr>
                <p:spPr>
                  <a:xfrm>
                    <a:off x="1747837" y="48713"/>
                    <a:ext cx="129847" cy="330202"/>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721" name="Line"/>
                <p:cNvSpPr/>
                <p:nvPr/>
              </p:nvSpPr>
              <p:spPr>
                <a:xfrm>
                  <a:off x="4275137" y="2567240"/>
                  <a:ext cx="3606105" cy="743756"/>
                </a:xfrm>
                <a:custGeom>
                  <a:avLst/>
                  <a:gdLst/>
                  <a:ahLst/>
                  <a:cxnLst>
                    <a:cxn ang="0">
                      <a:pos x="wd2" y="hd2"/>
                    </a:cxn>
                    <a:cxn ang="5400000">
                      <a:pos x="wd2" y="hd2"/>
                    </a:cxn>
                    <a:cxn ang="10800000">
                      <a:pos x="wd2" y="hd2"/>
                    </a:cxn>
                    <a:cxn ang="16200000">
                      <a:pos x="wd2" y="hd2"/>
                    </a:cxn>
                  </a:cxnLst>
                  <a:rect l="0" t="0" r="r" b="b"/>
                  <a:pathLst>
                    <a:path w="21427" h="17478" fill="norm" stroke="1" extrusionOk="0">
                      <a:moveTo>
                        <a:pt x="517" y="10085"/>
                      </a:moveTo>
                      <a:cubicBezTo>
                        <a:pt x="546" y="9605"/>
                        <a:pt x="550" y="9087"/>
                        <a:pt x="603" y="8645"/>
                      </a:cubicBezTo>
                      <a:cubicBezTo>
                        <a:pt x="680" y="8004"/>
                        <a:pt x="997" y="7350"/>
                        <a:pt x="1120" y="7204"/>
                      </a:cubicBezTo>
                      <a:cubicBezTo>
                        <a:pt x="1203" y="7105"/>
                        <a:pt x="1292" y="7204"/>
                        <a:pt x="1378" y="7204"/>
                      </a:cubicBezTo>
                      <a:cubicBezTo>
                        <a:pt x="2383" y="5403"/>
                        <a:pt x="3354" y="3220"/>
                        <a:pt x="4393" y="1801"/>
                      </a:cubicBezTo>
                      <a:cubicBezTo>
                        <a:pt x="4776" y="1278"/>
                        <a:pt x="5199" y="1638"/>
                        <a:pt x="5599" y="1441"/>
                      </a:cubicBezTo>
                      <a:cubicBezTo>
                        <a:pt x="5689" y="1397"/>
                        <a:pt x="5770" y="1181"/>
                        <a:pt x="5858" y="1081"/>
                      </a:cubicBezTo>
                      <a:cubicBezTo>
                        <a:pt x="6086" y="820"/>
                        <a:pt x="6547" y="360"/>
                        <a:pt x="6547" y="360"/>
                      </a:cubicBezTo>
                      <a:cubicBezTo>
                        <a:pt x="7207" y="481"/>
                        <a:pt x="7878" y="226"/>
                        <a:pt x="8528" y="721"/>
                      </a:cubicBezTo>
                      <a:cubicBezTo>
                        <a:pt x="8617" y="789"/>
                        <a:pt x="8353" y="1733"/>
                        <a:pt x="8442" y="1801"/>
                      </a:cubicBezTo>
                      <a:cubicBezTo>
                        <a:pt x="8614" y="1932"/>
                        <a:pt x="9864" y="1238"/>
                        <a:pt x="10165" y="1081"/>
                      </a:cubicBezTo>
                      <a:cubicBezTo>
                        <a:pt x="10251" y="961"/>
                        <a:pt x="10335" y="813"/>
                        <a:pt x="10423" y="721"/>
                      </a:cubicBezTo>
                      <a:cubicBezTo>
                        <a:pt x="10664" y="469"/>
                        <a:pt x="11140" y="161"/>
                        <a:pt x="11371" y="0"/>
                      </a:cubicBezTo>
                      <a:cubicBezTo>
                        <a:pt x="12491" y="120"/>
                        <a:pt x="13613" y="27"/>
                        <a:pt x="14730" y="360"/>
                      </a:cubicBezTo>
                      <a:cubicBezTo>
                        <a:pt x="14834" y="391"/>
                        <a:pt x="14896" y="887"/>
                        <a:pt x="14989" y="1081"/>
                      </a:cubicBezTo>
                      <a:cubicBezTo>
                        <a:pt x="15070" y="1251"/>
                        <a:pt x="15161" y="1321"/>
                        <a:pt x="15247" y="1441"/>
                      </a:cubicBezTo>
                      <a:cubicBezTo>
                        <a:pt x="16038" y="339"/>
                        <a:pt x="15583" y="796"/>
                        <a:pt x="16625" y="360"/>
                      </a:cubicBezTo>
                      <a:lnTo>
                        <a:pt x="18348" y="721"/>
                      </a:lnTo>
                      <a:cubicBezTo>
                        <a:pt x="21599" y="1215"/>
                        <a:pt x="21529" y="-3151"/>
                        <a:pt x="21277" y="6844"/>
                      </a:cubicBezTo>
                      <a:cubicBezTo>
                        <a:pt x="21268" y="7221"/>
                        <a:pt x="21220" y="7564"/>
                        <a:pt x="21191" y="7924"/>
                      </a:cubicBezTo>
                      <a:cubicBezTo>
                        <a:pt x="21220" y="9245"/>
                        <a:pt x="21232" y="10573"/>
                        <a:pt x="21277" y="11886"/>
                      </a:cubicBezTo>
                      <a:cubicBezTo>
                        <a:pt x="21303" y="12648"/>
                        <a:pt x="21600" y="14537"/>
                        <a:pt x="21277" y="15128"/>
                      </a:cubicBezTo>
                      <a:cubicBezTo>
                        <a:pt x="20882" y="15851"/>
                        <a:pt x="20416" y="15425"/>
                        <a:pt x="19985" y="15488"/>
                      </a:cubicBezTo>
                      <a:cubicBezTo>
                        <a:pt x="18779" y="15665"/>
                        <a:pt x="17573" y="15728"/>
                        <a:pt x="16367" y="15848"/>
                      </a:cubicBezTo>
                      <a:cubicBezTo>
                        <a:pt x="16122" y="16053"/>
                        <a:pt x="15547" y="16569"/>
                        <a:pt x="15333" y="16569"/>
                      </a:cubicBezTo>
                      <a:cubicBezTo>
                        <a:pt x="14529" y="16569"/>
                        <a:pt x="13725" y="16328"/>
                        <a:pt x="12921" y="16208"/>
                      </a:cubicBezTo>
                      <a:cubicBezTo>
                        <a:pt x="6114" y="16948"/>
                        <a:pt x="8470" y="18449"/>
                        <a:pt x="5772" y="16569"/>
                      </a:cubicBezTo>
                      <a:cubicBezTo>
                        <a:pt x="5657" y="16328"/>
                        <a:pt x="5555" y="15848"/>
                        <a:pt x="5427" y="15848"/>
                      </a:cubicBezTo>
                      <a:cubicBezTo>
                        <a:pt x="4598" y="15848"/>
                        <a:pt x="4432" y="16155"/>
                        <a:pt x="3876" y="16929"/>
                      </a:cubicBezTo>
                      <a:lnTo>
                        <a:pt x="1378" y="16208"/>
                      </a:lnTo>
                      <a:cubicBezTo>
                        <a:pt x="1252" y="16115"/>
                        <a:pt x="1158" y="15629"/>
                        <a:pt x="1034" y="15488"/>
                      </a:cubicBezTo>
                      <a:cubicBezTo>
                        <a:pt x="838" y="15265"/>
                        <a:pt x="632" y="15248"/>
                        <a:pt x="431" y="15128"/>
                      </a:cubicBezTo>
                      <a:cubicBezTo>
                        <a:pt x="373" y="14888"/>
                        <a:pt x="300" y="14699"/>
                        <a:pt x="258" y="14407"/>
                      </a:cubicBezTo>
                      <a:cubicBezTo>
                        <a:pt x="212" y="14082"/>
                        <a:pt x="213" y="13666"/>
                        <a:pt x="172" y="13327"/>
                      </a:cubicBezTo>
                      <a:cubicBezTo>
                        <a:pt x="126" y="12940"/>
                        <a:pt x="57" y="12607"/>
                        <a:pt x="0" y="12246"/>
                      </a:cubicBezTo>
                      <a:cubicBezTo>
                        <a:pt x="83" y="10521"/>
                        <a:pt x="22" y="10602"/>
                        <a:pt x="258" y="9365"/>
                      </a:cubicBezTo>
                      <a:cubicBezTo>
                        <a:pt x="309" y="9100"/>
                        <a:pt x="358" y="8796"/>
                        <a:pt x="431" y="8645"/>
                      </a:cubicBezTo>
                      <a:cubicBezTo>
                        <a:pt x="593" y="8305"/>
                        <a:pt x="775" y="8164"/>
                        <a:pt x="948" y="7924"/>
                      </a:cubicBezTo>
                      <a:cubicBezTo>
                        <a:pt x="1233" y="7526"/>
                        <a:pt x="1206" y="7944"/>
                        <a:pt x="1206" y="7204"/>
                      </a:cubicBezTo>
                    </a:path>
                  </a:pathLst>
                </a:custGeom>
                <a:gradFill flip="none" rotWithShape="1">
                  <a:gsLst>
                    <a:gs pos="57000">
                      <a:srgbClr val="003760"/>
                    </a:gs>
                    <a:gs pos="92000">
                      <a:srgbClr val="2166A2"/>
                    </a:gs>
                  </a:gsLst>
                  <a:lin ang="12420000" scaled="0"/>
                </a:gradFill>
                <a:ln w="12700" cap="flat">
                  <a:noFill/>
                  <a:miter lim="400000"/>
                </a:ln>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723" name="Shape"/>
              <p:cNvSpPr/>
              <p:nvPr/>
            </p:nvSpPr>
            <p:spPr>
              <a:xfrm>
                <a:off x="2749853" y="164122"/>
                <a:ext cx="5973462" cy="1820056"/>
              </a:xfrm>
              <a:custGeom>
                <a:avLst/>
                <a:gdLst/>
                <a:ahLst/>
                <a:cxnLst>
                  <a:cxn ang="0">
                    <a:pos x="wd2" y="hd2"/>
                  </a:cxn>
                  <a:cxn ang="5400000">
                    <a:pos x="wd2" y="hd2"/>
                  </a:cxn>
                  <a:cxn ang="10800000">
                    <a:pos x="wd2" y="hd2"/>
                  </a:cxn>
                  <a:cxn ang="16200000">
                    <a:pos x="wd2" y="hd2"/>
                  </a:cxn>
                </a:cxnLst>
                <a:rect l="0" t="0" r="r" b="b"/>
                <a:pathLst>
                  <a:path w="21299" h="21058" fill="norm" stroke="1" extrusionOk="0">
                    <a:moveTo>
                      <a:pt x="219" y="20895"/>
                    </a:moveTo>
                    <a:cubicBezTo>
                      <a:pt x="-301" y="20759"/>
                      <a:pt x="261" y="20202"/>
                      <a:pt x="319" y="19915"/>
                    </a:cubicBezTo>
                    <a:cubicBezTo>
                      <a:pt x="353" y="19752"/>
                      <a:pt x="393" y="19601"/>
                      <a:pt x="420" y="19426"/>
                    </a:cubicBezTo>
                    <a:cubicBezTo>
                      <a:pt x="444" y="19272"/>
                      <a:pt x="447" y="19090"/>
                      <a:pt x="470" y="18936"/>
                    </a:cubicBezTo>
                    <a:cubicBezTo>
                      <a:pt x="497" y="18760"/>
                      <a:pt x="544" y="18622"/>
                      <a:pt x="571" y="18446"/>
                    </a:cubicBezTo>
                    <a:cubicBezTo>
                      <a:pt x="702" y="17599"/>
                      <a:pt x="525" y="18268"/>
                      <a:pt x="722" y="17630"/>
                    </a:cubicBezTo>
                    <a:cubicBezTo>
                      <a:pt x="802" y="16852"/>
                      <a:pt x="764" y="16738"/>
                      <a:pt x="923" y="16324"/>
                    </a:cubicBezTo>
                    <a:cubicBezTo>
                      <a:pt x="970" y="16201"/>
                      <a:pt x="1024" y="16106"/>
                      <a:pt x="1074" y="15998"/>
                    </a:cubicBezTo>
                    <a:cubicBezTo>
                      <a:pt x="1208" y="14692"/>
                      <a:pt x="1007" y="16215"/>
                      <a:pt x="1275" y="15345"/>
                    </a:cubicBezTo>
                    <a:cubicBezTo>
                      <a:pt x="1544" y="14474"/>
                      <a:pt x="1074" y="15127"/>
                      <a:pt x="1477" y="14692"/>
                    </a:cubicBezTo>
                    <a:cubicBezTo>
                      <a:pt x="1510" y="14474"/>
                      <a:pt x="1529" y="14226"/>
                      <a:pt x="1577" y="14039"/>
                    </a:cubicBezTo>
                    <a:cubicBezTo>
                      <a:pt x="1616" y="13888"/>
                      <a:pt x="1681" y="13835"/>
                      <a:pt x="1728" y="13712"/>
                    </a:cubicBezTo>
                    <a:cubicBezTo>
                      <a:pt x="1765" y="13616"/>
                      <a:pt x="1795" y="13495"/>
                      <a:pt x="1829" y="13386"/>
                    </a:cubicBezTo>
                    <a:cubicBezTo>
                      <a:pt x="1952" y="11781"/>
                      <a:pt x="1819" y="13673"/>
                      <a:pt x="1929" y="10447"/>
                    </a:cubicBezTo>
                    <a:cubicBezTo>
                      <a:pt x="1931" y="10413"/>
                      <a:pt x="2005" y="9405"/>
                      <a:pt x="2030" y="9305"/>
                    </a:cubicBezTo>
                    <a:cubicBezTo>
                      <a:pt x="2068" y="9152"/>
                      <a:pt x="2131" y="9087"/>
                      <a:pt x="2181" y="8978"/>
                    </a:cubicBezTo>
                    <a:cubicBezTo>
                      <a:pt x="2198" y="8815"/>
                      <a:pt x="2208" y="8642"/>
                      <a:pt x="2231" y="8489"/>
                    </a:cubicBezTo>
                    <a:cubicBezTo>
                      <a:pt x="2301" y="8034"/>
                      <a:pt x="2372" y="7870"/>
                      <a:pt x="2483" y="7509"/>
                    </a:cubicBezTo>
                    <a:cubicBezTo>
                      <a:pt x="2742" y="4982"/>
                      <a:pt x="2445" y="7592"/>
                      <a:pt x="2684" y="6040"/>
                    </a:cubicBezTo>
                    <a:cubicBezTo>
                      <a:pt x="2708" y="5886"/>
                      <a:pt x="2720" y="5716"/>
                      <a:pt x="2734" y="5550"/>
                    </a:cubicBezTo>
                    <a:cubicBezTo>
                      <a:pt x="2812" y="4666"/>
                      <a:pt x="2769" y="4987"/>
                      <a:pt x="2835" y="3918"/>
                    </a:cubicBezTo>
                    <a:cubicBezTo>
                      <a:pt x="2849" y="3689"/>
                      <a:pt x="2958" y="2315"/>
                      <a:pt x="2986" y="2285"/>
                    </a:cubicBezTo>
                    <a:lnTo>
                      <a:pt x="3137" y="2122"/>
                    </a:lnTo>
                    <a:cubicBezTo>
                      <a:pt x="3167" y="1730"/>
                      <a:pt x="3179" y="1261"/>
                      <a:pt x="3288" y="979"/>
                    </a:cubicBezTo>
                    <a:cubicBezTo>
                      <a:pt x="3329" y="872"/>
                      <a:pt x="3386" y="824"/>
                      <a:pt x="3439" y="816"/>
                    </a:cubicBezTo>
                    <a:cubicBezTo>
                      <a:pt x="4109" y="715"/>
                      <a:pt x="4780" y="707"/>
                      <a:pt x="5451" y="653"/>
                    </a:cubicBezTo>
                    <a:lnTo>
                      <a:pt x="5904" y="163"/>
                    </a:lnTo>
                    <a:lnTo>
                      <a:pt x="6055" y="0"/>
                    </a:lnTo>
                    <a:cubicBezTo>
                      <a:pt x="6122" y="109"/>
                      <a:pt x="6181" y="307"/>
                      <a:pt x="6256" y="327"/>
                    </a:cubicBezTo>
                    <a:cubicBezTo>
                      <a:pt x="8126" y="818"/>
                      <a:pt x="7439" y="-542"/>
                      <a:pt x="8067" y="816"/>
                    </a:cubicBezTo>
                    <a:cubicBezTo>
                      <a:pt x="8421" y="734"/>
                      <a:pt x="9514" y="465"/>
                      <a:pt x="9778" y="490"/>
                    </a:cubicBezTo>
                    <a:cubicBezTo>
                      <a:pt x="9953" y="506"/>
                      <a:pt x="10426" y="729"/>
                      <a:pt x="10683" y="979"/>
                    </a:cubicBezTo>
                    <a:cubicBezTo>
                      <a:pt x="10785" y="1078"/>
                      <a:pt x="10885" y="1197"/>
                      <a:pt x="10985" y="1306"/>
                    </a:cubicBezTo>
                    <a:lnTo>
                      <a:pt x="11136" y="1469"/>
                    </a:lnTo>
                    <a:cubicBezTo>
                      <a:pt x="11598" y="970"/>
                      <a:pt x="11333" y="1177"/>
                      <a:pt x="11941" y="979"/>
                    </a:cubicBezTo>
                    <a:cubicBezTo>
                      <a:pt x="12008" y="925"/>
                      <a:pt x="12075" y="860"/>
                      <a:pt x="12142" y="816"/>
                    </a:cubicBezTo>
                    <a:cubicBezTo>
                      <a:pt x="12286" y="723"/>
                      <a:pt x="12548" y="621"/>
                      <a:pt x="12696" y="490"/>
                    </a:cubicBezTo>
                    <a:cubicBezTo>
                      <a:pt x="12798" y="399"/>
                      <a:pt x="12998" y="163"/>
                      <a:pt x="12998" y="163"/>
                    </a:cubicBezTo>
                    <a:cubicBezTo>
                      <a:pt x="13367" y="218"/>
                      <a:pt x="13738" y="189"/>
                      <a:pt x="14105" y="327"/>
                    </a:cubicBezTo>
                    <a:cubicBezTo>
                      <a:pt x="14824" y="596"/>
                      <a:pt x="13636" y="874"/>
                      <a:pt x="14608" y="979"/>
                    </a:cubicBezTo>
                    <a:lnTo>
                      <a:pt x="16117" y="1143"/>
                    </a:lnTo>
                    <a:cubicBezTo>
                      <a:pt x="16234" y="1252"/>
                      <a:pt x="16347" y="1469"/>
                      <a:pt x="16469" y="1469"/>
                    </a:cubicBezTo>
                    <a:cubicBezTo>
                      <a:pt x="17057" y="1469"/>
                      <a:pt x="18230" y="1143"/>
                      <a:pt x="18230" y="1143"/>
                    </a:cubicBezTo>
                    <a:cubicBezTo>
                      <a:pt x="18364" y="1088"/>
                      <a:pt x="18497" y="999"/>
                      <a:pt x="18633" y="979"/>
                    </a:cubicBezTo>
                    <a:cubicBezTo>
                      <a:pt x="19236" y="890"/>
                      <a:pt x="19841" y="917"/>
                      <a:pt x="20444" y="816"/>
                    </a:cubicBezTo>
                    <a:cubicBezTo>
                      <a:pt x="20497" y="807"/>
                      <a:pt x="20547" y="730"/>
                      <a:pt x="20595" y="653"/>
                    </a:cubicBezTo>
                    <a:cubicBezTo>
                      <a:pt x="20649" y="565"/>
                      <a:pt x="20695" y="435"/>
                      <a:pt x="20746" y="327"/>
                    </a:cubicBezTo>
                    <a:cubicBezTo>
                      <a:pt x="20829" y="435"/>
                      <a:pt x="20913" y="550"/>
                      <a:pt x="20997" y="653"/>
                    </a:cubicBezTo>
                    <a:cubicBezTo>
                      <a:pt x="21047" y="713"/>
                      <a:pt x="21127" y="659"/>
                      <a:pt x="21148" y="816"/>
                    </a:cubicBezTo>
                    <a:cubicBezTo>
                      <a:pt x="21203" y="1217"/>
                      <a:pt x="21181" y="1687"/>
                      <a:pt x="21198" y="2122"/>
                    </a:cubicBezTo>
                    <a:cubicBezTo>
                      <a:pt x="21250" y="3376"/>
                      <a:pt x="21225" y="2957"/>
                      <a:pt x="21299" y="3918"/>
                    </a:cubicBezTo>
                    <a:cubicBezTo>
                      <a:pt x="21282" y="6040"/>
                      <a:pt x="21278" y="8163"/>
                      <a:pt x="21249" y="10284"/>
                    </a:cubicBezTo>
                    <a:cubicBezTo>
                      <a:pt x="21244" y="10615"/>
                      <a:pt x="21228" y="10947"/>
                      <a:pt x="21198" y="11264"/>
                    </a:cubicBezTo>
                    <a:cubicBezTo>
                      <a:pt x="21177" y="11497"/>
                      <a:pt x="21131" y="11699"/>
                      <a:pt x="21098" y="11917"/>
                    </a:cubicBezTo>
                    <a:cubicBezTo>
                      <a:pt x="21081" y="12134"/>
                      <a:pt x="21067" y="12355"/>
                      <a:pt x="21047" y="12570"/>
                    </a:cubicBezTo>
                    <a:cubicBezTo>
                      <a:pt x="21017" y="12899"/>
                      <a:pt x="20947" y="13549"/>
                      <a:pt x="20947" y="13549"/>
                    </a:cubicBezTo>
                    <a:cubicBezTo>
                      <a:pt x="20861" y="15499"/>
                      <a:pt x="20947" y="14042"/>
                      <a:pt x="20846" y="15181"/>
                    </a:cubicBezTo>
                    <a:cubicBezTo>
                      <a:pt x="20825" y="15425"/>
                      <a:pt x="20786" y="16063"/>
                      <a:pt x="20746" y="16324"/>
                    </a:cubicBezTo>
                    <a:cubicBezTo>
                      <a:pt x="20689" y="16691"/>
                      <a:pt x="20589" y="17046"/>
                      <a:pt x="20494" y="17303"/>
                    </a:cubicBezTo>
                    <a:cubicBezTo>
                      <a:pt x="20364" y="17655"/>
                      <a:pt x="20343" y="17630"/>
                      <a:pt x="20192" y="17793"/>
                    </a:cubicBezTo>
                    <a:cubicBezTo>
                      <a:pt x="20159" y="17902"/>
                      <a:pt x="20120" y="17997"/>
                      <a:pt x="20092" y="18120"/>
                    </a:cubicBezTo>
                    <a:cubicBezTo>
                      <a:pt x="20091" y="18120"/>
                      <a:pt x="19840" y="19344"/>
                      <a:pt x="19790" y="19589"/>
                    </a:cubicBezTo>
                    <a:cubicBezTo>
                      <a:pt x="19756" y="19752"/>
                      <a:pt x="19746" y="20017"/>
                      <a:pt x="19689" y="20079"/>
                    </a:cubicBezTo>
                    <a:cubicBezTo>
                      <a:pt x="19545" y="20234"/>
                      <a:pt x="19495" y="20303"/>
                      <a:pt x="19337" y="20405"/>
                    </a:cubicBezTo>
                    <a:cubicBezTo>
                      <a:pt x="19237" y="20470"/>
                      <a:pt x="19134" y="20488"/>
                      <a:pt x="19035" y="20568"/>
                    </a:cubicBezTo>
                    <a:cubicBezTo>
                      <a:pt x="18932" y="20652"/>
                      <a:pt x="18733" y="20895"/>
                      <a:pt x="18733" y="20895"/>
                    </a:cubicBezTo>
                    <a:cubicBezTo>
                      <a:pt x="17256" y="20526"/>
                      <a:pt x="19050" y="20895"/>
                      <a:pt x="16620" y="20895"/>
                    </a:cubicBezTo>
                    <a:cubicBezTo>
                      <a:pt x="15089" y="20895"/>
                      <a:pt x="12325" y="20685"/>
                      <a:pt x="10633" y="20568"/>
                    </a:cubicBezTo>
                    <a:lnTo>
                      <a:pt x="9879" y="20895"/>
                    </a:lnTo>
                    <a:cubicBezTo>
                      <a:pt x="9778" y="20942"/>
                      <a:pt x="9677" y="21004"/>
                      <a:pt x="9577" y="21058"/>
                    </a:cubicBezTo>
                    <a:lnTo>
                      <a:pt x="3439" y="20732"/>
                    </a:lnTo>
                    <a:cubicBezTo>
                      <a:pt x="2349" y="20713"/>
                      <a:pt x="739" y="21031"/>
                      <a:pt x="219" y="20895"/>
                    </a:cubicBezTo>
                    <a:close/>
                  </a:path>
                </a:pathLst>
              </a:custGeom>
              <a:solidFill>
                <a:srgbClr val="088ED0">
                  <a:alpha val="87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25" name="Sunlit zone (photosynthesis)"/>
            <p:cNvSpPr txBox="1"/>
            <p:nvPr/>
          </p:nvSpPr>
          <p:spPr>
            <a:xfrm>
              <a:off x="3617911" y="1487507"/>
              <a:ext cx="42672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Sunlit zone (photosynthesis) </a:t>
              </a:r>
            </a:p>
          </p:txBody>
        </p:sp>
        <p:sp>
          <p:nvSpPr>
            <p:cNvPr id="726" name="Shape"/>
            <p:cNvSpPr/>
            <p:nvPr/>
          </p:nvSpPr>
          <p:spPr>
            <a:xfrm>
              <a:off x="4079694" y="2737238"/>
              <a:ext cx="3813710" cy="536577"/>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15" y="1705"/>
                  </a:moveTo>
                  <a:cubicBezTo>
                    <a:pt x="-11" y="2463"/>
                    <a:pt x="-25" y="688"/>
                    <a:pt x="173" y="5684"/>
                  </a:cubicBezTo>
                  <a:cubicBezTo>
                    <a:pt x="195" y="6260"/>
                    <a:pt x="209" y="6876"/>
                    <a:pt x="251" y="7389"/>
                  </a:cubicBezTo>
                  <a:cubicBezTo>
                    <a:pt x="326" y="8289"/>
                    <a:pt x="538" y="9147"/>
                    <a:pt x="645" y="9663"/>
                  </a:cubicBezTo>
                  <a:cubicBezTo>
                    <a:pt x="840" y="13893"/>
                    <a:pt x="540" y="8247"/>
                    <a:pt x="1038" y="13642"/>
                  </a:cubicBezTo>
                  <a:cubicBezTo>
                    <a:pt x="1342" y="16926"/>
                    <a:pt x="1024" y="13958"/>
                    <a:pt x="1432" y="16484"/>
                  </a:cubicBezTo>
                  <a:cubicBezTo>
                    <a:pt x="1545" y="17182"/>
                    <a:pt x="1606" y="18419"/>
                    <a:pt x="1747" y="18758"/>
                  </a:cubicBezTo>
                  <a:cubicBezTo>
                    <a:pt x="1825" y="18947"/>
                    <a:pt x="1902" y="19196"/>
                    <a:pt x="1983" y="19326"/>
                  </a:cubicBezTo>
                  <a:cubicBezTo>
                    <a:pt x="2369" y="19946"/>
                    <a:pt x="2774" y="20111"/>
                    <a:pt x="3163" y="20463"/>
                  </a:cubicBezTo>
                  <a:cubicBezTo>
                    <a:pt x="3347" y="20629"/>
                    <a:pt x="3531" y="20842"/>
                    <a:pt x="3714" y="21032"/>
                  </a:cubicBezTo>
                  <a:cubicBezTo>
                    <a:pt x="4108" y="20842"/>
                    <a:pt x="4503" y="20778"/>
                    <a:pt x="4895" y="20463"/>
                  </a:cubicBezTo>
                  <a:cubicBezTo>
                    <a:pt x="4977" y="20397"/>
                    <a:pt x="5051" y="20059"/>
                    <a:pt x="5131" y="19895"/>
                  </a:cubicBezTo>
                  <a:cubicBezTo>
                    <a:pt x="5235" y="19680"/>
                    <a:pt x="5341" y="19516"/>
                    <a:pt x="5446" y="19326"/>
                  </a:cubicBezTo>
                  <a:cubicBezTo>
                    <a:pt x="5708" y="19516"/>
                    <a:pt x="5974" y="19544"/>
                    <a:pt x="6233" y="19895"/>
                  </a:cubicBezTo>
                  <a:cubicBezTo>
                    <a:pt x="6396" y="20116"/>
                    <a:pt x="6542" y="20797"/>
                    <a:pt x="6705" y="21032"/>
                  </a:cubicBezTo>
                  <a:lnTo>
                    <a:pt x="7099" y="21600"/>
                  </a:lnTo>
                  <a:cubicBezTo>
                    <a:pt x="8524" y="20570"/>
                    <a:pt x="9144" y="19895"/>
                    <a:pt x="10640" y="19895"/>
                  </a:cubicBezTo>
                  <a:cubicBezTo>
                    <a:pt x="11533" y="19895"/>
                    <a:pt x="12424" y="20274"/>
                    <a:pt x="13316" y="20463"/>
                  </a:cubicBezTo>
                  <a:cubicBezTo>
                    <a:pt x="15205" y="20274"/>
                    <a:pt x="17095" y="20406"/>
                    <a:pt x="18983" y="19895"/>
                  </a:cubicBezTo>
                  <a:cubicBezTo>
                    <a:pt x="21575" y="19193"/>
                    <a:pt x="18685" y="19030"/>
                    <a:pt x="19848" y="18189"/>
                  </a:cubicBezTo>
                  <a:cubicBezTo>
                    <a:pt x="20293" y="17868"/>
                    <a:pt x="20740" y="17811"/>
                    <a:pt x="21186" y="17621"/>
                  </a:cubicBezTo>
                  <a:cubicBezTo>
                    <a:pt x="21294" y="15301"/>
                    <a:pt x="21293" y="16332"/>
                    <a:pt x="21186" y="13642"/>
                  </a:cubicBezTo>
                  <a:cubicBezTo>
                    <a:pt x="21164" y="13066"/>
                    <a:pt x="21166" y="12361"/>
                    <a:pt x="21108" y="11937"/>
                  </a:cubicBezTo>
                  <a:cubicBezTo>
                    <a:pt x="21049" y="11513"/>
                    <a:pt x="20950" y="11558"/>
                    <a:pt x="20872" y="11368"/>
                  </a:cubicBezTo>
                  <a:cubicBezTo>
                    <a:pt x="20845" y="10800"/>
                    <a:pt x="20793" y="10262"/>
                    <a:pt x="20793" y="9663"/>
                  </a:cubicBezTo>
                  <a:cubicBezTo>
                    <a:pt x="20793" y="8291"/>
                    <a:pt x="20888" y="6461"/>
                    <a:pt x="20950" y="5116"/>
                  </a:cubicBezTo>
                  <a:cubicBezTo>
                    <a:pt x="20931" y="4147"/>
                    <a:pt x="20989" y="0"/>
                    <a:pt x="20636" y="0"/>
                  </a:cubicBezTo>
                  <a:cubicBezTo>
                    <a:pt x="20541" y="0"/>
                    <a:pt x="20486" y="859"/>
                    <a:pt x="20399" y="1137"/>
                  </a:cubicBezTo>
                  <a:cubicBezTo>
                    <a:pt x="20248" y="1624"/>
                    <a:pt x="19927" y="2274"/>
                    <a:pt x="19927" y="2274"/>
                  </a:cubicBezTo>
                  <a:cubicBezTo>
                    <a:pt x="18393" y="1266"/>
                    <a:pt x="19491" y="1706"/>
                    <a:pt x="17251" y="2274"/>
                  </a:cubicBezTo>
                  <a:lnTo>
                    <a:pt x="14575" y="2842"/>
                  </a:lnTo>
                  <a:lnTo>
                    <a:pt x="10325" y="2274"/>
                  </a:lnTo>
                  <a:cubicBezTo>
                    <a:pt x="10114" y="2224"/>
                    <a:pt x="9907" y="1790"/>
                    <a:pt x="9696" y="1705"/>
                  </a:cubicBezTo>
                  <a:cubicBezTo>
                    <a:pt x="8962" y="1411"/>
                    <a:pt x="8227" y="1349"/>
                    <a:pt x="7492" y="1137"/>
                  </a:cubicBezTo>
                  <a:lnTo>
                    <a:pt x="5761" y="568"/>
                  </a:lnTo>
                  <a:cubicBezTo>
                    <a:pt x="3950" y="758"/>
                    <a:pt x="2139" y="593"/>
                    <a:pt x="330" y="1137"/>
                  </a:cubicBezTo>
                  <a:cubicBezTo>
                    <a:pt x="72" y="1214"/>
                    <a:pt x="41" y="947"/>
                    <a:pt x="15" y="1705"/>
                  </a:cubicBezTo>
                  <a:close/>
                </a:path>
              </a:pathLst>
            </a:custGeom>
            <a:gradFill flip="none" rotWithShape="1">
              <a:gsLst>
                <a:gs pos="21000">
                  <a:srgbClr val="001220"/>
                </a:gs>
                <a:gs pos="82000">
                  <a:srgbClr val="002440"/>
                </a:gs>
              </a:gsLst>
              <a:lin ang="1632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27" name="Pitch black zone (Abyss)"/>
            <p:cNvSpPr txBox="1"/>
            <p:nvPr/>
          </p:nvSpPr>
          <p:spPr>
            <a:xfrm>
              <a:off x="4952998" y="2847475"/>
              <a:ext cx="28194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Pitch black zone (Abyss) </a:t>
              </a:r>
            </a:p>
          </p:txBody>
        </p:sp>
        <p:sp>
          <p:nvSpPr>
            <p:cNvPr id="728" name="Shape"/>
            <p:cNvSpPr/>
            <p:nvPr/>
          </p:nvSpPr>
          <p:spPr>
            <a:xfrm>
              <a:off x="2681447" y="2325497"/>
              <a:ext cx="5272094" cy="498539"/>
            </a:xfrm>
            <a:custGeom>
              <a:avLst/>
              <a:gdLst/>
              <a:ahLst/>
              <a:cxnLst>
                <a:cxn ang="0">
                  <a:pos x="wd2" y="hd2"/>
                </a:cxn>
                <a:cxn ang="5400000">
                  <a:pos x="wd2" y="hd2"/>
                </a:cxn>
                <a:cxn ang="10800000">
                  <a:pos x="wd2" y="hd2"/>
                </a:cxn>
                <a:cxn ang="16200000">
                  <a:pos x="wd2" y="hd2"/>
                </a:cxn>
              </a:cxnLst>
              <a:rect l="0" t="0" r="r" b="b"/>
              <a:pathLst>
                <a:path w="21388" h="20871" fill="norm" stroke="1" extrusionOk="0">
                  <a:moveTo>
                    <a:pt x="29" y="2529"/>
                  </a:moveTo>
                  <a:cubicBezTo>
                    <a:pt x="-48" y="3022"/>
                    <a:pt x="48" y="3817"/>
                    <a:pt x="86" y="4304"/>
                  </a:cubicBezTo>
                  <a:cubicBezTo>
                    <a:pt x="129" y="4860"/>
                    <a:pt x="189" y="5427"/>
                    <a:pt x="258" y="5488"/>
                  </a:cubicBezTo>
                  <a:cubicBezTo>
                    <a:pt x="866" y="6027"/>
                    <a:pt x="1479" y="5882"/>
                    <a:pt x="2090" y="6079"/>
                  </a:cubicBezTo>
                  <a:cubicBezTo>
                    <a:pt x="2217" y="6958"/>
                    <a:pt x="2283" y="7242"/>
                    <a:pt x="2376" y="8446"/>
                  </a:cubicBezTo>
                  <a:cubicBezTo>
                    <a:pt x="2419" y="9001"/>
                    <a:pt x="2452" y="9629"/>
                    <a:pt x="2490" y="10221"/>
                  </a:cubicBezTo>
                  <a:cubicBezTo>
                    <a:pt x="2533" y="11543"/>
                    <a:pt x="2591" y="14388"/>
                    <a:pt x="2719" y="15546"/>
                  </a:cubicBezTo>
                  <a:cubicBezTo>
                    <a:pt x="2823" y="16482"/>
                    <a:pt x="3063" y="17912"/>
                    <a:pt x="3063" y="17912"/>
                  </a:cubicBezTo>
                  <a:cubicBezTo>
                    <a:pt x="3463" y="17518"/>
                    <a:pt x="3865" y="17225"/>
                    <a:pt x="4265" y="16729"/>
                  </a:cubicBezTo>
                  <a:cubicBezTo>
                    <a:pt x="4635" y="16270"/>
                    <a:pt x="4356" y="15662"/>
                    <a:pt x="4665" y="16729"/>
                  </a:cubicBezTo>
                  <a:cubicBezTo>
                    <a:pt x="4801" y="18131"/>
                    <a:pt x="4929" y="19610"/>
                    <a:pt x="5123" y="20279"/>
                  </a:cubicBezTo>
                  <a:lnTo>
                    <a:pt x="5295" y="20871"/>
                  </a:lnTo>
                  <a:lnTo>
                    <a:pt x="14111" y="19687"/>
                  </a:lnTo>
                  <a:lnTo>
                    <a:pt x="16000" y="19096"/>
                  </a:lnTo>
                  <a:lnTo>
                    <a:pt x="19606" y="19687"/>
                  </a:lnTo>
                  <a:cubicBezTo>
                    <a:pt x="20646" y="19994"/>
                    <a:pt x="19274" y="21121"/>
                    <a:pt x="20522" y="19687"/>
                  </a:cubicBezTo>
                  <a:cubicBezTo>
                    <a:pt x="20560" y="19096"/>
                    <a:pt x="20615" y="18587"/>
                    <a:pt x="20636" y="17912"/>
                  </a:cubicBezTo>
                  <a:cubicBezTo>
                    <a:pt x="20673" y="16774"/>
                    <a:pt x="20642" y="15435"/>
                    <a:pt x="20694" y="14362"/>
                  </a:cubicBezTo>
                  <a:cubicBezTo>
                    <a:pt x="20724" y="13726"/>
                    <a:pt x="20812" y="13623"/>
                    <a:pt x="20865" y="13179"/>
                  </a:cubicBezTo>
                  <a:cubicBezTo>
                    <a:pt x="20908" y="12831"/>
                    <a:pt x="20946" y="12431"/>
                    <a:pt x="20980" y="11996"/>
                  </a:cubicBezTo>
                  <a:cubicBezTo>
                    <a:pt x="21023" y="11441"/>
                    <a:pt x="21066" y="10871"/>
                    <a:pt x="21094" y="10221"/>
                  </a:cubicBezTo>
                  <a:cubicBezTo>
                    <a:pt x="21094" y="10221"/>
                    <a:pt x="21238" y="5784"/>
                    <a:pt x="21266" y="4896"/>
                  </a:cubicBezTo>
                  <a:cubicBezTo>
                    <a:pt x="21288" y="4233"/>
                    <a:pt x="21419" y="401"/>
                    <a:pt x="21381" y="163"/>
                  </a:cubicBezTo>
                  <a:cubicBezTo>
                    <a:pt x="21277" y="-479"/>
                    <a:pt x="21152" y="952"/>
                    <a:pt x="21037" y="1346"/>
                  </a:cubicBezTo>
                  <a:lnTo>
                    <a:pt x="20865" y="1938"/>
                  </a:lnTo>
                  <a:cubicBezTo>
                    <a:pt x="20751" y="1741"/>
                    <a:pt x="20619" y="2012"/>
                    <a:pt x="20522" y="1346"/>
                  </a:cubicBezTo>
                  <a:cubicBezTo>
                    <a:pt x="20472" y="1000"/>
                    <a:pt x="20754" y="698"/>
                    <a:pt x="20694" y="754"/>
                  </a:cubicBezTo>
                  <a:lnTo>
                    <a:pt x="20064" y="1346"/>
                  </a:lnTo>
                  <a:cubicBezTo>
                    <a:pt x="18897" y="3759"/>
                    <a:pt x="20055" y="1543"/>
                    <a:pt x="17145" y="2529"/>
                  </a:cubicBezTo>
                  <a:cubicBezTo>
                    <a:pt x="16858" y="2627"/>
                    <a:pt x="16572" y="2924"/>
                    <a:pt x="16286" y="3121"/>
                  </a:cubicBezTo>
                  <a:lnTo>
                    <a:pt x="14969" y="2529"/>
                  </a:lnTo>
                  <a:cubicBezTo>
                    <a:pt x="14797" y="2418"/>
                    <a:pt x="14627" y="1938"/>
                    <a:pt x="14454" y="1938"/>
                  </a:cubicBezTo>
                  <a:cubicBezTo>
                    <a:pt x="13748" y="1938"/>
                    <a:pt x="13042" y="2332"/>
                    <a:pt x="12336" y="2529"/>
                  </a:cubicBezTo>
                  <a:cubicBezTo>
                    <a:pt x="11935" y="2924"/>
                    <a:pt x="11536" y="3614"/>
                    <a:pt x="11134" y="3713"/>
                  </a:cubicBezTo>
                  <a:cubicBezTo>
                    <a:pt x="10293" y="3920"/>
                    <a:pt x="9824" y="2656"/>
                    <a:pt x="9016" y="2529"/>
                  </a:cubicBezTo>
                  <a:lnTo>
                    <a:pt x="2376" y="1938"/>
                  </a:lnTo>
                  <a:cubicBezTo>
                    <a:pt x="1765" y="1741"/>
                    <a:pt x="1155" y="1346"/>
                    <a:pt x="544" y="1346"/>
                  </a:cubicBezTo>
                  <a:cubicBezTo>
                    <a:pt x="-181" y="1346"/>
                    <a:pt x="105" y="2036"/>
                    <a:pt x="29" y="2529"/>
                  </a:cubicBezTo>
                  <a:close/>
                </a:path>
              </a:pathLst>
            </a:custGeom>
            <a:gradFill flip="none" rotWithShape="1">
              <a:gsLst>
                <a:gs pos="58000">
                  <a:srgbClr val="002B4C"/>
                </a:gs>
                <a:gs pos="87000">
                  <a:srgbClr val="01466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29" name="Midnight zone (no light)"/>
            <p:cNvSpPr txBox="1"/>
            <p:nvPr/>
          </p:nvSpPr>
          <p:spPr>
            <a:xfrm>
              <a:off x="3657599" y="2333578"/>
              <a:ext cx="42672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Midnight zone (no light)</a:t>
              </a:r>
            </a:p>
          </p:txBody>
        </p:sp>
        <p:sp>
          <p:nvSpPr>
            <p:cNvPr id="730" name="Shape"/>
            <p:cNvSpPr/>
            <p:nvPr/>
          </p:nvSpPr>
          <p:spPr>
            <a:xfrm>
              <a:off x="1748920" y="1842588"/>
              <a:ext cx="6424875" cy="496748"/>
            </a:xfrm>
            <a:custGeom>
              <a:avLst/>
              <a:gdLst/>
              <a:ahLst/>
              <a:cxnLst>
                <a:cxn ang="0">
                  <a:pos x="wd2" y="hd2"/>
                </a:cxn>
                <a:cxn ang="5400000">
                  <a:pos x="wd2" y="hd2"/>
                </a:cxn>
                <a:cxn ang="10800000">
                  <a:pos x="wd2" y="hd2"/>
                </a:cxn>
                <a:cxn ang="16200000">
                  <a:pos x="wd2" y="hd2"/>
                </a:cxn>
              </a:cxnLst>
              <a:rect l="0" t="0" r="r" b="b"/>
              <a:pathLst>
                <a:path w="21421" h="21321" fill="norm" stroke="1" extrusionOk="0">
                  <a:moveTo>
                    <a:pt x="146" y="5457"/>
                  </a:moveTo>
                  <a:cubicBezTo>
                    <a:pt x="-121" y="6266"/>
                    <a:pt x="38" y="8518"/>
                    <a:pt x="146" y="9702"/>
                  </a:cubicBezTo>
                  <a:cubicBezTo>
                    <a:pt x="221" y="10534"/>
                    <a:pt x="428" y="10915"/>
                    <a:pt x="428" y="10915"/>
                  </a:cubicBezTo>
                  <a:cubicBezTo>
                    <a:pt x="459" y="11521"/>
                    <a:pt x="485" y="12181"/>
                    <a:pt x="522" y="12734"/>
                  </a:cubicBezTo>
                  <a:cubicBezTo>
                    <a:pt x="580" y="13602"/>
                    <a:pt x="710" y="15159"/>
                    <a:pt x="710" y="15159"/>
                  </a:cubicBezTo>
                  <a:cubicBezTo>
                    <a:pt x="1008" y="14732"/>
                    <a:pt x="1082" y="14873"/>
                    <a:pt x="1322" y="13947"/>
                  </a:cubicBezTo>
                  <a:cubicBezTo>
                    <a:pt x="1417" y="13579"/>
                    <a:pt x="1604" y="12734"/>
                    <a:pt x="1604" y="12734"/>
                  </a:cubicBezTo>
                  <a:cubicBezTo>
                    <a:pt x="1761" y="12936"/>
                    <a:pt x="1919" y="12966"/>
                    <a:pt x="2074" y="13340"/>
                  </a:cubicBezTo>
                  <a:cubicBezTo>
                    <a:pt x="2172" y="13576"/>
                    <a:pt x="2263" y="14149"/>
                    <a:pt x="2357" y="14553"/>
                  </a:cubicBezTo>
                  <a:lnTo>
                    <a:pt x="2498" y="15159"/>
                  </a:lnTo>
                  <a:cubicBezTo>
                    <a:pt x="2513" y="15766"/>
                    <a:pt x="2514" y="16479"/>
                    <a:pt x="2545" y="16978"/>
                  </a:cubicBezTo>
                  <a:cubicBezTo>
                    <a:pt x="2580" y="17548"/>
                    <a:pt x="2642" y="17736"/>
                    <a:pt x="2686" y="18191"/>
                  </a:cubicBezTo>
                  <a:cubicBezTo>
                    <a:pt x="2721" y="18548"/>
                    <a:pt x="2742" y="19110"/>
                    <a:pt x="2780" y="19404"/>
                  </a:cubicBezTo>
                  <a:cubicBezTo>
                    <a:pt x="2828" y="19777"/>
                    <a:pt x="3074" y="20503"/>
                    <a:pt x="3109" y="20617"/>
                  </a:cubicBezTo>
                  <a:lnTo>
                    <a:pt x="6355" y="19404"/>
                  </a:lnTo>
                  <a:lnTo>
                    <a:pt x="9272" y="18798"/>
                  </a:lnTo>
                  <a:cubicBezTo>
                    <a:pt x="13352" y="20441"/>
                    <a:pt x="8252" y="18798"/>
                    <a:pt x="12236" y="18798"/>
                  </a:cubicBezTo>
                  <a:cubicBezTo>
                    <a:pt x="13193" y="18798"/>
                    <a:pt x="14149" y="19202"/>
                    <a:pt x="15106" y="19404"/>
                  </a:cubicBezTo>
                  <a:cubicBezTo>
                    <a:pt x="15121" y="20010"/>
                    <a:pt x="15103" y="21144"/>
                    <a:pt x="15153" y="21223"/>
                  </a:cubicBezTo>
                  <a:cubicBezTo>
                    <a:pt x="15386" y="21600"/>
                    <a:pt x="15623" y="20781"/>
                    <a:pt x="15858" y="20617"/>
                  </a:cubicBezTo>
                  <a:lnTo>
                    <a:pt x="16893" y="20010"/>
                  </a:lnTo>
                  <a:cubicBezTo>
                    <a:pt x="18241" y="17839"/>
                    <a:pt x="16866" y="19878"/>
                    <a:pt x="20092" y="18798"/>
                  </a:cubicBezTo>
                  <a:cubicBezTo>
                    <a:pt x="20359" y="18708"/>
                    <a:pt x="20625" y="18393"/>
                    <a:pt x="20892" y="18191"/>
                  </a:cubicBezTo>
                  <a:cubicBezTo>
                    <a:pt x="21108" y="15411"/>
                    <a:pt x="20852" y="18958"/>
                    <a:pt x="21080" y="14553"/>
                  </a:cubicBezTo>
                  <a:cubicBezTo>
                    <a:pt x="21134" y="13516"/>
                    <a:pt x="21240" y="12776"/>
                    <a:pt x="21315" y="12127"/>
                  </a:cubicBezTo>
                  <a:cubicBezTo>
                    <a:pt x="21479" y="5798"/>
                    <a:pt x="21416" y="9764"/>
                    <a:pt x="21362" y="0"/>
                  </a:cubicBezTo>
                  <a:cubicBezTo>
                    <a:pt x="21217" y="5622"/>
                    <a:pt x="21356" y="2083"/>
                    <a:pt x="20374" y="3032"/>
                  </a:cubicBezTo>
                  <a:cubicBezTo>
                    <a:pt x="20061" y="3335"/>
                    <a:pt x="19747" y="3401"/>
                    <a:pt x="19434" y="3638"/>
                  </a:cubicBezTo>
                  <a:cubicBezTo>
                    <a:pt x="19214" y="3805"/>
                    <a:pt x="18994" y="4042"/>
                    <a:pt x="18775" y="4245"/>
                  </a:cubicBezTo>
                  <a:cubicBezTo>
                    <a:pt x="18602" y="4042"/>
                    <a:pt x="18428" y="4026"/>
                    <a:pt x="18257" y="3638"/>
                  </a:cubicBezTo>
                  <a:cubicBezTo>
                    <a:pt x="18160" y="3416"/>
                    <a:pt x="17975" y="2425"/>
                    <a:pt x="17975" y="2425"/>
                  </a:cubicBezTo>
                  <a:lnTo>
                    <a:pt x="16140" y="3032"/>
                  </a:lnTo>
                  <a:cubicBezTo>
                    <a:pt x="15905" y="3144"/>
                    <a:pt x="15671" y="3638"/>
                    <a:pt x="15435" y="3638"/>
                  </a:cubicBezTo>
                  <a:cubicBezTo>
                    <a:pt x="15183" y="3638"/>
                    <a:pt x="14933" y="3114"/>
                    <a:pt x="14682" y="3032"/>
                  </a:cubicBezTo>
                  <a:lnTo>
                    <a:pt x="11718" y="2425"/>
                  </a:lnTo>
                  <a:lnTo>
                    <a:pt x="9601" y="3032"/>
                  </a:lnTo>
                  <a:cubicBezTo>
                    <a:pt x="8676" y="3376"/>
                    <a:pt x="7751" y="4107"/>
                    <a:pt x="6826" y="4245"/>
                  </a:cubicBezTo>
                  <a:cubicBezTo>
                    <a:pt x="6386" y="4310"/>
                    <a:pt x="5948" y="3840"/>
                    <a:pt x="5509" y="3638"/>
                  </a:cubicBezTo>
                  <a:cubicBezTo>
                    <a:pt x="4336" y="1480"/>
                    <a:pt x="5079" y="2617"/>
                    <a:pt x="2545" y="3638"/>
                  </a:cubicBezTo>
                  <a:cubicBezTo>
                    <a:pt x="2418" y="3689"/>
                    <a:pt x="2294" y="4054"/>
                    <a:pt x="2168" y="4245"/>
                  </a:cubicBezTo>
                  <a:cubicBezTo>
                    <a:pt x="2027" y="4458"/>
                    <a:pt x="1887" y="4770"/>
                    <a:pt x="1745" y="4851"/>
                  </a:cubicBezTo>
                  <a:cubicBezTo>
                    <a:pt x="31" y="5833"/>
                    <a:pt x="412" y="4649"/>
                    <a:pt x="146" y="5457"/>
                  </a:cubicBezTo>
                  <a:close/>
                </a:path>
              </a:pathLst>
            </a:custGeom>
            <a:gradFill flip="none" rotWithShape="1">
              <a:gsLst>
                <a:gs pos="52000">
                  <a:srgbClr val="014668"/>
                </a:gs>
                <a:gs pos="84000">
                  <a:srgbClr val="057CB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31" name="Twilight zone (light but no photosynthesis)"/>
            <p:cNvSpPr txBox="1"/>
            <p:nvPr/>
          </p:nvSpPr>
          <p:spPr>
            <a:xfrm>
              <a:off x="3428999" y="1940873"/>
              <a:ext cx="44958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Twilight zone (light but no photosynthesis)</a:t>
              </a:r>
            </a:p>
          </p:txBody>
        </p:sp>
        <p:sp>
          <p:nvSpPr>
            <p:cNvPr id="732" name="Line"/>
            <p:cNvSpPr/>
            <p:nvPr/>
          </p:nvSpPr>
          <p:spPr>
            <a:xfrm flipV="1">
              <a:off x="4114799" y="2752226"/>
              <a:ext cx="3941763" cy="26989"/>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733" name="Line"/>
            <p:cNvSpPr/>
            <p:nvPr/>
          </p:nvSpPr>
          <p:spPr>
            <a:xfrm flipV="1">
              <a:off x="2624136" y="2291851"/>
              <a:ext cx="5414964" cy="30164"/>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734" name="Line"/>
            <p:cNvSpPr/>
            <p:nvPr/>
          </p:nvSpPr>
          <p:spPr>
            <a:xfrm flipV="1">
              <a:off x="1904999" y="1890215"/>
              <a:ext cx="6292852" cy="77788"/>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740" name="Sunlit zone"/>
          <p:cNvSpPr txBox="1"/>
          <p:nvPr/>
        </p:nvSpPr>
        <p:spPr>
          <a:xfrm>
            <a:off x="2208" y="-1"/>
            <a:ext cx="9139584"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Sunlit zone</a:t>
            </a:r>
          </a:p>
        </p:txBody>
      </p:sp>
      <p:sp>
        <p:nvSpPr>
          <p:cNvPr id="741" name="Adaptations:…"/>
          <p:cNvSpPr txBox="1"/>
          <p:nvPr/>
        </p:nvSpPr>
        <p:spPr>
          <a:xfrm>
            <a:off x="76200" y="3180739"/>
            <a:ext cx="8991600" cy="3296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u="sng">
                <a:latin typeface="Arial"/>
                <a:ea typeface="Arial"/>
                <a:cs typeface="Arial"/>
                <a:sym typeface="Arial"/>
              </a:defRPr>
            </a:pPr>
          </a:p>
          <a:p>
            <a:pPr>
              <a:defRPr b="1" u="sng">
                <a:latin typeface="Arial"/>
                <a:ea typeface="Arial"/>
                <a:cs typeface="Arial"/>
                <a:sym typeface="Arial"/>
              </a:defRPr>
            </a:pPr>
            <a:r>
              <a:t>Adaptations:</a:t>
            </a:r>
          </a:p>
          <a:p>
            <a:pPr>
              <a:defRPr>
                <a:latin typeface="Arial"/>
                <a:ea typeface="Arial"/>
                <a:cs typeface="Arial"/>
                <a:sym typeface="Arial"/>
              </a:defRPr>
            </a:pPr>
            <a:r>
              <a:t>Barnacles live on rocks and piers close to shore. They make a “waterproof glue” so they are not washed away by the waves.</a:t>
            </a:r>
          </a:p>
          <a:p>
            <a:pPr>
              <a:defRPr>
                <a:latin typeface="Arial"/>
                <a:ea typeface="Arial"/>
                <a:cs typeface="Arial"/>
                <a:sym typeface="Arial"/>
              </a:defRPr>
            </a:pPr>
          </a:p>
          <a:p>
            <a:pPr>
              <a:defRPr>
                <a:latin typeface="Arial"/>
                <a:ea typeface="Arial"/>
                <a:cs typeface="Arial"/>
                <a:sym typeface="Arial"/>
              </a:defRPr>
            </a:pPr>
            <a:r>
              <a:t>Plants have flexible stems that allow movement with waves.</a:t>
            </a:r>
          </a:p>
          <a:p>
            <a:pPr>
              <a:defRPr>
                <a:latin typeface="Arial"/>
                <a:ea typeface="Arial"/>
                <a:cs typeface="Arial"/>
                <a:sym typeface="Arial"/>
              </a:defRPr>
            </a:pPr>
          </a:p>
          <a:p>
            <a:pPr>
              <a:defRPr>
                <a:latin typeface="Arial"/>
                <a:ea typeface="Arial"/>
                <a:cs typeface="Arial"/>
                <a:sym typeface="Arial"/>
              </a:defRPr>
            </a:pPr>
            <a:r>
              <a:t>Some animals are a light color on the top and a darker color on the bottom. This is called “countershading.”  They blend into the ocean when seen from the top or the bottom. This helps the animals “hide” from predators </a:t>
            </a:r>
            <a:r>
              <a:t>or prey </a:t>
            </a:r>
            <a:r>
              <a:t>in the zone. </a:t>
            </a:r>
          </a:p>
        </p:txBody>
      </p:sp>
      <p:grpSp>
        <p:nvGrpSpPr>
          <p:cNvPr id="764" name="Group"/>
          <p:cNvGrpSpPr/>
          <p:nvPr/>
        </p:nvGrpSpPr>
        <p:grpSpPr>
          <a:xfrm>
            <a:off x="228595" y="788329"/>
            <a:ext cx="5715008" cy="2030425"/>
            <a:chOff x="-4" y="-4"/>
            <a:chExt cx="5715006" cy="2030423"/>
          </a:xfrm>
        </p:grpSpPr>
        <p:grpSp>
          <p:nvGrpSpPr>
            <p:cNvPr id="758" name="Group"/>
            <p:cNvGrpSpPr/>
            <p:nvPr/>
          </p:nvGrpSpPr>
          <p:grpSpPr>
            <a:xfrm>
              <a:off x="-5" y="-5"/>
              <a:ext cx="5715008" cy="2030425"/>
              <a:chOff x="-3" y="-3"/>
              <a:chExt cx="5715006" cy="2030423"/>
            </a:xfrm>
          </p:grpSpPr>
          <p:grpSp>
            <p:nvGrpSpPr>
              <p:cNvPr id="756" name="Group"/>
              <p:cNvGrpSpPr/>
              <p:nvPr/>
            </p:nvGrpSpPr>
            <p:grpSpPr>
              <a:xfrm>
                <a:off x="-4" y="-4"/>
                <a:ext cx="5665088" cy="2030425"/>
                <a:chOff x="-2" y="-2"/>
                <a:chExt cx="5665086" cy="2030423"/>
              </a:xfrm>
            </p:grpSpPr>
            <p:grpSp>
              <p:nvGrpSpPr>
                <p:cNvPr id="754" name="Group"/>
                <p:cNvGrpSpPr/>
                <p:nvPr/>
              </p:nvGrpSpPr>
              <p:grpSpPr>
                <a:xfrm>
                  <a:off x="-3" y="-3"/>
                  <a:ext cx="5665088" cy="2030425"/>
                  <a:chOff x="0" y="-1"/>
                  <a:chExt cx="5665086" cy="2030423"/>
                </a:xfrm>
              </p:grpSpPr>
              <p:grpSp>
                <p:nvGrpSpPr>
                  <p:cNvPr id="749" name="Group"/>
                  <p:cNvGrpSpPr/>
                  <p:nvPr/>
                </p:nvGrpSpPr>
                <p:grpSpPr>
                  <a:xfrm>
                    <a:off x="-1" y="-2"/>
                    <a:ext cx="5665087" cy="2030425"/>
                    <a:chOff x="0" y="0"/>
                    <a:chExt cx="5665086" cy="2030423"/>
                  </a:xfrm>
                </p:grpSpPr>
                <p:grpSp>
                  <p:nvGrpSpPr>
                    <p:cNvPr id="747" name="Group"/>
                    <p:cNvGrpSpPr/>
                    <p:nvPr/>
                  </p:nvGrpSpPr>
                  <p:grpSpPr>
                    <a:xfrm>
                      <a:off x="0" y="98424"/>
                      <a:ext cx="5665087" cy="1932000"/>
                      <a:chOff x="0" y="0"/>
                      <a:chExt cx="5665086" cy="1931999"/>
                    </a:xfrm>
                  </p:grpSpPr>
                  <p:sp>
                    <p:nvSpPr>
                      <p:cNvPr id="742" name="Shape"/>
                      <p:cNvSpPr/>
                      <p:nvPr/>
                    </p:nvSpPr>
                    <p:spPr>
                      <a:xfrm>
                        <a:off x="13554" y="-1"/>
                        <a:ext cx="2083607" cy="1017595"/>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43" name="Rectangle"/>
                      <p:cNvSpPr/>
                      <p:nvPr/>
                    </p:nvSpPr>
                    <p:spPr>
                      <a:xfrm>
                        <a:off x="0" y="1831985"/>
                        <a:ext cx="5230823" cy="100015"/>
                      </a:xfrm>
                      <a:prstGeom prst="rect">
                        <a:avLst/>
                      </a:pr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44" name="Shape"/>
                      <p:cNvSpPr/>
                      <p:nvPr/>
                    </p:nvSpPr>
                    <p:spPr>
                      <a:xfrm>
                        <a:off x="7937" y="932064"/>
                        <a:ext cx="2887669" cy="989258"/>
                      </a:xfrm>
                      <a:custGeom>
                        <a:avLst/>
                        <a:gdLst/>
                        <a:ahLst/>
                        <a:cxnLst>
                          <a:cxn ang="0">
                            <a:pos x="wd2" y="hd2"/>
                          </a:cxn>
                          <a:cxn ang="5400000">
                            <a:pos x="wd2" y="hd2"/>
                          </a:cxn>
                          <a:cxn ang="10800000">
                            <a:pos x="wd2" y="hd2"/>
                          </a:cxn>
                          <a:cxn ang="16200000">
                            <a:pos x="wd2" y="hd2"/>
                          </a:cxn>
                        </a:cxnLst>
                        <a:rect l="0" t="0" r="r" b="b"/>
                        <a:pathLst>
                          <a:path w="21600" h="20644" fill="norm" stroke="1"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45" name="Shape"/>
                      <p:cNvSpPr/>
                      <p:nvPr/>
                    </p:nvSpPr>
                    <p:spPr>
                      <a:xfrm>
                        <a:off x="717883" y="577"/>
                        <a:ext cx="4947204" cy="1808728"/>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31000">
                            <a:srgbClr val="17375E"/>
                          </a:gs>
                          <a:gs pos="69000">
                            <a:srgbClr val="2A85CA"/>
                          </a:gs>
                          <a:gs pos="91000">
                            <a:srgbClr val="FFFFFF">
                              <a:alpha val="57000"/>
                            </a:srgbClr>
                          </a:gs>
                        </a:gsLst>
                        <a:path path="circle">
                          <a:fillToRect l="62278" t="119636" r="37721" b="-19636"/>
                        </a:path>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46" name="Shape"/>
                      <p:cNvSpPr/>
                      <p:nvPr/>
                    </p:nvSpPr>
                    <p:spPr>
                      <a:xfrm>
                        <a:off x="769938" y="49212"/>
                        <a:ext cx="1310479" cy="935044"/>
                      </a:xfrm>
                      <a:custGeom>
                        <a:avLst/>
                        <a:gdLst/>
                        <a:ahLst/>
                        <a:cxnLst>
                          <a:cxn ang="0">
                            <a:pos x="wd2" y="hd2"/>
                          </a:cxn>
                          <a:cxn ang="5400000">
                            <a:pos x="wd2" y="hd2"/>
                          </a:cxn>
                          <a:cxn ang="10800000">
                            <a:pos x="wd2" y="hd2"/>
                          </a:cxn>
                          <a:cxn ang="16200000">
                            <a:pos x="wd2" y="hd2"/>
                          </a:cxn>
                        </a:cxnLst>
                        <a:rect l="0" t="0" r="r" b="b"/>
                        <a:pathLst>
                          <a:path w="21457" h="21600" fill="norm" stroke="1"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l="0" t="0" r="0" b="0"/>
                        <a:tile tx="0" ty="0" sx="100000" sy="100000" flip="none" algn="tl"/>
                      </a:blip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48" name="Shape"/>
                    <p:cNvSpPr/>
                    <p:nvPr/>
                  </p:nvSpPr>
                  <p:spPr>
                    <a:xfrm>
                      <a:off x="71438" y="-1"/>
                      <a:ext cx="1361950" cy="1080191"/>
                    </a:xfrm>
                    <a:custGeom>
                      <a:avLst/>
                      <a:gdLst/>
                      <a:ahLst/>
                      <a:cxnLst>
                        <a:cxn ang="0">
                          <a:pos x="wd2" y="hd2"/>
                        </a:cxn>
                        <a:cxn ang="5400000">
                          <a:pos x="wd2" y="hd2"/>
                        </a:cxn>
                        <a:cxn ang="10800000">
                          <a:pos x="wd2" y="hd2"/>
                        </a:cxn>
                        <a:cxn ang="16200000">
                          <a:pos x="wd2" y="hd2"/>
                        </a:cxn>
                      </a:cxnLst>
                      <a:rect l="0" t="0" r="r" b="b"/>
                      <a:pathLst>
                        <a:path w="21573" h="21582" fill="norm" stroke="1"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50" name="crust"/>
                  <p:cNvSpPr txBox="1"/>
                  <p:nvPr/>
                </p:nvSpPr>
                <p:spPr>
                  <a:xfrm>
                    <a:off x="3486861" y="1571670"/>
                    <a:ext cx="1692155"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pPr/>
                    <a:r>
                      <a:t>  crust</a:t>
                    </a:r>
                  </a:p>
                </p:txBody>
              </p:sp>
              <p:sp>
                <p:nvSpPr>
                  <p:cNvPr id="751" name="Line"/>
                  <p:cNvSpPr/>
                  <p:nvPr/>
                </p:nvSpPr>
                <p:spPr>
                  <a:xfrm>
                    <a:off x="795339" y="65087"/>
                    <a:ext cx="328614" cy="990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752" name="Shape"/>
                  <p:cNvSpPr/>
                  <p:nvPr/>
                </p:nvSpPr>
                <p:spPr>
                  <a:xfrm>
                    <a:off x="1139543" y="152508"/>
                    <a:ext cx="292096" cy="243586"/>
                  </a:xfrm>
                  <a:custGeom>
                    <a:avLst/>
                    <a:gdLst/>
                    <a:ahLst/>
                    <a:cxnLst>
                      <a:cxn ang="0">
                        <a:pos x="wd2" y="hd2"/>
                      </a:cxn>
                      <a:cxn ang="5400000">
                        <a:pos x="wd2" y="hd2"/>
                      </a:cxn>
                      <a:cxn ang="10800000">
                        <a:pos x="wd2" y="hd2"/>
                      </a:cxn>
                      <a:cxn ang="16200000">
                        <a:pos x="wd2" y="hd2"/>
                      </a:cxn>
                    </a:cxnLst>
                    <a:rect l="0" t="0" r="r" b="b"/>
                    <a:pathLst>
                      <a:path w="20700" h="21111" fill="norm" stroke="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53" name="Line"/>
                  <p:cNvSpPr/>
                  <p:nvPr/>
                </p:nvSpPr>
                <p:spPr>
                  <a:xfrm>
                    <a:off x="1144588" y="58738"/>
                    <a:ext cx="85510" cy="196852"/>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755" name="Line"/>
                <p:cNvSpPr/>
                <p:nvPr/>
              </p:nvSpPr>
              <p:spPr>
                <a:xfrm>
                  <a:off x="2801939" y="1566039"/>
                  <a:ext cx="2362080" cy="444458"/>
                </a:xfrm>
                <a:custGeom>
                  <a:avLst/>
                  <a:gdLst/>
                  <a:ahLst/>
                  <a:cxnLst>
                    <a:cxn ang="0">
                      <a:pos x="wd2" y="hd2"/>
                    </a:cxn>
                    <a:cxn ang="5400000">
                      <a:pos x="wd2" y="hd2"/>
                    </a:cxn>
                    <a:cxn ang="10800000">
                      <a:pos x="wd2" y="hd2"/>
                    </a:cxn>
                    <a:cxn ang="16200000">
                      <a:pos x="wd2" y="hd2"/>
                    </a:cxn>
                  </a:cxnLst>
                  <a:rect l="0" t="0" r="r" b="b"/>
                  <a:pathLst>
                    <a:path w="21427" h="17478" fill="norm" stroke="1" extrusionOk="0">
                      <a:moveTo>
                        <a:pt x="517" y="10085"/>
                      </a:moveTo>
                      <a:cubicBezTo>
                        <a:pt x="546" y="9605"/>
                        <a:pt x="550" y="9087"/>
                        <a:pt x="603" y="8645"/>
                      </a:cubicBezTo>
                      <a:cubicBezTo>
                        <a:pt x="680" y="8004"/>
                        <a:pt x="997" y="7350"/>
                        <a:pt x="1120" y="7204"/>
                      </a:cubicBezTo>
                      <a:cubicBezTo>
                        <a:pt x="1203" y="7105"/>
                        <a:pt x="1292" y="7204"/>
                        <a:pt x="1378" y="7204"/>
                      </a:cubicBezTo>
                      <a:cubicBezTo>
                        <a:pt x="2383" y="5403"/>
                        <a:pt x="3354" y="3220"/>
                        <a:pt x="4393" y="1801"/>
                      </a:cubicBezTo>
                      <a:cubicBezTo>
                        <a:pt x="4776" y="1278"/>
                        <a:pt x="5199" y="1638"/>
                        <a:pt x="5599" y="1441"/>
                      </a:cubicBezTo>
                      <a:cubicBezTo>
                        <a:pt x="5689" y="1397"/>
                        <a:pt x="5770" y="1181"/>
                        <a:pt x="5858" y="1081"/>
                      </a:cubicBezTo>
                      <a:cubicBezTo>
                        <a:pt x="6086" y="820"/>
                        <a:pt x="6547" y="360"/>
                        <a:pt x="6547" y="360"/>
                      </a:cubicBezTo>
                      <a:cubicBezTo>
                        <a:pt x="7207" y="481"/>
                        <a:pt x="7878" y="226"/>
                        <a:pt x="8528" y="721"/>
                      </a:cubicBezTo>
                      <a:cubicBezTo>
                        <a:pt x="8617" y="789"/>
                        <a:pt x="8353" y="1733"/>
                        <a:pt x="8442" y="1801"/>
                      </a:cubicBezTo>
                      <a:cubicBezTo>
                        <a:pt x="8614" y="1932"/>
                        <a:pt x="9864" y="1238"/>
                        <a:pt x="10165" y="1081"/>
                      </a:cubicBezTo>
                      <a:cubicBezTo>
                        <a:pt x="10251" y="961"/>
                        <a:pt x="10335" y="813"/>
                        <a:pt x="10423" y="721"/>
                      </a:cubicBezTo>
                      <a:cubicBezTo>
                        <a:pt x="10664" y="469"/>
                        <a:pt x="11140" y="161"/>
                        <a:pt x="11371" y="0"/>
                      </a:cubicBezTo>
                      <a:cubicBezTo>
                        <a:pt x="12491" y="120"/>
                        <a:pt x="13613" y="27"/>
                        <a:pt x="14730" y="360"/>
                      </a:cubicBezTo>
                      <a:cubicBezTo>
                        <a:pt x="14834" y="391"/>
                        <a:pt x="14896" y="887"/>
                        <a:pt x="14989" y="1081"/>
                      </a:cubicBezTo>
                      <a:cubicBezTo>
                        <a:pt x="15070" y="1251"/>
                        <a:pt x="15161" y="1321"/>
                        <a:pt x="15247" y="1441"/>
                      </a:cubicBezTo>
                      <a:cubicBezTo>
                        <a:pt x="16038" y="339"/>
                        <a:pt x="15583" y="796"/>
                        <a:pt x="16625" y="360"/>
                      </a:cubicBezTo>
                      <a:lnTo>
                        <a:pt x="18348" y="721"/>
                      </a:lnTo>
                      <a:cubicBezTo>
                        <a:pt x="21599" y="1215"/>
                        <a:pt x="21529" y="-3151"/>
                        <a:pt x="21277" y="6844"/>
                      </a:cubicBezTo>
                      <a:cubicBezTo>
                        <a:pt x="21268" y="7221"/>
                        <a:pt x="21220" y="7564"/>
                        <a:pt x="21191" y="7924"/>
                      </a:cubicBezTo>
                      <a:cubicBezTo>
                        <a:pt x="21220" y="9245"/>
                        <a:pt x="21232" y="10573"/>
                        <a:pt x="21277" y="11886"/>
                      </a:cubicBezTo>
                      <a:cubicBezTo>
                        <a:pt x="21303" y="12648"/>
                        <a:pt x="21600" y="14537"/>
                        <a:pt x="21277" y="15128"/>
                      </a:cubicBezTo>
                      <a:cubicBezTo>
                        <a:pt x="20882" y="15851"/>
                        <a:pt x="20416" y="15425"/>
                        <a:pt x="19985" y="15488"/>
                      </a:cubicBezTo>
                      <a:cubicBezTo>
                        <a:pt x="18779" y="15665"/>
                        <a:pt x="17573" y="15728"/>
                        <a:pt x="16367" y="15848"/>
                      </a:cubicBezTo>
                      <a:cubicBezTo>
                        <a:pt x="16122" y="16053"/>
                        <a:pt x="15547" y="16569"/>
                        <a:pt x="15333" y="16569"/>
                      </a:cubicBezTo>
                      <a:cubicBezTo>
                        <a:pt x="14529" y="16569"/>
                        <a:pt x="13725" y="16328"/>
                        <a:pt x="12921" y="16208"/>
                      </a:cubicBezTo>
                      <a:cubicBezTo>
                        <a:pt x="6114" y="16948"/>
                        <a:pt x="8470" y="18449"/>
                        <a:pt x="5772" y="16569"/>
                      </a:cubicBezTo>
                      <a:cubicBezTo>
                        <a:pt x="5657" y="16328"/>
                        <a:pt x="5555" y="15848"/>
                        <a:pt x="5427" y="15848"/>
                      </a:cubicBezTo>
                      <a:cubicBezTo>
                        <a:pt x="4598" y="15848"/>
                        <a:pt x="4432" y="16155"/>
                        <a:pt x="3876" y="16929"/>
                      </a:cubicBezTo>
                      <a:lnTo>
                        <a:pt x="1378" y="16208"/>
                      </a:lnTo>
                      <a:cubicBezTo>
                        <a:pt x="1252" y="16115"/>
                        <a:pt x="1158" y="15629"/>
                        <a:pt x="1034" y="15488"/>
                      </a:cubicBezTo>
                      <a:cubicBezTo>
                        <a:pt x="838" y="15265"/>
                        <a:pt x="632" y="15248"/>
                        <a:pt x="431" y="15128"/>
                      </a:cubicBezTo>
                      <a:cubicBezTo>
                        <a:pt x="373" y="14888"/>
                        <a:pt x="300" y="14699"/>
                        <a:pt x="258" y="14407"/>
                      </a:cubicBezTo>
                      <a:cubicBezTo>
                        <a:pt x="212" y="14082"/>
                        <a:pt x="213" y="13666"/>
                        <a:pt x="172" y="13327"/>
                      </a:cubicBezTo>
                      <a:cubicBezTo>
                        <a:pt x="126" y="12940"/>
                        <a:pt x="57" y="12607"/>
                        <a:pt x="0" y="12246"/>
                      </a:cubicBezTo>
                      <a:cubicBezTo>
                        <a:pt x="83" y="10521"/>
                        <a:pt x="22" y="10602"/>
                        <a:pt x="258" y="9365"/>
                      </a:cubicBezTo>
                      <a:cubicBezTo>
                        <a:pt x="309" y="9100"/>
                        <a:pt x="358" y="8796"/>
                        <a:pt x="431" y="8645"/>
                      </a:cubicBezTo>
                      <a:cubicBezTo>
                        <a:pt x="593" y="8305"/>
                        <a:pt x="775" y="8164"/>
                        <a:pt x="948" y="7924"/>
                      </a:cubicBezTo>
                      <a:cubicBezTo>
                        <a:pt x="1233" y="7526"/>
                        <a:pt x="1206" y="7944"/>
                        <a:pt x="1206" y="7204"/>
                      </a:cubicBezTo>
                    </a:path>
                  </a:pathLst>
                </a:custGeom>
                <a:gradFill flip="none" rotWithShape="1">
                  <a:gsLst>
                    <a:gs pos="57000">
                      <a:srgbClr val="003760"/>
                    </a:gs>
                    <a:gs pos="92000">
                      <a:srgbClr val="2166A2"/>
                    </a:gs>
                  </a:gsLst>
                  <a:lin ang="12420000" scaled="0"/>
                </a:gradFill>
                <a:ln w="12700" cap="flat">
                  <a:noFill/>
                  <a:miter lim="400000"/>
                </a:ln>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757" name="Shape"/>
              <p:cNvSpPr/>
              <p:nvPr/>
            </p:nvSpPr>
            <p:spPr>
              <a:xfrm>
                <a:off x="1801570" y="109007"/>
                <a:ext cx="3913434" cy="1089559"/>
              </a:xfrm>
              <a:custGeom>
                <a:avLst/>
                <a:gdLst/>
                <a:ahLst/>
                <a:cxnLst>
                  <a:cxn ang="0">
                    <a:pos x="wd2" y="hd2"/>
                  </a:cxn>
                  <a:cxn ang="5400000">
                    <a:pos x="wd2" y="hd2"/>
                  </a:cxn>
                  <a:cxn ang="10800000">
                    <a:pos x="wd2" y="hd2"/>
                  </a:cxn>
                  <a:cxn ang="16200000">
                    <a:pos x="wd2" y="hd2"/>
                  </a:cxn>
                </a:cxnLst>
                <a:rect l="0" t="0" r="r" b="b"/>
                <a:pathLst>
                  <a:path w="21299" h="21058" fill="norm" stroke="1" extrusionOk="0">
                    <a:moveTo>
                      <a:pt x="219" y="20895"/>
                    </a:moveTo>
                    <a:cubicBezTo>
                      <a:pt x="-301" y="20759"/>
                      <a:pt x="261" y="20202"/>
                      <a:pt x="319" y="19915"/>
                    </a:cubicBezTo>
                    <a:cubicBezTo>
                      <a:pt x="353" y="19752"/>
                      <a:pt x="393" y="19601"/>
                      <a:pt x="420" y="19426"/>
                    </a:cubicBezTo>
                    <a:cubicBezTo>
                      <a:pt x="444" y="19272"/>
                      <a:pt x="447" y="19090"/>
                      <a:pt x="470" y="18936"/>
                    </a:cubicBezTo>
                    <a:cubicBezTo>
                      <a:pt x="497" y="18760"/>
                      <a:pt x="544" y="18622"/>
                      <a:pt x="571" y="18446"/>
                    </a:cubicBezTo>
                    <a:cubicBezTo>
                      <a:pt x="702" y="17599"/>
                      <a:pt x="525" y="18268"/>
                      <a:pt x="722" y="17630"/>
                    </a:cubicBezTo>
                    <a:cubicBezTo>
                      <a:pt x="802" y="16852"/>
                      <a:pt x="764" y="16738"/>
                      <a:pt x="923" y="16324"/>
                    </a:cubicBezTo>
                    <a:cubicBezTo>
                      <a:pt x="970" y="16201"/>
                      <a:pt x="1024" y="16106"/>
                      <a:pt x="1074" y="15998"/>
                    </a:cubicBezTo>
                    <a:cubicBezTo>
                      <a:pt x="1208" y="14692"/>
                      <a:pt x="1007" y="16215"/>
                      <a:pt x="1275" y="15345"/>
                    </a:cubicBezTo>
                    <a:cubicBezTo>
                      <a:pt x="1544" y="14474"/>
                      <a:pt x="1074" y="15127"/>
                      <a:pt x="1477" y="14692"/>
                    </a:cubicBezTo>
                    <a:cubicBezTo>
                      <a:pt x="1510" y="14474"/>
                      <a:pt x="1529" y="14226"/>
                      <a:pt x="1577" y="14039"/>
                    </a:cubicBezTo>
                    <a:cubicBezTo>
                      <a:pt x="1616" y="13888"/>
                      <a:pt x="1681" y="13835"/>
                      <a:pt x="1728" y="13712"/>
                    </a:cubicBezTo>
                    <a:cubicBezTo>
                      <a:pt x="1765" y="13616"/>
                      <a:pt x="1795" y="13495"/>
                      <a:pt x="1829" y="13386"/>
                    </a:cubicBezTo>
                    <a:cubicBezTo>
                      <a:pt x="1952" y="11781"/>
                      <a:pt x="1819" y="13673"/>
                      <a:pt x="1929" y="10447"/>
                    </a:cubicBezTo>
                    <a:cubicBezTo>
                      <a:pt x="1931" y="10413"/>
                      <a:pt x="2005" y="9405"/>
                      <a:pt x="2030" y="9305"/>
                    </a:cubicBezTo>
                    <a:cubicBezTo>
                      <a:pt x="2068" y="9152"/>
                      <a:pt x="2131" y="9087"/>
                      <a:pt x="2181" y="8978"/>
                    </a:cubicBezTo>
                    <a:cubicBezTo>
                      <a:pt x="2198" y="8815"/>
                      <a:pt x="2208" y="8642"/>
                      <a:pt x="2231" y="8489"/>
                    </a:cubicBezTo>
                    <a:cubicBezTo>
                      <a:pt x="2301" y="8034"/>
                      <a:pt x="2372" y="7870"/>
                      <a:pt x="2483" y="7509"/>
                    </a:cubicBezTo>
                    <a:cubicBezTo>
                      <a:pt x="2742" y="4982"/>
                      <a:pt x="2445" y="7592"/>
                      <a:pt x="2684" y="6040"/>
                    </a:cubicBezTo>
                    <a:cubicBezTo>
                      <a:pt x="2708" y="5886"/>
                      <a:pt x="2720" y="5716"/>
                      <a:pt x="2734" y="5550"/>
                    </a:cubicBezTo>
                    <a:cubicBezTo>
                      <a:pt x="2812" y="4666"/>
                      <a:pt x="2769" y="4987"/>
                      <a:pt x="2835" y="3918"/>
                    </a:cubicBezTo>
                    <a:cubicBezTo>
                      <a:pt x="2849" y="3689"/>
                      <a:pt x="2958" y="2315"/>
                      <a:pt x="2986" y="2285"/>
                    </a:cubicBezTo>
                    <a:lnTo>
                      <a:pt x="3137" y="2122"/>
                    </a:lnTo>
                    <a:cubicBezTo>
                      <a:pt x="3167" y="1730"/>
                      <a:pt x="3179" y="1261"/>
                      <a:pt x="3288" y="979"/>
                    </a:cubicBezTo>
                    <a:cubicBezTo>
                      <a:pt x="3329" y="872"/>
                      <a:pt x="3386" y="824"/>
                      <a:pt x="3439" y="816"/>
                    </a:cubicBezTo>
                    <a:cubicBezTo>
                      <a:pt x="4109" y="715"/>
                      <a:pt x="4780" y="707"/>
                      <a:pt x="5451" y="653"/>
                    </a:cubicBezTo>
                    <a:lnTo>
                      <a:pt x="5904" y="163"/>
                    </a:lnTo>
                    <a:lnTo>
                      <a:pt x="6055" y="0"/>
                    </a:lnTo>
                    <a:cubicBezTo>
                      <a:pt x="6122" y="109"/>
                      <a:pt x="6181" y="307"/>
                      <a:pt x="6256" y="327"/>
                    </a:cubicBezTo>
                    <a:cubicBezTo>
                      <a:pt x="8126" y="818"/>
                      <a:pt x="7439" y="-542"/>
                      <a:pt x="8067" y="816"/>
                    </a:cubicBezTo>
                    <a:cubicBezTo>
                      <a:pt x="8421" y="734"/>
                      <a:pt x="9514" y="465"/>
                      <a:pt x="9778" y="490"/>
                    </a:cubicBezTo>
                    <a:cubicBezTo>
                      <a:pt x="9953" y="506"/>
                      <a:pt x="10426" y="729"/>
                      <a:pt x="10683" y="979"/>
                    </a:cubicBezTo>
                    <a:cubicBezTo>
                      <a:pt x="10785" y="1078"/>
                      <a:pt x="10885" y="1197"/>
                      <a:pt x="10985" y="1306"/>
                    </a:cubicBezTo>
                    <a:lnTo>
                      <a:pt x="11136" y="1469"/>
                    </a:lnTo>
                    <a:cubicBezTo>
                      <a:pt x="11598" y="970"/>
                      <a:pt x="11333" y="1177"/>
                      <a:pt x="11941" y="979"/>
                    </a:cubicBezTo>
                    <a:cubicBezTo>
                      <a:pt x="12008" y="925"/>
                      <a:pt x="12075" y="860"/>
                      <a:pt x="12142" y="816"/>
                    </a:cubicBezTo>
                    <a:cubicBezTo>
                      <a:pt x="12286" y="723"/>
                      <a:pt x="12548" y="621"/>
                      <a:pt x="12696" y="490"/>
                    </a:cubicBezTo>
                    <a:cubicBezTo>
                      <a:pt x="12798" y="399"/>
                      <a:pt x="12998" y="163"/>
                      <a:pt x="12998" y="163"/>
                    </a:cubicBezTo>
                    <a:cubicBezTo>
                      <a:pt x="13367" y="218"/>
                      <a:pt x="13738" y="189"/>
                      <a:pt x="14105" y="327"/>
                    </a:cubicBezTo>
                    <a:cubicBezTo>
                      <a:pt x="14824" y="596"/>
                      <a:pt x="13636" y="874"/>
                      <a:pt x="14608" y="979"/>
                    </a:cubicBezTo>
                    <a:lnTo>
                      <a:pt x="16117" y="1143"/>
                    </a:lnTo>
                    <a:cubicBezTo>
                      <a:pt x="16234" y="1252"/>
                      <a:pt x="16347" y="1469"/>
                      <a:pt x="16469" y="1469"/>
                    </a:cubicBezTo>
                    <a:cubicBezTo>
                      <a:pt x="17057" y="1469"/>
                      <a:pt x="18230" y="1143"/>
                      <a:pt x="18230" y="1143"/>
                    </a:cubicBezTo>
                    <a:cubicBezTo>
                      <a:pt x="18364" y="1088"/>
                      <a:pt x="18497" y="999"/>
                      <a:pt x="18633" y="979"/>
                    </a:cubicBezTo>
                    <a:cubicBezTo>
                      <a:pt x="19236" y="890"/>
                      <a:pt x="19841" y="917"/>
                      <a:pt x="20444" y="816"/>
                    </a:cubicBezTo>
                    <a:cubicBezTo>
                      <a:pt x="20497" y="807"/>
                      <a:pt x="20547" y="730"/>
                      <a:pt x="20595" y="653"/>
                    </a:cubicBezTo>
                    <a:cubicBezTo>
                      <a:pt x="20649" y="565"/>
                      <a:pt x="20695" y="435"/>
                      <a:pt x="20746" y="327"/>
                    </a:cubicBezTo>
                    <a:cubicBezTo>
                      <a:pt x="20829" y="435"/>
                      <a:pt x="20913" y="550"/>
                      <a:pt x="20997" y="653"/>
                    </a:cubicBezTo>
                    <a:cubicBezTo>
                      <a:pt x="21047" y="713"/>
                      <a:pt x="21127" y="659"/>
                      <a:pt x="21148" y="816"/>
                    </a:cubicBezTo>
                    <a:cubicBezTo>
                      <a:pt x="21203" y="1217"/>
                      <a:pt x="21181" y="1687"/>
                      <a:pt x="21198" y="2122"/>
                    </a:cubicBezTo>
                    <a:cubicBezTo>
                      <a:pt x="21250" y="3376"/>
                      <a:pt x="21225" y="2957"/>
                      <a:pt x="21299" y="3918"/>
                    </a:cubicBezTo>
                    <a:cubicBezTo>
                      <a:pt x="21282" y="6040"/>
                      <a:pt x="21278" y="8163"/>
                      <a:pt x="21249" y="10284"/>
                    </a:cubicBezTo>
                    <a:cubicBezTo>
                      <a:pt x="21244" y="10615"/>
                      <a:pt x="21228" y="10947"/>
                      <a:pt x="21198" y="11264"/>
                    </a:cubicBezTo>
                    <a:cubicBezTo>
                      <a:pt x="21177" y="11497"/>
                      <a:pt x="21131" y="11699"/>
                      <a:pt x="21098" y="11917"/>
                    </a:cubicBezTo>
                    <a:cubicBezTo>
                      <a:pt x="21081" y="12134"/>
                      <a:pt x="21067" y="12355"/>
                      <a:pt x="21047" y="12570"/>
                    </a:cubicBezTo>
                    <a:cubicBezTo>
                      <a:pt x="21017" y="12899"/>
                      <a:pt x="20947" y="13549"/>
                      <a:pt x="20947" y="13549"/>
                    </a:cubicBezTo>
                    <a:cubicBezTo>
                      <a:pt x="20861" y="15499"/>
                      <a:pt x="20947" y="14042"/>
                      <a:pt x="20846" y="15181"/>
                    </a:cubicBezTo>
                    <a:cubicBezTo>
                      <a:pt x="20825" y="15425"/>
                      <a:pt x="20786" y="16063"/>
                      <a:pt x="20746" y="16324"/>
                    </a:cubicBezTo>
                    <a:cubicBezTo>
                      <a:pt x="20689" y="16691"/>
                      <a:pt x="20589" y="17046"/>
                      <a:pt x="20494" y="17303"/>
                    </a:cubicBezTo>
                    <a:cubicBezTo>
                      <a:pt x="20364" y="17655"/>
                      <a:pt x="20343" y="17630"/>
                      <a:pt x="20192" y="17793"/>
                    </a:cubicBezTo>
                    <a:cubicBezTo>
                      <a:pt x="20159" y="17902"/>
                      <a:pt x="20120" y="17997"/>
                      <a:pt x="20092" y="18120"/>
                    </a:cubicBezTo>
                    <a:cubicBezTo>
                      <a:pt x="20091" y="18120"/>
                      <a:pt x="19840" y="19344"/>
                      <a:pt x="19790" y="19589"/>
                    </a:cubicBezTo>
                    <a:cubicBezTo>
                      <a:pt x="19756" y="19752"/>
                      <a:pt x="19746" y="20017"/>
                      <a:pt x="19689" y="20079"/>
                    </a:cubicBezTo>
                    <a:cubicBezTo>
                      <a:pt x="19545" y="20234"/>
                      <a:pt x="19495" y="20303"/>
                      <a:pt x="19337" y="20405"/>
                    </a:cubicBezTo>
                    <a:cubicBezTo>
                      <a:pt x="19237" y="20470"/>
                      <a:pt x="19134" y="20488"/>
                      <a:pt x="19035" y="20568"/>
                    </a:cubicBezTo>
                    <a:cubicBezTo>
                      <a:pt x="18932" y="20652"/>
                      <a:pt x="18733" y="20895"/>
                      <a:pt x="18733" y="20895"/>
                    </a:cubicBezTo>
                    <a:cubicBezTo>
                      <a:pt x="17256" y="20526"/>
                      <a:pt x="19050" y="20895"/>
                      <a:pt x="16620" y="20895"/>
                    </a:cubicBezTo>
                    <a:cubicBezTo>
                      <a:pt x="15089" y="20895"/>
                      <a:pt x="12325" y="20685"/>
                      <a:pt x="10633" y="20568"/>
                    </a:cubicBezTo>
                    <a:lnTo>
                      <a:pt x="9879" y="20895"/>
                    </a:lnTo>
                    <a:cubicBezTo>
                      <a:pt x="9778" y="20942"/>
                      <a:pt x="9677" y="21004"/>
                      <a:pt x="9577" y="21058"/>
                    </a:cubicBezTo>
                    <a:lnTo>
                      <a:pt x="3439" y="20732"/>
                    </a:lnTo>
                    <a:cubicBezTo>
                      <a:pt x="2349" y="20713"/>
                      <a:pt x="739" y="21031"/>
                      <a:pt x="219" y="20895"/>
                    </a:cubicBezTo>
                    <a:close/>
                  </a:path>
                </a:pathLst>
              </a:custGeom>
              <a:solidFill>
                <a:srgbClr val="088ED0">
                  <a:alpha val="87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59" name="Sunlit zone (photosynthesis)"/>
            <p:cNvSpPr txBox="1"/>
            <p:nvPr/>
          </p:nvSpPr>
          <p:spPr>
            <a:xfrm>
              <a:off x="2370241" y="799733"/>
              <a:ext cx="2811360" cy="31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solidFill>
                    <a:srgbClr val="FFFFFF"/>
                  </a:solidFill>
                  <a:latin typeface="Arial"/>
                  <a:ea typeface="Arial"/>
                  <a:cs typeface="Arial"/>
                  <a:sym typeface="Arial"/>
                </a:defRPr>
              </a:lvl1pPr>
            </a:lstStyle>
            <a:p>
              <a:pPr/>
              <a:r>
                <a:t>Sunlit zone (photosynthesis) </a:t>
              </a:r>
            </a:p>
          </p:txBody>
        </p:sp>
        <p:sp>
          <p:nvSpPr>
            <p:cNvPr id="760" name="Shape"/>
            <p:cNvSpPr/>
            <p:nvPr/>
          </p:nvSpPr>
          <p:spPr>
            <a:xfrm>
              <a:off x="2673175" y="1708151"/>
              <a:ext cx="2497668" cy="320678"/>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15" y="1705"/>
                  </a:moveTo>
                  <a:cubicBezTo>
                    <a:pt x="-11" y="2463"/>
                    <a:pt x="-25" y="688"/>
                    <a:pt x="173" y="5684"/>
                  </a:cubicBezTo>
                  <a:cubicBezTo>
                    <a:pt x="195" y="6260"/>
                    <a:pt x="209" y="6876"/>
                    <a:pt x="251" y="7389"/>
                  </a:cubicBezTo>
                  <a:cubicBezTo>
                    <a:pt x="326" y="8289"/>
                    <a:pt x="538" y="9147"/>
                    <a:pt x="645" y="9663"/>
                  </a:cubicBezTo>
                  <a:cubicBezTo>
                    <a:pt x="840" y="13893"/>
                    <a:pt x="540" y="8247"/>
                    <a:pt x="1038" y="13642"/>
                  </a:cubicBezTo>
                  <a:cubicBezTo>
                    <a:pt x="1342" y="16926"/>
                    <a:pt x="1024" y="13958"/>
                    <a:pt x="1432" y="16484"/>
                  </a:cubicBezTo>
                  <a:cubicBezTo>
                    <a:pt x="1545" y="17182"/>
                    <a:pt x="1606" y="18419"/>
                    <a:pt x="1747" y="18758"/>
                  </a:cubicBezTo>
                  <a:cubicBezTo>
                    <a:pt x="1825" y="18947"/>
                    <a:pt x="1902" y="19196"/>
                    <a:pt x="1983" y="19326"/>
                  </a:cubicBezTo>
                  <a:cubicBezTo>
                    <a:pt x="2369" y="19946"/>
                    <a:pt x="2774" y="20111"/>
                    <a:pt x="3163" y="20463"/>
                  </a:cubicBezTo>
                  <a:cubicBezTo>
                    <a:pt x="3347" y="20629"/>
                    <a:pt x="3531" y="20842"/>
                    <a:pt x="3714" y="21032"/>
                  </a:cubicBezTo>
                  <a:cubicBezTo>
                    <a:pt x="4108" y="20842"/>
                    <a:pt x="4503" y="20778"/>
                    <a:pt x="4895" y="20463"/>
                  </a:cubicBezTo>
                  <a:cubicBezTo>
                    <a:pt x="4977" y="20397"/>
                    <a:pt x="5051" y="20059"/>
                    <a:pt x="5131" y="19895"/>
                  </a:cubicBezTo>
                  <a:cubicBezTo>
                    <a:pt x="5235" y="19680"/>
                    <a:pt x="5341" y="19516"/>
                    <a:pt x="5446" y="19326"/>
                  </a:cubicBezTo>
                  <a:cubicBezTo>
                    <a:pt x="5708" y="19516"/>
                    <a:pt x="5974" y="19544"/>
                    <a:pt x="6233" y="19895"/>
                  </a:cubicBezTo>
                  <a:cubicBezTo>
                    <a:pt x="6396" y="20116"/>
                    <a:pt x="6542" y="20797"/>
                    <a:pt x="6705" y="21032"/>
                  </a:cubicBezTo>
                  <a:lnTo>
                    <a:pt x="7099" y="21600"/>
                  </a:lnTo>
                  <a:cubicBezTo>
                    <a:pt x="8524" y="20570"/>
                    <a:pt x="9144" y="19895"/>
                    <a:pt x="10640" y="19895"/>
                  </a:cubicBezTo>
                  <a:cubicBezTo>
                    <a:pt x="11533" y="19895"/>
                    <a:pt x="12424" y="20274"/>
                    <a:pt x="13316" y="20463"/>
                  </a:cubicBezTo>
                  <a:cubicBezTo>
                    <a:pt x="15205" y="20274"/>
                    <a:pt x="17095" y="20406"/>
                    <a:pt x="18983" y="19895"/>
                  </a:cubicBezTo>
                  <a:cubicBezTo>
                    <a:pt x="21575" y="19193"/>
                    <a:pt x="18685" y="19030"/>
                    <a:pt x="19848" y="18189"/>
                  </a:cubicBezTo>
                  <a:cubicBezTo>
                    <a:pt x="20293" y="17868"/>
                    <a:pt x="20740" y="17811"/>
                    <a:pt x="21186" y="17621"/>
                  </a:cubicBezTo>
                  <a:cubicBezTo>
                    <a:pt x="21294" y="15301"/>
                    <a:pt x="21293" y="16332"/>
                    <a:pt x="21186" y="13642"/>
                  </a:cubicBezTo>
                  <a:cubicBezTo>
                    <a:pt x="21164" y="13066"/>
                    <a:pt x="21166" y="12361"/>
                    <a:pt x="21108" y="11937"/>
                  </a:cubicBezTo>
                  <a:cubicBezTo>
                    <a:pt x="21049" y="11513"/>
                    <a:pt x="20950" y="11558"/>
                    <a:pt x="20872" y="11368"/>
                  </a:cubicBezTo>
                  <a:cubicBezTo>
                    <a:pt x="20845" y="10800"/>
                    <a:pt x="20793" y="10262"/>
                    <a:pt x="20793" y="9663"/>
                  </a:cubicBezTo>
                  <a:cubicBezTo>
                    <a:pt x="20793" y="8291"/>
                    <a:pt x="20888" y="6461"/>
                    <a:pt x="20950" y="5116"/>
                  </a:cubicBezTo>
                  <a:cubicBezTo>
                    <a:pt x="20931" y="4147"/>
                    <a:pt x="20989" y="0"/>
                    <a:pt x="20636" y="0"/>
                  </a:cubicBezTo>
                  <a:cubicBezTo>
                    <a:pt x="20541" y="0"/>
                    <a:pt x="20486" y="859"/>
                    <a:pt x="20399" y="1137"/>
                  </a:cubicBezTo>
                  <a:cubicBezTo>
                    <a:pt x="20248" y="1624"/>
                    <a:pt x="19927" y="2274"/>
                    <a:pt x="19927" y="2274"/>
                  </a:cubicBezTo>
                  <a:cubicBezTo>
                    <a:pt x="18393" y="1266"/>
                    <a:pt x="19491" y="1706"/>
                    <a:pt x="17251" y="2274"/>
                  </a:cubicBezTo>
                  <a:lnTo>
                    <a:pt x="14575" y="2842"/>
                  </a:lnTo>
                  <a:lnTo>
                    <a:pt x="10325" y="2274"/>
                  </a:lnTo>
                  <a:cubicBezTo>
                    <a:pt x="10114" y="2224"/>
                    <a:pt x="9907" y="1790"/>
                    <a:pt x="9696" y="1705"/>
                  </a:cubicBezTo>
                  <a:cubicBezTo>
                    <a:pt x="8962" y="1411"/>
                    <a:pt x="8227" y="1349"/>
                    <a:pt x="7492" y="1137"/>
                  </a:cubicBezTo>
                  <a:lnTo>
                    <a:pt x="5761" y="568"/>
                  </a:lnTo>
                  <a:cubicBezTo>
                    <a:pt x="3950" y="758"/>
                    <a:pt x="2139" y="593"/>
                    <a:pt x="330" y="1137"/>
                  </a:cubicBezTo>
                  <a:cubicBezTo>
                    <a:pt x="72" y="1214"/>
                    <a:pt x="41" y="947"/>
                    <a:pt x="15" y="1705"/>
                  </a:cubicBezTo>
                  <a:close/>
                </a:path>
              </a:pathLst>
            </a:custGeom>
            <a:gradFill flip="none" rotWithShape="1">
              <a:gsLst>
                <a:gs pos="21000">
                  <a:srgbClr val="001220"/>
                </a:gs>
                <a:gs pos="82000">
                  <a:srgbClr val="002440"/>
                </a:gs>
              </a:gsLst>
              <a:lin ang="1632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61" name="Shape"/>
            <p:cNvSpPr/>
            <p:nvPr/>
          </p:nvSpPr>
          <p:spPr>
            <a:xfrm>
              <a:off x="1756436" y="1421281"/>
              <a:ext cx="3454998" cy="297590"/>
            </a:xfrm>
            <a:custGeom>
              <a:avLst/>
              <a:gdLst/>
              <a:ahLst/>
              <a:cxnLst>
                <a:cxn ang="0">
                  <a:pos x="wd2" y="hd2"/>
                </a:cxn>
                <a:cxn ang="5400000">
                  <a:pos x="wd2" y="hd2"/>
                </a:cxn>
                <a:cxn ang="10800000">
                  <a:pos x="wd2" y="hd2"/>
                </a:cxn>
                <a:cxn ang="16200000">
                  <a:pos x="wd2" y="hd2"/>
                </a:cxn>
              </a:cxnLst>
              <a:rect l="0" t="0" r="r" b="b"/>
              <a:pathLst>
                <a:path w="21388" h="20871" fill="norm" stroke="1" extrusionOk="0">
                  <a:moveTo>
                    <a:pt x="29" y="2529"/>
                  </a:moveTo>
                  <a:cubicBezTo>
                    <a:pt x="-48" y="3022"/>
                    <a:pt x="48" y="3817"/>
                    <a:pt x="86" y="4304"/>
                  </a:cubicBezTo>
                  <a:cubicBezTo>
                    <a:pt x="129" y="4860"/>
                    <a:pt x="189" y="5427"/>
                    <a:pt x="258" y="5488"/>
                  </a:cubicBezTo>
                  <a:cubicBezTo>
                    <a:pt x="866" y="6027"/>
                    <a:pt x="1479" y="5882"/>
                    <a:pt x="2090" y="6079"/>
                  </a:cubicBezTo>
                  <a:cubicBezTo>
                    <a:pt x="2217" y="6958"/>
                    <a:pt x="2283" y="7242"/>
                    <a:pt x="2376" y="8446"/>
                  </a:cubicBezTo>
                  <a:cubicBezTo>
                    <a:pt x="2419" y="9001"/>
                    <a:pt x="2452" y="9629"/>
                    <a:pt x="2490" y="10221"/>
                  </a:cubicBezTo>
                  <a:cubicBezTo>
                    <a:pt x="2533" y="11543"/>
                    <a:pt x="2591" y="14388"/>
                    <a:pt x="2719" y="15546"/>
                  </a:cubicBezTo>
                  <a:cubicBezTo>
                    <a:pt x="2823" y="16482"/>
                    <a:pt x="3063" y="17912"/>
                    <a:pt x="3063" y="17912"/>
                  </a:cubicBezTo>
                  <a:cubicBezTo>
                    <a:pt x="3463" y="17518"/>
                    <a:pt x="3865" y="17225"/>
                    <a:pt x="4265" y="16729"/>
                  </a:cubicBezTo>
                  <a:cubicBezTo>
                    <a:pt x="4635" y="16270"/>
                    <a:pt x="4356" y="15662"/>
                    <a:pt x="4665" y="16729"/>
                  </a:cubicBezTo>
                  <a:cubicBezTo>
                    <a:pt x="4801" y="18131"/>
                    <a:pt x="4929" y="19610"/>
                    <a:pt x="5123" y="20279"/>
                  </a:cubicBezTo>
                  <a:lnTo>
                    <a:pt x="5295" y="20871"/>
                  </a:lnTo>
                  <a:lnTo>
                    <a:pt x="14111" y="19687"/>
                  </a:lnTo>
                  <a:lnTo>
                    <a:pt x="16000" y="19096"/>
                  </a:lnTo>
                  <a:lnTo>
                    <a:pt x="19606" y="19687"/>
                  </a:lnTo>
                  <a:cubicBezTo>
                    <a:pt x="20646" y="19994"/>
                    <a:pt x="19274" y="21121"/>
                    <a:pt x="20522" y="19687"/>
                  </a:cubicBezTo>
                  <a:cubicBezTo>
                    <a:pt x="20560" y="19096"/>
                    <a:pt x="20615" y="18587"/>
                    <a:pt x="20636" y="17912"/>
                  </a:cubicBezTo>
                  <a:cubicBezTo>
                    <a:pt x="20673" y="16774"/>
                    <a:pt x="20642" y="15435"/>
                    <a:pt x="20694" y="14362"/>
                  </a:cubicBezTo>
                  <a:cubicBezTo>
                    <a:pt x="20724" y="13726"/>
                    <a:pt x="20812" y="13623"/>
                    <a:pt x="20865" y="13179"/>
                  </a:cubicBezTo>
                  <a:cubicBezTo>
                    <a:pt x="20908" y="12831"/>
                    <a:pt x="20946" y="12431"/>
                    <a:pt x="20980" y="11996"/>
                  </a:cubicBezTo>
                  <a:cubicBezTo>
                    <a:pt x="21023" y="11441"/>
                    <a:pt x="21066" y="10871"/>
                    <a:pt x="21094" y="10221"/>
                  </a:cubicBezTo>
                  <a:cubicBezTo>
                    <a:pt x="21094" y="10221"/>
                    <a:pt x="21238" y="5784"/>
                    <a:pt x="21266" y="4896"/>
                  </a:cubicBezTo>
                  <a:cubicBezTo>
                    <a:pt x="21288" y="4233"/>
                    <a:pt x="21419" y="401"/>
                    <a:pt x="21381" y="163"/>
                  </a:cubicBezTo>
                  <a:cubicBezTo>
                    <a:pt x="21277" y="-479"/>
                    <a:pt x="21152" y="952"/>
                    <a:pt x="21037" y="1346"/>
                  </a:cubicBezTo>
                  <a:lnTo>
                    <a:pt x="20865" y="1938"/>
                  </a:lnTo>
                  <a:cubicBezTo>
                    <a:pt x="20751" y="1741"/>
                    <a:pt x="20619" y="2012"/>
                    <a:pt x="20522" y="1346"/>
                  </a:cubicBezTo>
                  <a:cubicBezTo>
                    <a:pt x="20472" y="1000"/>
                    <a:pt x="20754" y="698"/>
                    <a:pt x="20694" y="754"/>
                  </a:cubicBezTo>
                  <a:lnTo>
                    <a:pt x="20064" y="1346"/>
                  </a:lnTo>
                  <a:cubicBezTo>
                    <a:pt x="18897" y="3759"/>
                    <a:pt x="20055" y="1543"/>
                    <a:pt x="17145" y="2529"/>
                  </a:cubicBezTo>
                  <a:cubicBezTo>
                    <a:pt x="16858" y="2627"/>
                    <a:pt x="16572" y="2924"/>
                    <a:pt x="16286" y="3121"/>
                  </a:cubicBezTo>
                  <a:lnTo>
                    <a:pt x="14969" y="2529"/>
                  </a:lnTo>
                  <a:cubicBezTo>
                    <a:pt x="14797" y="2418"/>
                    <a:pt x="14627" y="1938"/>
                    <a:pt x="14454" y="1938"/>
                  </a:cubicBezTo>
                  <a:cubicBezTo>
                    <a:pt x="13748" y="1938"/>
                    <a:pt x="13042" y="2332"/>
                    <a:pt x="12336" y="2529"/>
                  </a:cubicBezTo>
                  <a:cubicBezTo>
                    <a:pt x="11935" y="2924"/>
                    <a:pt x="11536" y="3614"/>
                    <a:pt x="11134" y="3713"/>
                  </a:cubicBezTo>
                  <a:cubicBezTo>
                    <a:pt x="10293" y="3920"/>
                    <a:pt x="9824" y="2656"/>
                    <a:pt x="9016" y="2529"/>
                  </a:cubicBezTo>
                  <a:lnTo>
                    <a:pt x="2376" y="1938"/>
                  </a:lnTo>
                  <a:cubicBezTo>
                    <a:pt x="1765" y="1741"/>
                    <a:pt x="1155" y="1346"/>
                    <a:pt x="544" y="1346"/>
                  </a:cubicBezTo>
                  <a:cubicBezTo>
                    <a:pt x="-181" y="1346"/>
                    <a:pt x="105" y="2036"/>
                    <a:pt x="29" y="2529"/>
                  </a:cubicBezTo>
                  <a:close/>
                </a:path>
              </a:pathLst>
            </a:custGeom>
            <a:gradFill flip="none" rotWithShape="1">
              <a:gsLst>
                <a:gs pos="58000">
                  <a:srgbClr val="002B4C"/>
                </a:gs>
                <a:gs pos="87000">
                  <a:srgbClr val="01466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62" name="Shape"/>
            <p:cNvSpPr/>
            <p:nvPr/>
          </p:nvSpPr>
          <p:spPr>
            <a:xfrm>
              <a:off x="1145957" y="1131888"/>
              <a:ext cx="4209782" cy="297736"/>
            </a:xfrm>
            <a:custGeom>
              <a:avLst/>
              <a:gdLst/>
              <a:ahLst/>
              <a:cxnLst>
                <a:cxn ang="0">
                  <a:pos x="wd2" y="hd2"/>
                </a:cxn>
                <a:cxn ang="5400000">
                  <a:pos x="wd2" y="hd2"/>
                </a:cxn>
                <a:cxn ang="10800000">
                  <a:pos x="wd2" y="hd2"/>
                </a:cxn>
                <a:cxn ang="16200000">
                  <a:pos x="wd2" y="hd2"/>
                </a:cxn>
              </a:cxnLst>
              <a:rect l="0" t="0" r="r" b="b"/>
              <a:pathLst>
                <a:path w="21421" h="21321" fill="norm" stroke="1" extrusionOk="0">
                  <a:moveTo>
                    <a:pt x="146" y="5457"/>
                  </a:moveTo>
                  <a:cubicBezTo>
                    <a:pt x="-121" y="6266"/>
                    <a:pt x="38" y="8518"/>
                    <a:pt x="146" y="9702"/>
                  </a:cubicBezTo>
                  <a:cubicBezTo>
                    <a:pt x="221" y="10534"/>
                    <a:pt x="428" y="10915"/>
                    <a:pt x="428" y="10915"/>
                  </a:cubicBezTo>
                  <a:cubicBezTo>
                    <a:pt x="459" y="11521"/>
                    <a:pt x="485" y="12181"/>
                    <a:pt x="522" y="12734"/>
                  </a:cubicBezTo>
                  <a:cubicBezTo>
                    <a:pt x="580" y="13602"/>
                    <a:pt x="710" y="15159"/>
                    <a:pt x="710" y="15159"/>
                  </a:cubicBezTo>
                  <a:cubicBezTo>
                    <a:pt x="1008" y="14732"/>
                    <a:pt x="1082" y="14873"/>
                    <a:pt x="1322" y="13947"/>
                  </a:cubicBezTo>
                  <a:cubicBezTo>
                    <a:pt x="1417" y="13579"/>
                    <a:pt x="1604" y="12734"/>
                    <a:pt x="1604" y="12734"/>
                  </a:cubicBezTo>
                  <a:cubicBezTo>
                    <a:pt x="1761" y="12936"/>
                    <a:pt x="1919" y="12966"/>
                    <a:pt x="2074" y="13340"/>
                  </a:cubicBezTo>
                  <a:cubicBezTo>
                    <a:pt x="2172" y="13576"/>
                    <a:pt x="2263" y="14149"/>
                    <a:pt x="2357" y="14553"/>
                  </a:cubicBezTo>
                  <a:lnTo>
                    <a:pt x="2498" y="15159"/>
                  </a:lnTo>
                  <a:cubicBezTo>
                    <a:pt x="2513" y="15766"/>
                    <a:pt x="2514" y="16479"/>
                    <a:pt x="2545" y="16978"/>
                  </a:cubicBezTo>
                  <a:cubicBezTo>
                    <a:pt x="2580" y="17548"/>
                    <a:pt x="2642" y="17736"/>
                    <a:pt x="2686" y="18191"/>
                  </a:cubicBezTo>
                  <a:cubicBezTo>
                    <a:pt x="2721" y="18548"/>
                    <a:pt x="2742" y="19110"/>
                    <a:pt x="2780" y="19404"/>
                  </a:cubicBezTo>
                  <a:cubicBezTo>
                    <a:pt x="2828" y="19777"/>
                    <a:pt x="3074" y="20503"/>
                    <a:pt x="3109" y="20617"/>
                  </a:cubicBezTo>
                  <a:lnTo>
                    <a:pt x="6355" y="19404"/>
                  </a:lnTo>
                  <a:lnTo>
                    <a:pt x="9272" y="18798"/>
                  </a:lnTo>
                  <a:cubicBezTo>
                    <a:pt x="13352" y="20441"/>
                    <a:pt x="8252" y="18798"/>
                    <a:pt x="12236" y="18798"/>
                  </a:cubicBezTo>
                  <a:cubicBezTo>
                    <a:pt x="13193" y="18798"/>
                    <a:pt x="14149" y="19202"/>
                    <a:pt x="15106" y="19404"/>
                  </a:cubicBezTo>
                  <a:cubicBezTo>
                    <a:pt x="15121" y="20010"/>
                    <a:pt x="15103" y="21144"/>
                    <a:pt x="15153" y="21223"/>
                  </a:cubicBezTo>
                  <a:cubicBezTo>
                    <a:pt x="15386" y="21600"/>
                    <a:pt x="15623" y="20781"/>
                    <a:pt x="15858" y="20617"/>
                  </a:cubicBezTo>
                  <a:lnTo>
                    <a:pt x="16893" y="20010"/>
                  </a:lnTo>
                  <a:cubicBezTo>
                    <a:pt x="18241" y="17839"/>
                    <a:pt x="16866" y="19878"/>
                    <a:pt x="20092" y="18798"/>
                  </a:cubicBezTo>
                  <a:cubicBezTo>
                    <a:pt x="20359" y="18708"/>
                    <a:pt x="20625" y="18393"/>
                    <a:pt x="20892" y="18191"/>
                  </a:cubicBezTo>
                  <a:cubicBezTo>
                    <a:pt x="21108" y="15411"/>
                    <a:pt x="20852" y="18958"/>
                    <a:pt x="21080" y="14553"/>
                  </a:cubicBezTo>
                  <a:cubicBezTo>
                    <a:pt x="21134" y="13516"/>
                    <a:pt x="21240" y="12776"/>
                    <a:pt x="21315" y="12127"/>
                  </a:cubicBezTo>
                  <a:cubicBezTo>
                    <a:pt x="21479" y="5798"/>
                    <a:pt x="21416" y="9764"/>
                    <a:pt x="21362" y="0"/>
                  </a:cubicBezTo>
                  <a:cubicBezTo>
                    <a:pt x="21217" y="5622"/>
                    <a:pt x="21356" y="2083"/>
                    <a:pt x="20374" y="3032"/>
                  </a:cubicBezTo>
                  <a:cubicBezTo>
                    <a:pt x="20061" y="3335"/>
                    <a:pt x="19747" y="3401"/>
                    <a:pt x="19434" y="3638"/>
                  </a:cubicBezTo>
                  <a:cubicBezTo>
                    <a:pt x="19214" y="3805"/>
                    <a:pt x="18994" y="4042"/>
                    <a:pt x="18775" y="4245"/>
                  </a:cubicBezTo>
                  <a:cubicBezTo>
                    <a:pt x="18602" y="4042"/>
                    <a:pt x="18428" y="4026"/>
                    <a:pt x="18257" y="3638"/>
                  </a:cubicBezTo>
                  <a:cubicBezTo>
                    <a:pt x="18160" y="3416"/>
                    <a:pt x="17975" y="2425"/>
                    <a:pt x="17975" y="2425"/>
                  </a:cubicBezTo>
                  <a:lnTo>
                    <a:pt x="16140" y="3032"/>
                  </a:lnTo>
                  <a:cubicBezTo>
                    <a:pt x="15905" y="3144"/>
                    <a:pt x="15671" y="3638"/>
                    <a:pt x="15435" y="3638"/>
                  </a:cubicBezTo>
                  <a:cubicBezTo>
                    <a:pt x="15183" y="3638"/>
                    <a:pt x="14933" y="3114"/>
                    <a:pt x="14682" y="3032"/>
                  </a:cubicBezTo>
                  <a:lnTo>
                    <a:pt x="11718" y="2425"/>
                  </a:lnTo>
                  <a:lnTo>
                    <a:pt x="9601" y="3032"/>
                  </a:lnTo>
                  <a:cubicBezTo>
                    <a:pt x="8676" y="3376"/>
                    <a:pt x="7751" y="4107"/>
                    <a:pt x="6826" y="4245"/>
                  </a:cubicBezTo>
                  <a:cubicBezTo>
                    <a:pt x="6386" y="4310"/>
                    <a:pt x="5948" y="3840"/>
                    <a:pt x="5509" y="3638"/>
                  </a:cubicBezTo>
                  <a:cubicBezTo>
                    <a:pt x="4336" y="1480"/>
                    <a:pt x="5079" y="2617"/>
                    <a:pt x="2545" y="3638"/>
                  </a:cubicBezTo>
                  <a:cubicBezTo>
                    <a:pt x="2418" y="3689"/>
                    <a:pt x="2294" y="4054"/>
                    <a:pt x="2168" y="4245"/>
                  </a:cubicBezTo>
                  <a:cubicBezTo>
                    <a:pt x="2027" y="4458"/>
                    <a:pt x="1887" y="4770"/>
                    <a:pt x="1745" y="4851"/>
                  </a:cubicBezTo>
                  <a:cubicBezTo>
                    <a:pt x="31" y="5833"/>
                    <a:pt x="412" y="4649"/>
                    <a:pt x="146" y="5457"/>
                  </a:cubicBezTo>
                  <a:close/>
                </a:path>
              </a:pathLst>
            </a:custGeom>
            <a:gradFill flip="none" rotWithShape="1">
              <a:gsLst>
                <a:gs pos="52000">
                  <a:srgbClr val="014668"/>
                </a:gs>
                <a:gs pos="84000">
                  <a:srgbClr val="057CB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63" name="Line"/>
            <p:cNvSpPr/>
            <p:nvPr/>
          </p:nvSpPr>
          <p:spPr>
            <a:xfrm flipV="1">
              <a:off x="1247775" y="1160463"/>
              <a:ext cx="4122740" cy="46039"/>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
        <p:nvSpPr>
          <p:cNvPr id="765" name="This zone receives a lot of light. It also has a lot of oxygen because of the mixing action of waves. Many plants are found in this zone because there is a lot of light. There are also many animals in this zone."/>
          <p:cNvSpPr txBox="1"/>
          <p:nvPr/>
        </p:nvSpPr>
        <p:spPr>
          <a:xfrm>
            <a:off x="6082324" y="678032"/>
            <a:ext cx="2971480" cy="27120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This zone receives a lot of light. It </a:t>
            </a:r>
            <a:r>
              <a:t>also </a:t>
            </a:r>
            <a:r>
              <a:t>has a lot of oxygen because of the mixing action of waves. </a:t>
            </a:r>
            <a:r>
              <a:t>Many</a:t>
            </a:r>
            <a:r>
              <a:t> plants are</a:t>
            </a:r>
            <a:r>
              <a:t> found</a:t>
            </a:r>
            <a:r>
              <a:t> in this zone because there is a lot of light.</a:t>
            </a:r>
            <a:r>
              <a:t> </a:t>
            </a:r>
            <a:r>
              <a:t>There are also </a:t>
            </a:r>
            <a:r>
              <a:t>many </a:t>
            </a:r>
            <a:r>
              <a:t>animals in this zone.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770" name="Twilight zone"/>
          <p:cNvSpPr txBox="1"/>
          <p:nvPr/>
        </p:nvSpPr>
        <p:spPr>
          <a:xfrm>
            <a:off x="1524000" y="-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Twilight zone</a:t>
            </a:r>
          </a:p>
        </p:txBody>
      </p:sp>
      <p:sp>
        <p:nvSpPr>
          <p:cNvPr id="771" name="This zone is filled with fish and other animals that feed on smaller organisms from the sunlit zone.  There is less light than in the sunlit zone.…"/>
          <p:cNvSpPr txBox="1"/>
          <p:nvPr/>
        </p:nvSpPr>
        <p:spPr>
          <a:xfrm>
            <a:off x="228600" y="3538253"/>
            <a:ext cx="8686800" cy="2419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This zone is filled with fish and other animals that feed on smaller organisms from the sunlit zone.  There is less light than in the sunlit zone.</a:t>
            </a:r>
          </a:p>
          <a:p>
            <a:pPr>
              <a:defRPr>
                <a:latin typeface="Arial"/>
                <a:ea typeface="Arial"/>
                <a:cs typeface="Arial"/>
                <a:sym typeface="Arial"/>
              </a:defRPr>
            </a:pPr>
          </a:p>
          <a:p>
            <a:pPr>
              <a:defRPr b="1" u="sng">
                <a:latin typeface="Arial"/>
                <a:ea typeface="Arial"/>
                <a:cs typeface="Arial"/>
                <a:sym typeface="Arial"/>
              </a:defRPr>
            </a:pPr>
            <a:r>
              <a:t>Adaptations:</a:t>
            </a:r>
          </a:p>
          <a:p>
            <a:pPr>
              <a:defRPr>
                <a:latin typeface="Arial"/>
                <a:ea typeface="Arial"/>
                <a:cs typeface="Arial"/>
                <a:sym typeface="Arial"/>
              </a:defRPr>
            </a:pPr>
            <a:r>
              <a:t>The eyes on fish may be larger and directed upward, so that they can see the silhouettes of other animals (for food) against the dim light.</a:t>
            </a:r>
          </a:p>
          <a:p>
            <a:pPr>
              <a:defRPr>
                <a:latin typeface="Arial"/>
                <a:ea typeface="Arial"/>
                <a:cs typeface="Arial"/>
                <a:sym typeface="Arial"/>
              </a:defRPr>
            </a:pPr>
          </a:p>
          <a:p>
            <a:pPr>
              <a:defRPr>
                <a:latin typeface="Arial"/>
                <a:ea typeface="Arial"/>
                <a:cs typeface="Arial"/>
                <a:sym typeface="Arial"/>
              </a:defRPr>
            </a:pPr>
            <a:r>
              <a:t>Some fish “glow” as a way of providing their own light. </a:t>
            </a:r>
          </a:p>
        </p:txBody>
      </p:sp>
      <p:grpSp>
        <p:nvGrpSpPr>
          <p:cNvPr id="796" name="Group"/>
          <p:cNvGrpSpPr/>
          <p:nvPr/>
        </p:nvGrpSpPr>
        <p:grpSpPr>
          <a:xfrm>
            <a:off x="304798" y="685798"/>
            <a:ext cx="6361118" cy="2555882"/>
            <a:chOff x="0" y="0"/>
            <a:chExt cx="6361116" cy="2555881"/>
          </a:xfrm>
        </p:grpSpPr>
        <p:grpSp>
          <p:nvGrpSpPr>
            <p:cNvPr id="788" name="Group"/>
            <p:cNvGrpSpPr/>
            <p:nvPr/>
          </p:nvGrpSpPr>
          <p:grpSpPr>
            <a:xfrm>
              <a:off x="-1" y="-1"/>
              <a:ext cx="6361118" cy="2555882"/>
              <a:chOff x="0" y="0"/>
              <a:chExt cx="6361116" cy="2555881"/>
            </a:xfrm>
          </p:grpSpPr>
          <p:grpSp>
            <p:nvGrpSpPr>
              <p:cNvPr id="786" name="Group"/>
              <p:cNvGrpSpPr/>
              <p:nvPr/>
            </p:nvGrpSpPr>
            <p:grpSpPr>
              <a:xfrm>
                <a:off x="-1" y="-1"/>
                <a:ext cx="6305553" cy="2555882"/>
                <a:chOff x="0" y="0"/>
                <a:chExt cx="6305551" cy="2555881"/>
              </a:xfrm>
            </p:grpSpPr>
            <p:grpSp>
              <p:nvGrpSpPr>
                <p:cNvPr id="784" name="Group"/>
                <p:cNvGrpSpPr/>
                <p:nvPr/>
              </p:nvGrpSpPr>
              <p:grpSpPr>
                <a:xfrm>
                  <a:off x="-1" y="-1"/>
                  <a:ext cx="6305553" cy="2555882"/>
                  <a:chOff x="0" y="0"/>
                  <a:chExt cx="6305551" cy="2555881"/>
                </a:xfrm>
              </p:grpSpPr>
              <p:grpSp>
                <p:nvGrpSpPr>
                  <p:cNvPr id="779" name="Group"/>
                  <p:cNvGrpSpPr/>
                  <p:nvPr/>
                </p:nvGrpSpPr>
                <p:grpSpPr>
                  <a:xfrm>
                    <a:off x="-1" y="-1"/>
                    <a:ext cx="6305553" cy="2555882"/>
                    <a:chOff x="0" y="0"/>
                    <a:chExt cx="6305551" cy="2555881"/>
                  </a:xfrm>
                </p:grpSpPr>
                <p:grpSp>
                  <p:nvGrpSpPr>
                    <p:cNvPr id="777" name="Group"/>
                    <p:cNvGrpSpPr/>
                    <p:nvPr/>
                  </p:nvGrpSpPr>
                  <p:grpSpPr>
                    <a:xfrm>
                      <a:off x="-1" y="123824"/>
                      <a:ext cx="6305553" cy="2432058"/>
                      <a:chOff x="0" y="0"/>
                      <a:chExt cx="6305551" cy="2432057"/>
                    </a:xfrm>
                  </p:grpSpPr>
                  <p:sp>
                    <p:nvSpPr>
                      <p:cNvPr id="772" name="Shape"/>
                      <p:cNvSpPr/>
                      <p:nvPr/>
                    </p:nvSpPr>
                    <p:spPr>
                      <a:xfrm>
                        <a:off x="15772" y="0"/>
                        <a:ext cx="2317575" cy="1282706"/>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73" name="Rectangle"/>
                      <p:cNvSpPr/>
                      <p:nvPr/>
                    </p:nvSpPr>
                    <p:spPr>
                      <a:xfrm>
                        <a:off x="-1" y="2308232"/>
                        <a:ext cx="5821372" cy="123826"/>
                      </a:xfrm>
                      <a:prstGeom prst="rect">
                        <a:avLst/>
                      </a:pr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74" name="Shape"/>
                      <p:cNvSpPr/>
                      <p:nvPr/>
                    </p:nvSpPr>
                    <p:spPr>
                      <a:xfrm>
                        <a:off x="9524" y="1173884"/>
                        <a:ext cx="3213106" cy="1245674"/>
                      </a:xfrm>
                      <a:custGeom>
                        <a:avLst/>
                        <a:gdLst/>
                        <a:ahLst/>
                        <a:cxnLst>
                          <a:cxn ang="0">
                            <a:pos x="wd2" y="hd2"/>
                          </a:cxn>
                          <a:cxn ang="5400000">
                            <a:pos x="wd2" y="hd2"/>
                          </a:cxn>
                          <a:cxn ang="10800000">
                            <a:pos x="wd2" y="hd2"/>
                          </a:cxn>
                          <a:cxn ang="16200000">
                            <a:pos x="wd2" y="hd2"/>
                          </a:cxn>
                        </a:cxnLst>
                        <a:rect l="0" t="0" r="r" b="b"/>
                        <a:pathLst>
                          <a:path w="21600" h="20644" fill="norm" stroke="1"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75" name="Shape"/>
                      <p:cNvSpPr/>
                      <p:nvPr/>
                    </p:nvSpPr>
                    <p:spPr>
                      <a:xfrm>
                        <a:off x="799042" y="844"/>
                        <a:ext cx="5506510" cy="2277652"/>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31000">
                            <a:srgbClr val="17375E"/>
                          </a:gs>
                          <a:gs pos="69000">
                            <a:srgbClr val="2A85CA"/>
                          </a:gs>
                          <a:gs pos="91000">
                            <a:srgbClr val="FFFFFF">
                              <a:alpha val="57000"/>
                            </a:srgbClr>
                          </a:gs>
                        </a:gsLst>
                        <a:path path="circle">
                          <a:fillToRect l="62278" t="119636" r="37721" b="-19636"/>
                        </a:path>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76" name="Shape"/>
                      <p:cNvSpPr/>
                      <p:nvPr/>
                    </p:nvSpPr>
                    <p:spPr>
                      <a:xfrm>
                        <a:off x="857250" y="61912"/>
                        <a:ext cx="1458716" cy="1177930"/>
                      </a:xfrm>
                      <a:custGeom>
                        <a:avLst/>
                        <a:gdLst/>
                        <a:ahLst/>
                        <a:cxnLst>
                          <a:cxn ang="0">
                            <a:pos x="wd2" y="hd2"/>
                          </a:cxn>
                          <a:cxn ang="5400000">
                            <a:pos x="wd2" y="hd2"/>
                          </a:cxn>
                          <a:cxn ang="10800000">
                            <a:pos x="wd2" y="hd2"/>
                          </a:cxn>
                          <a:cxn ang="16200000">
                            <a:pos x="wd2" y="hd2"/>
                          </a:cxn>
                        </a:cxnLst>
                        <a:rect l="0" t="0" r="r" b="b"/>
                        <a:pathLst>
                          <a:path w="21457" h="21600" fill="norm" stroke="1"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l="0" t="0" r="0" b="0"/>
                        <a:tile tx="0" ty="0" sx="100000" sy="100000" flip="none" algn="tl"/>
                      </a:blip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78" name="Shape"/>
                    <p:cNvSpPr/>
                    <p:nvPr/>
                  </p:nvSpPr>
                  <p:spPr>
                    <a:xfrm>
                      <a:off x="79374" y="0"/>
                      <a:ext cx="1515745" cy="1360940"/>
                    </a:xfrm>
                    <a:custGeom>
                      <a:avLst/>
                      <a:gdLst/>
                      <a:ahLst/>
                      <a:cxnLst>
                        <a:cxn ang="0">
                          <a:pos x="wd2" y="hd2"/>
                        </a:cxn>
                        <a:cxn ang="5400000">
                          <a:pos x="wd2" y="hd2"/>
                        </a:cxn>
                        <a:cxn ang="10800000">
                          <a:pos x="wd2" y="hd2"/>
                        </a:cxn>
                        <a:cxn ang="16200000">
                          <a:pos x="wd2" y="hd2"/>
                        </a:cxn>
                      </a:cxnLst>
                      <a:rect l="0" t="0" r="r" b="b"/>
                      <a:pathLst>
                        <a:path w="21573" h="21582" fill="norm" stroke="1"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80" name="crust"/>
                  <p:cNvSpPr txBox="1"/>
                  <p:nvPr/>
                </p:nvSpPr>
                <p:spPr>
                  <a:xfrm>
                    <a:off x="3881069" y="1979135"/>
                    <a:ext cx="188346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pPr/>
                    <a:r>
                      <a:t>  crust</a:t>
                    </a:r>
                  </a:p>
                </p:txBody>
              </p:sp>
              <p:sp>
                <p:nvSpPr>
                  <p:cNvPr id="781" name="Line"/>
                  <p:cNvSpPr/>
                  <p:nvPr/>
                </p:nvSpPr>
                <p:spPr>
                  <a:xfrm>
                    <a:off x="884237" y="82549"/>
                    <a:ext cx="366714" cy="1246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782" name="Shape"/>
                  <p:cNvSpPr/>
                  <p:nvPr/>
                </p:nvSpPr>
                <p:spPr>
                  <a:xfrm>
                    <a:off x="1267783" y="193405"/>
                    <a:ext cx="325566" cy="304095"/>
                  </a:xfrm>
                  <a:custGeom>
                    <a:avLst/>
                    <a:gdLst/>
                    <a:ahLst/>
                    <a:cxnLst>
                      <a:cxn ang="0">
                        <a:pos x="wd2" y="hd2"/>
                      </a:cxn>
                      <a:cxn ang="5400000">
                        <a:pos x="wd2" y="hd2"/>
                      </a:cxn>
                      <a:cxn ang="10800000">
                        <a:pos x="wd2" y="hd2"/>
                      </a:cxn>
                      <a:cxn ang="16200000">
                        <a:pos x="wd2" y="hd2"/>
                      </a:cxn>
                    </a:cxnLst>
                    <a:rect l="0" t="0" r="r" b="b"/>
                    <a:pathLst>
                      <a:path w="20700" h="21111" fill="norm" stroke="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83" name="Line"/>
                  <p:cNvSpPr/>
                  <p:nvPr/>
                </p:nvSpPr>
                <p:spPr>
                  <a:xfrm>
                    <a:off x="1274763" y="73025"/>
                    <a:ext cx="95010" cy="249240"/>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785" name="Line"/>
                <p:cNvSpPr/>
                <p:nvPr/>
              </p:nvSpPr>
              <p:spPr>
                <a:xfrm>
                  <a:off x="3117851" y="1971290"/>
                  <a:ext cx="2629782" cy="561351"/>
                </a:xfrm>
                <a:custGeom>
                  <a:avLst/>
                  <a:gdLst/>
                  <a:ahLst/>
                  <a:cxnLst>
                    <a:cxn ang="0">
                      <a:pos x="wd2" y="hd2"/>
                    </a:cxn>
                    <a:cxn ang="5400000">
                      <a:pos x="wd2" y="hd2"/>
                    </a:cxn>
                    <a:cxn ang="10800000">
                      <a:pos x="wd2" y="hd2"/>
                    </a:cxn>
                    <a:cxn ang="16200000">
                      <a:pos x="wd2" y="hd2"/>
                    </a:cxn>
                  </a:cxnLst>
                  <a:rect l="0" t="0" r="r" b="b"/>
                  <a:pathLst>
                    <a:path w="21427" h="17478" fill="norm" stroke="1" extrusionOk="0">
                      <a:moveTo>
                        <a:pt x="517" y="10085"/>
                      </a:moveTo>
                      <a:cubicBezTo>
                        <a:pt x="546" y="9605"/>
                        <a:pt x="550" y="9087"/>
                        <a:pt x="603" y="8645"/>
                      </a:cubicBezTo>
                      <a:cubicBezTo>
                        <a:pt x="680" y="8004"/>
                        <a:pt x="997" y="7350"/>
                        <a:pt x="1120" y="7204"/>
                      </a:cubicBezTo>
                      <a:cubicBezTo>
                        <a:pt x="1203" y="7105"/>
                        <a:pt x="1292" y="7204"/>
                        <a:pt x="1378" y="7204"/>
                      </a:cubicBezTo>
                      <a:cubicBezTo>
                        <a:pt x="2383" y="5403"/>
                        <a:pt x="3354" y="3220"/>
                        <a:pt x="4393" y="1801"/>
                      </a:cubicBezTo>
                      <a:cubicBezTo>
                        <a:pt x="4776" y="1278"/>
                        <a:pt x="5199" y="1638"/>
                        <a:pt x="5599" y="1441"/>
                      </a:cubicBezTo>
                      <a:cubicBezTo>
                        <a:pt x="5689" y="1397"/>
                        <a:pt x="5770" y="1181"/>
                        <a:pt x="5858" y="1081"/>
                      </a:cubicBezTo>
                      <a:cubicBezTo>
                        <a:pt x="6086" y="820"/>
                        <a:pt x="6547" y="360"/>
                        <a:pt x="6547" y="360"/>
                      </a:cubicBezTo>
                      <a:cubicBezTo>
                        <a:pt x="7207" y="481"/>
                        <a:pt x="7878" y="226"/>
                        <a:pt x="8528" y="721"/>
                      </a:cubicBezTo>
                      <a:cubicBezTo>
                        <a:pt x="8617" y="789"/>
                        <a:pt x="8353" y="1733"/>
                        <a:pt x="8442" y="1801"/>
                      </a:cubicBezTo>
                      <a:cubicBezTo>
                        <a:pt x="8614" y="1932"/>
                        <a:pt x="9864" y="1238"/>
                        <a:pt x="10165" y="1081"/>
                      </a:cubicBezTo>
                      <a:cubicBezTo>
                        <a:pt x="10251" y="961"/>
                        <a:pt x="10335" y="813"/>
                        <a:pt x="10423" y="721"/>
                      </a:cubicBezTo>
                      <a:cubicBezTo>
                        <a:pt x="10664" y="469"/>
                        <a:pt x="11140" y="161"/>
                        <a:pt x="11371" y="0"/>
                      </a:cubicBezTo>
                      <a:cubicBezTo>
                        <a:pt x="12491" y="120"/>
                        <a:pt x="13613" y="27"/>
                        <a:pt x="14730" y="360"/>
                      </a:cubicBezTo>
                      <a:cubicBezTo>
                        <a:pt x="14834" y="391"/>
                        <a:pt x="14896" y="887"/>
                        <a:pt x="14989" y="1081"/>
                      </a:cubicBezTo>
                      <a:cubicBezTo>
                        <a:pt x="15070" y="1251"/>
                        <a:pt x="15161" y="1321"/>
                        <a:pt x="15247" y="1441"/>
                      </a:cubicBezTo>
                      <a:cubicBezTo>
                        <a:pt x="16038" y="339"/>
                        <a:pt x="15583" y="796"/>
                        <a:pt x="16625" y="360"/>
                      </a:cubicBezTo>
                      <a:lnTo>
                        <a:pt x="18348" y="721"/>
                      </a:lnTo>
                      <a:cubicBezTo>
                        <a:pt x="21599" y="1215"/>
                        <a:pt x="21529" y="-3151"/>
                        <a:pt x="21277" y="6844"/>
                      </a:cubicBezTo>
                      <a:cubicBezTo>
                        <a:pt x="21268" y="7221"/>
                        <a:pt x="21220" y="7564"/>
                        <a:pt x="21191" y="7924"/>
                      </a:cubicBezTo>
                      <a:cubicBezTo>
                        <a:pt x="21220" y="9245"/>
                        <a:pt x="21232" y="10573"/>
                        <a:pt x="21277" y="11886"/>
                      </a:cubicBezTo>
                      <a:cubicBezTo>
                        <a:pt x="21303" y="12648"/>
                        <a:pt x="21600" y="14537"/>
                        <a:pt x="21277" y="15128"/>
                      </a:cubicBezTo>
                      <a:cubicBezTo>
                        <a:pt x="20882" y="15851"/>
                        <a:pt x="20416" y="15425"/>
                        <a:pt x="19985" y="15488"/>
                      </a:cubicBezTo>
                      <a:cubicBezTo>
                        <a:pt x="18779" y="15665"/>
                        <a:pt x="17573" y="15728"/>
                        <a:pt x="16367" y="15848"/>
                      </a:cubicBezTo>
                      <a:cubicBezTo>
                        <a:pt x="16122" y="16053"/>
                        <a:pt x="15547" y="16569"/>
                        <a:pt x="15333" y="16569"/>
                      </a:cubicBezTo>
                      <a:cubicBezTo>
                        <a:pt x="14529" y="16569"/>
                        <a:pt x="13725" y="16328"/>
                        <a:pt x="12921" y="16208"/>
                      </a:cubicBezTo>
                      <a:cubicBezTo>
                        <a:pt x="6114" y="16948"/>
                        <a:pt x="8470" y="18449"/>
                        <a:pt x="5772" y="16569"/>
                      </a:cubicBezTo>
                      <a:cubicBezTo>
                        <a:pt x="5657" y="16328"/>
                        <a:pt x="5555" y="15848"/>
                        <a:pt x="5427" y="15848"/>
                      </a:cubicBezTo>
                      <a:cubicBezTo>
                        <a:pt x="4598" y="15848"/>
                        <a:pt x="4432" y="16155"/>
                        <a:pt x="3876" y="16929"/>
                      </a:cubicBezTo>
                      <a:lnTo>
                        <a:pt x="1378" y="16208"/>
                      </a:lnTo>
                      <a:cubicBezTo>
                        <a:pt x="1252" y="16115"/>
                        <a:pt x="1158" y="15629"/>
                        <a:pt x="1034" y="15488"/>
                      </a:cubicBezTo>
                      <a:cubicBezTo>
                        <a:pt x="838" y="15265"/>
                        <a:pt x="632" y="15248"/>
                        <a:pt x="431" y="15128"/>
                      </a:cubicBezTo>
                      <a:cubicBezTo>
                        <a:pt x="373" y="14888"/>
                        <a:pt x="300" y="14699"/>
                        <a:pt x="258" y="14407"/>
                      </a:cubicBezTo>
                      <a:cubicBezTo>
                        <a:pt x="212" y="14082"/>
                        <a:pt x="213" y="13666"/>
                        <a:pt x="172" y="13327"/>
                      </a:cubicBezTo>
                      <a:cubicBezTo>
                        <a:pt x="126" y="12940"/>
                        <a:pt x="57" y="12607"/>
                        <a:pt x="0" y="12246"/>
                      </a:cubicBezTo>
                      <a:cubicBezTo>
                        <a:pt x="83" y="10521"/>
                        <a:pt x="22" y="10602"/>
                        <a:pt x="258" y="9365"/>
                      </a:cubicBezTo>
                      <a:cubicBezTo>
                        <a:pt x="309" y="9100"/>
                        <a:pt x="358" y="8796"/>
                        <a:pt x="431" y="8645"/>
                      </a:cubicBezTo>
                      <a:cubicBezTo>
                        <a:pt x="593" y="8305"/>
                        <a:pt x="775" y="8164"/>
                        <a:pt x="948" y="7924"/>
                      </a:cubicBezTo>
                      <a:cubicBezTo>
                        <a:pt x="1233" y="7526"/>
                        <a:pt x="1206" y="7944"/>
                        <a:pt x="1206" y="7204"/>
                      </a:cubicBezTo>
                    </a:path>
                  </a:pathLst>
                </a:custGeom>
                <a:gradFill flip="none" rotWithShape="1">
                  <a:gsLst>
                    <a:gs pos="57000">
                      <a:srgbClr val="003760"/>
                    </a:gs>
                    <a:gs pos="92000">
                      <a:srgbClr val="2166A2"/>
                    </a:gs>
                  </a:gsLst>
                  <a:lin ang="12420000" scaled="0"/>
                </a:gradFill>
                <a:ln w="12700" cap="flat">
                  <a:noFill/>
                  <a:miter lim="400000"/>
                </a:ln>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787" name="Shape"/>
              <p:cNvSpPr/>
              <p:nvPr/>
            </p:nvSpPr>
            <p:spPr>
              <a:xfrm>
                <a:off x="2004684" y="138482"/>
                <a:ext cx="4356433" cy="1371234"/>
              </a:xfrm>
              <a:custGeom>
                <a:avLst/>
                <a:gdLst/>
                <a:ahLst/>
                <a:cxnLst>
                  <a:cxn ang="0">
                    <a:pos x="wd2" y="hd2"/>
                  </a:cxn>
                  <a:cxn ang="5400000">
                    <a:pos x="wd2" y="hd2"/>
                  </a:cxn>
                  <a:cxn ang="10800000">
                    <a:pos x="wd2" y="hd2"/>
                  </a:cxn>
                  <a:cxn ang="16200000">
                    <a:pos x="wd2" y="hd2"/>
                  </a:cxn>
                </a:cxnLst>
                <a:rect l="0" t="0" r="r" b="b"/>
                <a:pathLst>
                  <a:path w="21299" h="21058" fill="norm" stroke="1" extrusionOk="0">
                    <a:moveTo>
                      <a:pt x="219" y="20895"/>
                    </a:moveTo>
                    <a:cubicBezTo>
                      <a:pt x="-301" y="20759"/>
                      <a:pt x="261" y="20202"/>
                      <a:pt x="319" y="19915"/>
                    </a:cubicBezTo>
                    <a:cubicBezTo>
                      <a:pt x="353" y="19752"/>
                      <a:pt x="393" y="19601"/>
                      <a:pt x="420" y="19426"/>
                    </a:cubicBezTo>
                    <a:cubicBezTo>
                      <a:pt x="444" y="19272"/>
                      <a:pt x="447" y="19090"/>
                      <a:pt x="470" y="18936"/>
                    </a:cubicBezTo>
                    <a:cubicBezTo>
                      <a:pt x="497" y="18760"/>
                      <a:pt x="544" y="18622"/>
                      <a:pt x="571" y="18446"/>
                    </a:cubicBezTo>
                    <a:cubicBezTo>
                      <a:pt x="702" y="17599"/>
                      <a:pt x="525" y="18268"/>
                      <a:pt x="722" y="17630"/>
                    </a:cubicBezTo>
                    <a:cubicBezTo>
                      <a:pt x="802" y="16852"/>
                      <a:pt x="764" y="16738"/>
                      <a:pt x="923" y="16324"/>
                    </a:cubicBezTo>
                    <a:cubicBezTo>
                      <a:pt x="970" y="16201"/>
                      <a:pt x="1024" y="16106"/>
                      <a:pt x="1074" y="15998"/>
                    </a:cubicBezTo>
                    <a:cubicBezTo>
                      <a:pt x="1208" y="14692"/>
                      <a:pt x="1007" y="16215"/>
                      <a:pt x="1275" y="15345"/>
                    </a:cubicBezTo>
                    <a:cubicBezTo>
                      <a:pt x="1544" y="14474"/>
                      <a:pt x="1074" y="15127"/>
                      <a:pt x="1477" y="14692"/>
                    </a:cubicBezTo>
                    <a:cubicBezTo>
                      <a:pt x="1510" y="14474"/>
                      <a:pt x="1529" y="14226"/>
                      <a:pt x="1577" y="14039"/>
                    </a:cubicBezTo>
                    <a:cubicBezTo>
                      <a:pt x="1616" y="13888"/>
                      <a:pt x="1681" y="13835"/>
                      <a:pt x="1728" y="13712"/>
                    </a:cubicBezTo>
                    <a:cubicBezTo>
                      <a:pt x="1765" y="13616"/>
                      <a:pt x="1795" y="13495"/>
                      <a:pt x="1829" y="13386"/>
                    </a:cubicBezTo>
                    <a:cubicBezTo>
                      <a:pt x="1952" y="11781"/>
                      <a:pt x="1819" y="13673"/>
                      <a:pt x="1929" y="10447"/>
                    </a:cubicBezTo>
                    <a:cubicBezTo>
                      <a:pt x="1931" y="10413"/>
                      <a:pt x="2005" y="9405"/>
                      <a:pt x="2030" y="9305"/>
                    </a:cubicBezTo>
                    <a:cubicBezTo>
                      <a:pt x="2068" y="9152"/>
                      <a:pt x="2131" y="9087"/>
                      <a:pt x="2181" y="8978"/>
                    </a:cubicBezTo>
                    <a:cubicBezTo>
                      <a:pt x="2198" y="8815"/>
                      <a:pt x="2208" y="8642"/>
                      <a:pt x="2231" y="8489"/>
                    </a:cubicBezTo>
                    <a:cubicBezTo>
                      <a:pt x="2301" y="8034"/>
                      <a:pt x="2372" y="7870"/>
                      <a:pt x="2483" y="7509"/>
                    </a:cubicBezTo>
                    <a:cubicBezTo>
                      <a:pt x="2742" y="4982"/>
                      <a:pt x="2445" y="7592"/>
                      <a:pt x="2684" y="6040"/>
                    </a:cubicBezTo>
                    <a:cubicBezTo>
                      <a:pt x="2708" y="5886"/>
                      <a:pt x="2720" y="5716"/>
                      <a:pt x="2734" y="5550"/>
                    </a:cubicBezTo>
                    <a:cubicBezTo>
                      <a:pt x="2812" y="4666"/>
                      <a:pt x="2769" y="4987"/>
                      <a:pt x="2835" y="3918"/>
                    </a:cubicBezTo>
                    <a:cubicBezTo>
                      <a:pt x="2849" y="3689"/>
                      <a:pt x="2958" y="2315"/>
                      <a:pt x="2986" y="2285"/>
                    </a:cubicBezTo>
                    <a:lnTo>
                      <a:pt x="3137" y="2122"/>
                    </a:lnTo>
                    <a:cubicBezTo>
                      <a:pt x="3167" y="1730"/>
                      <a:pt x="3179" y="1261"/>
                      <a:pt x="3288" y="979"/>
                    </a:cubicBezTo>
                    <a:cubicBezTo>
                      <a:pt x="3329" y="872"/>
                      <a:pt x="3386" y="824"/>
                      <a:pt x="3439" y="816"/>
                    </a:cubicBezTo>
                    <a:cubicBezTo>
                      <a:pt x="4109" y="715"/>
                      <a:pt x="4780" y="707"/>
                      <a:pt x="5451" y="653"/>
                    </a:cubicBezTo>
                    <a:lnTo>
                      <a:pt x="5904" y="163"/>
                    </a:lnTo>
                    <a:lnTo>
                      <a:pt x="6055" y="0"/>
                    </a:lnTo>
                    <a:cubicBezTo>
                      <a:pt x="6122" y="109"/>
                      <a:pt x="6181" y="307"/>
                      <a:pt x="6256" y="327"/>
                    </a:cubicBezTo>
                    <a:cubicBezTo>
                      <a:pt x="8126" y="818"/>
                      <a:pt x="7439" y="-542"/>
                      <a:pt x="8067" y="816"/>
                    </a:cubicBezTo>
                    <a:cubicBezTo>
                      <a:pt x="8421" y="734"/>
                      <a:pt x="9514" y="465"/>
                      <a:pt x="9778" y="490"/>
                    </a:cubicBezTo>
                    <a:cubicBezTo>
                      <a:pt x="9953" y="506"/>
                      <a:pt x="10426" y="729"/>
                      <a:pt x="10683" y="979"/>
                    </a:cubicBezTo>
                    <a:cubicBezTo>
                      <a:pt x="10785" y="1078"/>
                      <a:pt x="10885" y="1197"/>
                      <a:pt x="10985" y="1306"/>
                    </a:cubicBezTo>
                    <a:lnTo>
                      <a:pt x="11136" y="1469"/>
                    </a:lnTo>
                    <a:cubicBezTo>
                      <a:pt x="11598" y="970"/>
                      <a:pt x="11333" y="1177"/>
                      <a:pt x="11941" y="979"/>
                    </a:cubicBezTo>
                    <a:cubicBezTo>
                      <a:pt x="12008" y="925"/>
                      <a:pt x="12075" y="860"/>
                      <a:pt x="12142" y="816"/>
                    </a:cubicBezTo>
                    <a:cubicBezTo>
                      <a:pt x="12286" y="723"/>
                      <a:pt x="12548" y="621"/>
                      <a:pt x="12696" y="490"/>
                    </a:cubicBezTo>
                    <a:cubicBezTo>
                      <a:pt x="12798" y="399"/>
                      <a:pt x="12998" y="163"/>
                      <a:pt x="12998" y="163"/>
                    </a:cubicBezTo>
                    <a:cubicBezTo>
                      <a:pt x="13367" y="218"/>
                      <a:pt x="13738" y="189"/>
                      <a:pt x="14105" y="327"/>
                    </a:cubicBezTo>
                    <a:cubicBezTo>
                      <a:pt x="14824" y="596"/>
                      <a:pt x="13636" y="874"/>
                      <a:pt x="14608" y="979"/>
                    </a:cubicBezTo>
                    <a:lnTo>
                      <a:pt x="16117" y="1143"/>
                    </a:lnTo>
                    <a:cubicBezTo>
                      <a:pt x="16234" y="1252"/>
                      <a:pt x="16347" y="1469"/>
                      <a:pt x="16469" y="1469"/>
                    </a:cubicBezTo>
                    <a:cubicBezTo>
                      <a:pt x="17057" y="1469"/>
                      <a:pt x="18230" y="1143"/>
                      <a:pt x="18230" y="1143"/>
                    </a:cubicBezTo>
                    <a:cubicBezTo>
                      <a:pt x="18364" y="1088"/>
                      <a:pt x="18497" y="999"/>
                      <a:pt x="18633" y="979"/>
                    </a:cubicBezTo>
                    <a:cubicBezTo>
                      <a:pt x="19236" y="890"/>
                      <a:pt x="19841" y="917"/>
                      <a:pt x="20444" y="816"/>
                    </a:cubicBezTo>
                    <a:cubicBezTo>
                      <a:pt x="20497" y="807"/>
                      <a:pt x="20547" y="730"/>
                      <a:pt x="20595" y="653"/>
                    </a:cubicBezTo>
                    <a:cubicBezTo>
                      <a:pt x="20649" y="565"/>
                      <a:pt x="20695" y="435"/>
                      <a:pt x="20746" y="327"/>
                    </a:cubicBezTo>
                    <a:cubicBezTo>
                      <a:pt x="20829" y="435"/>
                      <a:pt x="20913" y="550"/>
                      <a:pt x="20997" y="653"/>
                    </a:cubicBezTo>
                    <a:cubicBezTo>
                      <a:pt x="21047" y="713"/>
                      <a:pt x="21127" y="659"/>
                      <a:pt x="21148" y="816"/>
                    </a:cubicBezTo>
                    <a:cubicBezTo>
                      <a:pt x="21203" y="1217"/>
                      <a:pt x="21181" y="1687"/>
                      <a:pt x="21198" y="2122"/>
                    </a:cubicBezTo>
                    <a:cubicBezTo>
                      <a:pt x="21250" y="3376"/>
                      <a:pt x="21225" y="2957"/>
                      <a:pt x="21299" y="3918"/>
                    </a:cubicBezTo>
                    <a:cubicBezTo>
                      <a:pt x="21282" y="6040"/>
                      <a:pt x="21278" y="8163"/>
                      <a:pt x="21249" y="10284"/>
                    </a:cubicBezTo>
                    <a:cubicBezTo>
                      <a:pt x="21244" y="10615"/>
                      <a:pt x="21228" y="10947"/>
                      <a:pt x="21198" y="11264"/>
                    </a:cubicBezTo>
                    <a:cubicBezTo>
                      <a:pt x="21177" y="11497"/>
                      <a:pt x="21131" y="11699"/>
                      <a:pt x="21098" y="11917"/>
                    </a:cubicBezTo>
                    <a:cubicBezTo>
                      <a:pt x="21081" y="12134"/>
                      <a:pt x="21067" y="12355"/>
                      <a:pt x="21047" y="12570"/>
                    </a:cubicBezTo>
                    <a:cubicBezTo>
                      <a:pt x="21017" y="12899"/>
                      <a:pt x="20947" y="13549"/>
                      <a:pt x="20947" y="13549"/>
                    </a:cubicBezTo>
                    <a:cubicBezTo>
                      <a:pt x="20861" y="15499"/>
                      <a:pt x="20947" y="14042"/>
                      <a:pt x="20846" y="15181"/>
                    </a:cubicBezTo>
                    <a:cubicBezTo>
                      <a:pt x="20825" y="15425"/>
                      <a:pt x="20786" y="16063"/>
                      <a:pt x="20746" y="16324"/>
                    </a:cubicBezTo>
                    <a:cubicBezTo>
                      <a:pt x="20689" y="16691"/>
                      <a:pt x="20589" y="17046"/>
                      <a:pt x="20494" y="17303"/>
                    </a:cubicBezTo>
                    <a:cubicBezTo>
                      <a:pt x="20364" y="17655"/>
                      <a:pt x="20343" y="17630"/>
                      <a:pt x="20192" y="17793"/>
                    </a:cubicBezTo>
                    <a:cubicBezTo>
                      <a:pt x="20159" y="17902"/>
                      <a:pt x="20120" y="17997"/>
                      <a:pt x="20092" y="18120"/>
                    </a:cubicBezTo>
                    <a:cubicBezTo>
                      <a:pt x="20091" y="18120"/>
                      <a:pt x="19840" y="19344"/>
                      <a:pt x="19790" y="19589"/>
                    </a:cubicBezTo>
                    <a:cubicBezTo>
                      <a:pt x="19756" y="19752"/>
                      <a:pt x="19746" y="20017"/>
                      <a:pt x="19689" y="20079"/>
                    </a:cubicBezTo>
                    <a:cubicBezTo>
                      <a:pt x="19545" y="20234"/>
                      <a:pt x="19495" y="20303"/>
                      <a:pt x="19337" y="20405"/>
                    </a:cubicBezTo>
                    <a:cubicBezTo>
                      <a:pt x="19237" y="20470"/>
                      <a:pt x="19134" y="20488"/>
                      <a:pt x="19035" y="20568"/>
                    </a:cubicBezTo>
                    <a:cubicBezTo>
                      <a:pt x="18932" y="20652"/>
                      <a:pt x="18733" y="20895"/>
                      <a:pt x="18733" y="20895"/>
                    </a:cubicBezTo>
                    <a:cubicBezTo>
                      <a:pt x="17256" y="20526"/>
                      <a:pt x="19050" y="20895"/>
                      <a:pt x="16620" y="20895"/>
                    </a:cubicBezTo>
                    <a:cubicBezTo>
                      <a:pt x="15089" y="20895"/>
                      <a:pt x="12325" y="20685"/>
                      <a:pt x="10633" y="20568"/>
                    </a:cubicBezTo>
                    <a:lnTo>
                      <a:pt x="9879" y="20895"/>
                    </a:lnTo>
                    <a:cubicBezTo>
                      <a:pt x="9778" y="20942"/>
                      <a:pt x="9677" y="21004"/>
                      <a:pt x="9577" y="21058"/>
                    </a:cubicBezTo>
                    <a:lnTo>
                      <a:pt x="3439" y="20732"/>
                    </a:lnTo>
                    <a:cubicBezTo>
                      <a:pt x="2349" y="20713"/>
                      <a:pt x="739" y="21031"/>
                      <a:pt x="219" y="20895"/>
                    </a:cubicBezTo>
                    <a:close/>
                  </a:path>
                </a:pathLst>
              </a:custGeom>
              <a:solidFill>
                <a:srgbClr val="088ED0">
                  <a:alpha val="87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789" name="Shape"/>
            <p:cNvSpPr/>
            <p:nvPr/>
          </p:nvSpPr>
          <p:spPr>
            <a:xfrm>
              <a:off x="2975141" y="2151064"/>
              <a:ext cx="2780570" cy="403227"/>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15" y="1705"/>
                  </a:moveTo>
                  <a:cubicBezTo>
                    <a:pt x="-11" y="2463"/>
                    <a:pt x="-25" y="688"/>
                    <a:pt x="173" y="5684"/>
                  </a:cubicBezTo>
                  <a:cubicBezTo>
                    <a:pt x="195" y="6260"/>
                    <a:pt x="209" y="6876"/>
                    <a:pt x="251" y="7389"/>
                  </a:cubicBezTo>
                  <a:cubicBezTo>
                    <a:pt x="326" y="8289"/>
                    <a:pt x="538" y="9147"/>
                    <a:pt x="645" y="9663"/>
                  </a:cubicBezTo>
                  <a:cubicBezTo>
                    <a:pt x="840" y="13893"/>
                    <a:pt x="540" y="8247"/>
                    <a:pt x="1038" y="13642"/>
                  </a:cubicBezTo>
                  <a:cubicBezTo>
                    <a:pt x="1342" y="16926"/>
                    <a:pt x="1024" y="13958"/>
                    <a:pt x="1432" y="16484"/>
                  </a:cubicBezTo>
                  <a:cubicBezTo>
                    <a:pt x="1545" y="17182"/>
                    <a:pt x="1606" y="18419"/>
                    <a:pt x="1747" y="18758"/>
                  </a:cubicBezTo>
                  <a:cubicBezTo>
                    <a:pt x="1825" y="18947"/>
                    <a:pt x="1902" y="19196"/>
                    <a:pt x="1983" y="19326"/>
                  </a:cubicBezTo>
                  <a:cubicBezTo>
                    <a:pt x="2369" y="19946"/>
                    <a:pt x="2774" y="20111"/>
                    <a:pt x="3163" y="20463"/>
                  </a:cubicBezTo>
                  <a:cubicBezTo>
                    <a:pt x="3347" y="20629"/>
                    <a:pt x="3531" y="20842"/>
                    <a:pt x="3714" y="21032"/>
                  </a:cubicBezTo>
                  <a:cubicBezTo>
                    <a:pt x="4108" y="20842"/>
                    <a:pt x="4503" y="20778"/>
                    <a:pt x="4895" y="20463"/>
                  </a:cubicBezTo>
                  <a:cubicBezTo>
                    <a:pt x="4977" y="20397"/>
                    <a:pt x="5051" y="20059"/>
                    <a:pt x="5131" y="19895"/>
                  </a:cubicBezTo>
                  <a:cubicBezTo>
                    <a:pt x="5235" y="19680"/>
                    <a:pt x="5341" y="19516"/>
                    <a:pt x="5446" y="19326"/>
                  </a:cubicBezTo>
                  <a:cubicBezTo>
                    <a:pt x="5708" y="19516"/>
                    <a:pt x="5974" y="19544"/>
                    <a:pt x="6233" y="19895"/>
                  </a:cubicBezTo>
                  <a:cubicBezTo>
                    <a:pt x="6396" y="20116"/>
                    <a:pt x="6542" y="20797"/>
                    <a:pt x="6705" y="21032"/>
                  </a:cubicBezTo>
                  <a:lnTo>
                    <a:pt x="7099" y="21600"/>
                  </a:lnTo>
                  <a:cubicBezTo>
                    <a:pt x="8524" y="20570"/>
                    <a:pt x="9144" y="19895"/>
                    <a:pt x="10640" y="19895"/>
                  </a:cubicBezTo>
                  <a:cubicBezTo>
                    <a:pt x="11533" y="19895"/>
                    <a:pt x="12424" y="20274"/>
                    <a:pt x="13316" y="20463"/>
                  </a:cubicBezTo>
                  <a:cubicBezTo>
                    <a:pt x="15205" y="20274"/>
                    <a:pt x="17095" y="20406"/>
                    <a:pt x="18983" y="19895"/>
                  </a:cubicBezTo>
                  <a:cubicBezTo>
                    <a:pt x="21575" y="19193"/>
                    <a:pt x="18685" y="19030"/>
                    <a:pt x="19848" y="18189"/>
                  </a:cubicBezTo>
                  <a:cubicBezTo>
                    <a:pt x="20293" y="17868"/>
                    <a:pt x="20740" y="17811"/>
                    <a:pt x="21186" y="17621"/>
                  </a:cubicBezTo>
                  <a:cubicBezTo>
                    <a:pt x="21294" y="15301"/>
                    <a:pt x="21293" y="16332"/>
                    <a:pt x="21186" y="13642"/>
                  </a:cubicBezTo>
                  <a:cubicBezTo>
                    <a:pt x="21164" y="13066"/>
                    <a:pt x="21166" y="12361"/>
                    <a:pt x="21108" y="11937"/>
                  </a:cubicBezTo>
                  <a:cubicBezTo>
                    <a:pt x="21049" y="11513"/>
                    <a:pt x="20950" y="11558"/>
                    <a:pt x="20872" y="11368"/>
                  </a:cubicBezTo>
                  <a:cubicBezTo>
                    <a:pt x="20845" y="10800"/>
                    <a:pt x="20793" y="10262"/>
                    <a:pt x="20793" y="9663"/>
                  </a:cubicBezTo>
                  <a:cubicBezTo>
                    <a:pt x="20793" y="8291"/>
                    <a:pt x="20888" y="6461"/>
                    <a:pt x="20950" y="5116"/>
                  </a:cubicBezTo>
                  <a:cubicBezTo>
                    <a:pt x="20931" y="4147"/>
                    <a:pt x="20989" y="0"/>
                    <a:pt x="20636" y="0"/>
                  </a:cubicBezTo>
                  <a:cubicBezTo>
                    <a:pt x="20541" y="0"/>
                    <a:pt x="20486" y="859"/>
                    <a:pt x="20399" y="1137"/>
                  </a:cubicBezTo>
                  <a:cubicBezTo>
                    <a:pt x="20248" y="1624"/>
                    <a:pt x="19927" y="2274"/>
                    <a:pt x="19927" y="2274"/>
                  </a:cubicBezTo>
                  <a:cubicBezTo>
                    <a:pt x="18393" y="1266"/>
                    <a:pt x="19491" y="1706"/>
                    <a:pt x="17251" y="2274"/>
                  </a:cubicBezTo>
                  <a:lnTo>
                    <a:pt x="14575" y="2842"/>
                  </a:lnTo>
                  <a:lnTo>
                    <a:pt x="10325" y="2274"/>
                  </a:lnTo>
                  <a:cubicBezTo>
                    <a:pt x="10114" y="2224"/>
                    <a:pt x="9907" y="1790"/>
                    <a:pt x="9696" y="1705"/>
                  </a:cubicBezTo>
                  <a:cubicBezTo>
                    <a:pt x="8962" y="1411"/>
                    <a:pt x="8227" y="1349"/>
                    <a:pt x="7492" y="1137"/>
                  </a:cubicBezTo>
                  <a:lnTo>
                    <a:pt x="5761" y="568"/>
                  </a:lnTo>
                  <a:cubicBezTo>
                    <a:pt x="3950" y="758"/>
                    <a:pt x="2139" y="593"/>
                    <a:pt x="330" y="1137"/>
                  </a:cubicBezTo>
                  <a:cubicBezTo>
                    <a:pt x="72" y="1214"/>
                    <a:pt x="41" y="947"/>
                    <a:pt x="15" y="1705"/>
                  </a:cubicBezTo>
                  <a:close/>
                </a:path>
              </a:pathLst>
            </a:custGeom>
            <a:gradFill flip="none" rotWithShape="1">
              <a:gsLst>
                <a:gs pos="21000">
                  <a:srgbClr val="001220"/>
                </a:gs>
                <a:gs pos="82000">
                  <a:srgbClr val="002440"/>
                </a:gs>
              </a:gsLst>
              <a:lin ang="1632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90" name="Shape"/>
            <p:cNvSpPr/>
            <p:nvPr/>
          </p:nvSpPr>
          <p:spPr>
            <a:xfrm>
              <a:off x="1954998" y="1789751"/>
              <a:ext cx="3844825" cy="374287"/>
            </a:xfrm>
            <a:custGeom>
              <a:avLst/>
              <a:gdLst/>
              <a:ahLst/>
              <a:cxnLst>
                <a:cxn ang="0">
                  <a:pos x="wd2" y="hd2"/>
                </a:cxn>
                <a:cxn ang="5400000">
                  <a:pos x="wd2" y="hd2"/>
                </a:cxn>
                <a:cxn ang="10800000">
                  <a:pos x="wd2" y="hd2"/>
                </a:cxn>
                <a:cxn ang="16200000">
                  <a:pos x="wd2" y="hd2"/>
                </a:cxn>
              </a:cxnLst>
              <a:rect l="0" t="0" r="r" b="b"/>
              <a:pathLst>
                <a:path w="21388" h="20871" fill="norm" stroke="1" extrusionOk="0">
                  <a:moveTo>
                    <a:pt x="29" y="2529"/>
                  </a:moveTo>
                  <a:cubicBezTo>
                    <a:pt x="-48" y="3022"/>
                    <a:pt x="48" y="3817"/>
                    <a:pt x="86" y="4304"/>
                  </a:cubicBezTo>
                  <a:cubicBezTo>
                    <a:pt x="129" y="4860"/>
                    <a:pt x="189" y="5427"/>
                    <a:pt x="258" y="5488"/>
                  </a:cubicBezTo>
                  <a:cubicBezTo>
                    <a:pt x="866" y="6027"/>
                    <a:pt x="1479" y="5882"/>
                    <a:pt x="2090" y="6079"/>
                  </a:cubicBezTo>
                  <a:cubicBezTo>
                    <a:pt x="2217" y="6958"/>
                    <a:pt x="2283" y="7242"/>
                    <a:pt x="2376" y="8446"/>
                  </a:cubicBezTo>
                  <a:cubicBezTo>
                    <a:pt x="2419" y="9001"/>
                    <a:pt x="2452" y="9629"/>
                    <a:pt x="2490" y="10221"/>
                  </a:cubicBezTo>
                  <a:cubicBezTo>
                    <a:pt x="2533" y="11543"/>
                    <a:pt x="2591" y="14388"/>
                    <a:pt x="2719" y="15546"/>
                  </a:cubicBezTo>
                  <a:cubicBezTo>
                    <a:pt x="2823" y="16482"/>
                    <a:pt x="3063" y="17912"/>
                    <a:pt x="3063" y="17912"/>
                  </a:cubicBezTo>
                  <a:cubicBezTo>
                    <a:pt x="3463" y="17518"/>
                    <a:pt x="3865" y="17225"/>
                    <a:pt x="4265" y="16729"/>
                  </a:cubicBezTo>
                  <a:cubicBezTo>
                    <a:pt x="4635" y="16270"/>
                    <a:pt x="4356" y="15662"/>
                    <a:pt x="4665" y="16729"/>
                  </a:cubicBezTo>
                  <a:cubicBezTo>
                    <a:pt x="4801" y="18131"/>
                    <a:pt x="4929" y="19610"/>
                    <a:pt x="5123" y="20279"/>
                  </a:cubicBezTo>
                  <a:lnTo>
                    <a:pt x="5295" y="20871"/>
                  </a:lnTo>
                  <a:lnTo>
                    <a:pt x="14111" y="19687"/>
                  </a:lnTo>
                  <a:lnTo>
                    <a:pt x="16000" y="19096"/>
                  </a:lnTo>
                  <a:lnTo>
                    <a:pt x="19606" y="19687"/>
                  </a:lnTo>
                  <a:cubicBezTo>
                    <a:pt x="20646" y="19994"/>
                    <a:pt x="19274" y="21121"/>
                    <a:pt x="20522" y="19687"/>
                  </a:cubicBezTo>
                  <a:cubicBezTo>
                    <a:pt x="20560" y="19096"/>
                    <a:pt x="20615" y="18587"/>
                    <a:pt x="20636" y="17912"/>
                  </a:cubicBezTo>
                  <a:cubicBezTo>
                    <a:pt x="20673" y="16774"/>
                    <a:pt x="20642" y="15435"/>
                    <a:pt x="20694" y="14362"/>
                  </a:cubicBezTo>
                  <a:cubicBezTo>
                    <a:pt x="20724" y="13726"/>
                    <a:pt x="20812" y="13623"/>
                    <a:pt x="20865" y="13179"/>
                  </a:cubicBezTo>
                  <a:cubicBezTo>
                    <a:pt x="20908" y="12831"/>
                    <a:pt x="20946" y="12431"/>
                    <a:pt x="20980" y="11996"/>
                  </a:cubicBezTo>
                  <a:cubicBezTo>
                    <a:pt x="21023" y="11441"/>
                    <a:pt x="21066" y="10871"/>
                    <a:pt x="21094" y="10221"/>
                  </a:cubicBezTo>
                  <a:cubicBezTo>
                    <a:pt x="21094" y="10221"/>
                    <a:pt x="21238" y="5784"/>
                    <a:pt x="21266" y="4896"/>
                  </a:cubicBezTo>
                  <a:cubicBezTo>
                    <a:pt x="21288" y="4233"/>
                    <a:pt x="21419" y="401"/>
                    <a:pt x="21381" y="163"/>
                  </a:cubicBezTo>
                  <a:cubicBezTo>
                    <a:pt x="21277" y="-479"/>
                    <a:pt x="21152" y="952"/>
                    <a:pt x="21037" y="1346"/>
                  </a:cubicBezTo>
                  <a:lnTo>
                    <a:pt x="20865" y="1938"/>
                  </a:lnTo>
                  <a:cubicBezTo>
                    <a:pt x="20751" y="1741"/>
                    <a:pt x="20619" y="2012"/>
                    <a:pt x="20522" y="1346"/>
                  </a:cubicBezTo>
                  <a:cubicBezTo>
                    <a:pt x="20472" y="1000"/>
                    <a:pt x="20754" y="698"/>
                    <a:pt x="20694" y="754"/>
                  </a:cubicBezTo>
                  <a:lnTo>
                    <a:pt x="20064" y="1346"/>
                  </a:lnTo>
                  <a:cubicBezTo>
                    <a:pt x="18897" y="3759"/>
                    <a:pt x="20055" y="1543"/>
                    <a:pt x="17145" y="2529"/>
                  </a:cubicBezTo>
                  <a:cubicBezTo>
                    <a:pt x="16858" y="2627"/>
                    <a:pt x="16572" y="2924"/>
                    <a:pt x="16286" y="3121"/>
                  </a:cubicBezTo>
                  <a:lnTo>
                    <a:pt x="14969" y="2529"/>
                  </a:lnTo>
                  <a:cubicBezTo>
                    <a:pt x="14797" y="2418"/>
                    <a:pt x="14627" y="1938"/>
                    <a:pt x="14454" y="1938"/>
                  </a:cubicBezTo>
                  <a:cubicBezTo>
                    <a:pt x="13748" y="1938"/>
                    <a:pt x="13042" y="2332"/>
                    <a:pt x="12336" y="2529"/>
                  </a:cubicBezTo>
                  <a:cubicBezTo>
                    <a:pt x="11935" y="2924"/>
                    <a:pt x="11536" y="3614"/>
                    <a:pt x="11134" y="3713"/>
                  </a:cubicBezTo>
                  <a:cubicBezTo>
                    <a:pt x="10293" y="3920"/>
                    <a:pt x="9824" y="2656"/>
                    <a:pt x="9016" y="2529"/>
                  </a:cubicBezTo>
                  <a:lnTo>
                    <a:pt x="2376" y="1938"/>
                  </a:lnTo>
                  <a:cubicBezTo>
                    <a:pt x="1765" y="1741"/>
                    <a:pt x="1155" y="1346"/>
                    <a:pt x="544" y="1346"/>
                  </a:cubicBezTo>
                  <a:cubicBezTo>
                    <a:pt x="-181" y="1346"/>
                    <a:pt x="105" y="2036"/>
                    <a:pt x="29" y="2529"/>
                  </a:cubicBezTo>
                  <a:close/>
                </a:path>
              </a:pathLst>
            </a:custGeom>
            <a:gradFill flip="none" rotWithShape="1">
              <a:gsLst>
                <a:gs pos="58000">
                  <a:srgbClr val="002B4C"/>
                </a:gs>
                <a:gs pos="87000">
                  <a:srgbClr val="01466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91" name="Shape"/>
            <p:cNvSpPr/>
            <p:nvPr/>
          </p:nvSpPr>
          <p:spPr>
            <a:xfrm>
              <a:off x="1275622" y="1425576"/>
              <a:ext cx="4685231" cy="374520"/>
            </a:xfrm>
            <a:custGeom>
              <a:avLst/>
              <a:gdLst/>
              <a:ahLst/>
              <a:cxnLst>
                <a:cxn ang="0">
                  <a:pos x="wd2" y="hd2"/>
                </a:cxn>
                <a:cxn ang="5400000">
                  <a:pos x="wd2" y="hd2"/>
                </a:cxn>
                <a:cxn ang="10800000">
                  <a:pos x="wd2" y="hd2"/>
                </a:cxn>
                <a:cxn ang="16200000">
                  <a:pos x="wd2" y="hd2"/>
                </a:cxn>
              </a:cxnLst>
              <a:rect l="0" t="0" r="r" b="b"/>
              <a:pathLst>
                <a:path w="21421" h="21321" fill="norm" stroke="1" extrusionOk="0">
                  <a:moveTo>
                    <a:pt x="146" y="5457"/>
                  </a:moveTo>
                  <a:cubicBezTo>
                    <a:pt x="-121" y="6266"/>
                    <a:pt x="38" y="8518"/>
                    <a:pt x="146" y="9702"/>
                  </a:cubicBezTo>
                  <a:cubicBezTo>
                    <a:pt x="221" y="10534"/>
                    <a:pt x="428" y="10915"/>
                    <a:pt x="428" y="10915"/>
                  </a:cubicBezTo>
                  <a:cubicBezTo>
                    <a:pt x="459" y="11521"/>
                    <a:pt x="485" y="12181"/>
                    <a:pt x="522" y="12734"/>
                  </a:cubicBezTo>
                  <a:cubicBezTo>
                    <a:pt x="580" y="13602"/>
                    <a:pt x="710" y="15159"/>
                    <a:pt x="710" y="15159"/>
                  </a:cubicBezTo>
                  <a:cubicBezTo>
                    <a:pt x="1008" y="14732"/>
                    <a:pt x="1082" y="14873"/>
                    <a:pt x="1322" y="13947"/>
                  </a:cubicBezTo>
                  <a:cubicBezTo>
                    <a:pt x="1417" y="13579"/>
                    <a:pt x="1604" y="12734"/>
                    <a:pt x="1604" y="12734"/>
                  </a:cubicBezTo>
                  <a:cubicBezTo>
                    <a:pt x="1761" y="12936"/>
                    <a:pt x="1919" y="12966"/>
                    <a:pt x="2074" y="13340"/>
                  </a:cubicBezTo>
                  <a:cubicBezTo>
                    <a:pt x="2172" y="13576"/>
                    <a:pt x="2263" y="14149"/>
                    <a:pt x="2357" y="14553"/>
                  </a:cubicBezTo>
                  <a:lnTo>
                    <a:pt x="2498" y="15159"/>
                  </a:lnTo>
                  <a:cubicBezTo>
                    <a:pt x="2513" y="15766"/>
                    <a:pt x="2514" y="16479"/>
                    <a:pt x="2545" y="16978"/>
                  </a:cubicBezTo>
                  <a:cubicBezTo>
                    <a:pt x="2580" y="17548"/>
                    <a:pt x="2642" y="17736"/>
                    <a:pt x="2686" y="18191"/>
                  </a:cubicBezTo>
                  <a:cubicBezTo>
                    <a:pt x="2721" y="18548"/>
                    <a:pt x="2742" y="19110"/>
                    <a:pt x="2780" y="19404"/>
                  </a:cubicBezTo>
                  <a:cubicBezTo>
                    <a:pt x="2828" y="19777"/>
                    <a:pt x="3074" y="20503"/>
                    <a:pt x="3109" y="20617"/>
                  </a:cubicBezTo>
                  <a:lnTo>
                    <a:pt x="6355" y="19404"/>
                  </a:lnTo>
                  <a:lnTo>
                    <a:pt x="9272" y="18798"/>
                  </a:lnTo>
                  <a:cubicBezTo>
                    <a:pt x="13352" y="20441"/>
                    <a:pt x="8252" y="18798"/>
                    <a:pt x="12236" y="18798"/>
                  </a:cubicBezTo>
                  <a:cubicBezTo>
                    <a:pt x="13193" y="18798"/>
                    <a:pt x="14149" y="19202"/>
                    <a:pt x="15106" y="19404"/>
                  </a:cubicBezTo>
                  <a:cubicBezTo>
                    <a:pt x="15121" y="20010"/>
                    <a:pt x="15103" y="21144"/>
                    <a:pt x="15153" y="21223"/>
                  </a:cubicBezTo>
                  <a:cubicBezTo>
                    <a:pt x="15386" y="21600"/>
                    <a:pt x="15623" y="20781"/>
                    <a:pt x="15858" y="20617"/>
                  </a:cubicBezTo>
                  <a:lnTo>
                    <a:pt x="16893" y="20010"/>
                  </a:lnTo>
                  <a:cubicBezTo>
                    <a:pt x="18241" y="17839"/>
                    <a:pt x="16866" y="19878"/>
                    <a:pt x="20092" y="18798"/>
                  </a:cubicBezTo>
                  <a:cubicBezTo>
                    <a:pt x="20359" y="18708"/>
                    <a:pt x="20625" y="18393"/>
                    <a:pt x="20892" y="18191"/>
                  </a:cubicBezTo>
                  <a:cubicBezTo>
                    <a:pt x="21108" y="15411"/>
                    <a:pt x="20852" y="18958"/>
                    <a:pt x="21080" y="14553"/>
                  </a:cubicBezTo>
                  <a:cubicBezTo>
                    <a:pt x="21134" y="13516"/>
                    <a:pt x="21240" y="12776"/>
                    <a:pt x="21315" y="12127"/>
                  </a:cubicBezTo>
                  <a:cubicBezTo>
                    <a:pt x="21479" y="5798"/>
                    <a:pt x="21416" y="9764"/>
                    <a:pt x="21362" y="0"/>
                  </a:cubicBezTo>
                  <a:cubicBezTo>
                    <a:pt x="21217" y="5622"/>
                    <a:pt x="21356" y="2083"/>
                    <a:pt x="20374" y="3032"/>
                  </a:cubicBezTo>
                  <a:cubicBezTo>
                    <a:pt x="20061" y="3335"/>
                    <a:pt x="19747" y="3401"/>
                    <a:pt x="19434" y="3638"/>
                  </a:cubicBezTo>
                  <a:cubicBezTo>
                    <a:pt x="19214" y="3805"/>
                    <a:pt x="18994" y="4042"/>
                    <a:pt x="18775" y="4245"/>
                  </a:cubicBezTo>
                  <a:cubicBezTo>
                    <a:pt x="18602" y="4042"/>
                    <a:pt x="18428" y="4026"/>
                    <a:pt x="18257" y="3638"/>
                  </a:cubicBezTo>
                  <a:cubicBezTo>
                    <a:pt x="18160" y="3416"/>
                    <a:pt x="17975" y="2425"/>
                    <a:pt x="17975" y="2425"/>
                  </a:cubicBezTo>
                  <a:lnTo>
                    <a:pt x="16140" y="3032"/>
                  </a:lnTo>
                  <a:cubicBezTo>
                    <a:pt x="15905" y="3144"/>
                    <a:pt x="15671" y="3638"/>
                    <a:pt x="15435" y="3638"/>
                  </a:cubicBezTo>
                  <a:cubicBezTo>
                    <a:pt x="15183" y="3638"/>
                    <a:pt x="14933" y="3114"/>
                    <a:pt x="14682" y="3032"/>
                  </a:cubicBezTo>
                  <a:lnTo>
                    <a:pt x="11718" y="2425"/>
                  </a:lnTo>
                  <a:lnTo>
                    <a:pt x="9601" y="3032"/>
                  </a:lnTo>
                  <a:cubicBezTo>
                    <a:pt x="8676" y="3376"/>
                    <a:pt x="7751" y="4107"/>
                    <a:pt x="6826" y="4245"/>
                  </a:cubicBezTo>
                  <a:cubicBezTo>
                    <a:pt x="6386" y="4310"/>
                    <a:pt x="5948" y="3840"/>
                    <a:pt x="5509" y="3638"/>
                  </a:cubicBezTo>
                  <a:cubicBezTo>
                    <a:pt x="4336" y="1480"/>
                    <a:pt x="5079" y="2617"/>
                    <a:pt x="2545" y="3638"/>
                  </a:cubicBezTo>
                  <a:cubicBezTo>
                    <a:pt x="2418" y="3689"/>
                    <a:pt x="2294" y="4054"/>
                    <a:pt x="2168" y="4245"/>
                  </a:cubicBezTo>
                  <a:cubicBezTo>
                    <a:pt x="2027" y="4458"/>
                    <a:pt x="1887" y="4770"/>
                    <a:pt x="1745" y="4851"/>
                  </a:cubicBezTo>
                  <a:cubicBezTo>
                    <a:pt x="31" y="5833"/>
                    <a:pt x="412" y="4649"/>
                    <a:pt x="146" y="5457"/>
                  </a:cubicBezTo>
                  <a:close/>
                </a:path>
              </a:pathLst>
            </a:custGeom>
            <a:gradFill flip="none" rotWithShape="1">
              <a:gsLst>
                <a:gs pos="52000">
                  <a:srgbClr val="014668"/>
                </a:gs>
                <a:gs pos="84000">
                  <a:srgbClr val="057CB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792" name="Twilight zone (light but no photosynthesis)"/>
            <p:cNvSpPr txBox="1"/>
            <p:nvPr/>
          </p:nvSpPr>
          <p:spPr>
            <a:xfrm>
              <a:off x="1981200" y="1470264"/>
              <a:ext cx="4357548"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solidFill>
                    <a:srgbClr val="FFFFFF"/>
                  </a:solidFill>
                  <a:latin typeface="Arial"/>
                  <a:ea typeface="Arial"/>
                  <a:cs typeface="Arial"/>
                  <a:sym typeface="Arial"/>
                </a:defRPr>
              </a:lvl1pPr>
            </a:lstStyle>
            <a:p>
              <a:pPr/>
              <a:r>
                <a:t>Twilight zone (light but no photosynthesis)</a:t>
              </a:r>
            </a:p>
          </p:txBody>
        </p:sp>
        <p:sp>
          <p:nvSpPr>
            <p:cNvPr id="793" name="Line"/>
            <p:cNvSpPr/>
            <p:nvPr/>
          </p:nvSpPr>
          <p:spPr>
            <a:xfrm flipV="1">
              <a:off x="3000375" y="2111377"/>
              <a:ext cx="2874964" cy="20639"/>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794" name="Line"/>
            <p:cNvSpPr/>
            <p:nvPr/>
          </p:nvSpPr>
          <p:spPr>
            <a:xfrm flipV="1">
              <a:off x="1912937" y="1763714"/>
              <a:ext cx="3949703" cy="22227"/>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795" name="Line"/>
            <p:cNvSpPr/>
            <p:nvPr/>
          </p:nvSpPr>
          <p:spPr>
            <a:xfrm flipV="1">
              <a:off x="1389062" y="1460501"/>
              <a:ext cx="4589464" cy="58739"/>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801" name="Midnight zone"/>
          <p:cNvSpPr txBox="1"/>
          <p:nvPr/>
        </p:nvSpPr>
        <p:spPr>
          <a:xfrm>
            <a:off x="1524000" y="-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Midnight zone</a:t>
            </a:r>
          </a:p>
        </p:txBody>
      </p:sp>
      <p:sp>
        <p:nvSpPr>
          <p:cNvPr id="802" name="No light penetrates to this zone.…"/>
          <p:cNvSpPr txBox="1"/>
          <p:nvPr/>
        </p:nvSpPr>
        <p:spPr>
          <a:xfrm>
            <a:off x="152400" y="3352800"/>
            <a:ext cx="8686800" cy="27487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defRPr>
                <a:latin typeface="Arial"/>
                <a:ea typeface="Arial"/>
                <a:cs typeface="Arial"/>
                <a:sym typeface="Arial"/>
              </a:defRPr>
            </a:pPr>
            <a:r>
              <a:t>No light penetrates to this zone.  </a:t>
            </a:r>
          </a:p>
          <a:p>
            <a:pPr>
              <a:lnSpc>
                <a:spcPct val="90000"/>
              </a:lnSpc>
              <a:defRPr>
                <a:latin typeface="Arial"/>
                <a:ea typeface="Arial"/>
                <a:cs typeface="Arial"/>
                <a:sym typeface="Arial"/>
              </a:defRPr>
            </a:pPr>
            <a:r>
              <a:t>There is no photosynthesis and there are no photosynthetic producers in this zone.  (No plants or other organisms that can perform photosynthesis)</a:t>
            </a:r>
          </a:p>
          <a:p>
            <a:pPr>
              <a:lnSpc>
                <a:spcPct val="90000"/>
              </a:lnSpc>
              <a:defRPr>
                <a:latin typeface="Arial"/>
                <a:ea typeface="Arial"/>
                <a:cs typeface="Arial"/>
                <a:sym typeface="Arial"/>
              </a:defRPr>
            </a:pPr>
          </a:p>
          <a:p>
            <a:pPr>
              <a:lnSpc>
                <a:spcPct val="90000"/>
              </a:lnSpc>
              <a:defRPr>
                <a:latin typeface="Arial"/>
                <a:ea typeface="Arial"/>
                <a:cs typeface="Arial"/>
                <a:sym typeface="Arial"/>
              </a:defRPr>
            </a:pPr>
            <a:r>
              <a:t>Large fish in this zone either prey on fish or dead organisms that fall from the upper layers. </a:t>
            </a:r>
          </a:p>
          <a:p>
            <a:pPr>
              <a:lnSpc>
                <a:spcPct val="90000"/>
              </a:lnSpc>
              <a:defRPr>
                <a:latin typeface="Arial"/>
                <a:ea typeface="Arial"/>
                <a:cs typeface="Arial"/>
                <a:sym typeface="Arial"/>
              </a:defRPr>
            </a:pPr>
          </a:p>
          <a:p>
            <a:pPr>
              <a:lnSpc>
                <a:spcPct val="90000"/>
              </a:lnSpc>
              <a:defRPr b="1" u="sng">
                <a:latin typeface="Arial"/>
                <a:ea typeface="Arial"/>
                <a:cs typeface="Arial"/>
                <a:sym typeface="Arial"/>
              </a:defRPr>
            </a:pPr>
            <a:r>
              <a:t>Adaptations:</a:t>
            </a:r>
          </a:p>
          <a:p>
            <a:pPr>
              <a:lnSpc>
                <a:spcPct val="90000"/>
              </a:lnSpc>
              <a:defRPr>
                <a:latin typeface="Arial"/>
                <a:ea typeface="Arial"/>
                <a:cs typeface="Arial"/>
                <a:sym typeface="Arial"/>
              </a:defRPr>
            </a:pPr>
            <a:r>
              <a:t>Animals may have thin bodies that help them hide from predators. </a:t>
            </a:r>
          </a:p>
          <a:p>
            <a:pPr>
              <a:lnSpc>
                <a:spcPct val="90000"/>
              </a:lnSpc>
              <a:defRPr>
                <a:latin typeface="Arial"/>
                <a:ea typeface="Arial"/>
                <a:cs typeface="Arial"/>
                <a:sym typeface="Arial"/>
              </a:defRPr>
            </a:pPr>
            <a:r>
              <a:t>Some are red or black in color to better blend in with the dark water. </a:t>
            </a:r>
          </a:p>
        </p:txBody>
      </p:sp>
      <p:grpSp>
        <p:nvGrpSpPr>
          <p:cNvPr id="827" name="Group"/>
          <p:cNvGrpSpPr/>
          <p:nvPr/>
        </p:nvGrpSpPr>
        <p:grpSpPr>
          <a:xfrm>
            <a:off x="380999" y="914400"/>
            <a:ext cx="6742118" cy="2179644"/>
            <a:chOff x="0" y="0"/>
            <a:chExt cx="6742117" cy="2179643"/>
          </a:xfrm>
        </p:grpSpPr>
        <p:grpSp>
          <p:nvGrpSpPr>
            <p:cNvPr id="819" name="Group"/>
            <p:cNvGrpSpPr/>
            <p:nvPr/>
          </p:nvGrpSpPr>
          <p:grpSpPr>
            <a:xfrm>
              <a:off x="-1" y="0"/>
              <a:ext cx="6742118" cy="2179644"/>
              <a:chOff x="0" y="0"/>
              <a:chExt cx="6742116" cy="2179643"/>
            </a:xfrm>
          </p:grpSpPr>
          <p:grpSp>
            <p:nvGrpSpPr>
              <p:cNvPr id="817" name="Group"/>
              <p:cNvGrpSpPr/>
              <p:nvPr/>
            </p:nvGrpSpPr>
            <p:grpSpPr>
              <a:xfrm>
                <a:off x="0" y="0"/>
                <a:ext cx="6683224" cy="2179644"/>
                <a:chOff x="0" y="0"/>
                <a:chExt cx="6683223" cy="2179643"/>
              </a:xfrm>
            </p:grpSpPr>
            <p:grpSp>
              <p:nvGrpSpPr>
                <p:cNvPr id="815" name="Group"/>
                <p:cNvGrpSpPr/>
                <p:nvPr/>
              </p:nvGrpSpPr>
              <p:grpSpPr>
                <a:xfrm>
                  <a:off x="-1" y="-1"/>
                  <a:ext cx="6683224" cy="2179645"/>
                  <a:chOff x="0" y="0"/>
                  <a:chExt cx="6683223" cy="2179643"/>
                </a:xfrm>
              </p:grpSpPr>
              <p:grpSp>
                <p:nvGrpSpPr>
                  <p:cNvPr id="810" name="Group"/>
                  <p:cNvGrpSpPr/>
                  <p:nvPr/>
                </p:nvGrpSpPr>
                <p:grpSpPr>
                  <a:xfrm>
                    <a:off x="-1" y="-1"/>
                    <a:ext cx="6683224" cy="2179645"/>
                    <a:chOff x="0" y="0"/>
                    <a:chExt cx="6683223" cy="2179643"/>
                  </a:xfrm>
                </p:grpSpPr>
                <p:grpSp>
                  <p:nvGrpSpPr>
                    <p:cNvPr id="808" name="Group"/>
                    <p:cNvGrpSpPr/>
                    <p:nvPr/>
                  </p:nvGrpSpPr>
                  <p:grpSpPr>
                    <a:xfrm>
                      <a:off x="-1" y="106335"/>
                      <a:ext cx="6683224" cy="2073309"/>
                      <a:chOff x="0" y="0"/>
                      <a:chExt cx="6683223" cy="2073308"/>
                    </a:xfrm>
                  </p:grpSpPr>
                  <p:sp>
                    <p:nvSpPr>
                      <p:cNvPr id="803" name="Shape"/>
                      <p:cNvSpPr/>
                      <p:nvPr/>
                    </p:nvSpPr>
                    <p:spPr>
                      <a:xfrm>
                        <a:off x="16147" y="26"/>
                        <a:ext cx="2456692" cy="1093792"/>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04" name="Rectangle"/>
                      <p:cNvSpPr/>
                      <p:nvPr/>
                    </p:nvSpPr>
                    <p:spPr>
                      <a:xfrm>
                        <a:off x="-1" y="1966945"/>
                        <a:ext cx="6170622" cy="106364"/>
                      </a:xfrm>
                      <a:prstGeom prst="rect">
                        <a:avLst/>
                      </a:pr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05" name="Shape"/>
                      <p:cNvSpPr/>
                      <p:nvPr/>
                    </p:nvSpPr>
                    <p:spPr>
                      <a:xfrm>
                        <a:off x="9523" y="1000949"/>
                        <a:ext cx="3406781" cy="1062086"/>
                      </a:xfrm>
                      <a:custGeom>
                        <a:avLst/>
                        <a:gdLst/>
                        <a:ahLst/>
                        <a:cxnLst>
                          <a:cxn ang="0">
                            <a:pos x="wd2" y="hd2"/>
                          </a:cxn>
                          <a:cxn ang="5400000">
                            <a:pos x="wd2" y="hd2"/>
                          </a:cxn>
                          <a:cxn ang="10800000">
                            <a:pos x="wd2" y="hd2"/>
                          </a:cxn>
                          <a:cxn ang="16200000">
                            <a:pos x="wd2" y="hd2"/>
                          </a:cxn>
                        </a:cxnLst>
                        <a:rect l="0" t="0" r="r" b="b"/>
                        <a:pathLst>
                          <a:path w="21600" h="20644" fill="norm" stroke="1"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06" name="Shape"/>
                      <p:cNvSpPr/>
                      <p:nvPr/>
                    </p:nvSpPr>
                    <p:spPr>
                      <a:xfrm>
                        <a:off x="846902" y="-1"/>
                        <a:ext cx="5836322" cy="1942704"/>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31000">
                            <a:srgbClr val="17375E"/>
                          </a:gs>
                          <a:gs pos="69000">
                            <a:srgbClr val="2A85CA"/>
                          </a:gs>
                          <a:gs pos="91000">
                            <a:srgbClr val="FFFFFF">
                              <a:alpha val="57000"/>
                            </a:srgbClr>
                          </a:gs>
                        </a:gsLst>
                        <a:path path="circle">
                          <a:fillToRect l="62278" t="119636" r="37721" b="-19636"/>
                        </a:path>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07" name="Shape"/>
                      <p:cNvSpPr/>
                      <p:nvPr/>
                    </p:nvSpPr>
                    <p:spPr>
                      <a:xfrm>
                        <a:off x="908049" y="52413"/>
                        <a:ext cx="1547028" cy="1004894"/>
                      </a:xfrm>
                      <a:custGeom>
                        <a:avLst/>
                        <a:gdLst/>
                        <a:ahLst/>
                        <a:cxnLst>
                          <a:cxn ang="0">
                            <a:pos x="wd2" y="hd2"/>
                          </a:cxn>
                          <a:cxn ang="5400000">
                            <a:pos x="wd2" y="hd2"/>
                          </a:cxn>
                          <a:cxn ang="10800000">
                            <a:pos x="wd2" y="hd2"/>
                          </a:cxn>
                          <a:cxn ang="16200000">
                            <a:pos x="wd2" y="hd2"/>
                          </a:cxn>
                        </a:cxnLst>
                        <a:rect l="0" t="0" r="r" b="b"/>
                        <a:pathLst>
                          <a:path w="21457" h="21600" fill="norm" stroke="1"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l="0" t="0" r="0" b="0"/>
                        <a:tile tx="0" ty="0" sx="100000" sy="100000" flip="none" algn="tl"/>
                      </a:blip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809" name="Shape"/>
                    <p:cNvSpPr/>
                    <p:nvPr/>
                  </p:nvSpPr>
                  <p:spPr>
                    <a:xfrm>
                      <a:off x="84136" y="0"/>
                      <a:ext cx="1607705" cy="1161081"/>
                    </a:xfrm>
                    <a:custGeom>
                      <a:avLst/>
                      <a:gdLst/>
                      <a:ahLst/>
                      <a:cxnLst>
                        <a:cxn ang="0">
                          <a:pos x="wd2" y="hd2"/>
                        </a:cxn>
                        <a:cxn ang="5400000">
                          <a:pos x="wd2" y="hd2"/>
                        </a:cxn>
                        <a:cxn ang="10800000">
                          <a:pos x="wd2" y="hd2"/>
                        </a:cxn>
                        <a:cxn ang="16200000">
                          <a:pos x="wd2" y="hd2"/>
                        </a:cxn>
                      </a:cxnLst>
                      <a:rect l="0" t="0" r="r" b="b"/>
                      <a:pathLst>
                        <a:path w="21573" h="21582" fill="norm" stroke="1"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811" name="crust"/>
                  <p:cNvSpPr txBox="1"/>
                  <p:nvPr/>
                </p:nvSpPr>
                <p:spPr>
                  <a:xfrm>
                    <a:off x="4113526" y="1688086"/>
                    <a:ext cx="199627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pPr/>
                    <a:r>
                      <a:t>  crust</a:t>
                    </a:r>
                  </a:p>
                </p:txBody>
              </p:sp>
              <p:sp>
                <p:nvSpPr>
                  <p:cNvPr id="812" name="Line"/>
                  <p:cNvSpPr/>
                  <p:nvPr/>
                </p:nvSpPr>
                <p:spPr>
                  <a:xfrm>
                    <a:off x="936625" y="69849"/>
                    <a:ext cx="390527" cy="1063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813" name="Shape"/>
                  <p:cNvSpPr/>
                  <p:nvPr/>
                </p:nvSpPr>
                <p:spPr>
                  <a:xfrm>
                    <a:off x="1344660" y="163961"/>
                    <a:ext cx="343823" cy="260653"/>
                  </a:xfrm>
                  <a:custGeom>
                    <a:avLst/>
                    <a:gdLst/>
                    <a:ahLst/>
                    <a:cxnLst>
                      <a:cxn ang="0">
                        <a:pos x="wd2" y="hd2"/>
                      </a:cxn>
                      <a:cxn ang="5400000">
                        <a:pos x="wd2" y="hd2"/>
                      </a:cxn>
                      <a:cxn ang="10800000">
                        <a:pos x="wd2" y="hd2"/>
                      </a:cxn>
                      <a:cxn ang="16200000">
                        <a:pos x="wd2" y="hd2"/>
                      </a:cxn>
                    </a:cxnLst>
                    <a:rect l="0" t="0" r="r" b="b"/>
                    <a:pathLst>
                      <a:path w="20700" h="21111" fill="norm" stroke="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14" name="Line"/>
                  <p:cNvSpPr/>
                  <p:nvPr/>
                </p:nvSpPr>
                <p:spPr>
                  <a:xfrm>
                    <a:off x="1350962" y="61912"/>
                    <a:ext cx="99761" cy="212727"/>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816" name="Line"/>
                <p:cNvSpPr/>
                <p:nvPr/>
              </p:nvSpPr>
              <p:spPr>
                <a:xfrm>
                  <a:off x="3303589" y="1681597"/>
                  <a:ext cx="2787254" cy="477855"/>
                </a:xfrm>
                <a:custGeom>
                  <a:avLst/>
                  <a:gdLst/>
                  <a:ahLst/>
                  <a:cxnLst>
                    <a:cxn ang="0">
                      <a:pos x="wd2" y="hd2"/>
                    </a:cxn>
                    <a:cxn ang="5400000">
                      <a:pos x="wd2" y="hd2"/>
                    </a:cxn>
                    <a:cxn ang="10800000">
                      <a:pos x="wd2" y="hd2"/>
                    </a:cxn>
                    <a:cxn ang="16200000">
                      <a:pos x="wd2" y="hd2"/>
                    </a:cxn>
                  </a:cxnLst>
                  <a:rect l="0" t="0" r="r" b="b"/>
                  <a:pathLst>
                    <a:path w="21427" h="17478" fill="norm" stroke="1" extrusionOk="0">
                      <a:moveTo>
                        <a:pt x="517" y="10085"/>
                      </a:moveTo>
                      <a:cubicBezTo>
                        <a:pt x="546" y="9605"/>
                        <a:pt x="550" y="9087"/>
                        <a:pt x="603" y="8645"/>
                      </a:cubicBezTo>
                      <a:cubicBezTo>
                        <a:pt x="680" y="8004"/>
                        <a:pt x="997" y="7350"/>
                        <a:pt x="1120" y="7204"/>
                      </a:cubicBezTo>
                      <a:cubicBezTo>
                        <a:pt x="1203" y="7105"/>
                        <a:pt x="1292" y="7204"/>
                        <a:pt x="1378" y="7204"/>
                      </a:cubicBezTo>
                      <a:cubicBezTo>
                        <a:pt x="2383" y="5403"/>
                        <a:pt x="3354" y="3220"/>
                        <a:pt x="4393" y="1801"/>
                      </a:cubicBezTo>
                      <a:cubicBezTo>
                        <a:pt x="4776" y="1278"/>
                        <a:pt x="5199" y="1638"/>
                        <a:pt x="5599" y="1441"/>
                      </a:cubicBezTo>
                      <a:cubicBezTo>
                        <a:pt x="5689" y="1397"/>
                        <a:pt x="5770" y="1181"/>
                        <a:pt x="5858" y="1081"/>
                      </a:cubicBezTo>
                      <a:cubicBezTo>
                        <a:pt x="6086" y="820"/>
                        <a:pt x="6547" y="360"/>
                        <a:pt x="6547" y="360"/>
                      </a:cubicBezTo>
                      <a:cubicBezTo>
                        <a:pt x="7207" y="481"/>
                        <a:pt x="7878" y="226"/>
                        <a:pt x="8528" y="721"/>
                      </a:cubicBezTo>
                      <a:cubicBezTo>
                        <a:pt x="8617" y="789"/>
                        <a:pt x="8353" y="1733"/>
                        <a:pt x="8442" y="1801"/>
                      </a:cubicBezTo>
                      <a:cubicBezTo>
                        <a:pt x="8614" y="1932"/>
                        <a:pt x="9864" y="1238"/>
                        <a:pt x="10165" y="1081"/>
                      </a:cubicBezTo>
                      <a:cubicBezTo>
                        <a:pt x="10251" y="961"/>
                        <a:pt x="10335" y="813"/>
                        <a:pt x="10423" y="721"/>
                      </a:cubicBezTo>
                      <a:cubicBezTo>
                        <a:pt x="10664" y="469"/>
                        <a:pt x="11140" y="161"/>
                        <a:pt x="11371" y="0"/>
                      </a:cubicBezTo>
                      <a:cubicBezTo>
                        <a:pt x="12491" y="120"/>
                        <a:pt x="13613" y="27"/>
                        <a:pt x="14730" y="360"/>
                      </a:cubicBezTo>
                      <a:cubicBezTo>
                        <a:pt x="14834" y="391"/>
                        <a:pt x="14896" y="887"/>
                        <a:pt x="14989" y="1081"/>
                      </a:cubicBezTo>
                      <a:cubicBezTo>
                        <a:pt x="15070" y="1251"/>
                        <a:pt x="15161" y="1321"/>
                        <a:pt x="15247" y="1441"/>
                      </a:cubicBezTo>
                      <a:cubicBezTo>
                        <a:pt x="16038" y="339"/>
                        <a:pt x="15583" y="796"/>
                        <a:pt x="16625" y="360"/>
                      </a:cubicBezTo>
                      <a:lnTo>
                        <a:pt x="18348" y="721"/>
                      </a:lnTo>
                      <a:cubicBezTo>
                        <a:pt x="21599" y="1215"/>
                        <a:pt x="21529" y="-3151"/>
                        <a:pt x="21277" y="6844"/>
                      </a:cubicBezTo>
                      <a:cubicBezTo>
                        <a:pt x="21268" y="7221"/>
                        <a:pt x="21220" y="7564"/>
                        <a:pt x="21191" y="7924"/>
                      </a:cubicBezTo>
                      <a:cubicBezTo>
                        <a:pt x="21220" y="9245"/>
                        <a:pt x="21232" y="10573"/>
                        <a:pt x="21277" y="11886"/>
                      </a:cubicBezTo>
                      <a:cubicBezTo>
                        <a:pt x="21303" y="12648"/>
                        <a:pt x="21600" y="14537"/>
                        <a:pt x="21277" y="15128"/>
                      </a:cubicBezTo>
                      <a:cubicBezTo>
                        <a:pt x="20882" y="15851"/>
                        <a:pt x="20416" y="15425"/>
                        <a:pt x="19985" y="15488"/>
                      </a:cubicBezTo>
                      <a:cubicBezTo>
                        <a:pt x="18779" y="15665"/>
                        <a:pt x="17573" y="15728"/>
                        <a:pt x="16367" y="15848"/>
                      </a:cubicBezTo>
                      <a:cubicBezTo>
                        <a:pt x="16122" y="16053"/>
                        <a:pt x="15547" y="16569"/>
                        <a:pt x="15333" y="16569"/>
                      </a:cubicBezTo>
                      <a:cubicBezTo>
                        <a:pt x="14529" y="16569"/>
                        <a:pt x="13725" y="16328"/>
                        <a:pt x="12921" y="16208"/>
                      </a:cubicBezTo>
                      <a:cubicBezTo>
                        <a:pt x="6114" y="16948"/>
                        <a:pt x="8470" y="18449"/>
                        <a:pt x="5772" y="16569"/>
                      </a:cubicBezTo>
                      <a:cubicBezTo>
                        <a:pt x="5657" y="16328"/>
                        <a:pt x="5555" y="15848"/>
                        <a:pt x="5427" y="15848"/>
                      </a:cubicBezTo>
                      <a:cubicBezTo>
                        <a:pt x="4598" y="15848"/>
                        <a:pt x="4432" y="16155"/>
                        <a:pt x="3876" y="16929"/>
                      </a:cubicBezTo>
                      <a:lnTo>
                        <a:pt x="1378" y="16208"/>
                      </a:lnTo>
                      <a:cubicBezTo>
                        <a:pt x="1252" y="16115"/>
                        <a:pt x="1158" y="15629"/>
                        <a:pt x="1034" y="15488"/>
                      </a:cubicBezTo>
                      <a:cubicBezTo>
                        <a:pt x="838" y="15265"/>
                        <a:pt x="632" y="15248"/>
                        <a:pt x="431" y="15128"/>
                      </a:cubicBezTo>
                      <a:cubicBezTo>
                        <a:pt x="373" y="14888"/>
                        <a:pt x="300" y="14699"/>
                        <a:pt x="258" y="14407"/>
                      </a:cubicBezTo>
                      <a:cubicBezTo>
                        <a:pt x="212" y="14082"/>
                        <a:pt x="213" y="13666"/>
                        <a:pt x="172" y="13327"/>
                      </a:cubicBezTo>
                      <a:cubicBezTo>
                        <a:pt x="126" y="12940"/>
                        <a:pt x="57" y="12607"/>
                        <a:pt x="0" y="12246"/>
                      </a:cubicBezTo>
                      <a:cubicBezTo>
                        <a:pt x="83" y="10521"/>
                        <a:pt x="22" y="10602"/>
                        <a:pt x="258" y="9365"/>
                      </a:cubicBezTo>
                      <a:cubicBezTo>
                        <a:pt x="309" y="9100"/>
                        <a:pt x="358" y="8796"/>
                        <a:pt x="431" y="8645"/>
                      </a:cubicBezTo>
                      <a:cubicBezTo>
                        <a:pt x="593" y="8305"/>
                        <a:pt x="775" y="8164"/>
                        <a:pt x="948" y="7924"/>
                      </a:cubicBezTo>
                      <a:cubicBezTo>
                        <a:pt x="1233" y="7526"/>
                        <a:pt x="1206" y="7944"/>
                        <a:pt x="1206" y="7204"/>
                      </a:cubicBezTo>
                    </a:path>
                  </a:pathLst>
                </a:custGeom>
                <a:gradFill flip="none" rotWithShape="1">
                  <a:gsLst>
                    <a:gs pos="57000">
                      <a:srgbClr val="003760"/>
                    </a:gs>
                    <a:gs pos="92000">
                      <a:srgbClr val="2166A2"/>
                    </a:gs>
                  </a:gsLst>
                  <a:lin ang="12420000" scaled="0"/>
                </a:gradFill>
                <a:ln w="12700" cap="flat">
                  <a:noFill/>
                  <a:miter lim="400000"/>
                </a:ln>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818" name="Shape"/>
              <p:cNvSpPr/>
              <p:nvPr/>
            </p:nvSpPr>
            <p:spPr>
              <a:xfrm>
                <a:off x="2124267" y="117428"/>
                <a:ext cx="4617850" cy="1170037"/>
              </a:xfrm>
              <a:custGeom>
                <a:avLst/>
                <a:gdLst/>
                <a:ahLst/>
                <a:cxnLst>
                  <a:cxn ang="0">
                    <a:pos x="wd2" y="hd2"/>
                  </a:cxn>
                  <a:cxn ang="5400000">
                    <a:pos x="wd2" y="hd2"/>
                  </a:cxn>
                  <a:cxn ang="10800000">
                    <a:pos x="wd2" y="hd2"/>
                  </a:cxn>
                  <a:cxn ang="16200000">
                    <a:pos x="wd2" y="hd2"/>
                  </a:cxn>
                </a:cxnLst>
                <a:rect l="0" t="0" r="r" b="b"/>
                <a:pathLst>
                  <a:path w="21299" h="21058" fill="norm" stroke="1" extrusionOk="0">
                    <a:moveTo>
                      <a:pt x="219" y="20895"/>
                    </a:moveTo>
                    <a:cubicBezTo>
                      <a:pt x="-301" y="20759"/>
                      <a:pt x="261" y="20202"/>
                      <a:pt x="319" y="19915"/>
                    </a:cubicBezTo>
                    <a:cubicBezTo>
                      <a:pt x="353" y="19752"/>
                      <a:pt x="393" y="19601"/>
                      <a:pt x="420" y="19426"/>
                    </a:cubicBezTo>
                    <a:cubicBezTo>
                      <a:pt x="444" y="19272"/>
                      <a:pt x="447" y="19090"/>
                      <a:pt x="470" y="18936"/>
                    </a:cubicBezTo>
                    <a:cubicBezTo>
                      <a:pt x="497" y="18760"/>
                      <a:pt x="544" y="18622"/>
                      <a:pt x="571" y="18446"/>
                    </a:cubicBezTo>
                    <a:cubicBezTo>
                      <a:pt x="702" y="17599"/>
                      <a:pt x="525" y="18268"/>
                      <a:pt x="722" y="17630"/>
                    </a:cubicBezTo>
                    <a:cubicBezTo>
                      <a:pt x="802" y="16852"/>
                      <a:pt x="764" y="16738"/>
                      <a:pt x="923" y="16324"/>
                    </a:cubicBezTo>
                    <a:cubicBezTo>
                      <a:pt x="970" y="16201"/>
                      <a:pt x="1024" y="16106"/>
                      <a:pt x="1074" y="15998"/>
                    </a:cubicBezTo>
                    <a:cubicBezTo>
                      <a:pt x="1208" y="14692"/>
                      <a:pt x="1007" y="16215"/>
                      <a:pt x="1275" y="15345"/>
                    </a:cubicBezTo>
                    <a:cubicBezTo>
                      <a:pt x="1544" y="14474"/>
                      <a:pt x="1074" y="15127"/>
                      <a:pt x="1477" y="14692"/>
                    </a:cubicBezTo>
                    <a:cubicBezTo>
                      <a:pt x="1510" y="14474"/>
                      <a:pt x="1529" y="14226"/>
                      <a:pt x="1577" y="14039"/>
                    </a:cubicBezTo>
                    <a:cubicBezTo>
                      <a:pt x="1616" y="13888"/>
                      <a:pt x="1681" y="13835"/>
                      <a:pt x="1728" y="13712"/>
                    </a:cubicBezTo>
                    <a:cubicBezTo>
                      <a:pt x="1765" y="13616"/>
                      <a:pt x="1795" y="13495"/>
                      <a:pt x="1829" y="13386"/>
                    </a:cubicBezTo>
                    <a:cubicBezTo>
                      <a:pt x="1952" y="11781"/>
                      <a:pt x="1819" y="13673"/>
                      <a:pt x="1929" y="10447"/>
                    </a:cubicBezTo>
                    <a:cubicBezTo>
                      <a:pt x="1931" y="10413"/>
                      <a:pt x="2005" y="9405"/>
                      <a:pt x="2030" y="9305"/>
                    </a:cubicBezTo>
                    <a:cubicBezTo>
                      <a:pt x="2068" y="9152"/>
                      <a:pt x="2131" y="9087"/>
                      <a:pt x="2181" y="8978"/>
                    </a:cubicBezTo>
                    <a:cubicBezTo>
                      <a:pt x="2198" y="8815"/>
                      <a:pt x="2208" y="8642"/>
                      <a:pt x="2231" y="8489"/>
                    </a:cubicBezTo>
                    <a:cubicBezTo>
                      <a:pt x="2301" y="8034"/>
                      <a:pt x="2372" y="7870"/>
                      <a:pt x="2483" y="7509"/>
                    </a:cubicBezTo>
                    <a:cubicBezTo>
                      <a:pt x="2742" y="4982"/>
                      <a:pt x="2445" y="7592"/>
                      <a:pt x="2684" y="6040"/>
                    </a:cubicBezTo>
                    <a:cubicBezTo>
                      <a:pt x="2708" y="5886"/>
                      <a:pt x="2720" y="5716"/>
                      <a:pt x="2734" y="5550"/>
                    </a:cubicBezTo>
                    <a:cubicBezTo>
                      <a:pt x="2812" y="4666"/>
                      <a:pt x="2769" y="4987"/>
                      <a:pt x="2835" y="3918"/>
                    </a:cubicBezTo>
                    <a:cubicBezTo>
                      <a:pt x="2849" y="3689"/>
                      <a:pt x="2958" y="2315"/>
                      <a:pt x="2986" y="2285"/>
                    </a:cubicBezTo>
                    <a:lnTo>
                      <a:pt x="3137" y="2122"/>
                    </a:lnTo>
                    <a:cubicBezTo>
                      <a:pt x="3167" y="1730"/>
                      <a:pt x="3179" y="1261"/>
                      <a:pt x="3288" y="979"/>
                    </a:cubicBezTo>
                    <a:cubicBezTo>
                      <a:pt x="3329" y="872"/>
                      <a:pt x="3386" y="824"/>
                      <a:pt x="3439" y="816"/>
                    </a:cubicBezTo>
                    <a:cubicBezTo>
                      <a:pt x="4109" y="715"/>
                      <a:pt x="4780" y="707"/>
                      <a:pt x="5451" y="653"/>
                    </a:cubicBezTo>
                    <a:lnTo>
                      <a:pt x="5904" y="163"/>
                    </a:lnTo>
                    <a:lnTo>
                      <a:pt x="6055" y="0"/>
                    </a:lnTo>
                    <a:cubicBezTo>
                      <a:pt x="6122" y="109"/>
                      <a:pt x="6181" y="307"/>
                      <a:pt x="6256" y="327"/>
                    </a:cubicBezTo>
                    <a:cubicBezTo>
                      <a:pt x="8126" y="818"/>
                      <a:pt x="7439" y="-542"/>
                      <a:pt x="8067" y="816"/>
                    </a:cubicBezTo>
                    <a:cubicBezTo>
                      <a:pt x="8421" y="734"/>
                      <a:pt x="9514" y="465"/>
                      <a:pt x="9778" y="490"/>
                    </a:cubicBezTo>
                    <a:cubicBezTo>
                      <a:pt x="9953" y="506"/>
                      <a:pt x="10426" y="729"/>
                      <a:pt x="10683" y="979"/>
                    </a:cubicBezTo>
                    <a:cubicBezTo>
                      <a:pt x="10785" y="1078"/>
                      <a:pt x="10885" y="1197"/>
                      <a:pt x="10985" y="1306"/>
                    </a:cubicBezTo>
                    <a:lnTo>
                      <a:pt x="11136" y="1469"/>
                    </a:lnTo>
                    <a:cubicBezTo>
                      <a:pt x="11598" y="970"/>
                      <a:pt x="11333" y="1177"/>
                      <a:pt x="11941" y="979"/>
                    </a:cubicBezTo>
                    <a:cubicBezTo>
                      <a:pt x="12008" y="925"/>
                      <a:pt x="12075" y="860"/>
                      <a:pt x="12142" y="816"/>
                    </a:cubicBezTo>
                    <a:cubicBezTo>
                      <a:pt x="12286" y="723"/>
                      <a:pt x="12548" y="621"/>
                      <a:pt x="12696" y="490"/>
                    </a:cubicBezTo>
                    <a:cubicBezTo>
                      <a:pt x="12798" y="399"/>
                      <a:pt x="12998" y="163"/>
                      <a:pt x="12998" y="163"/>
                    </a:cubicBezTo>
                    <a:cubicBezTo>
                      <a:pt x="13367" y="218"/>
                      <a:pt x="13738" y="189"/>
                      <a:pt x="14105" y="327"/>
                    </a:cubicBezTo>
                    <a:cubicBezTo>
                      <a:pt x="14824" y="596"/>
                      <a:pt x="13636" y="874"/>
                      <a:pt x="14608" y="979"/>
                    </a:cubicBezTo>
                    <a:lnTo>
                      <a:pt x="16117" y="1143"/>
                    </a:lnTo>
                    <a:cubicBezTo>
                      <a:pt x="16234" y="1252"/>
                      <a:pt x="16347" y="1469"/>
                      <a:pt x="16469" y="1469"/>
                    </a:cubicBezTo>
                    <a:cubicBezTo>
                      <a:pt x="17057" y="1469"/>
                      <a:pt x="18230" y="1143"/>
                      <a:pt x="18230" y="1143"/>
                    </a:cubicBezTo>
                    <a:cubicBezTo>
                      <a:pt x="18364" y="1088"/>
                      <a:pt x="18497" y="999"/>
                      <a:pt x="18633" y="979"/>
                    </a:cubicBezTo>
                    <a:cubicBezTo>
                      <a:pt x="19236" y="890"/>
                      <a:pt x="19841" y="917"/>
                      <a:pt x="20444" y="816"/>
                    </a:cubicBezTo>
                    <a:cubicBezTo>
                      <a:pt x="20497" y="807"/>
                      <a:pt x="20547" y="730"/>
                      <a:pt x="20595" y="653"/>
                    </a:cubicBezTo>
                    <a:cubicBezTo>
                      <a:pt x="20649" y="565"/>
                      <a:pt x="20695" y="435"/>
                      <a:pt x="20746" y="327"/>
                    </a:cubicBezTo>
                    <a:cubicBezTo>
                      <a:pt x="20829" y="435"/>
                      <a:pt x="20913" y="550"/>
                      <a:pt x="20997" y="653"/>
                    </a:cubicBezTo>
                    <a:cubicBezTo>
                      <a:pt x="21047" y="713"/>
                      <a:pt x="21127" y="659"/>
                      <a:pt x="21148" y="816"/>
                    </a:cubicBezTo>
                    <a:cubicBezTo>
                      <a:pt x="21203" y="1217"/>
                      <a:pt x="21181" y="1687"/>
                      <a:pt x="21198" y="2122"/>
                    </a:cubicBezTo>
                    <a:cubicBezTo>
                      <a:pt x="21250" y="3376"/>
                      <a:pt x="21225" y="2957"/>
                      <a:pt x="21299" y="3918"/>
                    </a:cubicBezTo>
                    <a:cubicBezTo>
                      <a:pt x="21282" y="6040"/>
                      <a:pt x="21278" y="8163"/>
                      <a:pt x="21249" y="10284"/>
                    </a:cubicBezTo>
                    <a:cubicBezTo>
                      <a:pt x="21244" y="10615"/>
                      <a:pt x="21228" y="10947"/>
                      <a:pt x="21198" y="11264"/>
                    </a:cubicBezTo>
                    <a:cubicBezTo>
                      <a:pt x="21177" y="11497"/>
                      <a:pt x="21131" y="11699"/>
                      <a:pt x="21098" y="11917"/>
                    </a:cubicBezTo>
                    <a:cubicBezTo>
                      <a:pt x="21081" y="12134"/>
                      <a:pt x="21067" y="12355"/>
                      <a:pt x="21047" y="12570"/>
                    </a:cubicBezTo>
                    <a:cubicBezTo>
                      <a:pt x="21017" y="12899"/>
                      <a:pt x="20947" y="13549"/>
                      <a:pt x="20947" y="13549"/>
                    </a:cubicBezTo>
                    <a:cubicBezTo>
                      <a:pt x="20861" y="15499"/>
                      <a:pt x="20947" y="14042"/>
                      <a:pt x="20846" y="15181"/>
                    </a:cubicBezTo>
                    <a:cubicBezTo>
                      <a:pt x="20825" y="15425"/>
                      <a:pt x="20786" y="16063"/>
                      <a:pt x="20746" y="16324"/>
                    </a:cubicBezTo>
                    <a:cubicBezTo>
                      <a:pt x="20689" y="16691"/>
                      <a:pt x="20589" y="17046"/>
                      <a:pt x="20494" y="17303"/>
                    </a:cubicBezTo>
                    <a:cubicBezTo>
                      <a:pt x="20364" y="17655"/>
                      <a:pt x="20343" y="17630"/>
                      <a:pt x="20192" y="17793"/>
                    </a:cubicBezTo>
                    <a:cubicBezTo>
                      <a:pt x="20159" y="17902"/>
                      <a:pt x="20120" y="17997"/>
                      <a:pt x="20092" y="18120"/>
                    </a:cubicBezTo>
                    <a:cubicBezTo>
                      <a:pt x="20091" y="18120"/>
                      <a:pt x="19840" y="19344"/>
                      <a:pt x="19790" y="19589"/>
                    </a:cubicBezTo>
                    <a:cubicBezTo>
                      <a:pt x="19756" y="19752"/>
                      <a:pt x="19746" y="20017"/>
                      <a:pt x="19689" y="20079"/>
                    </a:cubicBezTo>
                    <a:cubicBezTo>
                      <a:pt x="19545" y="20234"/>
                      <a:pt x="19495" y="20303"/>
                      <a:pt x="19337" y="20405"/>
                    </a:cubicBezTo>
                    <a:cubicBezTo>
                      <a:pt x="19237" y="20470"/>
                      <a:pt x="19134" y="20488"/>
                      <a:pt x="19035" y="20568"/>
                    </a:cubicBezTo>
                    <a:cubicBezTo>
                      <a:pt x="18932" y="20652"/>
                      <a:pt x="18733" y="20895"/>
                      <a:pt x="18733" y="20895"/>
                    </a:cubicBezTo>
                    <a:cubicBezTo>
                      <a:pt x="17256" y="20526"/>
                      <a:pt x="19050" y="20895"/>
                      <a:pt x="16620" y="20895"/>
                    </a:cubicBezTo>
                    <a:cubicBezTo>
                      <a:pt x="15089" y="20895"/>
                      <a:pt x="12325" y="20685"/>
                      <a:pt x="10633" y="20568"/>
                    </a:cubicBezTo>
                    <a:lnTo>
                      <a:pt x="9879" y="20895"/>
                    </a:lnTo>
                    <a:cubicBezTo>
                      <a:pt x="9778" y="20942"/>
                      <a:pt x="9677" y="21004"/>
                      <a:pt x="9577" y="21058"/>
                    </a:cubicBezTo>
                    <a:lnTo>
                      <a:pt x="3439" y="20732"/>
                    </a:lnTo>
                    <a:cubicBezTo>
                      <a:pt x="2349" y="20713"/>
                      <a:pt x="739" y="21031"/>
                      <a:pt x="219" y="20895"/>
                    </a:cubicBezTo>
                    <a:close/>
                  </a:path>
                </a:pathLst>
              </a:custGeom>
              <a:solidFill>
                <a:srgbClr val="088ED0">
                  <a:alpha val="87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820" name="Shape"/>
            <p:cNvSpPr/>
            <p:nvPr/>
          </p:nvSpPr>
          <p:spPr>
            <a:xfrm>
              <a:off x="3153141" y="1835149"/>
              <a:ext cx="2946247" cy="344491"/>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15" y="1705"/>
                  </a:moveTo>
                  <a:cubicBezTo>
                    <a:pt x="-11" y="2463"/>
                    <a:pt x="-25" y="688"/>
                    <a:pt x="173" y="5684"/>
                  </a:cubicBezTo>
                  <a:cubicBezTo>
                    <a:pt x="195" y="6260"/>
                    <a:pt x="209" y="6876"/>
                    <a:pt x="251" y="7389"/>
                  </a:cubicBezTo>
                  <a:cubicBezTo>
                    <a:pt x="326" y="8289"/>
                    <a:pt x="538" y="9147"/>
                    <a:pt x="645" y="9663"/>
                  </a:cubicBezTo>
                  <a:cubicBezTo>
                    <a:pt x="840" y="13893"/>
                    <a:pt x="540" y="8247"/>
                    <a:pt x="1038" y="13642"/>
                  </a:cubicBezTo>
                  <a:cubicBezTo>
                    <a:pt x="1342" y="16926"/>
                    <a:pt x="1024" y="13958"/>
                    <a:pt x="1432" y="16484"/>
                  </a:cubicBezTo>
                  <a:cubicBezTo>
                    <a:pt x="1545" y="17182"/>
                    <a:pt x="1606" y="18419"/>
                    <a:pt x="1747" y="18758"/>
                  </a:cubicBezTo>
                  <a:cubicBezTo>
                    <a:pt x="1825" y="18947"/>
                    <a:pt x="1902" y="19196"/>
                    <a:pt x="1983" y="19326"/>
                  </a:cubicBezTo>
                  <a:cubicBezTo>
                    <a:pt x="2369" y="19946"/>
                    <a:pt x="2774" y="20111"/>
                    <a:pt x="3163" y="20463"/>
                  </a:cubicBezTo>
                  <a:cubicBezTo>
                    <a:pt x="3347" y="20629"/>
                    <a:pt x="3531" y="20842"/>
                    <a:pt x="3714" y="21032"/>
                  </a:cubicBezTo>
                  <a:cubicBezTo>
                    <a:pt x="4108" y="20842"/>
                    <a:pt x="4503" y="20778"/>
                    <a:pt x="4895" y="20463"/>
                  </a:cubicBezTo>
                  <a:cubicBezTo>
                    <a:pt x="4977" y="20397"/>
                    <a:pt x="5051" y="20059"/>
                    <a:pt x="5131" y="19895"/>
                  </a:cubicBezTo>
                  <a:cubicBezTo>
                    <a:pt x="5235" y="19680"/>
                    <a:pt x="5341" y="19516"/>
                    <a:pt x="5446" y="19326"/>
                  </a:cubicBezTo>
                  <a:cubicBezTo>
                    <a:pt x="5708" y="19516"/>
                    <a:pt x="5974" y="19544"/>
                    <a:pt x="6233" y="19895"/>
                  </a:cubicBezTo>
                  <a:cubicBezTo>
                    <a:pt x="6396" y="20116"/>
                    <a:pt x="6542" y="20797"/>
                    <a:pt x="6705" y="21032"/>
                  </a:cubicBezTo>
                  <a:lnTo>
                    <a:pt x="7099" y="21600"/>
                  </a:lnTo>
                  <a:cubicBezTo>
                    <a:pt x="8524" y="20570"/>
                    <a:pt x="9144" y="19895"/>
                    <a:pt x="10640" y="19895"/>
                  </a:cubicBezTo>
                  <a:cubicBezTo>
                    <a:pt x="11533" y="19895"/>
                    <a:pt x="12424" y="20274"/>
                    <a:pt x="13316" y="20463"/>
                  </a:cubicBezTo>
                  <a:cubicBezTo>
                    <a:pt x="15205" y="20274"/>
                    <a:pt x="17095" y="20406"/>
                    <a:pt x="18983" y="19895"/>
                  </a:cubicBezTo>
                  <a:cubicBezTo>
                    <a:pt x="21575" y="19193"/>
                    <a:pt x="18685" y="19030"/>
                    <a:pt x="19848" y="18189"/>
                  </a:cubicBezTo>
                  <a:cubicBezTo>
                    <a:pt x="20293" y="17868"/>
                    <a:pt x="20740" y="17811"/>
                    <a:pt x="21186" y="17621"/>
                  </a:cubicBezTo>
                  <a:cubicBezTo>
                    <a:pt x="21294" y="15301"/>
                    <a:pt x="21293" y="16332"/>
                    <a:pt x="21186" y="13642"/>
                  </a:cubicBezTo>
                  <a:cubicBezTo>
                    <a:pt x="21164" y="13066"/>
                    <a:pt x="21166" y="12361"/>
                    <a:pt x="21108" y="11937"/>
                  </a:cubicBezTo>
                  <a:cubicBezTo>
                    <a:pt x="21049" y="11513"/>
                    <a:pt x="20950" y="11558"/>
                    <a:pt x="20872" y="11368"/>
                  </a:cubicBezTo>
                  <a:cubicBezTo>
                    <a:pt x="20845" y="10800"/>
                    <a:pt x="20793" y="10262"/>
                    <a:pt x="20793" y="9663"/>
                  </a:cubicBezTo>
                  <a:cubicBezTo>
                    <a:pt x="20793" y="8291"/>
                    <a:pt x="20888" y="6461"/>
                    <a:pt x="20950" y="5116"/>
                  </a:cubicBezTo>
                  <a:cubicBezTo>
                    <a:pt x="20931" y="4147"/>
                    <a:pt x="20989" y="0"/>
                    <a:pt x="20636" y="0"/>
                  </a:cubicBezTo>
                  <a:cubicBezTo>
                    <a:pt x="20541" y="0"/>
                    <a:pt x="20486" y="859"/>
                    <a:pt x="20399" y="1137"/>
                  </a:cubicBezTo>
                  <a:cubicBezTo>
                    <a:pt x="20248" y="1624"/>
                    <a:pt x="19927" y="2274"/>
                    <a:pt x="19927" y="2274"/>
                  </a:cubicBezTo>
                  <a:cubicBezTo>
                    <a:pt x="18393" y="1266"/>
                    <a:pt x="19491" y="1706"/>
                    <a:pt x="17251" y="2274"/>
                  </a:cubicBezTo>
                  <a:lnTo>
                    <a:pt x="14575" y="2842"/>
                  </a:lnTo>
                  <a:lnTo>
                    <a:pt x="10325" y="2274"/>
                  </a:lnTo>
                  <a:cubicBezTo>
                    <a:pt x="10114" y="2224"/>
                    <a:pt x="9907" y="1790"/>
                    <a:pt x="9696" y="1705"/>
                  </a:cubicBezTo>
                  <a:cubicBezTo>
                    <a:pt x="8962" y="1411"/>
                    <a:pt x="8227" y="1349"/>
                    <a:pt x="7492" y="1137"/>
                  </a:cubicBezTo>
                  <a:lnTo>
                    <a:pt x="5761" y="568"/>
                  </a:lnTo>
                  <a:cubicBezTo>
                    <a:pt x="3950" y="758"/>
                    <a:pt x="2139" y="593"/>
                    <a:pt x="330" y="1137"/>
                  </a:cubicBezTo>
                  <a:cubicBezTo>
                    <a:pt x="72" y="1214"/>
                    <a:pt x="41" y="947"/>
                    <a:pt x="15" y="1705"/>
                  </a:cubicBezTo>
                  <a:close/>
                </a:path>
              </a:pathLst>
            </a:custGeom>
            <a:gradFill flip="none" rotWithShape="1">
              <a:gsLst>
                <a:gs pos="21000">
                  <a:srgbClr val="001220"/>
                </a:gs>
                <a:gs pos="82000">
                  <a:srgbClr val="002440"/>
                </a:gs>
              </a:gsLst>
              <a:lin ang="1632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21" name="Shape"/>
            <p:cNvSpPr/>
            <p:nvPr/>
          </p:nvSpPr>
          <p:spPr>
            <a:xfrm>
              <a:off x="2072826" y="1526548"/>
              <a:ext cx="4074320" cy="319065"/>
            </a:xfrm>
            <a:custGeom>
              <a:avLst/>
              <a:gdLst/>
              <a:ahLst/>
              <a:cxnLst>
                <a:cxn ang="0">
                  <a:pos x="wd2" y="hd2"/>
                </a:cxn>
                <a:cxn ang="5400000">
                  <a:pos x="wd2" y="hd2"/>
                </a:cxn>
                <a:cxn ang="10800000">
                  <a:pos x="wd2" y="hd2"/>
                </a:cxn>
                <a:cxn ang="16200000">
                  <a:pos x="wd2" y="hd2"/>
                </a:cxn>
              </a:cxnLst>
              <a:rect l="0" t="0" r="r" b="b"/>
              <a:pathLst>
                <a:path w="21388" h="20871" fill="norm" stroke="1" extrusionOk="0">
                  <a:moveTo>
                    <a:pt x="29" y="2529"/>
                  </a:moveTo>
                  <a:cubicBezTo>
                    <a:pt x="-48" y="3022"/>
                    <a:pt x="48" y="3817"/>
                    <a:pt x="86" y="4304"/>
                  </a:cubicBezTo>
                  <a:cubicBezTo>
                    <a:pt x="129" y="4860"/>
                    <a:pt x="189" y="5427"/>
                    <a:pt x="258" y="5488"/>
                  </a:cubicBezTo>
                  <a:cubicBezTo>
                    <a:pt x="866" y="6027"/>
                    <a:pt x="1479" y="5882"/>
                    <a:pt x="2090" y="6079"/>
                  </a:cubicBezTo>
                  <a:cubicBezTo>
                    <a:pt x="2217" y="6958"/>
                    <a:pt x="2283" y="7242"/>
                    <a:pt x="2376" y="8446"/>
                  </a:cubicBezTo>
                  <a:cubicBezTo>
                    <a:pt x="2419" y="9001"/>
                    <a:pt x="2452" y="9629"/>
                    <a:pt x="2490" y="10221"/>
                  </a:cubicBezTo>
                  <a:cubicBezTo>
                    <a:pt x="2533" y="11543"/>
                    <a:pt x="2591" y="14388"/>
                    <a:pt x="2719" y="15546"/>
                  </a:cubicBezTo>
                  <a:cubicBezTo>
                    <a:pt x="2823" y="16482"/>
                    <a:pt x="3063" y="17912"/>
                    <a:pt x="3063" y="17912"/>
                  </a:cubicBezTo>
                  <a:cubicBezTo>
                    <a:pt x="3463" y="17518"/>
                    <a:pt x="3865" y="17225"/>
                    <a:pt x="4265" y="16729"/>
                  </a:cubicBezTo>
                  <a:cubicBezTo>
                    <a:pt x="4635" y="16270"/>
                    <a:pt x="4356" y="15662"/>
                    <a:pt x="4665" y="16729"/>
                  </a:cubicBezTo>
                  <a:cubicBezTo>
                    <a:pt x="4801" y="18131"/>
                    <a:pt x="4929" y="19610"/>
                    <a:pt x="5123" y="20279"/>
                  </a:cubicBezTo>
                  <a:lnTo>
                    <a:pt x="5295" y="20871"/>
                  </a:lnTo>
                  <a:lnTo>
                    <a:pt x="14111" y="19687"/>
                  </a:lnTo>
                  <a:lnTo>
                    <a:pt x="16000" y="19096"/>
                  </a:lnTo>
                  <a:lnTo>
                    <a:pt x="19606" y="19687"/>
                  </a:lnTo>
                  <a:cubicBezTo>
                    <a:pt x="20646" y="19994"/>
                    <a:pt x="19274" y="21121"/>
                    <a:pt x="20522" y="19687"/>
                  </a:cubicBezTo>
                  <a:cubicBezTo>
                    <a:pt x="20560" y="19096"/>
                    <a:pt x="20615" y="18587"/>
                    <a:pt x="20636" y="17912"/>
                  </a:cubicBezTo>
                  <a:cubicBezTo>
                    <a:pt x="20673" y="16774"/>
                    <a:pt x="20642" y="15435"/>
                    <a:pt x="20694" y="14362"/>
                  </a:cubicBezTo>
                  <a:cubicBezTo>
                    <a:pt x="20724" y="13726"/>
                    <a:pt x="20812" y="13623"/>
                    <a:pt x="20865" y="13179"/>
                  </a:cubicBezTo>
                  <a:cubicBezTo>
                    <a:pt x="20908" y="12831"/>
                    <a:pt x="20946" y="12431"/>
                    <a:pt x="20980" y="11996"/>
                  </a:cubicBezTo>
                  <a:cubicBezTo>
                    <a:pt x="21023" y="11441"/>
                    <a:pt x="21066" y="10871"/>
                    <a:pt x="21094" y="10221"/>
                  </a:cubicBezTo>
                  <a:cubicBezTo>
                    <a:pt x="21094" y="10221"/>
                    <a:pt x="21238" y="5784"/>
                    <a:pt x="21266" y="4896"/>
                  </a:cubicBezTo>
                  <a:cubicBezTo>
                    <a:pt x="21288" y="4233"/>
                    <a:pt x="21419" y="401"/>
                    <a:pt x="21381" y="163"/>
                  </a:cubicBezTo>
                  <a:cubicBezTo>
                    <a:pt x="21277" y="-479"/>
                    <a:pt x="21152" y="952"/>
                    <a:pt x="21037" y="1346"/>
                  </a:cubicBezTo>
                  <a:lnTo>
                    <a:pt x="20865" y="1938"/>
                  </a:lnTo>
                  <a:cubicBezTo>
                    <a:pt x="20751" y="1741"/>
                    <a:pt x="20619" y="2012"/>
                    <a:pt x="20522" y="1346"/>
                  </a:cubicBezTo>
                  <a:cubicBezTo>
                    <a:pt x="20472" y="1000"/>
                    <a:pt x="20754" y="698"/>
                    <a:pt x="20694" y="754"/>
                  </a:cubicBezTo>
                  <a:lnTo>
                    <a:pt x="20064" y="1346"/>
                  </a:lnTo>
                  <a:cubicBezTo>
                    <a:pt x="18897" y="3759"/>
                    <a:pt x="20055" y="1543"/>
                    <a:pt x="17145" y="2529"/>
                  </a:cubicBezTo>
                  <a:cubicBezTo>
                    <a:pt x="16858" y="2627"/>
                    <a:pt x="16572" y="2924"/>
                    <a:pt x="16286" y="3121"/>
                  </a:cubicBezTo>
                  <a:lnTo>
                    <a:pt x="14969" y="2529"/>
                  </a:lnTo>
                  <a:cubicBezTo>
                    <a:pt x="14797" y="2418"/>
                    <a:pt x="14627" y="1938"/>
                    <a:pt x="14454" y="1938"/>
                  </a:cubicBezTo>
                  <a:cubicBezTo>
                    <a:pt x="13748" y="1938"/>
                    <a:pt x="13042" y="2332"/>
                    <a:pt x="12336" y="2529"/>
                  </a:cubicBezTo>
                  <a:cubicBezTo>
                    <a:pt x="11935" y="2924"/>
                    <a:pt x="11536" y="3614"/>
                    <a:pt x="11134" y="3713"/>
                  </a:cubicBezTo>
                  <a:cubicBezTo>
                    <a:pt x="10293" y="3920"/>
                    <a:pt x="9824" y="2656"/>
                    <a:pt x="9016" y="2529"/>
                  </a:cubicBezTo>
                  <a:lnTo>
                    <a:pt x="2376" y="1938"/>
                  </a:lnTo>
                  <a:cubicBezTo>
                    <a:pt x="1765" y="1741"/>
                    <a:pt x="1155" y="1346"/>
                    <a:pt x="544" y="1346"/>
                  </a:cubicBezTo>
                  <a:cubicBezTo>
                    <a:pt x="-181" y="1346"/>
                    <a:pt x="105" y="2036"/>
                    <a:pt x="29" y="2529"/>
                  </a:cubicBezTo>
                  <a:close/>
                </a:path>
              </a:pathLst>
            </a:custGeom>
            <a:gradFill flip="none" rotWithShape="1">
              <a:gsLst>
                <a:gs pos="58000">
                  <a:srgbClr val="002B4C"/>
                </a:gs>
                <a:gs pos="87000">
                  <a:srgbClr val="01466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22" name="Midnight zone (no light)"/>
            <p:cNvSpPr txBox="1"/>
            <p:nvPr/>
          </p:nvSpPr>
          <p:spPr>
            <a:xfrm>
              <a:off x="2968012" y="1476021"/>
              <a:ext cx="3345300" cy="31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solidFill>
                    <a:srgbClr val="FFFFFF"/>
                  </a:solidFill>
                  <a:latin typeface="Arial"/>
                  <a:ea typeface="Arial"/>
                  <a:cs typeface="Arial"/>
                  <a:sym typeface="Arial"/>
                </a:defRPr>
              </a:lvl1pPr>
            </a:lstStyle>
            <a:p>
              <a:pPr/>
              <a:r>
                <a:t>Midnight zone (no light)</a:t>
              </a:r>
            </a:p>
          </p:txBody>
        </p:sp>
        <p:sp>
          <p:nvSpPr>
            <p:cNvPr id="823" name="Shape"/>
            <p:cNvSpPr/>
            <p:nvPr/>
          </p:nvSpPr>
          <p:spPr>
            <a:xfrm>
              <a:off x="1351804" y="1216024"/>
              <a:ext cx="4965464" cy="318108"/>
            </a:xfrm>
            <a:custGeom>
              <a:avLst/>
              <a:gdLst/>
              <a:ahLst/>
              <a:cxnLst>
                <a:cxn ang="0">
                  <a:pos x="wd2" y="hd2"/>
                </a:cxn>
                <a:cxn ang="5400000">
                  <a:pos x="wd2" y="hd2"/>
                </a:cxn>
                <a:cxn ang="10800000">
                  <a:pos x="wd2" y="hd2"/>
                </a:cxn>
                <a:cxn ang="16200000">
                  <a:pos x="wd2" y="hd2"/>
                </a:cxn>
              </a:cxnLst>
              <a:rect l="0" t="0" r="r" b="b"/>
              <a:pathLst>
                <a:path w="21421" h="21321" fill="norm" stroke="1" extrusionOk="0">
                  <a:moveTo>
                    <a:pt x="146" y="5457"/>
                  </a:moveTo>
                  <a:cubicBezTo>
                    <a:pt x="-121" y="6266"/>
                    <a:pt x="38" y="8518"/>
                    <a:pt x="146" y="9702"/>
                  </a:cubicBezTo>
                  <a:cubicBezTo>
                    <a:pt x="221" y="10534"/>
                    <a:pt x="428" y="10915"/>
                    <a:pt x="428" y="10915"/>
                  </a:cubicBezTo>
                  <a:cubicBezTo>
                    <a:pt x="459" y="11521"/>
                    <a:pt x="485" y="12181"/>
                    <a:pt x="522" y="12734"/>
                  </a:cubicBezTo>
                  <a:cubicBezTo>
                    <a:pt x="580" y="13602"/>
                    <a:pt x="710" y="15159"/>
                    <a:pt x="710" y="15159"/>
                  </a:cubicBezTo>
                  <a:cubicBezTo>
                    <a:pt x="1008" y="14732"/>
                    <a:pt x="1082" y="14873"/>
                    <a:pt x="1322" y="13947"/>
                  </a:cubicBezTo>
                  <a:cubicBezTo>
                    <a:pt x="1417" y="13579"/>
                    <a:pt x="1604" y="12734"/>
                    <a:pt x="1604" y="12734"/>
                  </a:cubicBezTo>
                  <a:cubicBezTo>
                    <a:pt x="1761" y="12936"/>
                    <a:pt x="1919" y="12966"/>
                    <a:pt x="2074" y="13340"/>
                  </a:cubicBezTo>
                  <a:cubicBezTo>
                    <a:pt x="2172" y="13576"/>
                    <a:pt x="2263" y="14149"/>
                    <a:pt x="2357" y="14553"/>
                  </a:cubicBezTo>
                  <a:lnTo>
                    <a:pt x="2498" y="15159"/>
                  </a:lnTo>
                  <a:cubicBezTo>
                    <a:pt x="2513" y="15766"/>
                    <a:pt x="2514" y="16479"/>
                    <a:pt x="2545" y="16978"/>
                  </a:cubicBezTo>
                  <a:cubicBezTo>
                    <a:pt x="2580" y="17548"/>
                    <a:pt x="2642" y="17736"/>
                    <a:pt x="2686" y="18191"/>
                  </a:cubicBezTo>
                  <a:cubicBezTo>
                    <a:pt x="2721" y="18548"/>
                    <a:pt x="2742" y="19110"/>
                    <a:pt x="2780" y="19404"/>
                  </a:cubicBezTo>
                  <a:cubicBezTo>
                    <a:pt x="2828" y="19777"/>
                    <a:pt x="3074" y="20503"/>
                    <a:pt x="3109" y="20617"/>
                  </a:cubicBezTo>
                  <a:lnTo>
                    <a:pt x="6355" y="19404"/>
                  </a:lnTo>
                  <a:lnTo>
                    <a:pt x="9272" y="18798"/>
                  </a:lnTo>
                  <a:cubicBezTo>
                    <a:pt x="13352" y="20441"/>
                    <a:pt x="8252" y="18798"/>
                    <a:pt x="12236" y="18798"/>
                  </a:cubicBezTo>
                  <a:cubicBezTo>
                    <a:pt x="13193" y="18798"/>
                    <a:pt x="14149" y="19202"/>
                    <a:pt x="15106" y="19404"/>
                  </a:cubicBezTo>
                  <a:cubicBezTo>
                    <a:pt x="15121" y="20010"/>
                    <a:pt x="15103" y="21144"/>
                    <a:pt x="15153" y="21223"/>
                  </a:cubicBezTo>
                  <a:cubicBezTo>
                    <a:pt x="15386" y="21600"/>
                    <a:pt x="15623" y="20781"/>
                    <a:pt x="15858" y="20617"/>
                  </a:cubicBezTo>
                  <a:lnTo>
                    <a:pt x="16893" y="20010"/>
                  </a:lnTo>
                  <a:cubicBezTo>
                    <a:pt x="18241" y="17839"/>
                    <a:pt x="16866" y="19878"/>
                    <a:pt x="20092" y="18798"/>
                  </a:cubicBezTo>
                  <a:cubicBezTo>
                    <a:pt x="20359" y="18708"/>
                    <a:pt x="20625" y="18393"/>
                    <a:pt x="20892" y="18191"/>
                  </a:cubicBezTo>
                  <a:cubicBezTo>
                    <a:pt x="21108" y="15411"/>
                    <a:pt x="20852" y="18958"/>
                    <a:pt x="21080" y="14553"/>
                  </a:cubicBezTo>
                  <a:cubicBezTo>
                    <a:pt x="21134" y="13516"/>
                    <a:pt x="21240" y="12776"/>
                    <a:pt x="21315" y="12127"/>
                  </a:cubicBezTo>
                  <a:cubicBezTo>
                    <a:pt x="21479" y="5798"/>
                    <a:pt x="21416" y="9764"/>
                    <a:pt x="21362" y="0"/>
                  </a:cubicBezTo>
                  <a:cubicBezTo>
                    <a:pt x="21217" y="5622"/>
                    <a:pt x="21356" y="2083"/>
                    <a:pt x="20374" y="3032"/>
                  </a:cubicBezTo>
                  <a:cubicBezTo>
                    <a:pt x="20061" y="3335"/>
                    <a:pt x="19747" y="3401"/>
                    <a:pt x="19434" y="3638"/>
                  </a:cubicBezTo>
                  <a:cubicBezTo>
                    <a:pt x="19214" y="3805"/>
                    <a:pt x="18994" y="4042"/>
                    <a:pt x="18775" y="4245"/>
                  </a:cubicBezTo>
                  <a:cubicBezTo>
                    <a:pt x="18602" y="4042"/>
                    <a:pt x="18428" y="4026"/>
                    <a:pt x="18257" y="3638"/>
                  </a:cubicBezTo>
                  <a:cubicBezTo>
                    <a:pt x="18160" y="3416"/>
                    <a:pt x="17975" y="2425"/>
                    <a:pt x="17975" y="2425"/>
                  </a:cubicBezTo>
                  <a:lnTo>
                    <a:pt x="16140" y="3032"/>
                  </a:lnTo>
                  <a:cubicBezTo>
                    <a:pt x="15905" y="3144"/>
                    <a:pt x="15671" y="3638"/>
                    <a:pt x="15435" y="3638"/>
                  </a:cubicBezTo>
                  <a:cubicBezTo>
                    <a:pt x="15183" y="3638"/>
                    <a:pt x="14933" y="3114"/>
                    <a:pt x="14682" y="3032"/>
                  </a:cubicBezTo>
                  <a:lnTo>
                    <a:pt x="11718" y="2425"/>
                  </a:lnTo>
                  <a:lnTo>
                    <a:pt x="9601" y="3032"/>
                  </a:lnTo>
                  <a:cubicBezTo>
                    <a:pt x="8676" y="3376"/>
                    <a:pt x="7751" y="4107"/>
                    <a:pt x="6826" y="4245"/>
                  </a:cubicBezTo>
                  <a:cubicBezTo>
                    <a:pt x="6386" y="4310"/>
                    <a:pt x="5948" y="3840"/>
                    <a:pt x="5509" y="3638"/>
                  </a:cubicBezTo>
                  <a:cubicBezTo>
                    <a:pt x="4336" y="1480"/>
                    <a:pt x="5079" y="2617"/>
                    <a:pt x="2545" y="3638"/>
                  </a:cubicBezTo>
                  <a:cubicBezTo>
                    <a:pt x="2418" y="3689"/>
                    <a:pt x="2294" y="4054"/>
                    <a:pt x="2168" y="4245"/>
                  </a:cubicBezTo>
                  <a:cubicBezTo>
                    <a:pt x="2027" y="4458"/>
                    <a:pt x="1887" y="4770"/>
                    <a:pt x="1745" y="4851"/>
                  </a:cubicBezTo>
                  <a:cubicBezTo>
                    <a:pt x="31" y="5833"/>
                    <a:pt x="412" y="4649"/>
                    <a:pt x="146" y="5457"/>
                  </a:cubicBezTo>
                  <a:close/>
                </a:path>
              </a:pathLst>
            </a:custGeom>
            <a:gradFill flip="none" rotWithShape="1">
              <a:gsLst>
                <a:gs pos="52000">
                  <a:srgbClr val="014668"/>
                </a:gs>
                <a:gs pos="84000">
                  <a:srgbClr val="057CB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24" name="Line"/>
            <p:cNvSpPr/>
            <p:nvPr/>
          </p:nvSpPr>
          <p:spPr>
            <a:xfrm flipV="1">
              <a:off x="3179763" y="1800225"/>
              <a:ext cx="3046413" cy="17464"/>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25" name="Line"/>
            <p:cNvSpPr/>
            <p:nvPr/>
          </p:nvSpPr>
          <p:spPr>
            <a:xfrm flipV="1">
              <a:off x="2028824" y="1504950"/>
              <a:ext cx="4184651" cy="19052"/>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26" name="Line"/>
            <p:cNvSpPr/>
            <p:nvPr/>
          </p:nvSpPr>
          <p:spPr>
            <a:xfrm flipV="1">
              <a:off x="1471613" y="1246187"/>
              <a:ext cx="4864103" cy="50802"/>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832" name="Pitch black zone"/>
          <p:cNvSpPr txBox="1"/>
          <p:nvPr/>
        </p:nvSpPr>
        <p:spPr>
          <a:xfrm>
            <a:off x="1524000" y="-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Pitch black zone</a:t>
            </a:r>
          </a:p>
        </p:txBody>
      </p:sp>
      <p:sp>
        <p:nvSpPr>
          <p:cNvPr id="833" name="This zone is VERY COLD and has very high pressures. There are very few animals in this zone. There are no plants in this zone.…"/>
          <p:cNvSpPr txBox="1"/>
          <p:nvPr/>
        </p:nvSpPr>
        <p:spPr>
          <a:xfrm>
            <a:off x="152400" y="3662362"/>
            <a:ext cx="8686800" cy="27120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This zone is VERY COLD and has very high pressures. There are very few animals in this zone. There are no plants in this zone.  </a:t>
            </a:r>
          </a:p>
          <a:p>
            <a:pPr>
              <a:defRPr>
                <a:latin typeface="Arial"/>
                <a:ea typeface="Arial"/>
                <a:cs typeface="Arial"/>
                <a:sym typeface="Arial"/>
              </a:defRPr>
            </a:pPr>
          </a:p>
          <a:p>
            <a:pPr>
              <a:defRPr b="1" u="sng">
                <a:latin typeface="Arial"/>
                <a:ea typeface="Arial"/>
                <a:cs typeface="Arial"/>
                <a:sym typeface="Arial"/>
              </a:defRPr>
            </a:pPr>
            <a:r>
              <a:t>Adaptations:</a:t>
            </a:r>
          </a:p>
          <a:p>
            <a:pPr>
              <a:defRPr>
                <a:latin typeface="Arial"/>
                <a:ea typeface="Arial"/>
                <a:cs typeface="Arial"/>
                <a:sym typeface="Arial"/>
              </a:defRPr>
            </a:pPr>
            <a:r>
              <a:t>Animals living in this zone must have bodies that are adapted to cold temperatures.  They must also be adapted to high pressures so that their bodies are not crushed by the water around them. </a:t>
            </a:r>
          </a:p>
          <a:p>
            <a:pPr>
              <a:defRPr>
                <a:latin typeface="Arial"/>
                <a:ea typeface="Arial"/>
                <a:cs typeface="Arial"/>
                <a:sym typeface="Arial"/>
              </a:defRPr>
            </a:pPr>
          </a:p>
          <a:p>
            <a:pPr>
              <a:defRPr>
                <a:latin typeface="Arial"/>
                <a:ea typeface="Arial"/>
                <a:cs typeface="Arial"/>
                <a:sym typeface="Arial"/>
              </a:defRPr>
            </a:pPr>
            <a:r>
              <a:t>Examples of animals that are in this zone are basket stars and tiny squids.</a:t>
            </a:r>
          </a:p>
        </p:txBody>
      </p:sp>
      <p:grpSp>
        <p:nvGrpSpPr>
          <p:cNvPr id="858" name="Group"/>
          <p:cNvGrpSpPr/>
          <p:nvPr/>
        </p:nvGrpSpPr>
        <p:grpSpPr>
          <a:xfrm>
            <a:off x="304799" y="761999"/>
            <a:ext cx="6742118" cy="2405070"/>
            <a:chOff x="0" y="0"/>
            <a:chExt cx="6742117" cy="2405068"/>
          </a:xfrm>
        </p:grpSpPr>
        <p:grpSp>
          <p:nvGrpSpPr>
            <p:cNvPr id="850" name="Group"/>
            <p:cNvGrpSpPr/>
            <p:nvPr/>
          </p:nvGrpSpPr>
          <p:grpSpPr>
            <a:xfrm>
              <a:off x="-1" y="-1"/>
              <a:ext cx="6742118" cy="2405070"/>
              <a:chOff x="0" y="0"/>
              <a:chExt cx="6742116" cy="2405068"/>
            </a:xfrm>
          </p:grpSpPr>
          <p:grpSp>
            <p:nvGrpSpPr>
              <p:cNvPr id="848" name="Group"/>
              <p:cNvGrpSpPr/>
              <p:nvPr/>
            </p:nvGrpSpPr>
            <p:grpSpPr>
              <a:xfrm>
                <a:off x="0" y="-1"/>
                <a:ext cx="6683224" cy="2405070"/>
                <a:chOff x="0" y="0"/>
                <a:chExt cx="6683223" cy="2405068"/>
              </a:xfrm>
            </p:grpSpPr>
            <p:grpSp>
              <p:nvGrpSpPr>
                <p:cNvPr id="846" name="Group"/>
                <p:cNvGrpSpPr/>
                <p:nvPr/>
              </p:nvGrpSpPr>
              <p:grpSpPr>
                <a:xfrm>
                  <a:off x="-1" y="-1"/>
                  <a:ext cx="6683224" cy="2405070"/>
                  <a:chOff x="0" y="0"/>
                  <a:chExt cx="6683223" cy="2405068"/>
                </a:xfrm>
              </p:grpSpPr>
              <p:grpSp>
                <p:nvGrpSpPr>
                  <p:cNvPr id="841" name="Group"/>
                  <p:cNvGrpSpPr/>
                  <p:nvPr/>
                </p:nvGrpSpPr>
                <p:grpSpPr>
                  <a:xfrm>
                    <a:off x="-1" y="0"/>
                    <a:ext cx="6683224" cy="2405069"/>
                    <a:chOff x="0" y="0"/>
                    <a:chExt cx="6683223" cy="2405068"/>
                  </a:xfrm>
                </p:grpSpPr>
                <p:grpSp>
                  <p:nvGrpSpPr>
                    <p:cNvPr id="839" name="Group"/>
                    <p:cNvGrpSpPr/>
                    <p:nvPr/>
                  </p:nvGrpSpPr>
                  <p:grpSpPr>
                    <a:xfrm>
                      <a:off x="-1" y="117336"/>
                      <a:ext cx="6683224" cy="2287733"/>
                      <a:chOff x="0" y="0"/>
                      <a:chExt cx="6683223" cy="2287732"/>
                    </a:xfrm>
                  </p:grpSpPr>
                  <p:sp>
                    <p:nvSpPr>
                      <p:cNvPr id="834" name="Shape"/>
                      <p:cNvSpPr/>
                      <p:nvPr/>
                    </p:nvSpPr>
                    <p:spPr>
                      <a:xfrm>
                        <a:off x="16147" y="138"/>
                        <a:ext cx="2456692" cy="1206505"/>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35" name="Rectangle"/>
                      <p:cNvSpPr/>
                      <p:nvPr/>
                    </p:nvSpPr>
                    <p:spPr>
                      <a:xfrm>
                        <a:off x="-1" y="2171844"/>
                        <a:ext cx="6170622" cy="115889"/>
                      </a:xfrm>
                      <a:prstGeom prst="rect">
                        <a:avLst/>
                      </a:pr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36" name="Shape"/>
                      <p:cNvSpPr/>
                      <p:nvPr/>
                    </p:nvSpPr>
                    <p:spPr>
                      <a:xfrm>
                        <a:off x="9523" y="1105148"/>
                        <a:ext cx="3406781" cy="1171327"/>
                      </a:xfrm>
                      <a:custGeom>
                        <a:avLst/>
                        <a:gdLst/>
                        <a:ahLst/>
                        <a:cxnLst>
                          <a:cxn ang="0">
                            <a:pos x="wd2" y="hd2"/>
                          </a:cxn>
                          <a:cxn ang="5400000">
                            <a:pos x="wd2" y="hd2"/>
                          </a:cxn>
                          <a:cxn ang="10800000">
                            <a:pos x="wd2" y="hd2"/>
                          </a:cxn>
                          <a:cxn ang="16200000">
                            <a:pos x="wd2" y="hd2"/>
                          </a:cxn>
                        </a:cxnLst>
                        <a:rect l="0" t="0" r="r" b="b"/>
                        <a:pathLst>
                          <a:path w="21600" h="20644" fill="norm" stroke="1"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37" name="Shape"/>
                      <p:cNvSpPr/>
                      <p:nvPr/>
                    </p:nvSpPr>
                    <p:spPr>
                      <a:xfrm>
                        <a:off x="846902" y="0"/>
                        <a:ext cx="5836322" cy="2143670"/>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31000">
                            <a:srgbClr val="17375E"/>
                          </a:gs>
                          <a:gs pos="69000">
                            <a:srgbClr val="2A85CA"/>
                          </a:gs>
                          <a:gs pos="91000">
                            <a:srgbClr val="FFFFFF">
                              <a:alpha val="57000"/>
                            </a:srgbClr>
                          </a:gs>
                        </a:gsLst>
                        <a:path path="circle">
                          <a:fillToRect l="62278" t="119636" r="37721" b="-19636"/>
                        </a:path>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38" name="Shape"/>
                      <p:cNvSpPr/>
                      <p:nvPr/>
                    </p:nvSpPr>
                    <p:spPr>
                      <a:xfrm>
                        <a:off x="908049" y="58876"/>
                        <a:ext cx="1547028" cy="1108081"/>
                      </a:xfrm>
                      <a:custGeom>
                        <a:avLst/>
                        <a:gdLst/>
                        <a:ahLst/>
                        <a:cxnLst>
                          <a:cxn ang="0">
                            <a:pos x="wd2" y="hd2"/>
                          </a:cxn>
                          <a:cxn ang="5400000">
                            <a:pos x="wd2" y="hd2"/>
                          </a:cxn>
                          <a:cxn ang="10800000">
                            <a:pos x="wd2" y="hd2"/>
                          </a:cxn>
                          <a:cxn ang="16200000">
                            <a:pos x="wd2" y="hd2"/>
                          </a:cxn>
                        </a:cxnLst>
                        <a:rect l="0" t="0" r="r" b="b"/>
                        <a:pathLst>
                          <a:path w="21457" h="21600" fill="norm" stroke="1"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l="0" t="0" r="0" b="0"/>
                        <a:tile tx="0" ty="0" sx="100000" sy="100000" flip="none" algn="tl"/>
                      </a:blip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840" name="Shape"/>
                    <p:cNvSpPr/>
                    <p:nvPr/>
                  </p:nvSpPr>
                  <p:spPr>
                    <a:xfrm>
                      <a:off x="84136" y="0"/>
                      <a:ext cx="1607705" cy="1280045"/>
                    </a:xfrm>
                    <a:custGeom>
                      <a:avLst/>
                      <a:gdLst/>
                      <a:ahLst/>
                      <a:cxnLst>
                        <a:cxn ang="0">
                          <a:pos x="wd2" y="hd2"/>
                        </a:cxn>
                        <a:cxn ang="5400000">
                          <a:pos x="wd2" y="hd2"/>
                        </a:cxn>
                        <a:cxn ang="10800000">
                          <a:pos x="wd2" y="hd2"/>
                        </a:cxn>
                        <a:cxn ang="16200000">
                          <a:pos x="wd2" y="hd2"/>
                        </a:cxn>
                      </a:cxnLst>
                      <a:rect l="0" t="0" r="r" b="b"/>
                      <a:pathLst>
                        <a:path w="21573" h="21582" fill="norm" stroke="1"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842" name="crust"/>
                  <p:cNvSpPr txBox="1"/>
                  <p:nvPr/>
                </p:nvSpPr>
                <p:spPr>
                  <a:xfrm>
                    <a:off x="4113526" y="1862716"/>
                    <a:ext cx="199627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pPr/>
                    <a:r>
                      <a:t>  crust</a:t>
                    </a:r>
                  </a:p>
                </p:txBody>
              </p:sp>
              <p:sp>
                <p:nvSpPr>
                  <p:cNvPr id="843" name="Line"/>
                  <p:cNvSpPr/>
                  <p:nvPr/>
                </p:nvSpPr>
                <p:spPr>
                  <a:xfrm>
                    <a:off x="936625" y="77787"/>
                    <a:ext cx="390527" cy="1173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844" name="Shape"/>
                  <p:cNvSpPr/>
                  <p:nvPr/>
                </p:nvSpPr>
                <p:spPr>
                  <a:xfrm>
                    <a:off x="1344660" y="181951"/>
                    <a:ext cx="343823" cy="287028"/>
                  </a:xfrm>
                  <a:custGeom>
                    <a:avLst/>
                    <a:gdLst/>
                    <a:ahLst/>
                    <a:cxnLst>
                      <a:cxn ang="0">
                        <a:pos x="wd2" y="hd2"/>
                      </a:cxn>
                      <a:cxn ang="5400000">
                        <a:pos x="wd2" y="hd2"/>
                      </a:cxn>
                      <a:cxn ang="10800000">
                        <a:pos x="wd2" y="hd2"/>
                      </a:cxn>
                      <a:cxn ang="16200000">
                        <a:pos x="wd2" y="hd2"/>
                      </a:cxn>
                    </a:cxnLst>
                    <a:rect l="0" t="0" r="r" b="b"/>
                    <a:pathLst>
                      <a:path w="20700" h="21111" fill="norm" stroke="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45" name="Line"/>
                  <p:cNvSpPr/>
                  <p:nvPr/>
                </p:nvSpPr>
                <p:spPr>
                  <a:xfrm>
                    <a:off x="1350962" y="68262"/>
                    <a:ext cx="99761" cy="234952"/>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847" name="Line"/>
                <p:cNvSpPr/>
                <p:nvPr/>
              </p:nvSpPr>
              <p:spPr>
                <a:xfrm>
                  <a:off x="3303589" y="1855730"/>
                  <a:ext cx="2787254" cy="527952"/>
                </a:xfrm>
                <a:custGeom>
                  <a:avLst/>
                  <a:gdLst/>
                  <a:ahLst/>
                  <a:cxnLst>
                    <a:cxn ang="0">
                      <a:pos x="wd2" y="hd2"/>
                    </a:cxn>
                    <a:cxn ang="5400000">
                      <a:pos x="wd2" y="hd2"/>
                    </a:cxn>
                    <a:cxn ang="10800000">
                      <a:pos x="wd2" y="hd2"/>
                    </a:cxn>
                    <a:cxn ang="16200000">
                      <a:pos x="wd2" y="hd2"/>
                    </a:cxn>
                  </a:cxnLst>
                  <a:rect l="0" t="0" r="r" b="b"/>
                  <a:pathLst>
                    <a:path w="21427" h="17478" fill="norm" stroke="1" extrusionOk="0">
                      <a:moveTo>
                        <a:pt x="517" y="10085"/>
                      </a:moveTo>
                      <a:cubicBezTo>
                        <a:pt x="546" y="9605"/>
                        <a:pt x="550" y="9087"/>
                        <a:pt x="603" y="8645"/>
                      </a:cubicBezTo>
                      <a:cubicBezTo>
                        <a:pt x="680" y="8004"/>
                        <a:pt x="997" y="7350"/>
                        <a:pt x="1120" y="7204"/>
                      </a:cubicBezTo>
                      <a:cubicBezTo>
                        <a:pt x="1203" y="7105"/>
                        <a:pt x="1292" y="7204"/>
                        <a:pt x="1378" y="7204"/>
                      </a:cubicBezTo>
                      <a:cubicBezTo>
                        <a:pt x="2383" y="5403"/>
                        <a:pt x="3354" y="3220"/>
                        <a:pt x="4393" y="1801"/>
                      </a:cubicBezTo>
                      <a:cubicBezTo>
                        <a:pt x="4776" y="1278"/>
                        <a:pt x="5199" y="1638"/>
                        <a:pt x="5599" y="1441"/>
                      </a:cubicBezTo>
                      <a:cubicBezTo>
                        <a:pt x="5689" y="1397"/>
                        <a:pt x="5770" y="1181"/>
                        <a:pt x="5858" y="1081"/>
                      </a:cubicBezTo>
                      <a:cubicBezTo>
                        <a:pt x="6086" y="820"/>
                        <a:pt x="6547" y="360"/>
                        <a:pt x="6547" y="360"/>
                      </a:cubicBezTo>
                      <a:cubicBezTo>
                        <a:pt x="7207" y="481"/>
                        <a:pt x="7878" y="226"/>
                        <a:pt x="8528" y="721"/>
                      </a:cubicBezTo>
                      <a:cubicBezTo>
                        <a:pt x="8617" y="789"/>
                        <a:pt x="8353" y="1733"/>
                        <a:pt x="8442" y="1801"/>
                      </a:cubicBezTo>
                      <a:cubicBezTo>
                        <a:pt x="8614" y="1932"/>
                        <a:pt x="9864" y="1238"/>
                        <a:pt x="10165" y="1081"/>
                      </a:cubicBezTo>
                      <a:cubicBezTo>
                        <a:pt x="10251" y="961"/>
                        <a:pt x="10335" y="813"/>
                        <a:pt x="10423" y="721"/>
                      </a:cubicBezTo>
                      <a:cubicBezTo>
                        <a:pt x="10664" y="469"/>
                        <a:pt x="11140" y="161"/>
                        <a:pt x="11371" y="0"/>
                      </a:cubicBezTo>
                      <a:cubicBezTo>
                        <a:pt x="12491" y="120"/>
                        <a:pt x="13613" y="27"/>
                        <a:pt x="14730" y="360"/>
                      </a:cubicBezTo>
                      <a:cubicBezTo>
                        <a:pt x="14834" y="391"/>
                        <a:pt x="14896" y="887"/>
                        <a:pt x="14989" y="1081"/>
                      </a:cubicBezTo>
                      <a:cubicBezTo>
                        <a:pt x="15070" y="1251"/>
                        <a:pt x="15161" y="1321"/>
                        <a:pt x="15247" y="1441"/>
                      </a:cubicBezTo>
                      <a:cubicBezTo>
                        <a:pt x="16038" y="339"/>
                        <a:pt x="15583" y="796"/>
                        <a:pt x="16625" y="360"/>
                      </a:cubicBezTo>
                      <a:lnTo>
                        <a:pt x="18348" y="721"/>
                      </a:lnTo>
                      <a:cubicBezTo>
                        <a:pt x="21599" y="1215"/>
                        <a:pt x="21529" y="-3151"/>
                        <a:pt x="21277" y="6844"/>
                      </a:cubicBezTo>
                      <a:cubicBezTo>
                        <a:pt x="21268" y="7221"/>
                        <a:pt x="21220" y="7564"/>
                        <a:pt x="21191" y="7924"/>
                      </a:cubicBezTo>
                      <a:cubicBezTo>
                        <a:pt x="21220" y="9245"/>
                        <a:pt x="21232" y="10573"/>
                        <a:pt x="21277" y="11886"/>
                      </a:cubicBezTo>
                      <a:cubicBezTo>
                        <a:pt x="21303" y="12648"/>
                        <a:pt x="21600" y="14537"/>
                        <a:pt x="21277" y="15128"/>
                      </a:cubicBezTo>
                      <a:cubicBezTo>
                        <a:pt x="20882" y="15851"/>
                        <a:pt x="20416" y="15425"/>
                        <a:pt x="19985" y="15488"/>
                      </a:cubicBezTo>
                      <a:cubicBezTo>
                        <a:pt x="18779" y="15665"/>
                        <a:pt x="17573" y="15728"/>
                        <a:pt x="16367" y="15848"/>
                      </a:cubicBezTo>
                      <a:cubicBezTo>
                        <a:pt x="16122" y="16053"/>
                        <a:pt x="15547" y="16569"/>
                        <a:pt x="15333" y="16569"/>
                      </a:cubicBezTo>
                      <a:cubicBezTo>
                        <a:pt x="14529" y="16569"/>
                        <a:pt x="13725" y="16328"/>
                        <a:pt x="12921" y="16208"/>
                      </a:cubicBezTo>
                      <a:cubicBezTo>
                        <a:pt x="6114" y="16948"/>
                        <a:pt x="8470" y="18449"/>
                        <a:pt x="5772" y="16569"/>
                      </a:cubicBezTo>
                      <a:cubicBezTo>
                        <a:pt x="5657" y="16328"/>
                        <a:pt x="5555" y="15848"/>
                        <a:pt x="5427" y="15848"/>
                      </a:cubicBezTo>
                      <a:cubicBezTo>
                        <a:pt x="4598" y="15848"/>
                        <a:pt x="4432" y="16155"/>
                        <a:pt x="3876" y="16929"/>
                      </a:cubicBezTo>
                      <a:lnTo>
                        <a:pt x="1378" y="16208"/>
                      </a:lnTo>
                      <a:cubicBezTo>
                        <a:pt x="1252" y="16115"/>
                        <a:pt x="1158" y="15629"/>
                        <a:pt x="1034" y="15488"/>
                      </a:cubicBezTo>
                      <a:cubicBezTo>
                        <a:pt x="838" y="15265"/>
                        <a:pt x="632" y="15248"/>
                        <a:pt x="431" y="15128"/>
                      </a:cubicBezTo>
                      <a:cubicBezTo>
                        <a:pt x="373" y="14888"/>
                        <a:pt x="300" y="14699"/>
                        <a:pt x="258" y="14407"/>
                      </a:cubicBezTo>
                      <a:cubicBezTo>
                        <a:pt x="212" y="14082"/>
                        <a:pt x="213" y="13666"/>
                        <a:pt x="172" y="13327"/>
                      </a:cubicBezTo>
                      <a:cubicBezTo>
                        <a:pt x="126" y="12940"/>
                        <a:pt x="57" y="12607"/>
                        <a:pt x="0" y="12246"/>
                      </a:cubicBezTo>
                      <a:cubicBezTo>
                        <a:pt x="83" y="10521"/>
                        <a:pt x="22" y="10602"/>
                        <a:pt x="258" y="9365"/>
                      </a:cubicBezTo>
                      <a:cubicBezTo>
                        <a:pt x="309" y="9100"/>
                        <a:pt x="358" y="8796"/>
                        <a:pt x="431" y="8645"/>
                      </a:cubicBezTo>
                      <a:cubicBezTo>
                        <a:pt x="593" y="8305"/>
                        <a:pt x="775" y="8164"/>
                        <a:pt x="948" y="7924"/>
                      </a:cubicBezTo>
                      <a:cubicBezTo>
                        <a:pt x="1233" y="7526"/>
                        <a:pt x="1206" y="7944"/>
                        <a:pt x="1206" y="7204"/>
                      </a:cubicBezTo>
                    </a:path>
                  </a:pathLst>
                </a:custGeom>
                <a:gradFill flip="none" rotWithShape="1">
                  <a:gsLst>
                    <a:gs pos="57000">
                      <a:srgbClr val="003760"/>
                    </a:gs>
                    <a:gs pos="92000">
                      <a:srgbClr val="2166A2"/>
                    </a:gs>
                  </a:gsLst>
                  <a:lin ang="12420000" scaled="0"/>
                </a:gradFill>
                <a:ln w="12700" cap="flat">
                  <a:noFill/>
                  <a:miter lim="400000"/>
                </a:ln>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849" name="Shape"/>
              <p:cNvSpPr/>
              <p:nvPr/>
            </p:nvSpPr>
            <p:spPr>
              <a:xfrm>
                <a:off x="2124267" y="130061"/>
                <a:ext cx="4617850" cy="1290755"/>
              </a:xfrm>
              <a:custGeom>
                <a:avLst/>
                <a:gdLst/>
                <a:ahLst/>
                <a:cxnLst>
                  <a:cxn ang="0">
                    <a:pos x="wd2" y="hd2"/>
                  </a:cxn>
                  <a:cxn ang="5400000">
                    <a:pos x="wd2" y="hd2"/>
                  </a:cxn>
                  <a:cxn ang="10800000">
                    <a:pos x="wd2" y="hd2"/>
                  </a:cxn>
                  <a:cxn ang="16200000">
                    <a:pos x="wd2" y="hd2"/>
                  </a:cxn>
                </a:cxnLst>
                <a:rect l="0" t="0" r="r" b="b"/>
                <a:pathLst>
                  <a:path w="21299" h="21058" fill="norm" stroke="1" extrusionOk="0">
                    <a:moveTo>
                      <a:pt x="219" y="20895"/>
                    </a:moveTo>
                    <a:cubicBezTo>
                      <a:pt x="-301" y="20759"/>
                      <a:pt x="261" y="20202"/>
                      <a:pt x="319" y="19915"/>
                    </a:cubicBezTo>
                    <a:cubicBezTo>
                      <a:pt x="353" y="19752"/>
                      <a:pt x="393" y="19601"/>
                      <a:pt x="420" y="19426"/>
                    </a:cubicBezTo>
                    <a:cubicBezTo>
                      <a:pt x="444" y="19272"/>
                      <a:pt x="447" y="19090"/>
                      <a:pt x="470" y="18936"/>
                    </a:cubicBezTo>
                    <a:cubicBezTo>
                      <a:pt x="497" y="18760"/>
                      <a:pt x="544" y="18622"/>
                      <a:pt x="571" y="18446"/>
                    </a:cubicBezTo>
                    <a:cubicBezTo>
                      <a:pt x="702" y="17599"/>
                      <a:pt x="525" y="18268"/>
                      <a:pt x="722" y="17630"/>
                    </a:cubicBezTo>
                    <a:cubicBezTo>
                      <a:pt x="802" y="16852"/>
                      <a:pt x="764" y="16738"/>
                      <a:pt x="923" y="16324"/>
                    </a:cubicBezTo>
                    <a:cubicBezTo>
                      <a:pt x="970" y="16201"/>
                      <a:pt x="1024" y="16106"/>
                      <a:pt x="1074" y="15998"/>
                    </a:cubicBezTo>
                    <a:cubicBezTo>
                      <a:pt x="1208" y="14692"/>
                      <a:pt x="1007" y="16215"/>
                      <a:pt x="1275" y="15345"/>
                    </a:cubicBezTo>
                    <a:cubicBezTo>
                      <a:pt x="1544" y="14474"/>
                      <a:pt x="1074" y="15127"/>
                      <a:pt x="1477" y="14692"/>
                    </a:cubicBezTo>
                    <a:cubicBezTo>
                      <a:pt x="1510" y="14474"/>
                      <a:pt x="1529" y="14226"/>
                      <a:pt x="1577" y="14039"/>
                    </a:cubicBezTo>
                    <a:cubicBezTo>
                      <a:pt x="1616" y="13888"/>
                      <a:pt x="1681" y="13835"/>
                      <a:pt x="1728" y="13712"/>
                    </a:cubicBezTo>
                    <a:cubicBezTo>
                      <a:pt x="1765" y="13616"/>
                      <a:pt x="1795" y="13495"/>
                      <a:pt x="1829" y="13386"/>
                    </a:cubicBezTo>
                    <a:cubicBezTo>
                      <a:pt x="1952" y="11781"/>
                      <a:pt x="1819" y="13673"/>
                      <a:pt x="1929" y="10447"/>
                    </a:cubicBezTo>
                    <a:cubicBezTo>
                      <a:pt x="1931" y="10413"/>
                      <a:pt x="2005" y="9405"/>
                      <a:pt x="2030" y="9305"/>
                    </a:cubicBezTo>
                    <a:cubicBezTo>
                      <a:pt x="2068" y="9152"/>
                      <a:pt x="2131" y="9087"/>
                      <a:pt x="2181" y="8978"/>
                    </a:cubicBezTo>
                    <a:cubicBezTo>
                      <a:pt x="2198" y="8815"/>
                      <a:pt x="2208" y="8642"/>
                      <a:pt x="2231" y="8489"/>
                    </a:cubicBezTo>
                    <a:cubicBezTo>
                      <a:pt x="2301" y="8034"/>
                      <a:pt x="2372" y="7870"/>
                      <a:pt x="2483" y="7509"/>
                    </a:cubicBezTo>
                    <a:cubicBezTo>
                      <a:pt x="2742" y="4982"/>
                      <a:pt x="2445" y="7592"/>
                      <a:pt x="2684" y="6040"/>
                    </a:cubicBezTo>
                    <a:cubicBezTo>
                      <a:pt x="2708" y="5886"/>
                      <a:pt x="2720" y="5716"/>
                      <a:pt x="2734" y="5550"/>
                    </a:cubicBezTo>
                    <a:cubicBezTo>
                      <a:pt x="2812" y="4666"/>
                      <a:pt x="2769" y="4987"/>
                      <a:pt x="2835" y="3918"/>
                    </a:cubicBezTo>
                    <a:cubicBezTo>
                      <a:pt x="2849" y="3689"/>
                      <a:pt x="2958" y="2315"/>
                      <a:pt x="2986" y="2285"/>
                    </a:cubicBezTo>
                    <a:lnTo>
                      <a:pt x="3137" y="2122"/>
                    </a:lnTo>
                    <a:cubicBezTo>
                      <a:pt x="3167" y="1730"/>
                      <a:pt x="3179" y="1261"/>
                      <a:pt x="3288" y="979"/>
                    </a:cubicBezTo>
                    <a:cubicBezTo>
                      <a:pt x="3329" y="872"/>
                      <a:pt x="3386" y="824"/>
                      <a:pt x="3439" y="816"/>
                    </a:cubicBezTo>
                    <a:cubicBezTo>
                      <a:pt x="4109" y="715"/>
                      <a:pt x="4780" y="707"/>
                      <a:pt x="5451" y="653"/>
                    </a:cubicBezTo>
                    <a:lnTo>
                      <a:pt x="5904" y="163"/>
                    </a:lnTo>
                    <a:lnTo>
                      <a:pt x="6055" y="0"/>
                    </a:lnTo>
                    <a:cubicBezTo>
                      <a:pt x="6122" y="109"/>
                      <a:pt x="6181" y="307"/>
                      <a:pt x="6256" y="327"/>
                    </a:cubicBezTo>
                    <a:cubicBezTo>
                      <a:pt x="8126" y="818"/>
                      <a:pt x="7439" y="-542"/>
                      <a:pt x="8067" y="816"/>
                    </a:cubicBezTo>
                    <a:cubicBezTo>
                      <a:pt x="8421" y="734"/>
                      <a:pt x="9514" y="465"/>
                      <a:pt x="9778" y="490"/>
                    </a:cubicBezTo>
                    <a:cubicBezTo>
                      <a:pt x="9953" y="506"/>
                      <a:pt x="10426" y="729"/>
                      <a:pt x="10683" y="979"/>
                    </a:cubicBezTo>
                    <a:cubicBezTo>
                      <a:pt x="10785" y="1078"/>
                      <a:pt x="10885" y="1197"/>
                      <a:pt x="10985" y="1306"/>
                    </a:cubicBezTo>
                    <a:lnTo>
                      <a:pt x="11136" y="1469"/>
                    </a:lnTo>
                    <a:cubicBezTo>
                      <a:pt x="11598" y="970"/>
                      <a:pt x="11333" y="1177"/>
                      <a:pt x="11941" y="979"/>
                    </a:cubicBezTo>
                    <a:cubicBezTo>
                      <a:pt x="12008" y="925"/>
                      <a:pt x="12075" y="860"/>
                      <a:pt x="12142" y="816"/>
                    </a:cubicBezTo>
                    <a:cubicBezTo>
                      <a:pt x="12286" y="723"/>
                      <a:pt x="12548" y="621"/>
                      <a:pt x="12696" y="490"/>
                    </a:cubicBezTo>
                    <a:cubicBezTo>
                      <a:pt x="12798" y="399"/>
                      <a:pt x="12998" y="163"/>
                      <a:pt x="12998" y="163"/>
                    </a:cubicBezTo>
                    <a:cubicBezTo>
                      <a:pt x="13367" y="218"/>
                      <a:pt x="13738" y="189"/>
                      <a:pt x="14105" y="327"/>
                    </a:cubicBezTo>
                    <a:cubicBezTo>
                      <a:pt x="14824" y="596"/>
                      <a:pt x="13636" y="874"/>
                      <a:pt x="14608" y="979"/>
                    </a:cubicBezTo>
                    <a:lnTo>
                      <a:pt x="16117" y="1143"/>
                    </a:lnTo>
                    <a:cubicBezTo>
                      <a:pt x="16234" y="1252"/>
                      <a:pt x="16347" y="1469"/>
                      <a:pt x="16469" y="1469"/>
                    </a:cubicBezTo>
                    <a:cubicBezTo>
                      <a:pt x="17057" y="1469"/>
                      <a:pt x="18230" y="1143"/>
                      <a:pt x="18230" y="1143"/>
                    </a:cubicBezTo>
                    <a:cubicBezTo>
                      <a:pt x="18364" y="1088"/>
                      <a:pt x="18497" y="999"/>
                      <a:pt x="18633" y="979"/>
                    </a:cubicBezTo>
                    <a:cubicBezTo>
                      <a:pt x="19236" y="890"/>
                      <a:pt x="19841" y="917"/>
                      <a:pt x="20444" y="816"/>
                    </a:cubicBezTo>
                    <a:cubicBezTo>
                      <a:pt x="20497" y="807"/>
                      <a:pt x="20547" y="730"/>
                      <a:pt x="20595" y="653"/>
                    </a:cubicBezTo>
                    <a:cubicBezTo>
                      <a:pt x="20649" y="565"/>
                      <a:pt x="20695" y="435"/>
                      <a:pt x="20746" y="327"/>
                    </a:cubicBezTo>
                    <a:cubicBezTo>
                      <a:pt x="20829" y="435"/>
                      <a:pt x="20913" y="550"/>
                      <a:pt x="20997" y="653"/>
                    </a:cubicBezTo>
                    <a:cubicBezTo>
                      <a:pt x="21047" y="713"/>
                      <a:pt x="21127" y="659"/>
                      <a:pt x="21148" y="816"/>
                    </a:cubicBezTo>
                    <a:cubicBezTo>
                      <a:pt x="21203" y="1217"/>
                      <a:pt x="21181" y="1687"/>
                      <a:pt x="21198" y="2122"/>
                    </a:cubicBezTo>
                    <a:cubicBezTo>
                      <a:pt x="21250" y="3376"/>
                      <a:pt x="21225" y="2957"/>
                      <a:pt x="21299" y="3918"/>
                    </a:cubicBezTo>
                    <a:cubicBezTo>
                      <a:pt x="21282" y="6040"/>
                      <a:pt x="21278" y="8163"/>
                      <a:pt x="21249" y="10284"/>
                    </a:cubicBezTo>
                    <a:cubicBezTo>
                      <a:pt x="21244" y="10615"/>
                      <a:pt x="21228" y="10947"/>
                      <a:pt x="21198" y="11264"/>
                    </a:cubicBezTo>
                    <a:cubicBezTo>
                      <a:pt x="21177" y="11497"/>
                      <a:pt x="21131" y="11699"/>
                      <a:pt x="21098" y="11917"/>
                    </a:cubicBezTo>
                    <a:cubicBezTo>
                      <a:pt x="21081" y="12134"/>
                      <a:pt x="21067" y="12355"/>
                      <a:pt x="21047" y="12570"/>
                    </a:cubicBezTo>
                    <a:cubicBezTo>
                      <a:pt x="21017" y="12899"/>
                      <a:pt x="20947" y="13549"/>
                      <a:pt x="20947" y="13549"/>
                    </a:cubicBezTo>
                    <a:cubicBezTo>
                      <a:pt x="20861" y="15499"/>
                      <a:pt x="20947" y="14042"/>
                      <a:pt x="20846" y="15181"/>
                    </a:cubicBezTo>
                    <a:cubicBezTo>
                      <a:pt x="20825" y="15425"/>
                      <a:pt x="20786" y="16063"/>
                      <a:pt x="20746" y="16324"/>
                    </a:cubicBezTo>
                    <a:cubicBezTo>
                      <a:pt x="20689" y="16691"/>
                      <a:pt x="20589" y="17046"/>
                      <a:pt x="20494" y="17303"/>
                    </a:cubicBezTo>
                    <a:cubicBezTo>
                      <a:pt x="20364" y="17655"/>
                      <a:pt x="20343" y="17630"/>
                      <a:pt x="20192" y="17793"/>
                    </a:cubicBezTo>
                    <a:cubicBezTo>
                      <a:pt x="20159" y="17902"/>
                      <a:pt x="20120" y="17997"/>
                      <a:pt x="20092" y="18120"/>
                    </a:cubicBezTo>
                    <a:cubicBezTo>
                      <a:pt x="20091" y="18120"/>
                      <a:pt x="19840" y="19344"/>
                      <a:pt x="19790" y="19589"/>
                    </a:cubicBezTo>
                    <a:cubicBezTo>
                      <a:pt x="19756" y="19752"/>
                      <a:pt x="19746" y="20017"/>
                      <a:pt x="19689" y="20079"/>
                    </a:cubicBezTo>
                    <a:cubicBezTo>
                      <a:pt x="19545" y="20234"/>
                      <a:pt x="19495" y="20303"/>
                      <a:pt x="19337" y="20405"/>
                    </a:cubicBezTo>
                    <a:cubicBezTo>
                      <a:pt x="19237" y="20470"/>
                      <a:pt x="19134" y="20488"/>
                      <a:pt x="19035" y="20568"/>
                    </a:cubicBezTo>
                    <a:cubicBezTo>
                      <a:pt x="18932" y="20652"/>
                      <a:pt x="18733" y="20895"/>
                      <a:pt x="18733" y="20895"/>
                    </a:cubicBezTo>
                    <a:cubicBezTo>
                      <a:pt x="17256" y="20526"/>
                      <a:pt x="19050" y="20895"/>
                      <a:pt x="16620" y="20895"/>
                    </a:cubicBezTo>
                    <a:cubicBezTo>
                      <a:pt x="15089" y="20895"/>
                      <a:pt x="12325" y="20685"/>
                      <a:pt x="10633" y="20568"/>
                    </a:cubicBezTo>
                    <a:lnTo>
                      <a:pt x="9879" y="20895"/>
                    </a:lnTo>
                    <a:cubicBezTo>
                      <a:pt x="9778" y="20942"/>
                      <a:pt x="9677" y="21004"/>
                      <a:pt x="9577" y="21058"/>
                    </a:cubicBezTo>
                    <a:lnTo>
                      <a:pt x="3439" y="20732"/>
                    </a:lnTo>
                    <a:cubicBezTo>
                      <a:pt x="2349" y="20713"/>
                      <a:pt x="739" y="21031"/>
                      <a:pt x="219" y="20895"/>
                    </a:cubicBezTo>
                    <a:close/>
                  </a:path>
                </a:pathLst>
              </a:custGeom>
              <a:solidFill>
                <a:srgbClr val="088ED0">
                  <a:alpha val="87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851" name="Shape"/>
            <p:cNvSpPr/>
            <p:nvPr/>
          </p:nvSpPr>
          <p:spPr>
            <a:xfrm>
              <a:off x="3153141" y="2024062"/>
              <a:ext cx="2946247" cy="381003"/>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15" y="1705"/>
                  </a:moveTo>
                  <a:cubicBezTo>
                    <a:pt x="-11" y="2463"/>
                    <a:pt x="-25" y="688"/>
                    <a:pt x="173" y="5684"/>
                  </a:cubicBezTo>
                  <a:cubicBezTo>
                    <a:pt x="195" y="6260"/>
                    <a:pt x="209" y="6876"/>
                    <a:pt x="251" y="7389"/>
                  </a:cubicBezTo>
                  <a:cubicBezTo>
                    <a:pt x="326" y="8289"/>
                    <a:pt x="538" y="9147"/>
                    <a:pt x="645" y="9663"/>
                  </a:cubicBezTo>
                  <a:cubicBezTo>
                    <a:pt x="840" y="13893"/>
                    <a:pt x="540" y="8247"/>
                    <a:pt x="1038" y="13642"/>
                  </a:cubicBezTo>
                  <a:cubicBezTo>
                    <a:pt x="1342" y="16926"/>
                    <a:pt x="1024" y="13958"/>
                    <a:pt x="1432" y="16484"/>
                  </a:cubicBezTo>
                  <a:cubicBezTo>
                    <a:pt x="1545" y="17182"/>
                    <a:pt x="1606" y="18419"/>
                    <a:pt x="1747" y="18758"/>
                  </a:cubicBezTo>
                  <a:cubicBezTo>
                    <a:pt x="1825" y="18947"/>
                    <a:pt x="1902" y="19196"/>
                    <a:pt x="1983" y="19326"/>
                  </a:cubicBezTo>
                  <a:cubicBezTo>
                    <a:pt x="2369" y="19946"/>
                    <a:pt x="2774" y="20111"/>
                    <a:pt x="3163" y="20463"/>
                  </a:cubicBezTo>
                  <a:cubicBezTo>
                    <a:pt x="3347" y="20629"/>
                    <a:pt x="3531" y="20842"/>
                    <a:pt x="3714" y="21032"/>
                  </a:cubicBezTo>
                  <a:cubicBezTo>
                    <a:pt x="4108" y="20842"/>
                    <a:pt x="4503" y="20778"/>
                    <a:pt x="4895" y="20463"/>
                  </a:cubicBezTo>
                  <a:cubicBezTo>
                    <a:pt x="4977" y="20397"/>
                    <a:pt x="5051" y="20059"/>
                    <a:pt x="5131" y="19895"/>
                  </a:cubicBezTo>
                  <a:cubicBezTo>
                    <a:pt x="5235" y="19680"/>
                    <a:pt x="5341" y="19516"/>
                    <a:pt x="5446" y="19326"/>
                  </a:cubicBezTo>
                  <a:cubicBezTo>
                    <a:pt x="5708" y="19516"/>
                    <a:pt x="5974" y="19544"/>
                    <a:pt x="6233" y="19895"/>
                  </a:cubicBezTo>
                  <a:cubicBezTo>
                    <a:pt x="6396" y="20116"/>
                    <a:pt x="6542" y="20797"/>
                    <a:pt x="6705" y="21032"/>
                  </a:cubicBezTo>
                  <a:lnTo>
                    <a:pt x="7099" y="21600"/>
                  </a:lnTo>
                  <a:cubicBezTo>
                    <a:pt x="8524" y="20570"/>
                    <a:pt x="9144" y="19895"/>
                    <a:pt x="10640" y="19895"/>
                  </a:cubicBezTo>
                  <a:cubicBezTo>
                    <a:pt x="11533" y="19895"/>
                    <a:pt x="12424" y="20274"/>
                    <a:pt x="13316" y="20463"/>
                  </a:cubicBezTo>
                  <a:cubicBezTo>
                    <a:pt x="15205" y="20274"/>
                    <a:pt x="17095" y="20406"/>
                    <a:pt x="18983" y="19895"/>
                  </a:cubicBezTo>
                  <a:cubicBezTo>
                    <a:pt x="21575" y="19193"/>
                    <a:pt x="18685" y="19030"/>
                    <a:pt x="19848" y="18189"/>
                  </a:cubicBezTo>
                  <a:cubicBezTo>
                    <a:pt x="20293" y="17868"/>
                    <a:pt x="20740" y="17811"/>
                    <a:pt x="21186" y="17621"/>
                  </a:cubicBezTo>
                  <a:cubicBezTo>
                    <a:pt x="21294" y="15301"/>
                    <a:pt x="21293" y="16332"/>
                    <a:pt x="21186" y="13642"/>
                  </a:cubicBezTo>
                  <a:cubicBezTo>
                    <a:pt x="21164" y="13066"/>
                    <a:pt x="21166" y="12361"/>
                    <a:pt x="21108" y="11937"/>
                  </a:cubicBezTo>
                  <a:cubicBezTo>
                    <a:pt x="21049" y="11513"/>
                    <a:pt x="20950" y="11558"/>
                    <a:pt x="20872" y="11368"/>
                  </a:cubicBezTo>
                  <a:cubicBezTo>
                    <a:pt x="20845" y="10800"/>
                    <a:pt x="20793" y="10262"/>
                    <a:pt x="20793" y="9663"/>
                  </a:cubicBezTo>
                  <a:cubicBezTo>
                    <a:pt x="20793" y="8291"/>
                    <a:pt x="20888" y="6461"/>
                    <a:pt x="20950" y="5116"/>
                  </a:cubicBezTo>
                  <a:cubicBezTo>
                    <a:pt x="20931" y="4147"/>
                    <a:pt x="20989" y="0"/>
                    <a:pt x="20636" y="0"/>
                  </a:cubicBezTo>
                  <a:cubicBezTo>
                    <a:pt x="20541" y="0"/>
                    <a:pt x="20486" y="859"/>
                    <a:pt x="20399" y="1137"/>
                  </a:cubicBezTo>
                  <a:cubicBezTo>
                    <a:pt x="20248" y="1624"/>
                    <a:pt x="19927" y="2274"/>
                    <a:pt x="19927" y="2274"/>
                  </a:cubicBezTo>
                  <a:cubicBezTo>
                    <a:pt x="18393" y="1266"/>
                    <a:pt x="19491" y="1706"/>
                    <a:pt x="17251" y="2274"/>
                  </a:cubicBezTo>
                  <a:lnTo>
                    <a:pt x="14575" y="2842"/>
                  </a:lnTo>
                  <a:lnTo>
                    <a:pt x="10325" y="2274"/>
                  </a:lnTo>
                  <a:cubicBezTo>
                    <a:pt x="10114" y="2224"/>
                    <a:pt x="9907" y="1790"/>
                    <a:pt x="9696" y="1705"/>
                  </a:cubicBezTo>
                  <a:cubicBezTo>
                    <a:pt x="8962" y="1411"/>
                    <a:pt x="8227" y="1349"/>
                    <a:pt x="7492" y="1137"/>
                  </a:cubicBezTo>
                  <a:lnTo>
                    <a:pt x="5761" y="568"/>
                  </a:lnTo>
                  <a:cubicBezTo>
                    <a:pt x="3950" y="758"/>
                    <a:pt x="2139" y="593"/>
                    <a:pt x="330" y="1137"/>
                  </a:cubicBezTo>
                  <a:cubicBezTo>
                    <a:pt x="72" y="1214"/>
                    <a:pt x="41" y="947"/>
                    <a:pt x="15" y="1705"/>
                  </a:cubicBezTo>
                  <a:close/>
                </a:path>
              </a:pathLst>
            </a:custGeom>
            <a:gradFill flip="none" rotWithShape="1">
              <a:gsLst>
                <a:gs pos="21000">
                  <a:srgbClr val="001220"/>
                </a:gs>
                <a:gs pos="82000">
                  <a:srgbClr val="002440"/>
                </a:gs>
              </a:gsLst>
              <a:lin ang="1632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52" name="Pitch black zone (Abyss)"/>
            <p:cNvSpPr txBox="1"/>
            <p:nvPr/>
          </p:nvSpPr>
          <p:spPr>
            <a:xfrm>
              <a:off x="3429000" y="1981200"/>
              <a:ext cx="2667002" cy="31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solidFill>
                    <a:srgbClr val="FFFFFF"/>
                  </a:solidFill>
                  <a:latin typeface="Arial"/>
                  <a:ea typeface="Arial"/>
                  <a:cs typeface="Arial"/>
                  <a:sym typeface="Arial"/>
                </a:defRPr>
              </a:lvl1pPr>
            </a:lstStyle>
            <a:p>
              <a:pPr/>
              <a:r>
                <a:t>Pitch black zone (Abyss) </a:t>
              </a:r>
            </a:p>
          </p:txBody>
        </p:sp>
        <p:sp>
          <p:nvSpPr>
            <p:cNvPr id="853" name="Shape"/>
            <p:cNvSpPr/>
            <p:nvPr/>
          </p:nvSpPr>
          <p:spPr>
            <a:xfrm>
              <a:off x="2072826" y="1684483"/>
              <a:ext cx="4074320" cy="352812"/>
            </a:xfrm>
            <a:custGeom>
              <a:avLst/>
              <a:gdLst/>
              <a:ahLst/>
              <a:cxnLst>
                <a:cxn ang="0">
                  <a:pos x="wd2" y="hd2"/>
                </a:cxn>
                <a:cxn ang="5400000">
                  <a:pos x="wd2" y="hd2"/>
                </a:cxn>
                <a:cxn ang="10800000">
                  <a:pos x="wd2" y="hd2"/>
                </a:cxn>
                <a:cxn ang="16200000">
                  <a:pos x="wd2" y="hd2"/>
                </a:cxn>
              </a:cxnLst>
              <a:rect l="0" t="0" r="r" b="b"/>
              <a:pathLst>
                <a:path w="21388" h="20871" fill="norm" stroke="1" extrusionOk="0">
                  <a:moveTo>
                    <a:pt x="29" y="2529"/>
                  </a:moveTo>
                  <a:cubicBezTo>
                    <a:pt x="-48" y="3022"/>
                    <a:pt x="48" y="3817"/>
                    <a:pt x="86" y="4304"/>
                  </a:cubicBezTo>
                  <a:cubicBezTo>
                    <a:pt x="129" y="4860"/>
                    <a:pt x="189" y="5427"/>
                    <a:pt x="258" y="5488"/>
                  </a:cubicBezTo>
                  <a:cubicBezTo>
                    <a:pt x="866" y="6027"/>
                    <a:pt x="1479" y="5882"/>
                    <a:pt x="2090" y="6079"/>
                  </a:cubicBezTo>
                  <a:cubicBezTo>
                    <a:pt x="2217" y="6958"/>
                    <a:pt x="2283" y="7242"/>
                    <a:pt x="2376" y="8446"/>
                  </a:cubicBezTo>
                  <a:cubicBezTo>
                    <a:pt x="2419" y="9001"/>
                    <a:pt x="2452" y="9629"/>
                    <a:pt x="2490" y="10221"/>
                  </a:cubicBezTo>
                  <a:cubicBezTo>
                    <a:pt x="2533" y="11543"/>
                    <a:pt x="2591" y="14388"/>
                    <a:pt x="2719" y="15546"/>
                  </a:cubicBezTo>
                  <a:cubicBezTo>
                    <a:pt x="2823" y="16482"/>
                    <a:pt x="3063" y="17912"/>
                    <a:pt x="3063" y="17912"/>
                  </a:cubicBezTo>
                  <a:cubicBezTo>
                    <a:pt x="3463" y="17518"/>
                    <a:pt x="3865" y="17225"/>
                    <a:pt x="4265" y="16729"/>
                  </a:cubicBezTo>
                  <a:cubicBezTo>
                    <a:pt x="4635" y="16270"/>
                    <a:pt x="4356" y="15662"/>
                    <a:pt x="4665" y="16729"/>
                  </a:cubicBezTo>
                  <a:cubicBezTo>
                    <a:pt x="4801" y="18131"/>
                    <a:pt x="4929" y="19610"/>
                    <a:pt x="5123" y="20279"/>
                  </a:cubicBezTo>
                  <a:lnTo>
                    <a:pt x="5295" y="20871"/>
                  </a:lnTo>
                  <a:lnTo>
                    <a:pt x="14111" y="19687"/>
                  </a:lnTo>
                  <a:lnTo>
                    <a:pt x="16000" y="19096"/>
                  </a:lnTo>
                  <a:lnTo>
                    <a:pt x="19606" y="19687"/>
                  </a:lnTo>
                  <a:cubicBezTo>
                    <a:pt x="20646" y="19994"/>
                    <a:pt x="19274" y="21121"/>
                    <a:pt x="20522" y="19687"/>
                  </a:cubicBezTo>
                  <a:cubicBezTo>
                    <a:pt x="20560" y="19096"/>
                    <a:pt x="20615" y="18587"/>
                    <a:pt x="20636" y="17912"/>
                  </a:cubicBezTo>
                  <a:cubicBezTo>
                    <a:pt x="20673" y="16774"/>
                    <a:pt x="20642" y="15435"/>
                    <a:pt x="20694" y="14362"/>
                  </a:cubicBezTo>
                  <a:cubicBezTo>
                    <a:pt x="20724" y="13726"/>
                    <a:pt x="20812" y="13623"/>
                    <a:pt x="20865" y="13179"/>
                  </a:cubicBezTo>
                  <a:cubicBezTo>
                    <a:pt x="20908" y="12831"/>
                    <a:pt x="20946" y="12431"/>
                    <a:pt x="20980" y="11996"/>
                  </a:cubicBezTo>
                  <a:cubicBezTo>
                    <a:pt x="21023" y="11441"/>
                    <a:pt x="21066" y="10871"/>
                    <a:pt x="21094" y="10221"/>
                  </a:cubicBezTo>
                  <a:cubicBezTo>
                    <a:pt x="21094" y="10221"/>
                    <a:pt x="21238" y="5784"/>
                    <a:pt x="21266" y="4896"/>
                  </a:cubicBezTo>
                  <a:cubicBezTo>
                    <a:pt x="21288" y="4233"/>
                    <a:pt x="21419" y="401"/>
                    <a:pt x="21381" y="163"/>
                  </a:cubicBezTo>
                  <a:cubicBezTo>
                    <a:pt x="21277" y="-479"/>
                    <a:pt x="21152" y="952"/>
                    <a:pt x="21037" y="1346"/>
                  </a:cubicBezTo>
                  <a:lnTo>
                    <a:pt x="20865" y="1938"/>
                  </a:lnTo>
                  <a:cubicBezTo>
                    <a:pt x="20751" y="1741"/>
                    <a:pt x="20619" y="2012"/>
                    <a:pt x="20522" y="1346"/>
                  </a:cubicBezTo>
                  <a:cubicBezTo>
                    <a:pt x="20472" y="1000"/>
                    <a:pt x="20754" y="698"/>
                    <a:pt x="20694" y="754"/>
                  </a:cubicBezTo>
                  <a:lnTo>
                    <a:pt x="20064" y="1346"/>
                  </a:lnTo>
                  <a:cubicBezTo>
                    <a:pt x="18897" y="3759"/>
                    <a:pt x="20055" y="1543"/>
                    <a:pt x="17145" y="2529"/>
                  </a:cubicBezTo>
                  <a:cubicBezTo>
                    <a:pt x="16858" y="2627"/>
                    <a:pt x="16572" y="2924"/>
                    <a:pt x="16286" y="3121"/>
                  </a:cubicBezTo>
                  <a:lnTo>
                    <a:pt x="14969" y="2529"/>
                  </a:lnTo>
                  <a:cubicBezTo>
                    <a:pt x="14797" y="2418"/>
                    <a:pt x="14627" y="1938"/>
                    <a:pt x="14454" y="1938"/>
                  </a:cubicBezTo>
                  <a:cubicBezTo>
                    <a:pt x="13748" y="1938"/>
                    <a:pt x="13042" y="2332"/>
                    <a:pt x="12336" y="2529"/>
                  </a:cubicBezTo>
                  <a:cubicBezTo>
                    <a:pt x="11935" y="2924"/>
                    <a:pt x="11536" y="3614"/>
                    <a:pt x="11134" y="3713"/>
                  </a:cubicBezTo>
                  <a:cubicBezTo>
                    <a:pt x="10293" y="3920"/>
                    <a:pt x="9824" y="2656"/>
                    <a:pt x="9016" y="2529"/>
                  </a:cubicBezTo>
                  <a:lnTo>
                    <a:pt x="2376" y="1938"/>
                  </a:lnTo>
                  <a:cubicBezTo>
                    <a:pt x="1765" y="1741"/>
                    <a:pt x="1155" y="1346"/>
                    <a:pt x="544" y="1346"/>
                  </a:cubicBezTo>
                  <a:cubicBezTo>
                    <a:pt x="-181" y="1346"/>
                    <a:pt x="105" y="2036"/>
                    <a:pt x="29" y="2529"/>
                  </a:cubicBezTo>
                  <a:close/>
                </a:path>
              </a:pathLst>
            </a:custGeom>
            <a:gradFill flip="none" rotWithShape="1">
              <a:gsLst>
                <a:gs pos="58000">
                  <a:srgbClr val="002B4C"/>
                </a:gs>
                <a:gs pos="87000">
                  <a:srgbClr val="01466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54" name="Shape"/>
            <p:cNvSpPr/>
            <p:nvPr/>
          </p:nvSpPr>
          <p:spPr>
            <a:xfrm>
              <a:off x="1351804" y="1341438"/>
              <a:ext cx="4965464" cy="352581"/>
            </a:xfrm>
            <a:custGeom>
              <a:avLst/>
              <a:gdLst/>
              <a:ahLst/>
              <a:cxnLst>
                <a:cxn ang="0">
                  <a:pos x="wd2" y="hd2"/>
                </a:cxn>
                <a:cxn ang="5400000">
                  <a:pos x="wd2" y="hd2"/>
                </a:cxn>
                <a:cxn ang="10800000">
                  <a:pos x="wd2" y="hd2"/>
                </a:cxn>
                <a:cxn ang="16200000">
                  <a:pos x="wd2" y="hd2"/>
                </a:cxn>
              </a:cxnLst>
              <a:rect l="0" t="0" r="r" b="b"/>
              <a:pathLst>
                <a:path w="21421" h="21321" fill="norm" stroke="1" extrusionOk="0">
                  <a:moveTo>
                    <a:pt x="146" y="5457"/>
                  </a:moveTo>
                  <a:cubicBezTo>
                    <a:pt x="-121" y="6266"/>
                    <a:pt x="38" y="8518"/>
                    <a:pt x="146" y="9702"/>
                  </a:cubicBezTo>
                  <a:cubicBezTo>
                    <a:pt x="221" y="10534"/>
                    <a:pt x="428" y="10915"/>
                    <a:pt x="428" y="10915"/>
                  </a:cubicBezTo>
                  <a:cubicBezTo>
                    <a:pt x="459" y="11521"/>
                    <a:pt x="485" y="12181"/>
                    <a:pt x="522" y="12734"/>
                  </a:cubicBezTo>
                  <a:cubicBezTo>
                    <a:pt x="580" y="13602"/>
                    <a:pt x="710" y="15159"/>
                    <a:pt x="710" y="15159"/>
                  </a:cubicBezTo>
                  <a:cubicBezTo>
                    <a:pt x="1008" y="14732"/>
                    <a:pt x="1082" y="14873"/>
                    <a:pt x="1322" y="13947"/>
                  </a:cubicBezTo>
                  <a:cubicBezTo>
                    <a:pt x="1417" y="13579"/>
                    <a:pt x="1604" y="12734"/>
                    <a:pt x="1604" y="12734"/>
                  </a:cubicBezTo>
                  <a:cubicBezTo>
                    <a:pt x="1761" y="12936"/>
                    <a:pt x="1919" y="12966"/>
                    <a:pt x="2074" y="13340"/>
                  </a:cubicBezTo>
                  <a:cubicBezTo>
                    <a:pt x="2172" y="13576"/>
                    <a:pt x="2263" y="14149"/>
                    <a:pt x="2357" y="14553"/>
                  </a:cubicBezTo>
                  <a:lnTo>
                    <a:pt x="2498" y="15159"/>
                  </a:lnTo>
                  <a:cubicBezTo>
                    <a:pt x="2513" y="15766"/>
                    <a:pt x="2514" y="16479"/>
                    <a:pt x="2545" y="16978"/>
                  </a:cubicBezTo>
                  <a:cubicBezTo>
                    <a:pt x="2580" y="17548"/>
                    <a:pt x="2642" y="17736"/>
                    <a:pt x="2686" y="18191"/>
                  </a:cubicBezTo>
                  <a:cubicBezTo>
                    <a:pt x="2721" y="18548"/>
                    <a:pt x="2742" y="19110"/>
                    <a:pt x="2780" y="19404"/>
                  </a:cubicBezTo>
                  <a:cubicBezTo>
                    <a:pt x="2828" y="19777"/>
                    <a:pt x="3074" y="20503"/>
                    <a:pt x="3109" y="20617"/>
                  </a:cubicBezTo>
                  <a:lnTo>
                    <a:pt x="6355" y="19404"/>
                  </a:lnTo>
                  <a:lnTo>
                    <a:pt x="9272" y="18798"/>
                  </a:lnTo>
                  <a:cubicBezTo>
                    <a:pt x="13352" y="20441"/>
                    <a:pt x="8252" y="18798"/>
                    <a:pt x="12236" y="18798"/>
                  </a:cubicBezTo>
                  <a:cubicBezTo>
                    <a:pt x="13193" y="18798"/>
                    <a:pt x="14149" y="19202"/>
                    <a:pt x="15106" y="19404"/>
                  </a:cubicBezTo>
                  <a:cubicBezTo>
                    <a:pt x="15121" y="20010"/>
                    <a:pt x="15103" y="21144"/>
                    <a:pt x="15153" y="21223"/>
                  </a:cubicBezTo>
                  <a:cubicBezTo>
                    <a:pt x="15386" y="21600"/>
                    <a:pt x="15623" y="20781"/>
                    <a:pt x="15858" y="20617"/>
                  </a:cubicBezTo>
                  <a:lnTo>
                    <a:pt x="16893" y="20010"/>
                  </a:lnTo>
                  <a:cubicBezTo>
                    <a:pt x="18241" y="17839"/>
                    <a:pt x="16866" y="19878"/>
                    <a:pt x="20092" y="18798"/>
                  </a:cubicBezTo>
                  <a:cubicBezTo>
                    <a:pt x="20359" y="18708"/>
                    <a:pt x="20625" y="18393"/>
                    <a:pt x="20892" y="18191"/>
                  </a:cubicBezTo>
                  <a:cubicBezTo>
                    <a:pt x="21108" y="15411"/>
                    <a:pt x="20852" y="18958"/>
                    <a:pt x="21080" y="14553"/>
                  </a:cubicBezTo>
                  <a:cubicBezTo>
                    <a:pt x="21134" y="13516"/>
                    <a:pt x="21240" y="12776"/>
                    <a:pt x="21315" y="12127"/>
                  </a:cubicBezTo>
                  <a:cubicBezTo>
                    <a:pt x="21479" y="5798"/>
                    <a:pt x="21416" y="9764"/>
                    <a:pt x="21362" y="0"/>
                  </a:cubicBezTo>
                  <a:cubicBezTo>
                    <a:pt x="21217" y="5622"/>
                    <a:pt x="21356" y="2083"/>
                    <a:pt x="20374" y="3032"/>
                  </a:cubicBezTo>
                  <a:cubicBezTo>
                    <a:pt x="20061" y="3335"/>
                    <a:pt x="19747" y="3401"/>
                    <a:pt x="19434" y="3638"/>
                  </a:cubicBezTo>
                  <a:cubicBezTo>
                    <a:pt x="19214" y="3805"/>
                    <a:pt x="18994" y="4042"/>
                    <a:pt x="18775" y="4245"/>
                  </a:cubicBezTo>
                  <a:cubicBezTo>
                    <a:pt x="18602" y="4042"/>
                    <a:pt x="18428" y="4026"/>
                    <a:pt x="18257" y="3638"/>
                  </a:cubicBezTo>
                  <a:cubicBezTo>
                    <a:pt x="18160" y="3416"/>
                    <a:pt x="17975" y="2425"/>
                    <a:pt x="17975" y="2425"/>
                  </a:cubicBezTo>
                  <a:lnTo>
                    <a:pt x="16140" y="3032"/>
                  </a:lnTo>
                  <a:cubicBezTo>
                    <a:pt x="15905" y="3144"/>
                    <a:pt x="15671" y="3638"/>
                    <a:pt x="15435" y="3638"/>
                  </a:cubicBezTo>
                  <a:cubicBezTo>
                    <a:pt x="15183" y="3638"/>
                    <a:pt x="14933" y="3114"/>
                    <a:pt x="14682" y="3032"/>
                  </a:cubicBezTo>
                  <a:lnTo>
                    <a:pt x="11718" y="2425"/>
                  </a:lnTo>
                  <a:lnTo>
                    <a:pt x="9601" y="3032"/>
                  </a:lnTo>
                  <a:cubicBezTo>
                    <a:pt x="8676" y="3376"/>
                    <a:pt x="7751" y="4107"/>
                    <a:pt x="6826" y="4245"/>
                  </a:cubicBezTo>
                  <a:cubicBezTo>
                    <a:pt x="6386" y="4310"/>
                    <a:pt x="5948" y="3840"/>
                    <a:pt x="5509" y="3638"/>
                  </a:cubicBezTo>
                  <a:cubicBezTo>
                    <a:pt x="4336" y="1480"/>
                    <a:pt x="5079" y="2617"/>
                    <a:pt x="2545" y="3638"/>
                  </a:cubicBezTo>
                  <a:cubicBezTo>
                    <a:pt x="2418" y="3689"/>
                    <a:pt x="2294" y="4054"/>
                    <a:pt x="2168" y="4245"/>
                  </a:cubicBezTo>
                  <a:cubicBezTo>
                    <a:pt x="2027" y="4458"/>
                    <a:pt x="1887" y="4770"/>
                    <a:pt x="1745" y="4851"/>
                  </a:cubicBezTo>
                  <a:cubicBezTo>
                    <a:pt x="31" y="5833"/>
                    <a:pt x="412" y="4649"/>
                    <a:pt x="146" y="5457"/>
                  </a:cubicBezTo>
                  <a:close/>
                </a:path>
              </a:pathLst>
            </a:custGeom>
            <a:gradFill flip="none" rotWithShape="1">
              <a:gsLst>
                <a:gs pos="52000">
                  <a:srgbClr val="014668"/>
                </a:gs>
                <a:gs pos="84000">
                  <a:srgbClr val="057CB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855" name="Line"/>
            <p:cNvSpPr/>
            <p:nvPr/>
          </p:nvSpPr>
          <p:spPr>
            <a:xfrm flipV="1">
              <a:off x="3179763" y="1987550"/>
              <a:ext cx="3046413" cy="19051"/>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56" name="Line"/>
            <p:cNvSpPr/>
            <p:nvPr/>
          </p:nvSpPr>
          <p:spPr>
            <a:xfrm flipV="1">
              <a:off x="2028825" y="1660525"/>
              <a:ext cx="4184651" cy="20639"/>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857" name="Line"/>
            <p:cNvSpPr/>
            <p:nvPr/>
          </p:nvSpPr>
          <p:spPr>
            <a:xfrm flipV="1">
              <a:off x="1471613" y="1374776"/>
              <a:ext cx="4864103" cy="55564"/>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2" name="image33.jpg" descr="image33.jpg"/>
          <p:cNvPicPr>
            <a:picLocks noChangeAspect="1"/>
          </p:cNvPicPr>
          <p:nvPr/>
        </p:nvPicPr>
        <p:blipFill>
          <a:blip r:embed="rId3">
            <a:extLst/>
          </a:blip>
          <a:srcRect l="0" t="0" r="0" b="19970"/>
          <a:stretch>
            <a:fillRect/>
          </a:stretch>
        </p:blipFill>
        <p:spPr>
          <a:xfrm>
            <a:off x="4886723" y="931869"/>
            <a:ext cx="3886201" cy="2052536"/>
          </a:xfrm>
          <a:prstGeom prst="rect">
            <a:avLst/>
          </a:prstGeom>
          <a:ln w="12700">
            <a:miter lim="400000"/>
          </a:ln>
        </p:spPr>
      </p:pic>
      <p:sp>
        <p:nvSpPr>
          <p:cNvPr id="863"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864" name="Marine Biomes"/>
          <p:cNvSpPr txBox="1"/>
          <p:nvPr/>
        </p:nvSpPr>
        <p:spPr>
          <a:xfrm>
            <a:off x="1524000" y="-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Marine Biomes</a:t>
            </a:r>
          </a:p>
        </p:txBody>
      </p:sp>
      <p:sp>
        <p:nvSpPr>
          <p:cNvPr id="865" name="Coral Reefs"/>
          <p:cNvSpPr txBox="1"/>
          <p:nvPr/>
        </p:nvSpPr>
        <p:spPr>
          <a:xfrm>
            <a:off x="1425256" y="609882"/>
            <a:ext cx="1828801" cy="375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Coral Reefs</a:t>
            </a:r>
          </a:p>
        </p:txBody>
      </p:sp>
      <p:sp>
        <p:nvSpPr>
          <p:cNvPr id="866" name="Estuaries"/>
          <p:cNvSpPr txBox="1"/>
          <p:nvPr/>
        </p:nvSpPr>
        <p:spPr>
          <a:xfrm>
            <a:off x="5915423" y="609882"/>
            <a:ext cx="1828801" cy="375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Estuaries</a:t>
            </a:r>
          </a:p>
        </p:txBody>
      </p:sp>
      <p:sp>
        <p:nvSpPr>
          <p:cNvPr id="867" name="Shallow WARM saltwater areas near continents and islands…"/>
          <p:cNvSpPr txBox="1"/>
          <p:nvPr/>
        </p:nvSpPr>
        <p:spPr>
          <a:xfrm>
            <a:off x="329129" y="3047999"/>
            <a:ext cx="4135868" cy="336097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spcBef>
                <a:spcPts val="600"/>
              </a:spcBef>
              <a:buSzPct val="100000"/>
              <a:buFont typeface="Arial"/>
              <a:buChar char="•"/>
              <a:defRPr sz="1700">
                <a:latin typeface="Arial"/>
                <a:ea typeface="Arial"/>
                <a:cs typeface="Arial"/>
                <a:sym typeface="Arial"/>
              </a:defRPr>
            </a:pPr>
            <a:r>
              <a:t>Shallow WARM saltwater areas near continents and islands</a:t>
            </a:r>
          </a:p>
          <a:p>
            <a:pPr marL="285750" indent="-285750">
              <a:spcBef>
                <a:spcPts val="600"/>
              </a:spcBef>
              <a:buSzPct val="100000"/>
              <a:buFont typeface="Arial"/>
              <a:buChar char="•"/>
              <a:defRPr sz="1700">
                <a:latin typeface="Arial"/>
                <a:ea typeface="Arial"/>
                <a:cs typeface="Arial"/>
                <a:sym typeface="Arial"/>
              </a:defRPr>
            </a:pPr>
            <a:r>
              <a:t>Corals are the major form of life. They are made up of small animals and algae (plants).</a:t>
            </a:r>
          </a:p>
          <a:p>
            <a:pPr marL="285750" indent="-285750">
              <a:spcBef>
                <a:spcPts val="600"/>
              </a:spcBef>
              <a:buSzPct val="100000"/>
              <a:buFont typeface="Arial"/>
              <a:buChar char="•"/>
              <a:defRPr sz="1700">
                <a:latin typeface="Arial"/>
                <a:ea typeface="Arial"/>
                <a:cs typeface="Arial"/>
                <a:sym typeface="Arial"/>
              </a:defRPr>
            </a:pPr>
            <a:r>
              <a:t>There are few nutrients in shallow warm waters because the nutrients sink to the bottom. </a:t>
            </a:r>
          </a:p>
          <a:p>
            <a:pPr marL="285750" indent="-285750">
              <a:spcBef>
                <a:spcPts val="600"/>
              </a:spcBef>
              <a:buSzPct val="100000"/>
              <a:buFont typeface="Arial"/>
              <a:buChar char="•"/>
              <a:defRPr sz="1700">
                <a:latin typeface="Arial"/>
                <a:ea typeface="Arial"/>
                <a:cs typeface="Arial"/>
                <a:sym typeface="Arial"/>
              </a:defRPr>
            </a:pPr>
            <a:r>
              <a:t>Corals </a:t>
            </a:r>
            <a:r>
              <a:rPr b="1"/>
              <a:t>adapt </a:t>
            </a:r>
            <a:r>
              <a:t>by having their algae part use photosynthesis to produce food </a:t>
            </a:r>
            <a:r>
              <a:t>and</a:t>
            </a:r>
            <a:r>
              <a:t> the tentacles of their “animal part” catch plankton for additional food. </a:t>
            </a:r>
          </a:p>
        </p:txBody>
      </p:sp>
      <p:sp>
        <p:nvSpPr>
          <p:cNvPr id="868" name="Areas where freshwater rivers or streams meet the ocean…"/>
          <p:cNvSpPr txBox="1"/>
          <p:nvPr/>
        </p:nvSpPr>
        <p:spPr>
          <a:xfrm>
            <a:off x="4818676" y="3047999"/>
            <a:ext cx="3974737" cy="310697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spcBef>
                <a:spcPts val="600"/>
              </a:spcBef>
              <a:buSzPct val="100000"/>
              <a:buFont typeface="Arial"/>
              <a:buChar char="•"/>
              <a:defRPr sz="1700">
                <a:latin typeface="Arial"/>
                <a:ea typeface="Arial"/>
                <a:cs typeface="Arial"/>
                <a:sym typeface="Arial"/>
              </a:defRPr>
            </a:pPr>
            <a:r>
              <a:t>Areas where freshwater rivers or streams meet the ocean</a:t>
            </a:r>
          </a:p>
          <a:p>
            <a:pPr marL="285750" indent="-285750">
              <a:spcBef>
                <a:spcPts val="600"/>
              </a:spcBef>
              <a:buSzPct val="100000"/>
              <a:buFont typeface="Arial"/>
              <a:buChar char="•"/>
              <a:defRPr sz="1700">
                <a:latin typeface="Arial"/>
                <a:ea typeface="Arial"/>
                <a:cs typeface="Arial"/>
                <a:sym typeface="Arial"/>
              </a:defRPr>
            </a:pPr>
            <a:r>
              <a:t>The mixing of salt and freshwater results in water of different salt concentrations.</a:t>
            </a:r>
          </a:p>
          <a:p>
            <a:pPr marL="285750" indent="-285750">
              <a:spcBef>
                <a:spcPts val="600"/>
              </a:spcBef>
              <a:buSzPct val="100000"/>
              <a:buFont typeface="Arial"/>
              <a:buChar char="•"/>
              <a:defRPr sz="1700">
                <a:latin typeface="Arial"/>
                <a:ea typeface="Arial"/>
                <a:cs typeface="Arial"/>
                <a:sym typeface="Arial"/>
              </a:defRPr>
            </a:pPr>
            <a:r>
              <a:t>Seaweed and marsh grasses grow here. </a:t>
            </a:r>
          </a:p>
          <a:p>
            <a:pPr marL="285750" indent="-285750">
              <a:spcBef>
                <a:spcPts val="600"/>
              </a:spcBef>
              <a:buSzPct val="100000"/>
              <a:buFont typeface="Arial"/>
              <a:buChar char="•"/>
              <a:defRPr sz="1700">
                <a:latin typeface="Arial"/>
                <a:ea typeface="Arial"/>
                <a:cs typeface="Arial"/>
                <a:sym typeface="Arial"/>
              </a:defRPr>
            </a:pPr>
            <a:r>
              <a:t>Grasses have </a:t>
            </a:r>
            <a:r>
              <a:rPr b="1"/>
              <a:t>adaptations</a:t>
            </a:r>
            <a:r>
              <a:t> to survive different salt concentrations.  They can pump salt out of their “bodies” or take up extra water to dilute the salt.  </a:t>
            </a:r>
          </a:p>
        </p:txBody>
      </p:sp>
      <p:pic>
        <p:nvPicPr>
          <p:cNvPr id="869" name="coral reef 2- NPS.jpg" descr="coral reef 2- NPS.jpg"/>
          <p:cNvPicPr>
            <a:picLocks noChangeAspect="1"/>
          </p:cNvPicPr>
          <p:nvPr/>
        </p:nvPicPr>
        <p:blipFill>
          <a:blip r:embed="rId4">
            <a:extLst/>
          </a:blip>
          <a:stretch>
            <a:fillRect/>
          </a:stretch>
        </p:blipFill>
        <p:spPr>
          <a:xfrm>
            <a:off x="395657" y="931869"/>
            <a:ext cx="3887998" cy="20574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Climate"/>
          <p:cNvSpPr txBox="1"/>
          <p:nvPr/>
        </p:nvSpPr>
        <p:spPr>
          <a:xfrm>
            <a:off x="3200400" y="0"/>
            <a:ext cx="2971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Climate</a:t>
            </a:r>
          </a:p>
        </p:txBody>
      </p:sp>
      <p:sp>
        <p:nvSpPr>
          <p:cNvPr id="201" name="The climate is ONE of the NON-LIVING parts of a biome.…"/>
          <p:cNvSpPr txBox="1"/>
          <p:nvPr/>
        </p:nvSpPr>
        <p:spPr>
          <a:xfrm>
            <a:off x="228600" y="885825"/>
            <a:ext cx="8305800" cy="2826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000"/>
              </a:spcBef>
              <a:defRPr>
                <a:latin typeface="Arial"/>
                <a:ea typeface="Arial"/>
                <a:cs typeface="Arial"/>
                <a:sym typeface="Arial"/>
              </a:defRPr>
            </a:pPr>
            <a:r>
              <a:t>The</a:t>
            </a:r>
            <a:r>
              <a:rPr b="1"/>
              <a:t> climate </a:t>
            </a:r>
            <a:r>
              <a:t>is ONE of the NON-LIVING parts of a biome. </a:t>
            </a:r>
            <a:endParaRPr b="1"/>
          </a:p>
          <a:p>
            <a:pPr>
              <a:spcBef>
                <a:spcPts val="1000"/>
              </a:spcBef>
              <a:defRPr b="1">
                <a:latin typeface="Arial"/>
                <a:ea typeface="Arial"/>
                <a:cs typeface="Arial"/>
                <a:sym typeface="Arial"/>
              </a:defRPr>
            </a:pPr>
            <a:br/>
            <a:r>
              <a:t>What is climate? </a:t>
            </a:r>
            <a:br/>
            <a:r>
              <a:rPr b="0"/>
              <a:t>Climate describes the condition of the atmosphere over a certain area on Earth over </a:t>
            </a:r>
            <a:r>
              <a:t>long periods of time</a:t>
            </a:r>
            <a:r>
              <a:t>. </a:t>
            </a:r>
            <a:r>
              <a:rPr b="0"/>
              <a:t>It describes the pattern of temperature, precipitation, wind, and other weather events over </a:t>
            </a:r>
            <a:r>
              <a:rPr b="0"/>
              <a:t>many years</a:t>
            </a:r>
            <a:r>
              <a:t>.</a:t>
            </a:r>
            <a:r>
              <a:t> </a:t>
            </a:r>
            <a:r>
              <a:t> </a:t>
            </a:r>
          </a:p>
          <a:p>
            <a:pPr>
              <a:spcBef>
                <a:spcPts val="1200"/>
              </a:spcBef>
              <a:defRPr>
                <a:latin typeface="Arial"/>
                <a:ea typeface="Arial"/>
                <a:cs typeface="Arial"/>
                <a:sym typeface="Arial"/>
              </a:defRPr>
            </a:pPr>
          </a:p>
          <a:p>
            <a:pPr>
              <a:spcBef>
                <a:spcPts val="1000"/>
              </a:spcBef>
              <a:defRPr>
                <a:latin typeface="Arial"/>
                <a:ea typeface="Arial"/>
                <a:cs typeface="Arial"/>
                <a:sym typeface="Arial"/>
              </a:defRPr>
            </a:pPr>
            <a:r>
              <a:t>The CLIMATE of a certain area will be the same year to year.</a:t>
            </a:r>
          </a:p>
        </p:txBody>
      </p:sp>
      <p:sp>
        <p:nvSpPr>
          <p:cNvPr id="202"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203" name="the temperature…"/>
          <p:cNvSpPr txBox="1"/>
          <p:nvPr/>
        </p:nvSpPr>
        <p:spPr>
          <a:xfrm>
            <a:off x="567553" y="4516597"/>
            <a:ext cx="3008588" cy="1264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buSzPct val="100000"/>
              <a:buFont typeface="Arial"/>
              <a:buChar char="•"/>
              <a:defRPr>
                <a:latin typeface="Arial"/>
                <a:ea typeface="Arial"/>
                <a:cs typeface="Arial"/>
                <a:sym typeface="Arial"/>
              </a:defRPr>
            </a:pPr>
            <a:r>
              <a:t> the temperature </a:t>
            </a:r>
          </a:p>
          <a:p>
            <a:pPr>
              <a:spcBef>
                <a:spcPts val="1200"/>
              </a:spcBef>
              <a:buSzPct val="100000"/>
              <a:buFont typeface="Arial"/>
              <a:buChar char="•"/>
              <a:defRPr>
                <a:latin typeface="Arial"/>
                <a:ea typeface="Arial"/>
                <a:cs typeface="Arial"/>
                <a:sym typeface="Arial"/>
              </a:defRPr>
            </a:pPr>
            <a:r>
              <a:t> the precipitation</a:t>
            </a:r>
          </a:p>
          <a:p>
            <a:pPr>
              <a:spcBef>
                <a:spcPts val="1200"/>
              </a:spcBef>
              <a:buSzPct val="100000"/>
              <a:buFont typeface="Arial"/>
              <a:buChar char="•"/>
              <a:defRPr>
                <a:latin typeface="Arial"/>
                <a:ea typeface="Arial"/>
                <a:cs typeface="Arial"/>
                <a:sym typeface="Arial"/>
              </a:defRPr>
            </a:pPr>
            <a:r>
              <a:t> the wind </a:t>
            </a:r>
          </a:p>
        </p:txBody>
      </p:sp>
      <p:sp>
        <p:nvSpPr>
          <p:cNvPr id="204" name="the type and number of seasons in an area…"/>
          <p:cNvSpPr txBox="1"/>
          <p:nvPr/>
        </p:nvSpPr>
        <p:spPr>
          <a:xfrm>
            <a:off x="3689127" y="4516597"/>
            <a:ext cx="5076497" cy="1403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buSzPct val="100000"/>
              <a:buFont typeface="Arial"/>
              <a:buChar char="•"/>
              <a:defRPr>
                <a:latin typeface="Arial"/>
                <a:ea typeface="Arial"/>
                <a:cs typeface="Arial"/>
                <a:sym typeface="Arial"/>
              </a:defRPr>
            </a:pPr>
            <a:r>
              <a:t> the type and number of seasons in an area</a:t>
            </a:r>
          </a:p>
          <a:p>
            <a:pPr>
              <a:spcBef>
                <a:spcPts val="1200"/>
              </a:spcBef>
              <a:buSzPct val="100000"/>
              <a:buFont typeface="Arial"/>
              <a:buChar char="•"/>
              <a:defRPr>
                <a:latin typeface="Arial"/>
                <a:ea typeface="Arial"/>
                <a:cs typeface="Arial"/>
                <a:sym typeface="Arial"/>
              </a:defRPr>
            </a:pPr>
            <a:r>
              <a:t> regular weather extremes such as hurricanes, droughts and rainy periods</a:t>
            </a:r>
          </a:p>
        </p:txBody>
      </p:sp>
      <p:sp>
        <p:nvSpPr>
          <p:cNvPr id="205" name="CLIMATE INCLUDES"/>
          <p:cNvSpPr txBox="1"/>
          <p:nvPr/>
        </p:nvSpPr>
        <p:spPr>
          <a:xfrm>
            <a:off x="2743200" y="3938747"/>
            <a:ext cx="2895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u="sng">
                <a:latin typeface="Arial"/>
                <a:ea typeface="Arial"/>
                <a:cs typeface="Arial"/>
                <a:sym typeface="Arial"/>
              </a:defRPr>
            </a:lvl1pPr>
          </a:lstStyle>
          <a:p>
            <a:pPr/>
            <a:r>
              <a:t>CLIMATE INCLUDES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3" name="river- NPS.jpg" descr="river- NPS.jpg"/>
          <p:cNvPicPr>
            <a:picLocks noChangeAspect="1"/>
          </p:cNvPicPr>
          <p:nvPr/>
        </p:nvPicPr>
        <p:blipFill>
          <a:blip r:embed="rId3">
            <a:extLst/>
          </a:blip>
          <a:stretch>
            <a:fillRect/>
          </a:stretch>
        </p:blipFill>
        <p:spPr>
          <a:xfrm>
            <a:off x="4774489" y="2319198"/>
            <a:ext cx="4238628" cy="2827712"/>
          </a:xfrm>
          <a:prstGeom prst="rect">
            <a:avLst/>
          </a:prstGeom>
          <a:ln w="12700">
            <a:miter lim="400000"/>
          </a:ln>
        </p:spPr>
      </p:pic>
      <p:sp>
        <p:nvSpPr>
          <p:cNvPr id="874"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875" name="Freshwater Biomes"/>
          <p:cNvSpPr txBox="1"/>
          <p:nvPr/>
        </p:nvSpPr>
        <p:spPr>
          <a:xfrm>
            <a:off x="1676400" y="-7620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Freshwater Biomes</a:t>
            </a:r>
          </a:p>
        </p:txBody>
      </p:sp>
      <p:sp>
        <p:nvSpPr>
          <p:cNvPr id="876" name="Lakes and ponds"/>
          <p:cNvSpPr txBox="1"/>
          <p:nvPr/>
        </p:nvSpPr>
        <p:spPr>
          <a:xfrm>
            <a:off x="4776785" y="1252247"/>
            <a:ext cx="203890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Lakes and ponds</a:t>
            </a:r>
          </a:p>
        </p:txBody>
      </p:sp>
      <p:sp>
        <p:nvSpPr>
          <p:cNvPr id="877" name="Rivers and streams"/>
          <p:cNvSpPr txBox="1"/>
          <p:nvPr/>
        </p:nvSpPr>
        <p:spPr>
          <a:xfrm>
            <a:off x="5694445" y="5158947"/>
            <a:ext cx="2292037"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Rivers and streams</a:t>
            </a:r>
          </a:p>
        </p:txBody>
      </p:sp>
      <p:sp>
        <p:nvSpPr>
          <p:cNvPr id="878" name="Wetlands"/>
          <p:cNvSpPr txBox="1"/>
          <p:nvPr/>
        </p:nvSpPr>
        <p:spPr>
          <a:xfrm>
            <a:off x="1503359" y="6337300"/>
            <a:ext cx="1158338"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Wetlands</a:t>
            </a:r>
          </a:p>
        </p:txBody>
      </p:sp>
      <p:pic>
        <p:nvPicPr>
          <p:cNvPr id="879" name="image35.png" descr="image35.png"/>
          <p:cNvPicPr>
            <a:picLocks noChangeAspect="1"/>
          </p:cNvPicPr>
          <p:nvPr/>
        </p:nvPicPr>
        <p:blipFill>
          <a:blip r:embed="rId4">
            <a:extLst/>
          </a:blip>
          <a:stretch>
            <a:fillRect/>
          </a:stretch>
        </p:blipFill>
        <p:spPr>
          <a:xfrm>
            <a:off x="304799" y="634998"/>
            <a:ext cx="4471986" cy="3353991"/>
          </a:xfrm>
          <a:prstGeom prst="rect">
            <a:avLst/>
          </a:prstGeom>
          <a:ln w="12700">
            <a:miter lim="400000"/>
          </a:ln>
        </p:spPr>
      </p:pic>
      <p:pic>
        <p:nvPicPr>
          <p:cNvPr id="880" name="wetlands-NPS.jpg" descr="wetlands-NPS.jpg"/>
          <p:cNvPicPr>
            <a:picLocks noChangeAspect="1"/>
          </p:cNvPicPr>
          <p:nvPr/>
        </p:nvPicPr>
        <p:blipFill>
          <a:blip r:embed="rId5">
            <a:extLst/>
          </a:blip>
          <a:stretch>
            <a:fillRect/>
          </a:stretch>
        </p:blipFill>
        <p:spPr>
          <a:xfrm>
            <a:off x="304799" y="3545813"/>
            <a:ext cx="4471988" cy="2791487"/>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885" name="Freshwater Biomes"/>
          <p:cNvSpPr txBox="1"/>
          <p:nvPr/>
        </p:nvSpPr>
        <p:spPr>
          <a:xfrm>
            <a:off x="1676400" y="-9525"/>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Freshwater Biomes</a:t>
            </a:r>
          </a:p>
        </p:txBody>
      </p:sp>
      <p:sp>
        <p:nvSpPr>
          <p:cNvPr id="886" name="Lakes and Ponds"/>
          <p:cNvSpPr txBox="1"/>
          <p:nvPr/>
        </p:nvSpPr>
        <p:spPr>
          <a:xfrm>
            <a:off x="3429000" y="533400"/>
            <a:ext cx="2438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Lakes and Ponds</a:t>
            </a:r>
          </a:p>
        </p:txBody>
      </p:sp>
      <p:sp>
        <p:nvSpPr>
          <p:cNvPr id="887" name="Animals and plants tend to be larger than in rivers or streams because the water does not move. As in oceans, different plants and animals are found in different areas of lakes and ponds. This is caused by differences in water depth, photosynthesis, wate"/>
          <p:cNvSpPr txBox="1"/>
          <p:nvPr/>
        </p:nvSpPr>
        <p:spPr>
          <a:xfrm>
            <a:off x="4289409" y="996845"/>
            <a:ext cx="4684987" cy="27882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600"/>
              </a:spcBef>
              <a:defRPr>
                <a:latin typeface="Arial"/>
                <a:ea typeface="Arial"/>
                <a:cs typeface="Arial"/>
                <a:sym typeface="Arial"/>
              </a:defRPr>
            </a:pPr>
            <a:r>
              <a:t>Animals and plants tend to be larger than in rivers or streams because the water does not move. As in oceans, different plants and animals are found in different areas of lakes and ponds</a:t>
            </a:r>
            <a:r>
              <a:t>. This is caused by differences in water depth, photosynthesis, water temperature, and oxygen content. </a:t>
            </a:r>
          </a:p>
        </p:txBody>
      </p:sp>
      <p:sp>
        <p:nvSpPr>
          <p:cNvPr id="888" name="Close to the shore…"/>
          <p:cNvSpPr txBox="1"/>
          <p:nvPr/>
        </p:nvSpPr>
        <p:spPr>
          <a:xfrm>
            <a:off x="557220" y="3756252"/>
            <a:ext cx="3130020" cy="24199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u="sng">
                <a:latin typeface="Arial"/>
                <a:ea typeface="Arial"/>
                <a:cs typeface="Arial"/>
                <a:sym typeface="Arial"/>
              </a:defRPr>
            </a:pPr>
            <a:r>
              <a:t>Close to the shore</a:t>
            </a:r>
          </a:p>
          <a:p>
            <a:pPr>
              <a:defRPr>
                <a:latin typeface="Arial"/>
                <a:ea typeface="Arial"/>
                <a:cs typeface="Arial"/>
                <a:sym typeface="Arial"/>
              </a:defRPr>
            </a:pPr>
            <a:r>
              <a:t>Warm shallow water</a:t>
            </a:r>
          </a:p>
          <a:p>
            <a:pPr>
              <a:defRPr>
                <a:latin typeface="Arial"/>
                <a:ea typeface="Arial"/>
                <a:cs typeface="Arial"/>
                <a:sym typeface="Arial"/>
              </a:defRPr>
            </a:pPr>
            <a:r>
              <a:t>Light can </a:t>
            </a:r>
            <a:r>
              <a:t>reach the bottom</a:t>
            </a:r>
          </a:p>
          <a:p>
            <a:pPr>
              <a:defRPr>
                <a:latin typeface="Arial"/>
                <a:ea typeface="Arial"/>
                <a:cs typeface="Arial"/>
                <a:sym typeface="Arial"/>
              </a:defRPr>
            </a:pPr>
          </a:p>
          <a:p>
            <a:pPr>
              <a:defRPr>
                <a:latin typeface="Arial"/>
                <a:ea typeface="Arial"/>
                <a:cs typeface="Arial"/>
                <a:sym typeface="Arial"/>
              </a:defRPr>
            </a:pPr>
            <a:r>
              <a:t>Plants with roots, amphibians, invertebrates, crustaceans are found here</a:t>
            </a:r>
            <a:r>
              <a:rPr sz="1700"/>
              <a:t>  </a:t>
            </a:r>
          </a:p>
        </p:txBody>
      </p:sp>
      <p:sp>
        <p:nvSpPr>
          <p:cNvPr id="889" name="Deep layers of lake…"/>
          <p:cNvSpPr txBox="1"/>
          <p:nvPr/>
        </p:nvSpPr>
        <p:spPr>
          <a:xfrm>
            <a:off x="4211892" y="3756252"/>
            <a:ext cx="4690808" cy="24199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u="sng">
                <a:latin typeface="Arial"/>
                <a:ea typeface="Arial"/>
                <a:cs typeface="Arial"/>
                <a:sym typeface="Arial"/>
              </a:defRPr>
            </a:pPr>
            <a:r>
              <a:t>Deep layers of lake</a:t>
            </a:r>
          </a:p>
          <a:p>
            <a:pPr>
              <a:defRPr>
                <a:latin typeface="Arial"/>
                <a:ea typeface="Arial"/>
                <a:cs typeface="Arial"/>
                <a:sym typeface="Arial"/>
              </a:defRPr>
            </a:pPr>
            <a:r>
              <a:t>No light </a:t>
            </a:r>
          </a:p>
          <a:p>
            <a:pPr>
              <a:defRPr>
                <a:latin typeface="Arial"/>
                <a:ea typeface="Arial"/>
                <a:cs typeface="Arial"/>
                <a:sym typeface="Arial"/>
              </a:defRPr>
            </a:pPr>
            <a:r>
              <a:t>Cold water</a:t>
            </a:r>
          </a:p>
          <a:p>
            <a:pPr>
              <a:defRPr>
                <a:latin typeface="Arial"/>
                <a:ea typeface="Arial"/>
                <a:cs typeface="Arial"/>
                <a:sym typeface="Arial"/>
              </a:defRPr>
            </a:pPr>
            <a:r>
              <a:t>Low levels of oxygen </a:t>
            </a:r>
          </a:p>
          <a:p>
            <a:pPr>
              <a:defRPr>
                <a:latin typeface="Arial"/>
                <a:ea typeface="Arial"/>
                <a:cs typeface="Arial"/>
                <a:sym typeface="Arial"/>
              </a:defRPr>
            </a:pPr>
          </a:p>
          <a:p>
            <a:pPr>
              <a:defRPr>
                <a:latin typeface="Arial"/>
                <a:ea typeface="Arial"/>
                <a:cs typeface="Arial"/>
                <a:sym typeface="Arial"/>
              </a:defRPr>
            </a:pPr>
            <a:r>
              <a:t>Fish are adapted to dark and cold. They feed on nutrients and decaying matter that sinks to bottom from other layers. </a:t>
            </a:r>
          </a:p>
        </p:txBody>
      </p:sp>
      <p:pic>
        <p:nvPicPr>
          <p:cNvPr id="890" name="image37.png" descr="image37.png"/>
          <p:cNvPicPr>
            <a:picLocks noChangeAspect="1"/>
          </p:cNvPicPr>
          <p:nvPr/>
        </p:nvPicPr>
        <p:blipFill>
          <a:blip r:embed="rId3">
            <a:extLst/>
          </a:blip>
          <a:stretch>
            <a:fillRect/>
          </a:stretch>
        </p:blipFill>
        <p:spPr>
          <a:xfrm>
            <a:off x="596898" y="1072567"/>
            <a:ext cx="3305099" cy="2478826"/>
          </a:xfrm>
          <a:prstGeom prst="rect">
            <a:avLst/>
          </a:prstGeom>
          <a:ln w="12700">
            <a:miter lim="400000"/>
          </a:ln>
        </p:spPr>
      </p:pic>
      <p:sp>
        <p:nvSpPr>
          <p:cNvPr id="891" name="Text"/>
          <p:cNvSpPr txBox="1"/>
          <p:nvPr/>
        </p:nvSpPr>
        <p:spPr>
          <a:xfrm>
            <a:off x="50696" y="3097117"/>
            <a:ext cx="224106" cy="33837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700">
                <a:latin typeface="Arial"/>
                <a:ea typeface="Arial"/>
                <a:cs typeface="Arial"/>
                <a:sym typeface="Arial"/>
              </a:defRPr>
            </a:lvl1pPr>
          </a:lstStyle>
          <a:p>
            <a:pPr/>
            <a:r>
              <a:t>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896" name="Freshwater Biomes"/>
          <p:cNvSpPr txBox="1"/>
          <p:nvPr/>
        </p:nvSpPr>
        <p:spPr>
          <a:xfrm>
            <a:off x="1676400" y="-31750"/>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Freshwater Biomes</a:t>
            </a:r>
          </a:p>
        </p:txBody>
      </p:sp>
      <p:sp>
        <p:nvSpPr>
          <p:cNvPr id="897" name="Rivers and Streams"/>
          <p:cNvSpPr txBox="1"/>
          <p:nvPr/>
        </p:nvSpPr>
        <p:spPr>
          <a:xfrm>
            <a:off x="3352800" y="609600"/>
            <a:ext cx="2438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Rivers and Streams</a:t>
            </a:r>
          </a:p>
        </p:txBody>
      </p:sp>
      <p:sp>
        <p:nvSpPr>
          <p:cNvPr id="898" name="Rivers and streams are usually colder than lakes and ponds.  Plants and animals that live in rivers and streams are adapted to these cooler temperatures.…"/>
          <p:cNvSpPr txBox="1"/>
          <p:nvPr/>
        </p:nvSpPr>
        <p:spPr>
          <a:xfrm>
            <a:off x="152400" y="3743621"/>
            <a:ext cx="8839200" cy="23945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Rivers and streams are usually colder than lakes and ponds.  Plants and animals that live in rivers and streams are adapted to the</a:t>
            </a:r>
            <a:r>
              <a:t>se</a:t>
            </a:r>
            <a:r>
              <a:t> cooler temperatures.  </a:t>
            </a:r>
          </a:p>
          <a:p>
            <a:pPr>
              <a:defRPr>
                <a:latin typeface="Arial"/>
                <a:ea typeface="Arial"/>
                <a:cs typeface="Arial"/>
                <a:sym typeface="Arial"/>
              </a:defRPr>
            </a:pPr>
          </a:p>
          <a:p>
            <a:pPr>
              <a:defRPr>
                <a:latin typeface="Arial"/>
                <a:ea typeface="Arial"/>
                <a:cs typeface="Arial"/>
                <a:sym typeface="Arial"/>
              </a:defRPr>
            </a:pPr>
            <a:r>
              <a:t>Many plants and animals that live in lakes and ponds </a:t>
            </a:r>
            <a:r>
              <a:t>cannot live in rivers and streams. The water is too cold and moves too fast for them</a:t>
            </a:r>
            <a:r>
              <a:t>. </a:t>
            </a:r>
          </a:p>
        </p:txBody>
      </p:sp>
      <p:pic>
        <p:nvPicPr>
          <p:cNvPr id="899" name="image38.jpg" descr="image38.jpg"/>
          <p:cNvPicPr>
            <a:picLocks noChangeAspect="1"/>
          </p:cNvPicPr>
          <p:nvPr/>
        </p:nvPicPr>
        <p:blipFill>
          <a:blip r:embed="rId3">
            <a:extLst/>
          </a:blip>
          <a:stretch>
            <a:fillRect/>
          </a:stretch>
        </p:blipFill>
        <p:spPr>
          <a:xfrm>
            <a:off x="4240876" y="1233926"/>
            <a:ext cx="4029763" cy="2690374"/>
          </a:xfrm>
          <a:prstGeom prst="rect">
            <a:avLst/>
          </a:prstGeom>
          <a:ln w="12700">
            <a:miter lim="400000"/>
          </a:ln>
        </p:spPr>
      </p:pic>
      <p:sp>
        <p:nvSpPr>
          <p:cNvPr id="900" name="Bodies of flowing water moving in one direction…"/>
          <p:cNvSpPr txBox="1"/>
          <p:nvPr/>
        </p:nvSpPr>
        <p:spPr>
          <a:xfrm>
            <a:off x="112489" y="1017877"/>
            <a:ext cx="3700161" cy="27120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Bodies of flowing water moving in one direction</a:t>
            </a:r>
          </a:p>
          <a:p>
            <a:pPr>
              <a:defRPr>
                <a:latin typeface="Arial"/>
                <a:ea typeface="Arial"/>
                <a:cs typeface="Arial"/>
                <a:sym typeface="Arial"/>
              </a:defRPr>
            </a:pPr>
          </a:p>
          <a:p>
            <a:pPr>
              <a:defRPr>
                <a:latin typeface="Arial"/>
                <a:ea typeface="Arial"/>
                <a:cs typeface="Arial"/>
                <a:sym typeface="Arial"/>
              </a:defRPr>
            </a:pPr>
            <a:r>
              <a:t>Different types of plants and animals live at the beginning (head), middle, and mouth of a river. Different amounts of oxygen and light can reach into the water in these areas.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905" name="Freshwater Biomes"/>
          <p:cNvSpPr txBox="1"/>
          <p:nvPr/>
        </p:nvSpPr>
        <p:spPr>
          <a:xfrm>
            <a:off x="1676400" y="-76201"/>
            <a:ext cx="6096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Freshwater Biomes</a:t>
            </a:r>
          </a:p>
        </p:txBody>
      </p:sp>
      <p:sp>
        <p:nvSpPr>
          <p:cNvPr id="906" name="Wetlands"/>
          <p:cNvSpPr txBox="1"/>
          <p:nvPr/>
        </p:nvSpPr>
        <p:spPr>
          <a:xfrm>
            <a:off x="3733800" y="609600"/>
            <a:ext cx="129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pPr/>
            <a:r>
              <a:t>Wetlands</a:t>
            </a:r>
          </a:p>
        </p:txBody>
      </p:sp>
      <p:sp>
        <p:nvSpPr>
          <p:cNvPr id="907" name="Half of the space in their leaves is filled with air to help leaves float.…"/>
          <p:cNvSpPr txBox="1"/>
          <p:nvPr/>
        </p:nvSpPr>
        <p:spPr>
          <a:xfrm>
            <a:off x="368300" y="4057222"/>
            <a:ext cx="8458200" cy="12515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Half of the space in their leaves is filled with air to help leaves float. </a:t>
            </a:r>
          </a:p>
          <a:p>
            <a:pPr>
              <a:defRPr>
                <a:latin typeface="Arial"/>
                <a:ea typeface="Arial"/>
                <a:cs typeface="Arial"/>
                <a:sym typeface="Arial"/>
              </a:defRPr>
            </a:pPr>
          </a:p>
          <a:p>
            <a:pPr>
              <a:defRPr>
                <a:latin typeface="Arial"/>
                <a:ea typeface="Arial"/>
                <a:cs typeface="Arial"/>
                <a:sym typeface="Arial"/>
              </a:defRPr>
            </a:pPr>
            <a:r>
              <a:t>Most wetland plants have structures that form mats instead of roots. They also have structures that can anchor into the soft mud of a wetland. </a:t>
            </a:r>
          </a:p>
        </p:txBody>
      </p:sp>
      <p:pic>
        <p:nvPicPr>
          <p:cNvPr id="908" name="image39.jpg" descr="image39.jpg"/>
          <p:cNvPicPr>
            <a:picLocks noChangeAspect="1"/>
          </p:cNvPicPr>
          <p:nvPr/>
        </p:nvPicPr>
        <p:blipFill>
          <a:blip r:embed="rId3">
            <a:extLst/>
          </a:blip>
          <a:stretch>
            <a:fillRect/>
          </a:stretch>
        </p:blipFill>
        <p:spPr>
          <a:xfrm>
            <a:off x="4216400" y="1275485"/>
            <a:ext cx="4023017" cy="2510276"/>
          </a:xfrm>
          <a:prstGeom prst="rect">
            <a:avLst/>
          </a:prstGeom>
          <a:ln w="12700">
            <a:miter lim="400000"/>
          </a:ln>
        </p:spPr>
      </p:pic>
      <p:sp>
        <p:nvSpPr>
          <p:cNvPr id="909" name="Special types of plants called hydrophytes live in wetlands. Examples are pond lilies and cattails. They have special adaptations for living in moist conditions."/>
          <p:cNvSpPr txBox="1"/>
          <p:nvPr/>
        </p:nvSpPr>
        <p:spPr>
          <a:xfrm>
            <a:off x="368300" y="1275485"/>
            <a:ext cx="33655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Special types of plants called hydrophytes live in wetlands. Examples are pond lilies and cattails. They have special adaptations for living in moist conditions.</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Making and Applying Connections"/>
          <p:cNvSpPr txBox="1"/>
          <p:nvPr/>
        </p:nvSpPr>
        <p:spPr>
          <a:xfrm>
            <a:off x="533400" y="273049"/>
            <a:ext cx="7848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914"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915" name="In which ocean zone would you expect to find the most plants?…"/>
          <p:cNvSpPr txBox="1"/>
          <p:nvPr/>
        </p:nvSpPr>
        <p:spPr>
          <a:xfrm>
            <a:off x="457200" y="990600"/>
            <a:ext cx="79248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1"/>
              <a:defRPr>
                <a:latin typeface="Arial"/>
                <a:ea typeface="Arial"/>
                <a:cs typeface="Arial"/>
                <a:sym typeface="Arial"/>
              </a:defRPr>
            </a:pPr>
            <a:r>
              <a:t>In which ocean zone would you expect to find the </a:t>
            </a:r>
            <a:r>
              <a:rPr b="1"/>
              <a:t>most</a:t>
            </a:r>
            <a:r>
              <a:t> plants?</a:t>
            </a:r>
          </a:p>
          <a:p>
            <a:pPr marL="457200" indent="-457200">
              <a:defRPr>
                <a:latin typeface="Arial"/>
                <a:ea typeface="Arial"/>
                <a:cs typeface="Arial"/>
                <a:sym typeface="Arial"/>
              </a:defRPr>
            </a:pPr>
          </a:p>
          <a:p>
            <a:pPr marL="457200" indent="-457200">
              <a:defRPr>
                <a:latin typeface="Arial"/>
                <a:ea typeface="Arial"/>
                <a:cs typeface="Arial"/>
                <a:sym typeface="Arial"/>
              </a:defRPr>
            </a:pPr>
            <a:r>
              <a:t>	A.	The sunlit zone</a:t>
            </a:r>
          </a:p>
          <a:p>
            <a:pPr marL="457200" indent="-457200">
              <a:defRPr>
                <a:latin typeface="Arial"/>
                <a:ea typeface="Arial"/>
                <a:cs typeface="Arial"/>
                <a:sym typeface="Arial"/>
              </a:defRPr>
            </a:pPr>
            <a:r>
              <a:t>	B.	The twilight zone</a:t>
            </a:r>
          </a:p>
          <a:p>
            <a:pPr marL="457200" indent="-457200">
              <a:defRPr>
                <a:latin typeface="Arial"/>
                <a:ea typeface="Arial"/>
                <a:cs typeface="Arial"/>
                <a:sym typeface="Arial"/>
              </a:defRPr>
            </a:pPr>
            <a:r>
              <a:t>	C.	The midnight zone</a:t>
            </a:r>
          </a:p>
          <a:p>
            <a:pPr marL="457200" indent="-457200">
              <a:defRPr>
                <a:latin typeface="Arial"/>
                <a:ea typeface="Arial"/>
                <a:cs typeface="Arial"/>
                <a:sym typeface="Arial"/>
              </a:defRPr>
            </a:pPr>
            <a:r>
              <a:t>	D.	The pitch black zone</a:t>
            </a:r>
          </a:p>
        </p:txBody>
      </p:sp>
      <p:grpSp>
        <p:nvGrpSpPr>
          <p:cNvPr id="943" name="Group"/>
          <p:cNvGrpSpPr/>
          <p:nvPr/>
        </p:nvGrpSpPr>
        <p:grpSpPr>
          <a:xfrm>
            <a:off x="268287" y="3040060"/>
            <a:ext cx="8723318" cy="3390909"/>
            <a:chOff x="0" y="-1"/>
            <a:chExt cx="8723316" cy="3390907"/>
          </a:xfrm>
        </p:grpSpPr>
        <p:grpSp>
          <p:nvGrpSpPr>
            <p:cNvPr id="932" name="Group"/>
            <p:cNvGrpSpPr/>
            <p:nvPr/>
          </p:nvGrpSpPr>
          <p:grpSpPr>
            <a:xfrm>
              <a:off x="-1" y="-2"/>
              <a:ext cx="8723318" cy="3390909"/>
              <a:chOff x="0" y="0"/>
              <a:chExt cx="8723316" cy="3390907"/>
            </a:xfrm>
          </p:grpSpPr>
          <p:grpSp>
            <p:nvGrpSpPr>
              <p:cNvPr id="930" name="Group"/>
              <p:cNvGrpSpPr/>
              <p:nvPr/>
            </p:nvGrpSpPr>
            <p:grpSpPr>
              <a:xfrm>
                <a:off x="0" y="-1"/>
                <a:ext cx="8647115" cy="3390908"/>
                <a:chOff x="0" y="-1"/>
                <a:chExt cx="8647114" cy="3390907"/>
              </a:xfrm>
            </p:grpSpPr>
            <p:grpSp>
              <p:nvGrpSpPr>
                <p:cNvPr id="928" name="Group"/>
                <p:cNvGrpSpPr/>
                <p:nvPr/>
              </p:nvGrpSpPr>
              <p:grpSpPr>
                <a:xfrm>
                  <a:off x="0" y="-2"/>
                  <a:ext cx="8647115" cy="3390909"/>
                  <a:chOff x="0" y="0"/>
                  <a:chExt cx="8647114" cy="3390907"/>
                </a:xfrm>
              </p:grpSpPr>
              <p:grpSp>
                <p:nvGrpSpPr>
                  <p:cNvPr id="923" name="Group"/>
                  <p:cNvGrpSpPr/>
                  <p:nvPr/>
                </p:nvGrpSpPr>
                <p:grpSpPr>
                  <a:xfrm>
                    <a:off x="-1" y="-1"/>
                    <a:ext cx="8647116" cy="3390908"/>
                    <a:chOff x="0" y="0"/>
                    <a:chExt cx="8647114" cy="3390907"/>
                  </a:xfrm>
                </p:grpSpPr>
                <p:grpSp>
                  <p:nvGrpSpPr>
                    <p:cNvPr id="921" name="Group"/>
                    <p:cNvGrpSpPr/>
                    <p:nvPr/>
                  </p:nvGrpSpPr>
                  <p:grpSpPr>
                    <a:xfrm>
                      <a:off x="-1" y="165099"/>
                      <a:ext cx="8647116" cy="3225809"/>
                      <a:chOff x="0" y="0"/>
                      <a:chExt cx="8647114" cy="3225808"/>
                    </a:xfrm>
                  </p:grpSpPr>
                  <p:sp>
                    <p:nvSpPr>
                      <p:cNvPr id="916" name="Shape"/>
                      <p:cNvSpPr/>
                      <p:nvPr/>
                    </p:nvSpPr>
                    <p:spPr>
                      <a:xfrm>
                        <a:off x="21270" y="-1"/>
                        <a:ext cx="3179154" cy="1700219"/>
                      </a:xfrm>
                      <a:custGeom>
                        <a:avLst/>
                        <a:gdLst/>
                        <a:ahLst/>
                        <a:cxnLst>
                          <a:cxn ang="0">
                            <a:pos x="wd2" y="hd2"/>
                          </a:cxn>
                          <a:cxn ang="5400000">
                            <a:pos x="wd2" y="hd2"/>
                          </a:cxn>
                          <a:cxn ang="10800000">
                            <a:pos x="wd2" y="hd2"/>
                          </a:cxn>
                          <a:cxn ang="16200000">
                            <a:pos x="wd2" y="hd2"/>
                          </a:cxn>
                        </a:cxnLst>
                        <a:rect l="0" t="0" r="r" b="b"/>
                        <a:pathLst>
                          <a:path w="21510" h="21600" fill="norm" stroke="1"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17" name="Rectangle"/>
                      <p:cNvSpPr/>
                      <p:nvPr/>
                    </p:nvSpPr>
                    <p:spPr>
                      <a:xfrm>
                        <a:off x="-1" y="3060708"/>
                        <a:ext cx="7983544" cy="165101"/>
                      </a:xfrm>
                      <a:prstGeom prst="rect">
                        <a:avLst/>
                      </a:pr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18" name="Shape"/>
                      <p:cNvSpPr/>
                      <p:nvPr/>
                    </p:nvSpPr>
                    <p:spPr>
                      <a:xfrm>
                        <a:off x="12699" y="1556641"/>
                        <a:ext cx="4406905" cy="1652298"/>
                      </a:xfrm>
                      <a:custGeom>
                        <a:avLst/>
                        <a:gdLst/>
                        <a:ahLst/>
                        <a:cxnLst>
                          <a:cxn ang="0">
                            <a:pos x="wd2" y="hd2"/>
                          </a:cxn>
                          <a:cxn ang="5400000">
                            <a:pos x="wd2" y="hd2"/>
                          </a:cxn>
                          <a:cxn ang="10800000">
                            <a:pos x="wd2" y="hd2"/>
                          </a:cxn>
                          <a:cxn ang="16200000">
                            <a:pos x="wd2" y="hd2"/>
                          </a:cxn>
                        </a:cxnLst>
                        <a:rect l="0" t="0" r="r" b="b"/>
                        <a:pathLst>
                          <a:path w="21600" h="20644" fill="norm" stroke="1"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19" name="Shape"/>
                      <p:cNvSpPr/>
                      <p:nvPr/>
                    </p:nvSpPr>
                    <p:spPr>
                      <a:xfrm>
                        <a:off x="1095766" y="284"/>
                        <a:ext cx="7551349" cy="3021512"/>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1"/>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31000">
                            <a:srgbClr val="17375E"/>
                          </a:gs>
                          <a:gs pos="69000">
                            <a:srgbClr val="2A85CA"/>
                          </a:gs>
                          <a:gs pos="91000">
                            <a:srgbClr val="FFFFFF">
                              <a:alpha val="57000"/>
                            </a:srgbClr>
                          </a:gs>
                        </a:gsLst>
                        <a:path path="circle">
                          <a:fillToRect l="62278" t="119636" r="37721" b="-19636"/>
                        </a:path>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20" name="Shape"/>
                      <p:cNvSpPr/>
                      <p:nvPr/>
                    </p:nvSpPr>
                    <p:spPr>
                      <a:xfrm>
                        <a:off x="1174749" y="82549"/>
                        <a:ext cx="2001199" cy="1562107"/>
                      </a:xfrm>
                      <a:custGeom>
                        <a:avLst/>
                        <a:gdLst/>
                        <a:ahLst/>
                        <a:cxnLst>
                          <a:cxn ang="0">
                            <a:pos x="wd2" y="hd2"/>
                          </a:cxn>
                          <a:cxn ang="5400000">
                            <a:pos x="wd2" y="hd2"/>
                          </a:cxn>
                          <a:cxn ang="10800000">
                            <a:pos x="wd2" y="hd2"/>
                          </a:cxn>
                          <a:cxn ang="16200000">
                            <a:pos x="wd2" y="hd2"/>
                          </a:cxn>
                        </a:cxnLst>
                        <a:rect l="0" t="0" r="r" b="b"/>
                        <a:pathLst>
                          <a:path w="21457" h="21600" fill="norm" stroke="1"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l="0" t="0" r="0" b="0"/>
                        <a:tile tx="0" ty="0" sx="100000" sy="100000" flip="none" algn="tl"/>
                      </a:blip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922" name="Shape"/>
                    <p:cNvSpPr/>
                    <p:nvPr/>
                  </p:nvSpPr>
                  <p:spPr>
                    <a:xfrm>
                      <a:off x="107949" y="-1"/>
                      <a:ext cx="2080184" cy="1805069"/>
                    </a:xfrm>
                    <a:custGeom>
                      <a:avLst/>
                      <a:gdLst/>
                      <a:ahLst/>
                      <a:cxnLst>
                        <a:cxn ang="0">
                          <a:pos x="wd2" y="hd2"/>
                        </a:cxn>
                        <a:cxn ang="5400000">
                          <a:pos x="wd2" y="hd2"/>
                        </a:cxn>
                        <a:cxn ang="10800000">
                          <a:pos x="wd2" y="hd2"/>
                        </a:cxn>
                        <a:cxn ang="16200000">
                          <a:pos x="wd2" y="hd2"/>
                        </a:cxn>
                      </a:cxnLst>
                      <a:rect l="0" t="0" r="r" b="b"/>
                      <a:pathLst>
                        <a:path w="21573" h="21582" fill="norm" stroke="1"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924" name="crust"/>
                  <p:cNvSpPr txBox="1"/>
                  <p:nvPr/>
                </p:nvSpPr>
                <p:spPr>
                  <a:xfrm>
                    <a:off x="5322302" y="2625504"/>
                    <a:ext cx="2582885"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pPr/>
                    <a:r>
                      <a:t>  crust</a:t>
                    </a:r>
                  </a:p>
                </p:txBody>
              </p:sp>
              <p:sp>
                <p:nvSpPr>
                  <p:cNvPr id="925" name="Line"/>
                  <p:cNvSpPr/>
                  <p:nvPr/>
                </p:nvSpPr>
                <p:spPr>
                  <a:xfrm>
                    <a:off x="1212849" y="109536"/>
                    <a:ext cx="503240" cy="165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926" name="Shape"/>
                  <p:cNvSpPr/>
                  <p:nvPr/>
                </p:nvSpPr>
                <p:spPr>
                  <a:xfrm>
                    <a:off x="1738964" y="255746"/>
                    <a:ext cx="445750" cy="404942"/>
                  </a:xfrm>
                  <a:custGeom>
                    <a:avLst/>
                    <a:gdLst/>
                    <a:ahLst/>
                    <a:cxnLst>
                      <a:cxn ang="0">
                        <a:pos x="wd2" y="hd2"/>
                      </a:cxn>
                      <a:cxn ang="5400000">
                        <a:pos x="wd2" y="hd2"/>
                      </a:cxn>
                      <a:cxn ang="10800000">
                        <a:pos x="wd2" y="hd2"/>
                      </a:cxn>
                      <a:cxn ang="16200000">
                        <a:pos x="wd2" y="hd2"/>
                      </a:cxn>
                    </a:cxnLst>
                    <a:rect l="0" t="0" r="r" b="b"/>
                    <a:pathLst>
                      <a:path w="20700" h="21111" fill="norm" stroke="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27" name="Line"/>
                  <p:cNvSpPr/>
                  <p:nvPr/>
                </p:nvSpPr>
                <p:spPr>
                  <a:xfrm>
                    <a:off x="1747837" y="96837"/>
                    <a:ext cx="129846" cy="330202"/>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929" name="Line"/>
                <p:cNvSpPr/>
                <p:nvPr/>
              </p:nvSpPr>
              <p:spPr>
                <a:xfrm>
                  <a:off x="4275138" y="2615365"/>
                  <a:ext cx="3606107" cy="743758"/>
                </a:xfrm>
                <a:custGeom>
                  <a:avLst/>
                  <a:gdLst/>
                  <a:ahLst/>
                  <a:cxnLst>
                    <a:cxn ang="0">
                      <a:pos x="wd2" y="hd2"/>
                    </a:cxn>
                    <a:cxn ang="5400000">
                      <a:pos x="wd2" y="hd2"/>
                    </a:cxn>
                    <a:cxn ang="10800000">
                      <a:pos x="wd2" y="hd2"/>
                    </a:cxn>
                    <a:cxn ang="16200000">
                      <a:pos x="wd2" y="hd2"/>
                    </a:cxn>
                  </a:cxnLst>
                  <a:rect l="0" t="0" r="r" b="b"/>
                  <a:pathLst>
                    <a:path w="21427" h="17478" fill="norm" stroke="1" extrusionOk="0">
                      <a:moveTo>
                        <a:pt x="517" y="10085"/>
                      </a:moveTo>
                      <a:cubicBezTo>
                        <a:pt x="546" y="9605"/>
                        <a:pt x="550" y="9087"/>
                        <a:pt x="603" y="8645"/>
                      </a:cubicBezTo>
                      <a:cubicBezTo>
                        <a:pt x="680" y="8004"/>
                        <a:pt x="997" y="7350"/>
                        <a:pt x="1120" y="7204"/>
                      </a:cubicBezTo>
                      <a:cubicBezTo>
                        <a:pt x="1203" y="7105"/>
                        <a:pt x="1292" y="7204"/>
                        <a:pt x="1378" y="7204"/>
                      </a:cubicBezTo>
                      <a:cubicBezTo>
                        <a:pt x="2383" y="5403"/>
                        <a:pt x="3354" y="3220"/>
                        <a:pt x="4393" y="1801"/>
                      </a:cubicBezTo>
                      <a:cubicBezTo>
                        <a:pt x="4776" y="1278"/>
                        <a:pt x="5199" y="1638"/>
                        <a:pt x="5599" y="1441"/>
                      </a:cubicBezTo>
                      <a:cubicBezTo>
                        <a:pt x="5689" y="1397"/>
                        <a:pt x="5770" y="1181"/>
                        <a:pt x="5858" y="1081"/>
                      </a:cubicBezTo>
                      <a:cubicBezTo>
                        <a:pt x="6086" y="820"/>
                        <a:pt x="6547" y="360"/>
                        <a:pt x="6547" y="360"/>
                      </a:cubicBezTo>
                      <a:cubicBezTo>
                        <a:pt x="7207" y="481"/>
                        <a:pt x="7878" y="226"/>
                        <a:pt x="8528" y="721"/>
                      </a:cubicBezTo>
                      <a:cubicBezTo>
                        <a:pt x="8617" y="789"/>
                        <a:pt x="8353" y="1733"/>
                        <a:pt x="8442" y="1801"/>
                      </a:cubicBezTo>
                      <a:cubicBezTo>
                        <a:pt x="8614" y="1932"/>
                        <a:pt x="9864" y="1238"/>
                        <a:pt x="10165" y="1081"/>
                      </a:cubicBezTo>
                      <a:cubicBezTo>
                        <a:pt x="10251" y="961"/>
                        <a:pt x="10335" y="813"/>
                        <a:pt x="10423" y="721"/>
                      </a:cubicBezTo>
                      <a:cubicBezTo>
                        <a:pt x="10664" y="469"/>
                        <a:pt x="11140" y="161"/>
                        <a:pt x="11371" y="0"/>
                      </a:cubicBezTo>
                      <a:cubicBezTo>
                        <a:pt x="12491" y="120"/>
                        <a:pt x="13613" y="27"/>
                        <a:pt x="14730" y="360"/>
                      </a:cubicBezTo>
                      <a:cubicBezTo>
                        <a:pt x="14834" y="391"/>
                        <a:pt x="14896" y="887"/>
                        <a:pt x="14989" y="1081"/>
                      </a:cubicBezTo>
                      <a:cubicBezTo>
                        <a:pt x="15070" y="1251"/>
                        <a:pt x="15161" y="1321"/>
                        <a:pt x="15247" y="1441"/>
                      </a:cubicBezTo>
                      <a:cubicBezTo>
                        <a:pt x="16038" y="339"/>
                        <a:pt x="15583" y="796"/>
                        <a:pt x="16625" y="360"/>
                      </a:cubicBezTo>
                      <a:lnTo>
                        <a:pt x="18348" y="721"/>
                      </a:lnTo>
                      <a:cubicBezTo>
                        <a:pt x="21599" y="1215"/>
                        <a:pt x="21529" y="-3151"/>
                        <a:pt x="21277" y="6844"/>
                      </a:cubicBezTo>
                      <a:cubicBezTo>
                        <a:pt x="21268" y="7221"/>
                        <a:pt x="21220" y="7564"/>
                        <a:pt x="21191" y="7924"/>
                      </a:cubicBezTo>
                      <a:cubicBezTo>
                        <a:pt x="21220" y="9245"/>
                        <a:pt x="21232" y="10573"/>
                        <a:pt x="21277" y="11886"/>
                      </a:cubicBezTo>
                      <a:cubicBezTo>
                        <a:pt x="21303" y="12648"/>
                        <a:pt x="21600" y="14537"/>
                        <a:pt x="21277" y="15128"/>
                      </a:cubicBezTo>
                      <a:cubicBezTo>
                        <a:pt x="20882" y="15851"/>
                        <a:pt x="20416" y="15425"/>
                        <a:pt x="19985" y="15488"/>
                      </a:cubicBezTo>
                      <a:cubicBezTo>
                        <a:pt x="18779" y="15665"/>
                        <a:pt x="17573" y="15728"/>
                        <a:pt x="16367" y="15848"/>
                      </a:cubicBezTo>
                      <a:cubicBezTo>
                        <a:pt x="16122" y="16053"/>
                        <a:pt x="15547" y="16569"/>
                        <a:pt x="15333" y="16569"/>
                      </a:cubicBezTo>
                      <a:cubicBezTo>
                        <a:pt x="14529" y="16569"/>
                        <a:pt x="13725" y="16328"/>
                        <a:pt x="12921" y="16208"/>
                      </a:cubicBezTo>
                      <a:cubicBezTo>
                        <a:pt x="6114" y="16948"/>
                        <a:pt x="8470" y="18449"/>
                        <a:pt x="5772" y="16569"/>
                      </a:cubicBezTo>
                      <a:cubicBezTo>
                        <a:pt x="5657" y="16328"/>
                        <a:pt x="5555" y="15848"/>
                        <a:pt x="5427" y="15848"/>
                      </a:cubicBezTo>
                      <a:cubicBezTo>
                        <a:pt x="4598" y="15848"/>
                        <a:pt x="4432" y="16155"/>
                        <a:pt x="3876" y="16929"/>
                      </a:cubicBezTo>
                      <a:lnTo>
                        <a:pt x="1378" y="16208"/>
                      </a:lnTo>
                      <a:cubicBezTo>
                        <a:pt x="1252" y="16115"/>
                        <a:pt x="1158" y="15629"/>
                        <a:pt x="1034" y="15488"/>
                      </a:cubicBezTo>
                      <a:cubicBezTo>
                        <a:pt x="838" y="15265"/>
                        <a:pt x="632" y="15248"/>
                        <a:pt x="431" y="15128"/>
                      </a:cubicBezTo>
                      <a:cubicBezTo>
                        <a:pt x="373" y="14888"/>
                        <a:pt x="300" y="14699"/>
                        <a:pt x="258" y="14407"/>
                      </a:cubicBezTo>
                      <a:cubicBezTo>
                        <a:pt x="212" y="14082"/>
                        <a:pt x="213" y="13666"/>
                        <a:pt x="172" y="13327"/>
                      </a:cubicBezTo>
                      <a:cubicBezTo>
                        <a:pt x="126" y="12940"/>
                        <a:pt x="57" y="12607"/>
                        <a:pt x="0" y="12246"/>
                      </a:cubicBezTo>
                      <a:cubicBezTo>
                        <a:pt x="83" y="10521"/>
                        <a:pt x="22" y="10602"/>
                        <a:pt x="258" y="9365"/>
                      </a:cubicBezTo>
                      <a:cubicBezTo>
                        <a:pt x="309" y="9100"/>
                        <a:pt x="358" y="8796"/>
                        <a:pt x="431" y="8645"/>
                      </a:cubicBezTo>
                      <a:cubicBezTo>
                        <a:pt x="593" y="8305"/>
                        <a:pt x="775" y="8164"/>
                        <a:pt x="948" y="7924"/>
                      </a:cubicBezTo>
                      <a:cubicBezTo>
                        <a:pt x="1233" y="7526"/>
                        <a:pt x="1206" y="7944"/>
                        <a:pt x="1206" y="7204"/>
                      </a:cubicBezTo>
                    </a:path>
                  </a:pathLst>
                </a:custGeom>
                <a:gradFill flip="none" rotWithShape="1">
                  <a:gsLst>
                    <a:gs pos="57000">
                      <a:srgbClr val="003760"/>
                    </a:gs>
                    <a:gs pos="92000">
                      <a:srgbClr val="2166A2"/>
                    </a:gs>
                  </a:gsLst>
                  <a:lin ang="12420000" scaled="0"/>
                </a:gradFill>
                <a:ln w="12700" cap="flat">
                  <a:noFill/>
                  <a:miter lim="400000"/>
                </a:ln>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931" name="Shape"/>
              <p:cNvSpPr/>
              <p:nvPr/>
            </p:nvSpPr>
            <p:spPr>
              <a:xfrm>
                <a:off x="2749854" y="183371"/>
                <a:ext cx="5973463" cy="1820057"/>
              </a:xfrm>
              <a:custGeom>
                <a:avLst/>
                <a:gdLst/>
                <a:ahLst/>
                <a:cxnLst>
                  <a:cxn ang="0">
                    <a:pos x="wd2" y="hd2"/>
                  </a:cxn>
                  <a:cxn ang="5400000">
                    <a:pos x="wd2" y="hd2"/>
                  </a:cxn>
                  <a:cxn ang="10800000">
                    <a:pos x="wd2" y="hd2"/>
                  </a:cxn>
                  <a:cxn ang="16200000">
                    <a:pos x="wd2" y="hd2"/>
                  </a:cxn>
                </a:cxnLst>
                <a:rect l="0" t="0" r="r" b="b"/>
                <a:pathLst>
                  <a:path w="21299" h="21058" fill="norm" stroke="1" extrusionOk="0">
                    <a:moveTo>
                      <a:pt x="219" y="20895"/>
                    </a:moveTo>
                    <a:cubicBezTo>
                      <a:pt x="-301" y="20759"/>
                      <a:pt x="261" y="20202"/>
                      <a:pt x="319" y="19915"/>
                    </a:cubicBezTo>
                    <a:cubicBezTo>
                      <a:pt x="353" y="19752"/>
                      <a:pt x="393" y="19601"/>
                      <a:pt x="420" y="19426"/>
                    </a:cubicBezTo>
                    <a:cubicBezTo>
                      <a:pt x="444" y="19272"/>
                      <a:pt x="447" y="19090"/>
                      <a:pt x="470" y="18936"/>
                    </a:cubicBezTo>
                    <a:cubicBezTo>
                      <a:pt x="497" y="18760"/>
                      <a:pt x="544" y="18622"/>
                      <a:pt x="571" y="18446"/>
                    </a:cubicBezTo>
                    <a:cubicBezTo>
                      <a:pt x="702" y="17599"/>
                      <a:pt x="525" y="18268"/>
                      <a:pt x="722" y="17630"/>
                    </a:cubicBezTo>
                    <a:cubicBezTo>
                      <a:pt x="802" y="16852"/>
                      <a:pt x="764" y="16738"/>
                      <a:pt x="923" y="16324"/>
                    </a:cubicBezTo>
                    <a:cubicBezTo>
                      <a:pt x="970" y="16201"/>
                      <a:pt x="1024" y="16106"/>
                      <a:pt x="1074" y="15998"/>
                    </a:cubicBezTo>
                    <a:cubicBezTo>
                      <a:pt x="1208" y="14692"/>
                      <a:pt x="1007" y="16215"/>
                      <a:pt x="1275" y="15345"/>
                    </a:cubicBezTo>
                    <a:cubicBezTo>
                      <a:pt x="1544" y="14474"/>
                      <a:pt x="1074" y="15127"/>
                      <a:pt x="1477" y="14692"/>
                    </a:cubicBezTo>
                    <a:cubicBezTo>
                      <a:pt x="1510" y="14474"/>
                      <a:pt x="1529" y="14226"/>
                      <a:pt x="1577" y="14039"/>
                    </a:cubicBezTo>
                    <a:cubicBezTo>
                      <a:pt x="1616" y="13888"/>
                      <a:pt x="1681" y="13835"/>
                      <a:pt x="1728" y="13712"/>
                    </a:cubicBezTo>
                    <a:cubicBezTo>
                      <a:pt x="1765" y="13616"/>
                      <a:pt x="1795" y="13495"/>
                      <a:pt x="1829" y="13386"/>
                    </a:cubicBezTo>
                    <a:cubicBezTo>
                      <a:pt x="1952" y="11781"/>
                      <a:pt x="1819" y="13673"/>
                      <a:pt x="1929" y="10447"/>
                    </a:cubicBezTo>
                    <a:cubicBezTo>
                      <a:pt x="1931" y="10413"/>
                      <a:pt x="2005" y="9405"/>
                      <a:pt x="2030" y="9305"/>
                    </a:cubicBezTo>
                    <a:cubicBezTo>
                      <a:pt x="2068" y="9152"/>
                      <a:pt x="2131" y="9087"/>
                      <a:pt x="2181" y="8978"/>
                    </a:cubicBezTo>
                    <a:cubicBezTo>
                      <a:pt x="2198" y="8815"/>
                      <a:pt x="2208" y="8642"/>
                      <a:pt x="2231" y="8489"/>
                    </a:cubicBezTo>
                    <a:cubicBezTo>
                      <a:pt x="2301" y="8034"/>
                      <a:pt x="2372" y="7870"/>
                      <a:pt x="2483" y="7509"/>
                    </a:cubicBezTo>
                    <a:cubicBezTo>
                      <a:pt x="2742" y="4982"/>
                      <a:pt x="2445" y="7592"/>
                      <a:pt x="2684" y="6040"/>
                    </a:cubicBezTo>
                    <a:cubicBezTo>
                      <a:pt x="2708" y="5886"/>
                      <a:pt x="2720" y="5716"/>
                      <a:pt x="2734" y="5550"/>
                    </a:cubicBezTo>
                    <a:cubicBezTo>
                      <a:pt x="2812" y="4666"/>
                      <a:pt x="2769" y="4987"/>
                      <a:pt x="2835" y="3918"/>
                    </a:cubicBezTo>
                    <a:cubicBezTo>
                      <a:pt x="2849" y="3689"/>
                      <a:pt x="2958" y="2315"/>
                      <a:pt x="2986" y="2285"/>
                    </a:cubicBezTo>
                    <a:lnTo>
                      <a:pt x="3137" y="2122"/>
                    </a:lnTo>
                    <a:cubicBezTo>
                      <a:pt x="3167" y="1730"/>
                      <a:pt x="3179" y="1261"/>
                      <a:pt x="3288" y="979"/>
                    </a:cubicBezTo>
                    <a:cubicBezTo>
                      <a:pt x="3329" y="872"/>
                      <a:pt x="3386" y="824"/>
                      <a:pt x="3439" y="816"/>
                    </a:cubicBezTo>
                    <a:cubicBezTo>
                      <a:pt x="4109" y="715"/>
                      <a:pt x="4780" y="707"/>
                      <a:pt x="5451" y="653"/>
                    </a:cubicBezTo>
                    <a:lnTo>
                      <a:pt x="5904" y="163"/>
                    </a:lnTo>
                    <a:lnTo>
                      <a:pt x="6055" y="0"/>
                    </a:lnTo>
                    <a:cubicBezTo>
                      <a:pt x="6122" y="109"/>
                      <a:pt x="6181" y="307"/>
                      <a:pt x="6256" y="327"/>
                    </a:cubicBezTo>
                    <a:cubicBezTo>
                      <a:pt x="8126" y="818"/>
                      <a:pt x="7439" y="-542"/>
                      <a:pt x="8067" y="816"/>
                    </a:cubicBezTo>
                    <a:cubicBezTo>
                      <a:pt x="8421" y="734"/>
                      <a:pt x="9514" y="465"/>
                      <a:pt x="9778" y="490"/>
                    </a:cubicBezTo>
                    <a:cubicBezTo>
                      <a:pt x="9953" y="506"/>
                      <a:pt x="10426" y="729"/>
                      <a:pt x="10683" y="979"/>
                    </a:cubicBezTo>
                    <a:cubicBezTo>
                      <a:pt x="10785" y="1078"/>
                      <a:pt x="10885" y="1197"/>
                      <a:pt x="10985" y="1306"/>
                    </a:cubicBezTo>
                    <a:lnTo>
                      <a:pt x="11136" y="1469"/>
                    </a:lnTo>
                    <a:cubicBezTo>
                      <a:pt x="11598" y="970"/>
                      <a:pt x="11333" y="1177"/>
                      <a:pt x="11941" y="979"/>
                    </a:cubicBezTo>
                    <a:cubicBezTo>
                      <a:pt x="12008" y="925"/>
                      <a:pt x="12075" y="860"/>
                      <a:pt x="12142" y="816"/>
                    </a:cubicBezTo>
                    <a:cubicBezTo>
                      <a:pt x="12286" y="723"/>
                      <a:pt x="12548" y="621"/>
                      <a:pt x="12696" y="490"/>
                    </a:cubicBezTo>
                    <a:cubicBezTo>
                      <a:pt x="12798" y="399"/>
                      <a:pt x="12998" y="163"/>
                      <a:pt x="12998" y="163"/>
                    </a:cubicBezTo>
                    <a:cubicBezTo>
                      <a:pt x="13367" y="218"/>
                      <a:pt x="13738" y="189"/>
                      <a:pt x="14105" y="327"/>
                    </a:cubicBezTo>
                    <a:cubicBezTo>
                      <a:pt x="14824" y="596"/>
                      <a:pt x="13636" y="874"/>
                      <a:pt x="14608" y="979"/>
                    </a:cubicBezTo>
                    <a:lnTo>
                      <a:pt x="16117" y="1143"/>
                    </a:lnTo>
                    <a:cubicBezTo>
                      <a:pt x="16234" y="1252"/>
                      <a:pt x="16347" y="1469"/>
                      <a:pt x="16469" y="1469"/>
                    </a:cubicBezTo>
                    <a:cubicBezTo>
                      <a:pt x="17057" y="1469"/>
                      <a:pt x="18230" y="1143"/>
                      <a:pt x="18230" y="1143"/>
                    </a:cubicBezTo>
                    <a:cubicBezTo>
                      <a:pt x="18364" y="1088"/>
                      <a:pt x="18497" y="999"/>
                      <a:pt x="18633" y="979"/>
                    </a:cubicBezTo>
                    <a:cubicBezTo>
                      <a:pt x="19236" y="890"/>
                      <a:pt x="19841" y="917"/>
                      <a:pt x="20444" y="816"/>
                    </a:cubicBezTo>
                    <a:cubicBezTo>
                      <a:pt x="20497" y="807"/>
                      <a:pt x="20547" y="730"/>
                      <a:pt x="20595" y="653"/>
                    </a:cubicBezTo>
                    <a:cubicBezTo>
                      <a:pt x="20649" y="565"/>
                      <a:pt x="20695" y="435"/>
                      <a:pt x="20746" y="327"/>
                    </a:cubicBezTo>
                    <a:cubicBezTo>
                      <a:pt x="20829" y="435"/>
                      <a:pt x="20913" y="550"/>
                      <a:pt x="20997" y="653"/>
                    </a:cubicBezTo>
                    <a:cubicBezTo>
                      <a:pt x="21047" y="713"/>
                      <a:pt x="21127" y="659"/>
                      <a:pt x="21148" y="816"/>
                    </a:cubicBezTo>
                    <a:cubicBezTo>
                      <a:pt x="21203" y="1217"/>
                      <a:pt x="21181" y="1687"/>
                      <a:pt x="21198" y="2122"/>
                    </a:cubicBezTo>
                    <a:cubicBezTo>
                      <a:pt x="21250" y="3376"/>
                      <a:pt x="21225" y="2957"/>
                      <a:pt x="21299" y="3918"/>
                    </a:cubicBezTo>
                    <a:cubicBezTo>
                      <a:pt x="21282" y="6040"/>
                      <a:pt x="21278" y="8163"/>
                      <a:pt x="21249" y="10284"/>
                    </a:cubicBezTo>
                    <a:cubicBezTo>
                      <a:pt x="21244" y="10615"/>
                      <a:pt x="21228" y="10947"/>
                      <a:pt x="21198" y="11264"/>
                    </a:cubicBezTo>
                    <a:cubicBezTo>
                      <a:pt x="21177" y="11497"/>
                      <a:pt x="21131" y="11699"/>
                      <a:pt x="21098" y="11917"/>
                    </a:cubicBezTo>
                    <a:cubicBezTo>
                      <a:pt x="21081" y="12134"/>
                      <a:pt x="21067" y="12355"/>
                      <a:pt x="21047" y="12570"/>
                    </a:cubicBezTo>
                    <a:cubicBezTo>
                      <a:pt x="21017" y="12899"/>
                      <a:pt x="20947" y="13549"/>
                      <a:pt x="20947" y="13549"/>
                    </a:cubicBezTo>
                    <a:cubicBezTo>
                      <a:pt x="20861" y="15499"/>
                      <a:pt x="20947" y="14042"/>
                      <a:pt x="20846" y="15181"/>
                    </a:cubicBezTo>
                    <a:cubicBezTo>
                      <a:pt x="20825" y="15425"/>
                      <a:pt x="20786" y="16063"/>
                      <a:pt x="20746" y="16324"/>
                    </a:cubicBezTo>
                    <a:cubicBezTo>
                      <a:pt x="20689" y="16691"/>
                      <a:pt x="20589" y="17046"/>
                      <a:pt x="20494" y="17303"/>
                    </a:cubicBezTo>
                    <a:cubicBezTo>
                      <a:pt x="20364" y="17655"/>
                      <a:pt x="20343" y="17630"/>
                      <a:pt x="20192" y="17793"/>
                    </a:cubicBezTo>
                    <a:cubicBezTo>
                      <a:pt x="20159" y="17902"/>
                      <a:pt x="20120" y="17997"/>
                      <a:pt x="20092" y="18120"/>
                    </a:cubicBezTo>
                    <a:cubicBezTo>
                      <a:pt x="20091" y="18120"/>
                      <a:pt x="19840" y="19344"/>
                      <a:pt x="19790" y="19589"/>
                    </a:cubicBezTo>
                    <a:cubicBezTo>
                      <a:pt x="19756" y="19752"/>
                      <a:pt x="19746" y="20017"/>
                      <a:pt x="19689" y="20079"/>
                    </a:cubicBezTo>
                    <a:cubicBezTo>
                      <a:pt x="19545" y="20234"/>
                      <a:pt x="19495" y="20303"/>
                      <a:pt x="19337" y="20405"/>
                    </a:cubicBezTo>
                    <a:cubicBezTo>
                      <a:pt x="19237" y="20470"/>
                      <a:pt x="19134" y="20488"/>
                      <a:pt x="19035" y="20568"/>
                    </a:cubicBezTo>
                    <a:cubicBezTo>
                      <a:pt x="18932" y="20652"/>
                      <a:pt x="18733" y="20895"/>
                      <a:pt x="18733" y="20895"/>
                    </a:cubicBezTo>
                    <a:cubicBezTo>
                      <a:pt x="17256" y="20526"/>
                      <a:pt x="19050" y="20895"/>
                      <a:pt x="16620" y="20895"/>
                    </a:cubicBezTo>
                    <a:cubicBezTo>
                      <a:pt x="15089" y="20895"/>
                      <a:pt x="12325" y="20685"/>
                      <a:pt x="10633" y="20568"/>
                    </a:cubicBezTo>
                    <a:lnTo>
                      <a:pt x="9879" y="20895"/>
                    </a:lnTo>
                    <a:cubicBezTo>
                      <a:pt x="9778" y="20942"/>
                      <a:pt x="9677" y="21004"/>
                      <a:pt x="9577" y="21058"/>
                    </a:cubicBezTo>
                    <a:lnTo>
                      <a:pt x="3439" y="20732"/>
                    </a:lnTo>
                    <a:cubicBezTo>
                      <a:pt x="2349" y="20713"/>
                      <a:pt x="739" y="21031"/>
                      <a:pt x="219" y="20895"/>
                    </a:cubicBezTo>
                    <a:close/>
                  </a:path>
                </a:pathLst>
              </a:custGeom>
              <a:solidFill>
                <a:srgbClr val="088ED0">
                  <a:alpha val="87000"/>
                </a:srgbClr>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933" name="Sunlit zone"/>
            <p:cNvSpPr txBox="1"/>
            <p:nvPr/>
          </p:nvSpPr>
          <p:spPr>
            <a:xfrm>
              <a:off x="3617911" y="1535631"/>
              <a:ext cx="4267202"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Sunlit zone</a:t>
              </a:r>
            </a:p>
          </p:txBody>
        </p:sp>
        <p:sp>
          <p:nvSpPr>
            <p:cNvPr id="934" name="Shape"/>
            <p:cNvSpPr/>
            <p:nvPr/>
          </p:nvSpPr>
          <p:spPr>
            <a:xfrm>
              <a:off x="4079693" y="2852738"/>
              <a:ext cx="3813710" cy="536578"/>
            </a:xfrm>
            <a:custGeom>
              <a:avLst/>
              <a:gdLst/>
              <a:ahLst/>
              <a:cxnLst>
                <a:cxn ang="0">
                  <a:pos x="wd2" y="hd2"/>
                </a:cxn>
                <a:cxn ang="5400000">
                  <a:pos x="wd2" y="hd2"/>
                </a:cxn>
                <a:cxn ang="10800000">
                  <a:pos x="wd2" y="hd2"/>
                </a:cxn>
                <a:cxn ang="16200000">
                  <a:pos x="wd2" y="hd2"/>
                </a:cxn>
              </a:cxnLst>
              <a:rect l="0" t="0" r="r" b="b"/>
              <a:pathLst>
                <a:path w="21266" h="21600" fill="norm" stroke="1" extrusionOk="0">
                  <a:moveTo>
                    <a:pt x="15" y="1705"/>
                  </a:moveTo>
                  <a:cubicBezTo>
                    <a:pt x="-11" y="2463"/>
                    <a:pt x="-25" y="688"/>
                    <a:pt x="173" y="5684"/>
                  </a:cubicBezTo>
                  <a:cubicBezTo>
                    <a:pt x="195" y="6260"/>
                    <a:pt x="209" y="6876"/>
                    <a:pt x="251" y="7389"/>
                  </a:cubicBezTo>
                  <a:cubicBezTo>
                    <a:pt x="326" y="8289"/>
                    <a:pt x="538" y="9147"/>
                    <a:pt x="645" y="9663"/>
                  </a:cubicBezTo>
                  <a:cubicBezTo>
                    <a:pt x="840" y="13893"/>
                    <a:pt x="540" y="8247"/>
                    <a:pt x="1038" y="13642"/>
                  </a:cubicBezTo>
                  <a:cubicBezTo>
                    <a:pt x="1342" y="16926"/>
                    <a:pt x="1024" y="13958"/>
                    <a:pt x="1432" y="16484"/>
                  </a:cubicBezTo>
                  <a:cubicBezTo>
                    <a:pt x="1545" y="17182"/>
                    <a:pt x="1606" y="18419"/>
                    <a:pt x="1747" y="18758"/>
                  </a:cubicBezTo>
                  <a:cubicBezTo>
                    <a:pt x="1825" y="18947"/>
                    <a:pt x="1902" y="19196"/>
                    <a:pt x="1983" y="19326"/>
                  </a:cubicBezTo>
                  <a:cubicBezTo>
                    <a:pt x="2369" y="19946"/>
                    <a:pt x="2774" y="20111"/>
                    <a:pt x="3163" y="20463"/>
                  </a:cubicBezTo>
                  <a:cubicBezTo>
                    <a:pt x="3347" y="20629"/>
                    <a:pt x="3531" y="20842"/>
                    <a:pt x="3714" y="21032"/>
                  </a:cubicBezTo>
                  <a:cubicBezTo>
                    <a:pt x="4108" y="20842"/>
                    <a:pt x="4503" y="20778"/>
                    <a:pt x="4895" y="20463"/>
                  </a:cubicBezTo>
                  <a:cubicBezTo>
                    <a:pt x="4977" y="20397"/>
                    <a:pt x="5051" y="20059"/>
                    <a:pt x="5131" y="19895"/>
                  </a:cubicBezTo>
                  <a:cubicBezTo>
                    <a:pt x="5235" y="19680"/>
                    <a:pt x="5341" y="19516"/>
                    <a:pt x="5446" y="19326"/>
                  </a:cubicBezTo>
                  <a:cubicBezTo>
                    <a:pt x="5708" y="19516"/>
                    <a:pt x="5974" y="19544"/>
                    <a:pt x="6233" y="19895"/>
                  </a:cubicBezTo>
                  <a:cubicBezTo>
                    <a:pt x="6396" y="20116"/>
                    <a:pt x="6542" y="20797"/>
                    <a:pt x="6705" y="21032"/>
                  </a:cubicBezTo>
                  <a:lnTo>
                    <a:pt x="7099" y="21600"/>
                  </a:lnTo>
                  <a:cubicBezTo>
                    <a:pt x="8524" y="20570"/>
                    <a:pt x="9144" y="19895"/>
                    <a:pt x="10640" y="19895"/>
                  </a:cubicBezTo>
                  <a:cubicBezTo>
                    <a:pt x="11533" y="19895"/>
                    <a:pt x="12424" y="20274"/>
                    <a:pt x="13316" y="20463"/>
                  </a:cubicBezTo>
                  <a:cubicBezTo>
                    <a:pt x="15205" y="20274"/>
                    <a:pt x="17095" y="20406"/>
                    <a:pt x="18983" y="19895"/>
                  </a:cubicBezTo>
                  <a:cubicBezTo>
                    <a:pt x="21575" y="19193"/>
                    <a:pt x="18685" y="19030"/>
                    <a:pt x="19848" y="18189"/>
                  </a:cubicBezTo>
                  <a:cubicBezTo>
                    <a:pt x="20293" y="17868"/>
                    <a:pt x="20740" y="17811"/>
                    <a:pt x="21186" y="17621"/>
                  </a:cubicBezTo>
                  <a:cubicBezTo>
                    <a:pt x="21294" y="15301"/>
                    <a:pt x="21293" y="16332"/>
                    <a:pt x="21186" y="13642"/>
                  </a:cubicBezTo>
                  <a:cubicBezTo>
                    <a:pt x="21164" y="13066"/>
                    <a:pt x="21166" y="12361"/>
                    <a:pt x="21108" y="11937"/>
                  </a:cubicBezTo>
                  <a:cubicBezTo>
                    <a:pt x="21049" y="11513"/>
                    <a:pt x="20950" y="11558"/>
                    <a:pt x="20872" y="11368"/>
                  </a:cubicBezTo>
                  <a:cubicBezTo>
                    <a:pt x="20845" y="10800"/>
                    <a:pt x="20793" y="10262"/>
                    <a:pt x="20793" y="9663"/>
                  </a:cubicBezTo>
                  <a:cubicBezTo>
                    <a:pt x="20793" y="8291"/>
                    <a:pt x="20888" y="6461"/>
                    <a:pt x="20950" y="5116"/>
                  </a:cubicBezTo>
                  <a:cubicBezTo>
                    <a:pt x="20931" y="4147"/>
                    <a:pt x="20989" y="0"/>
                    <a:pt x="20636" y="0"/>
                  </a:cubicBezTo>
                  <a:cubicBezTo>
                    <a:pt x="20541" y="0"/>
                    <a:pt x="20486" y="859"/>
                    <a:pt x="20399" y="1137"/>
                  </a:cubicBezTo>
                  <a:cubicBezTo>
                    <a:pt x="20248" y="1624"/>
                    <a:pt x="19927" y="2274"/>
                    <a:pt x="19927" y="2274"/>
                  </a:cubicBezTo>
                  <a:cubicBezTo>
                    <a:pt x="18393" y="1266"/>
                    <a:pt x="19491" y="1706"/>
                    <a:pt x="17251" y="2274"/>
                  </a:cubicBezTo>
                  <a:lnTo>
                    <a:pt x="14575" y="2842"/>
                  </a:lnTo>
                  <a:lnTo>
                    <a:pt x="10325" y="2274"/>
                  </a:lnTo>
                  <a:cubicBezTo>
                    <a:pt x="10114" y="2224"/>
                    <a:pt x="9907" y="1790"/>
                    <a:pt x="9696" y="1705"/>
                  </a:cubicBezTo>
                  <a:cubicBezTo>
                    <a:pt x="8962" y="1411"/>
                    <a:pt x="8227" y="1349"/>
                    <a:pt x="7492" y="1137"/>
                  </a:cubicBezTo>
                  <a:lnTo>
                    <a:pt x="5761" y="568"/>
                  </a:lnTo>
                  <a:cubicBezTo>
                    <a:pt x="3950" y="758"/>
                    <a:pt x="2139" y="593"/>
                    <a:pt x="330" y="1137"/>
                  </a:cubicBezTo>
                  <a:cubicBezTo>
                    <a:pt x="72" y="1214"/>
                    <a:pt x="41" y="947"/>
                    <a:pt x="15" y="1705"/>
                  </a:cubicBezTo>
                  <a:close/>
                </a:path>
              </a:pathLst>
            </a:custGeom>
            <a:gradFill flip="none" rotWithShape="1">
              <a:gsLst>
                <a:gs pos="21000">
                  <a:srgbClr val="001220"/>
                </a:gs>
                <a:gs pos="82000">
                  <a:srgbClr val="002440"/>
                </a:gs>
              </a:gsLst>
              <a:lin ang="1632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35" name="Pitch black zone"/>
            <p:cNvSpPr txBox="1"/>
            <p:nvPr/>
          </p:nvSpPr>
          <p:spPr>
            <a:xfrm>
              <a:off x="4952998" y="2895600"/>
              <a:ext cx="28194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Pitch black zone  </a:t>
              </a:r>
            </a:p>
          </p:txBody>
        </p:sp>
        <p:sp>
          <p:nvSpPr>
            <p:cNvPr id="936" name="Shape"/>
            <p:cNvSpPr/>
            <p:nvPr/>
          </p:nvSpPr>
          <p:spPr>
            <a:xfrm>
              <a:off x="2681447" y="2373623"/>
              <a:ext cx="5272094" cy="498538"/>
            </a:xfrm>
            <a:custGeom>
              <a:avLst/>
              <a:gdLst/>
              <a:ahLst/>
              <a:cxnLst>
                <a:cxn ang="0">
                  <a:pos x="wd2" y="hd2"/>
                </a:cxn>
                <a:cxn ang="5400000">
                  <a:pos x="wd2" y="hd2"/>
                </a:cxn>
                <a:cxn ang="10800000">
                  <a:pos x="wd2" y="hd2"/>
                </a:cxn>
                <a:cxn ang="16200000">
                  <a:pos x="wd2" y="hd2"/>
                </a:cxn>
              </a:cxnLst>
              <a:rect l="0" t="0" r="r" b="b"/>
              <a:pathLst>
                <a:path w="21388" h="20871" fill="norm" stroke="1" extrusionOk="0">
                  <a:moveTo>
                    <a:pt x="29" y="2529"/>
                  </a:moveTo>
                  <a:cubicBezTo>
                    <a:pt x="-48" y="3022"/>
                    <a:pt x="48" y="3817"/>
                    <a:pt x="86" y="4304"/>
                  </a:cubicBezTo>
                  <a:cubicBezTo>
                    <a:pt x="129" y="4860"/>
                    <a:pt x="189" y="5427"/>
                    <a:pt x="258" y="5488"/>
                  </a:cubicBezTo>
                  <a:cubicBezTo>
                    <a:pt x="866" y="6027"/>
                    <a:pt x="1479" y="5882"/>
                    <a:pt x="2090" y="6079"/>
                  </a:cubicBezTo>
                  <a:cubicBezTo>
                    <a:pt x="2217" y="6958"/>
                    <a:pt x="2283" y="7242"/>
                    <a:pt x="2376" y="8446"/>
                  </a:cubicBezTo>
                  <a:cubicBezTo>
                    <a:pt x="2419" y="9001"/>
                    <a:pt x="2452" y="9629"/>
                    <a:pt x="2490" y="10221"/>
                  </a:cubicBezTo>
                  <a:cubicBezTo>
                    <a:pt x="2533" y="11543"/>
                    <a:pt x="2591" y="14388"/>
                    <a:pt x="2719" y="15546"/>
                  </a:cubicBezTo>
                  <a:cubicBezTo>
                    <a:pt x="2823" y="16482"/>
                    <a:pt x="3063" y="17912"/>
                    <a:pt x="3063" y="17912"/>
                  </a:cubicBezTo>
                  <a:cubicBezTo>
                    <a:pt x="3463" y="17518"/>
                    <a:pt x="3865" y="17225"/>
                    <a:pt x="4265" y="16729"/>
                  </a:cubicBezTo>
                  <a:cubicBezTo>
                    <a:pt x="4635" y="16270"/>
                    <a:pt x="4356" y="15662"/>
                    <a:pt x="4665" y="16729"/>
                  </a:cubicBezTo>
                  <a:cubicBezTo>
                    <a:pt x="4801" y="18131"/>
                    <a:pt x="4929" y="19610"/>
                    <a:pt x="5123" y="20279"/>
                  </a:cubicBezTo>
                  <a:lnTo>
                    <a:pt x="5295" y="20871"/>
                  </a:lnTo>
                  <a:lnTo>
                    <a:pt x="14111" y="19687"/>
                  </a:lnTo>
                  <a:lnTo>
                    <a:pt x="16000" y="19096"/>
                  </a:lnTo>
                  <a:lnTo>
                    <a:pt x="19606" y="19687"/>
                  </a:lnTo>
                  <a:cubicBezTo>
                    <a:pt x="20646" y="19994"/>
                    <a:pt x="19274" y="21121"/>
                    <a:pt x="20522" y="19687"/>
                  </a:cubicBezTo>
                  <a:cubicBezTo>
                    <a:pt x="20560" y="19096"/>
                    <a:pt x="20615" y="18587"/>
                    <a:pt x="20636" y="17912"/>
                  </a:cubicBezTo>
                  <a:cubicBezTo>
                    <a:pt x="20673" y="16774"/>
                    <a:pt x="20642" y="15435"/>
                    <a:pt x="20694" y="14362"/>
                  </a:cubicBezTo>
                  <a:cubicBezTo>
                    <a:pt x="20724" y="13726"/>
                    <a:pt x="20812" y="13623"/>
                    <a:pt x="20865" y="13179"/>
                  </a:cubicBezTo>
                  <a:cubicBezTo>
                    <a:pt x="20908" y="12831"/>
                    <a:pt x="20946" y="12431"/>
                    <a:pt x="20980" y="11996"/>
                  </a:cubicBezTo>
                  <a:cubicBezTo>
                    <a:pt x="21023" y="11441"/>
                    <a:pt x="21066" y="10871"/>
                    <a:pt x="21094" y="10221"/>
                  </a:cubicBezTo>
                  <a:cubicBezTo>
                    <a:pt x="21094" y="10221"/>
                    <a:pt x="21238" y="5784"/>
                    <a:pt x="21266" y="4896"/>
                  </a:cubicBezTo>
                  <a:cubicBezTo>
                    <a:pt x="21288" y="4233"/>
                    <a:pt x="21419" y="401"/>
                    <a:pt x="21381" y="163"/>
                  </a:cubicBezTo>
                  <a:cubicBezTo>
                    <a:pt x="21277" y="-479"/>
                    <a:pt x="21152" y="952"/>
                    <a:pt x="21037" y="1346"/>
                  </a:cubicBezTo>
                  <a:lnTo>
                    <a:pt x="20865" y="1938"/>
                  </a:lnTo>
                  <a:cubicBezTo>
                    <a:pt x="20751" y="1741"/>
                    <a:pt x="20619" y="2012"/>
                    <a:pt x="20522" y="1346"/>
                  </a:cubicBezTo>
                  <a:cubicBezTo>
                    <a:pt x="20472" y="1000"/>
                    <a:pt x="20754" y="698"/>
                    <a:pt x="20694" y="754"/>
                  </a:cubicBezTo>
                  <a:lnTo>
                    <a:pt x="20064" y="1346"/>
                  </a:lnTo>
                  <a:cubicBezTo>
                    <a:pt x="18897" y="3759"/>
                    <a:pt x="20055" y="1543"/>
                    <a:pt x="17145" y="2529"/>
                  </a:cubicBezTo>
                  <a:cubicBezTo>
                    <a:pt x="16858" y="2627"/>
                    <a:pt x="16572" y="2924"/>
                    <a:pt x="16286" y="3121"/>
                  </a:cubicBezTo>
                  <a:lnTo>
                    <a:pt x="14969" y="2529"/>
                  </a:lnTo>
                  <a:cubicBezTo>
                    <a:pt x="14797" y="2418"/>
                    <a:pt x="14627" y="1938"/>
                    <a:pt x="14454" y="1938"/>
                  </a:cubicBezTo>
                  <a:cubicBezTo>
                    <a:pt x="13748" y="1938"/>
                    <a:pt x="13042" y="2332"/>
                    <a:pt x="12336" y="2529"/>
                  </a:cubicBezTo>
                  <a:cubicBezTo>
                    <a:pt x="11935" y="2924"/>
                    <a:pt x="11536" y="3614"/>
                    <a:pt x="11134" y="3713"/>
                  </a:cubicBezTo>
                  <a:cubicBezTo>
                    <a:pt x="10293" y="3920"/>
                    <a:pt x="9824" y="2656"/>
                    <a:pt x="9016" y="2529"/>
                  </a:cubicBezTo>
                  <a:lnTo>
                    <a:pt x="2376" y="1938"/>
                  </a:lnTo>
                  <a:cubicBezTo>
                    <a:pt x="1765" y="1741"/>
                    <a:pt x="1155" y="1346"/>
                    <a:pt x="544" y="1346"/>
                  </a:cubicBezTo>
                  <a:cubicBezTo>
                    <a:pt x="-181" y="1346"/>
                    <a:pt x="105" y="2036"/>
                    <a:pt x="29" y="2529"/>
                  </a:cubicBezTo>
                  <a:close/>
                </a:path>
              </a:pathLst>
            </a:custGeom>
            <a:gradFill flip="none" rotWithShape="1">
              <a:gsLst>
                <a:gs pos="58000">
                  <a:srgbClr val="002B4C"/>
                </a:gs>
                <a:gs pos="87000">
                  <a:srgbClr val="01466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37" name="Midnight zone"/>
            <p:cNvSpPr txBox="1"/>
            <p:nvPr/>
          </p:nvSpPr>
          <p:spPr>
            <a:xfrm>
              <a:off x="3657600" y="2381703"/>
              <a:ext cx="42672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Midnight zone</a:t>
              </a:r>
            </a:p>
          </p:txBody>
        </p:sp>
        <p:sp>
          <p:nvSpPr>
            <p:cNvPr id="938" name="Shape"/>
            <p:cNvSpPr/>
            <p:nvPr/>
          </p:nvSpPr>
          <p:spPr>
            <a:xfrm>
              <a:off x="1748920" y="1890713"/>
              <a:ext cx="6424876" cy="496748"/>
            </a:xfrm>
            <a:custGeom>
              <a:avLst/>
              <a:gdLst/>
              <a:ahLst/>
              <a:cxnLst>
                <a:cxn ang="0">
                  <a:pos x="wd2" y="hd2"/>
                </a:cxn>
                <a:cxn ang="5400000">
                  <a:pos x="wd2" y="hd2"/>
                </a:cxn>
                <a:cxn ang="10800000">
                  <a:pos x="wd2" y="hd2"/>
                </a:cxn>
                <a:cxn ang="16200000">
                  <a:pos x="wd2" y="hd2"/>
                </a:cxn>
              </a:cxnLst>
              <a:rect l="0" t="0" r="r" b="b"/>
              <a:pathLst>
                <a:path w="21421" h="21321" fill="norm" stroke="1" extrusionOk="0">
                  <a:moveTo>
                    <a:pt x="146" y="5457"/>
                  </a:moveTo>
                  <a:cubicBezTo>
                    <a:pt x="-121" y="6266"/>
                    <a:pt x="38" y="8518"/>
                    <a:pt x="146" y="9702"/>
                  </a:cubicBezTo>
                  <a:cubicBezTo>
                    <a:pt x="221" y="10534"/>
                    <a:pt x="428" y="10915"/>
                    <a:pt x="428" y="10915"/>
                  </a:cubicBezTo>
                  <a:cubicBezTo>
                    <a:pt x="459" y="11521"/>
                    <a:pt x="485" y="12181"/>
                    <a:pt x="522" y="12734"/>
                  </a:cubicBezTo>
                  <a:cubicBezTo>
                    <a:pt x="580" y="13602"/>
                    <a:pt x="710" y="15159"/>
                    <a:pt x="710" y="15159"/>
                  </a:cubicBezTo>
                  <a:cubicBezTo>
                    <a:pt x="1008" y="14732"/>
                    <a:pt x="1082" y="14873"/>
                    <a:pt x="1322" y="13947"/>
                  </a:cubicBezTo>
                  <a:cubicBezTo>
                    <a:pt x="1417" y="13579"/>
                    <a:pt x="1604" y="12734"/>
                    <a:pt x="1604" y="12734"/>
                  </a:cubicBezTo>
                  <a:cubicBezTo>
                    <a:pt x="1761" y="12936"/>
                    <a:pt x="1919" y="12966"/>
                    <a:pt x="2074" y="13340"/>
                  </a:cubicBezTo>
                  <a:cubicBezTo>
                    <a:pt x="2172" y="13576"/>
                    <a:pt x="2263" y="14149"/>
                    <a:pt x="2357" y="14553"/>
                  </a:cubicBezTo>
                  <a:lnTo>
                    <a:pt x="2498" y="15159"/>
                  </a:lnTo>
                  <a:cubicBezTo>
                    <a:pt x="2513" y="15766"/>
                    <a:pt x="2514" y="16479"/>
                    <a:pt x="2545" y="16978"/>
                  </a:cubicBezTo>
                  <a:cubicBezTo>
                    <a:pt x="2580" y="17548"/>
                    <a:pt x="2642" y="17736"/>
                    <a:pt x="2686" y="18191"/>
                  </a:cubicBezTo>
                  <a:cubicBezTo>
                    <a:pt x="2721" y="18548"/>
                    <a:pt x="2742" y="19110"/>
                    <a:pt x="2780" y="19404"/>
                  </a:cubicBezTo>
                  <a:cubicBezTo>
                    <a:pt x="2828" y="19777"/>
                    <a:pt x="3074" y="20503"/>
                    <a:pt x="3109" y="20617"/>
                  </a:cubicBezTo>
                  <a:lnTo>
                    <a:pt x="6355" y="19404"/>
                  </a:lnTo>
                  <a:lnTo>
                    <a:pt x="9272" y="18798"/>
                  </a:lnTo>
                  <a:cubicBezTo>
                    <a:pt x="13352" y="20441"/>
                    <a:pt x="8252" y="18798"/>
                    <a:pt x="12236" y="18798"/>
                  </a:cubicBezTo>
                  <a:cubicBezTo>
                    <a:pt x="13193" y="18798"/>
                    <a:pt x="14149" y="19202"/>
                    <a:pt x="15106" y="19404"/>
                  </a:cubicBezTo>
                  <a:cubicBezTo>
                    <a:pt x="15121" y="20010"/>
                    <a:pt x="15103" y="21144"/>
                    <a:pt x="15153" y="21223"/>
                  </a:cubicBezTo>
                  <a:cubicBezTo>
                    <a:pt x="15386" y="21600"/>
                    <a:pt x="15623" y="20781"/>
                    <a:pt x="15858" y="20617"/>
                  </a:cubicBezTo>
                  <a:lnTo>
                    <a:pt x="16893" y="20010"/>
                  </a:lnTo>
                  <a:cubicBezTo>
                    <a:pt x="18241" y="17839"/>
                    <a:pt x="16866" y="19878"/>
                    <a:pt x="20092" y="18798"/>
                  </a:cubicBezTo>
                  <a:cubicBezTo>
                    <a:pt x="20359" y="18708"/>
                    <a:pt x="20625" y="18393"/>
                    <a:pt x="20892" y="18191"/>
                  </a:cubicBezTo>
                  <a:cubicBezTo>
                    <a:pt x="21108" y="15411"/>
                    <a:pt x="20852" y="18958"/>
                    <a:pt x="21080" y="14553"/>
                  </a:cubicBezTo>
                  <a:cubicBezTo>
                    <a:pt x="21134" y="13516"/>
                    <a:pt x="21240" y="12776"/>
                    <a:pt x="21315" y="12127"/>
                  </a:cubicBezTo>
                  <a:cubicBezTo>
                    <a:pt x="21479" y="5798"/>
                    <a:pt x="21416" y="9764"/>
                    <a:pt x="21362" y="0"/>
                  </a:cubicBezTo>
                  <a:cubicBezTo>
                    <a:pt x="21217" y="5622"/>
                    <a:pt x="21356" y="2083"/>
                    <a:pt x="20374" y="3032"/>
                  </a:cubicBezTo>
                  <a:cubicBezTo>
                    <a:pt x="20061" y="3335"/>
                    <a:pt x="19747" y="3401"/>
                    <a:pt x="19434" y="3638"/>
                  </a:cubicBezTo>
                  <a:cubicBezTo>
                    <a:pt x="19214" y="3805"/>
                    <a:pt x="18994" y="4042"/>
                    <a:pt x="18775" y="4245"/>
                  </a:cubicBezTo>
                  <a:cubicBezTo>
                    <a:pt x="18602" y="4042"/>
                    <a:pt x="18428" y="4026"/>
                    <a:pt x="18257" y="3638"/>
                  </a:cubicBezTo>
                  <a:cubicBezTo>
                    <a:pt x="18160" y="3416"/>
                    <a:pt x="17975" y="2425"/>
                    <a:pt x="17975" y="2425"/>
                  </a:cubicBezTo>
                  <a:lnTo>
                    <a:pt x="16140" y="3032"/>
                  </a:lnTo>
                  <a:cubicBezTo>
                    <a:pt x="15905" y="3144"/>
                    <a:pt x="15671" y="3638"/>
                    <a:pt x="15435" y="3638"/>
                  </a:cubicBezTo>
                  <a:cubicBezTo>
                    <a:pt x="15183" y="3638"/>
                    <a:pt x="14933" y="3114"/>
                    <a:pt x="14682" y="3032"/>
                  </a:cubicBezTo>
                  <a:lnTo>
                    <a:pt x="11718" y="2425"/>
                  </a:lnTo>
                  <a:lnTo>
                    <a:pt x="9601" y="3032"/>
                  </a:lnTo>
                  <a:cubicBezTo>
                    <a:pt x="8676" y="3376"/>
                    <a:pt x="7751" y="4107"/>
                    <a:pt x="6826" y="4245"/>
                  </a:cubicBezTo>
                  <a:cubicBezTo>
                    <a:pt x="6386" y="4310"/>
                    <a:pt x="5948" y="3840"/>
                    <a:pt x="5509" y="3638"/>
                  </a:cubicBezTo>
                  <a:cubicBezTo>
                    <a:pt x="4336" y="1480"/>
                    <a:pt x="5079" y="2617"/>
                    <a:pt x="2545" y="3638"/>
                  </a:cubicBezTo>
                  <a:cubicBezTo>
                    <a:pt x="2418" y="3689"/>
                    <a:pt x="2294" y="4054"/>
                    <a:pt x="2168" y="4245"/>
                  </a:cubicBezTo>
                  <a:cubicBezTo>
                    <a:pt x="2027" y="4458"/>
                    <a:pt x="1887" y="4770"/>
                    <a:pt x="1745" y="4851"/>
                  </a:cubicBezTo>
                  <a:cubicBezTo>
                    <a:pt x="31" y="5833"/>
                    <a:pt x="412" y="4649"/>
                    <a:pt x="146" y="5457"/>
                  </a:cubicBezTo>
                  <a:close/>
                </a:path>
              </a:pathLst>
            </a:custGeom>
            <a:gradFill flip="none" rotWithShape="1">
              <a:gsLst>
                <a:gs pos="52000">
                  <a:srgbClr val="014668"/>
                </a:gs>
                <a:gs pos="84000">
                  <a:srgbClr val="057CB8"/>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939" name="Twilight zone"/>
            <p:cNvSpPr txBox="1"/>
            <p:nvPr/>
          </p:nvSpPr>
          <p:spPr>
            <a:xfrm>
              <a:off x="3429000" y="1988997"/>
              <a:ext cx="44958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solidFill>
                    <a:srgbClr val="FFFFFF"/>
                  </a:solidFill>
                  <a:latin typeface="Arial"/>
                  <a:ea typeface="Arial"/>
                  <a:cs typeface="Arial"/>
                  <a:sym typeface="Arial"/>
                </a:defRPr>
              </a:lvl1pPr>
            </a:lstStyle>
            <a:p>
              <a:pPr/>
              <a:r>
                <a:t>Twilight zone</a:t>
              </a:r>
            </a:p>
          </p:txBody>
        </p:sp>
        <p:sp>
          <p:nvSpPr>
            <p:cNvPr id="940" name="Line"/>
            <p:cNvSpPr/>
            <p:nvPr/>
          </p:nvSpPr>
          <p:spPr>
            <a:xfrm flipV="1">
              <a:off x="4114799" y="2800352"/>
              <a:ext cx="3941764" cy="26988"/>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941" name="Line"/>
            <p:cNvSpPr/>
            <p:nvPr/>
          </p:nvSpPr>
          <p:spPr>
            <a:xfrm flipV="1">
              <a:off x="2624136" y="2339977"/>
              <a:ext cx="5414965" cy="30163"/>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sp>
          <p:nvSpPr>
            <p:cNvPr id="942" name="Line"/>
            <p:cNvSpPr/>
            <p:nvPr/>
          </p:nvSpPr>
          <p:spPr>
            <a:xfrm flipV="1">
              <a:off x="1904999" y="1938339"/>
              <a:ext cx="6292852" cy="77789"/>
            </a:xfrm>
            <a:prstGeom prst="line">
              <a:avLst/>
            </a:prstGeom>
            <a:noFill/>
            <a:ln w="25400" cap="flat">
              <a:solidFill>
                <a:srgbClr val="FFFFFF"/>
              </a:solidFill>
              <a:prstDash val="dash"/>
              <a:round/>
            </a:ln>
            <a:effectLst>
              <a:outerShdw sx="100000" sy="100000" kx="0" ky="0" algn="b" rotWithShape="0" blurRad="38100" dist="20000" dir="5400000">
                <a:srgbClr val="000000">
                  <a:alpha val="38000"/>
                </a:srgbClr>
              </a:outerShdw>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Making and Applying Connections"/>
          <p:cNvSpPr txBox="1"/>
          <p:nvPr/>
        </p:nvSpPr>
        <p:spPr>
          <a:xfrm>
            <a:off x="533400" y="273049"/>
            <a:ext cx="7848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948"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949" name="Which of these would most likely be found in the deepest part of a lake?…"/>
          <p:cNvSpPr txBox="1"/>
          <p:nvPr/>
        </p:nvSpPr>
        <p:spPr>
          <a:xfrm>
            <a:off x="533400" y="4038600"/>
            <a:ext cx="7924800" cy="2127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3"/>
              <a:defRPr>
                <a:latin typeface="Arial"/>
                <a:ea typeface="Arial"/>
                <a:cs typeface="Arial"/>
                <a:sym typeface="Arial"/>
              </a:defRPr>
            </a:pPr>
            <a:r>
              <a:t>Which of these would </a:t>
            </a:r>
            <a:r>
              <a:rPr b="1"/>
              <a:t>most</a:t>
            </a:r>
            <a:r>
              <a:t> likely be found in the deepest part of a lake?</a:t>
            </a:r>
          </a:p>
          <a:p>
            <a:pPr marL="457200" indent="-457200">
              <a:defRPr>
                <a:latin typeface="Arial"/>
                <a:ea typeface="Arial"/>
                <a:cs typeface="Arial"/>
                <a:sym typeface="Arial"/>
              </a:defRPr>
            </a:pPr>
          </a:p>
          <a:p>
            <a:pPr marL="457200" indent="-457200">
              <a:defRPr>
                <a:latin typeface="Arial"/>
                <a:ea typeface="Arial"/>
                <a:cs typeface="Arial"/>
                <a:sym typeface="Arial"/>
              </a:defRPr>
            </a:pPr>
            <a:r>
              <a:t>	A.	</a:t>
            </a:r>
            <a:r>
              <a:t>Light</a:t>
            </a:r>
          </a:p>
          <a:p>
            <a:pPr marL="457200" indent="-457200">
              <a:defRPr>
                <a:latin typeface="Arial"/>
                <a:ea typeface="Arial"/>
                <a:cs typeface="Arial"/>
                <a:sym typeface="Arial"/>
              </a:defRPr>
            </a:pPr>
            <a:r>
              <a:t>	B.	</a:t>
            </a:r>
            <a:r>
              <a:t>Plants</a:t>
            </a:r>
          </a:p>
          <a:p>
            <a:pPr marL="457200" indent="-457200">
              <a:defRPr>
                <a:latin typeface="Arial"/>
                <a:ea typeface="Arial"/>
                <a:cs typeface="Arial"/>
                <a:sym typeface="Arial"/>
              </a:defRPr>
            </a:pPr>
            <a:r>
              <a:t>	C.	Animals adapted to cold water</a:t>
            </a:r>
          </a:p>
          <a:p>
            <a:pPr marL="457200" indent="-457200">
              <a:defRPr>
                <a:latin typeface="Arial"/>
                <a:ea typeface="Arial"/>
                <a:cs typeface="Arial"/>
                <a:sym typeface="Arial"/>
              </a:defRPr>
            </a:pPr>
            <a:r>
              <a:t>	D.	</a:t>
            </a:r>
            <a:r>
              <a:t> Animals adapted to warm water</a:t>
            </a:r>
          </a:p>
        </p:txBody>
      </p:sp>
      <p:sp>
        <p:nvSpPr>
          <p:cNvPr id="950" name="Which of these best explains the difference between marine and freshwater biomes?…"/>
          <p:cNvSpPr txBox="1"/>
          <p:nvPr/>
        </p:nvSpPr>
        <p:spPr>
          <a:xfrm>
            <a:off x="533400" y="1219200"/>
            <a:ext cx="7696200" cy="2127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startAt="2"/>
              <a:defRPr>
                <a:latin typeface="Arial"/>
                <a:ea typeface="Arial"/>
                <a:cs typeface="Arial"/>
                <a:sym typeface="Arial"/>
              </a:defRPr>
            </a:pPr>
            <a:r>
              <a:t>Which of these </a:t>
            </a:r>
            <a:r>
              <a:rPr b="1"/>
              <a:t>best </a:t>
            </a:r>
            <a:r>
              <a:t>explains the difference between marine and freshwater biomes?</a:t>
            </a:r>
          </a:p>
          <a:p>
            <a:pPr marL="457200" indent="-457200">
              <a:defRPr>
                <a:latin typeface="Arial"/>
                <a:ea typeface="Arial"/>
                <a:cs typeface="Arial"/>
                <a:sym typeface="Arial"/>
              </a:defRPr>
            </a:pPr>
          </a:p>
          <a:p>
            <a:pPr marL="457200" indent="-457200">
              <a:defRPr>
                <a:latin typeface="Arial"/>
                <a:ea typeface="Arial"/>
                <a:cs typeface="Arial"/>
                <a:sym typeface="Arial"/>
              </a:defRPr>
            </a:pPr>
            <a:r>
              <a:t>	A.	The </a:t>
            </a:r>
            <a:r>
              <a:t>amount </a:t>
            </a:r>
            <a:r>
              <a:t>of </a:t>
            </a:r>
            <a:r>
              <a:t>salt </a:t>
            </a:r>
            <a:r>
              <a:t>in the water</a:t>
            </a:r>
          </a:p>
          <a:p>
            <a:pPr marL="457200" indent="-457200">
              <a:defRPr>
                <a:latin typeface="Arial"/>
                <a:ea typeface="Arial"/>
                <a:cs typeface="Arial"/>
                <a:sym typeface="Arial"/>
              </a:defRPr>
            </a:pPr>
            <a:r>
              <a:t>	B.	The number of plants in the water</a:t>
            </a:r>
          </a:p>
          <a:p>
            <a:pPr marL="457200" indent="-457200">
              <a:defRPr>
                <a:latin typeface="Arial"/>
                <a:ea typeface="Arial"/>
                <a:cs typeface="Arial"/>
                <a:sym typeface="Arial"/>
              </a:defRPr>
            </a:pPr>
            <a:r>
              <a:t>	C.	The </a:t>
            </a:r>
            <a:r>
              <a:t>number </a:t>
            </a:r>
            <a:r>
              <a:t>of </a:t>
            </a:r>
            <a:r>
              <a:t>animals </a:t>
            </a:r>
            <a:r>
              <a:t>in the water</a:t>
            </a:r>
          </a:p>
          <a:p>
            <a:pPr marL="457200" indent="-457200">
              <a:defRPr>
                <a:latin typeface="Arial"/>
                <a:ea typeface="Arial"/>
                <a:cs typeface="Arial"/>
                <a:sym typeface="Arial"/>
              </a:defRPr>
            </a:pPr>
            <a:r>
              <a:t>	D.	The amount of light that goes through the water</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Making and Applying Connections"/>
          <p:cNvSpPr txBox="1"/>
          <p:nvPr/>
        </p:nvSpPr>
        <p:spPr>
          <a:xfrm>
            <a:off x="533400" y="-1"/>
            <a:ext cx="7848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a:latin typeface="Arial"/>
                <a:ea typeface="Arial"/>
                <a:cs typeface="Arial"/>
                <a:sym typeface="Arial"/>
              </a:defRPr>
            </a:lvl1pPr>
          </a:lstStyle>
          <a:p>
            <a:pPr/>
            <a:r>
              <a:t>Making and Applying Connections</a:t>
            </a:r>
          </a:p>
        </p:txBody>
      </p:sp>
      <p:sp>
        <p:nvSpPr>
          <p:cNvPr id="955" name="Cognitive Learning Systems, Inc. © 2016"/>
          <p:cNvSpPr txBox="1"/>
          <p:nvPr/>
        </p:nvSpPr>
        <p:spPr>
          <a:xfrm>
            <a:off x="3538999" y="6621477"/>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956" name="The graph below shows the total amount of precipitation in five different biomes around the world last year."/>
          <p:cNvSpPr txBox="1"/>
          <p:nvPr/>
        </p:nvSpPr>
        <p:spPr>
          <a:xfrm>
            <a:off x="304800" y="609600"/>
            <a:ext cx="8458200"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42900" indent="-342900">
              <a:buSzPct val="100000"/>
              <a:buAutoNum type="arabicPeriod" startAt="4"/>
              <a:defRPr sz="1800">
                <a:latin typeface="Arial"/>
                <a:ea typeface="Arial"/>
                <a:cs typeface="Arial"/>
                <a:sym typeface="Arial"/>
              </a:defRPr>
            </a:lvl1pPr>
          </a:lstStyle>
          <a:p>
            <a:pPr/>
            <a:r>
              <a:t>The graph below shows the total amount of precipitation in five different biomes around the world last year.  </a:t>
            </a:r>
          </a:p>
        </p:txBody>
      </p:sp>
      <p:sp>
        <p:nvSpPr>
          <p:cNvPr id="957" name="Which of these is true about the biomes in the graph?…"/>
          <p:cNvSpPr txBox="1"/>
          <p:nvPr/>
        </p:nvSpPr>
        <p:spPr>
          <a:xfrm>
            <a:off x="138470" y="4314773"/>
            <a:ext cx="8956838" cy="18357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Which of these is true about the biomes in the graph?</a:t>
            </a:r>
          </a:p>
          <a:p>
            <a:pPr>
              <a:defRPr>
                <a:latin typeface="Arial"/>
                <a:ea typeface="Arial"/>
                <a:cs typeface="Arial"/>
                <a:sym typeface="Arial"/>
              </a:defRPr>
            </a:pPr>
          </a:p>
          <a:p>
            <a:pPr>
              <a:defRPr>
                <a:latin typeface="Arial"/>
                <a:ea typeface="Arial"/>
                <a:cs typeface="Arial"/>
                <a:sym typeface="Arial"/>
              </a:defRPr>
            </a:pPr>
            <a:r>
              <a:t>A.  All of the biomes received the same amount of precipitation last year.</a:t>
            </a:r>
          </a:p>
          <a:p>
            <a:pPr>
              <a:defRPr>
                <a:latin typeface="Arial"/>
                <a:ea typeface="Arial"/>
                <a:cs typeface="Arial"/>
                <a:sym typeface="Arial"/>
              </a:defRPr>
            </a:pPr>
            <a:r>
              <a:t>B.  </a:t>
            </a:r>
            <a:r>
              <a:t>The Australian grassland had </a:t>
            </a:r>
            <a:r>
              <a:t>the least amount of precipitation</a:t>
            </a:r>
            <a:r>
              <a:t> last year</a:t>
            </a:r>
            <a:r>
              <a:t>.</a:t>
            </a:r>
          </a:p>
          <a:p>
            <a:pPr>
              <a:defRPr>
                <a:latin typeface="Arial"/>
                <a:ea typeface="Arial"/>
                <a:cs typeface="Arial"/>
                <a:sym typeface="Arial"/>
              </a:defRPr>
            </a:pPr>
            <a:r>
              <a:t>C.  Most of the biomes received more than 20 cm of precipitation each year.</a:t>
            </a:r>
          </a:p>
          <a:p>
            <a:pPr>
              <a:defRPr>
                <a:latin typeface="Arial"/>
                <a:ea typeface="Arial"/>
                <a:cs typeface="Arial"/>
                <a:sym typeface="Arial"/>
              </a:defRPr>
            </a:pPr>
            <a:r>
              <a:t>D.  The most precipitation last year fell in the Pennsylvania temperate forest.   </a:t>
            </a:r>
          </a:p>
        </p:txBody>
      </p:sp>
      <p:graphicFrame>
        <p:nvGraphicFramePr>
          <p:cNvPr id="958" name="Mixed Chart"/>
          <p:cNvGraphicFramePr/>
          <p:nvPr/>
        </p:nvGraphicFramePr>
        <p:xfrm>
          <a:off x="588588" y="1291122"/>
          <a:ext cx="8460628" cy="2127085"/>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963"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964"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965" name="Biomes…"/>
          <p:cNvSpPr txBox="1"/>
          <p:nvPr/>
        </p:nvSpPr>
        <p:spPr>
          <a:xfrm>
            <a:off x="2984500" y="3505200"/>
            <a:ext cx="6477000" cy="21719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a:latin typeface="Arial"/>
                <a:ea typeface="Arial"/>
                <a:cs typeface="Arial"/>
                <a:sym typeface="Arial"/>
              </a:defRPr>
            </a:pPr>
            <a:r>
              <a:t>Biomes</a:t>
            </a:r>
          </a:p>
          <a:p>
            <a:pPr>
              <a:spcBef>
                <a:spcPts val="1900"/>
              </a:spcBef>
              <a:defRPr sz="3600">
                <a:latin typeface="Arial"/>
                <a:ea typeface="Arial"/>
                <a:cs typeface="Arial"/>
                <a:sym typeface="Arial"/>
              </a:defRPr>
            </a:pPr>
            <a:r>
              <a:t>Diversity, Unity, and          Cycles of Life</a:t>
            </a:r>
          </a:p>
        </p:txBody>
      </p:sp>
      <p:grpSp>
        <p:nvGrpSpPr>
          <p:cNvPr id="968" name="Group"/>
          <p:cNvGrpSpPr/>
          <p:nvPr/>
        </p:nvGrpSpPr>
        <p:grpSpPr>
          <a:xfrm>
            <a:off x="265176" y="548640"/>
            <a:ext cx="2589377" cy="2971800"/>
            <a:chOff x="0" y="0"/>
            <a:chExt cx="2589376" cy="2971799"/>
          </a:xfrm>
        </p:grpSpPr>
        <p:pic>
          <p:nvPicPr>
            <p:cNvPr id="966" name="image5.jpg" descr="image5.jpg"/>
            <p:cNvPicPr>
              <a:picLocks noChangeAspect="1"/>
            </p:cNvPicPr>
            <p:nvPr/>
          </p:nvPicPr>
          <p:blipFill>
            <a:blip r:embed="rId4">
              <a:extLst/>
            </a:blip>
            <a:srcRect l="15476" t="0" r="19175" b="0"/>
            <a:stretch>
              <a:fillRect/>
            </a:stretch>
          </p:blipFill>
          <p:spPr>
            <a:xfrm>
              <a:off x="0" y="0"/>
              <a:ext cx="2589377" cy="2971800"/>
            </a:xfrm>
            <a:prstGeom prst="rect">
              <a:avLst/>
            </a:prstGeom>
            <a:ln w="12700" cap="flat">
              <a:noFill/>
              <a:miter lim="400000"/>
            </a:ln>
            <a:effectLst/>
          </p:spPr>
        </p:pic>
        <p:pic>
          <p:nvPicPr>
            <p:cNvPr id="967" name="LabLearner_Logo white.png" descr="LabLearner_Logo white.png"/>
            <p:cNvPicPr>
              <a:picLocks noChangeAspect="1"/>
            </p:cNvPicPr>
            <p:nvPr/>
          </p:nvPicPr>
          <p:blipFill>
            <a:blip r:embed="rId5">
              <a:extLst/>
            </a:blip>
            <a:stretch>
              <a:fillRect/>
            </a:stretch>
          </p:blipFill>
          <p:spPr>
            <a:xfrm>
              <a:off x="439586" y="2479701"/>
              <a:ext cx="1797327" cy="3460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We’ve seen lots of biomes.…"/>
          <p:cNvSpPr txBox="1"/>
          <p:nvPr>
            <p:ph type="title"/>
          </p:nvPr>
        </p:nvSpPr>
        <p:spPr>
          <a:xfrm>
            <a:off x="1656164" y="1513329"/>
            <a:ext cx="5740302" cy="3476133"/>
          </a:xfrm>
          <a:prstGeom prst="rect">
            <a:avLst/>
          </a:prstGeom>
        </p:spPr>
        <p:txBody>
          <a:bodyPr/>
          <a:lstStyle/>
          <a:p>
            <a:pPr algn="ctr" defTabSz="850391">
              <a:defRPr sz="2900">
                <a:latin typeface="Arial"/>
                <a:ea typeface="Arial"/>
                <a:cs typeface="Arial"/>
                <a:sym typeface="Arial"/>
              </a:defRPr>
            </a:pPr>
            <a:r>
              <a:t>We’ve seen lots of biomes.</a:t>
            </a:r>
          </a:p>
          <a:p>
            <a:pPr algn="ctr" defTabSz="850391">
              <a:defRPr sz="2900">
                <a:latin typeface="Arial"/>
                <a:ea typeface="Arial"/>
                <a:cs typeface="Arial"/>
                <a:sym typeface="Arial"/>
              </a:defRPr>
            </a:pPr>
          </a:p>
          <a:p>
            <a:pPr algn="ctr" defTabSz="850391">
              <a:defRPr sz="2900">
                <a:latin typeface="Arial"/>
                <a:ea typeface="Arial"/>
                <a:cs typeface="Arial"/>
                <a:sym typeface="Arial"/>
              </a:defRPr>
            </a:pPr>
            <a:r>
              <a:t>They’re all different…but they also have many things in common! </a:t>
            </a:r>
            <a:endParaRPr b="1"/>
          </a:p>
          <a:p>
            <a:pPr algn="ctr" defTabSz="850391">
              <a:defRPr b="1" sz="2900">
                <a:latin typeface="Arial"/>
                <a:ea typeface="Arial"/>
                <a:cs typeface="Arial"/>
                <a:sym typeface="Arial"/>
              </a:defRPr>
            </a:pPr>
          </a:p>
          <a:p>
            <a:pPr algn="ctr" defTabSz="850391">
              <a:defRPr b="1" sz="2900">
                <a:latin typeface="Arial"/>
                <a:ea typeface="Arial"/>
                <a:cs typeface="Arial"/>
                <a:sym typeface="Arial"/>
              </a:defRPr>
            </a:pPr>
            <a:r>
              <a:t>Let’s explore.</a:t>
            </a:r>
          </a:p>
        </p:txBody>
      </p:sp>
      <p:sp>
        <p:nvSpPr>
          <p:cNvPr id="973"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83" name="Group"/>
          <p:cNvGrpSpPr/>
          <p:nvPr/>
        </p:nvGrpSpPr>
        <p:grpSpPr>
          <a:xfrm>
            <a:off x="484317" y="5407684"/>
            <a:ext cx="1472926" cy="1133659"/>
            <a:chOff x="0" y="0"/>
            <a:chExt cx="1472925" cy="1133658"/>
          </a:xfrm>
        </p:grpSpPr>
        <p:sp>
          <p:nvSpPr>
            <p:cNvPr id="977" name="Rectangle"/>
            <p:cNvSpPr/>
            <p:nvPr/>
          </p:nvSpPr>
          <p:spPr>
            <a:xfrm>
              <a:off x="0" y="0"/>
              <a:ext cx="300083" cy="293488"/>
            </a:xfrm>
            <a:prstGeom prst="rect">
              <a:avLst/>
            </a:prstGeom>
            <a:solidFill>
              <a:srgbClr val="95951A"/>
            </a:solidFill>
            <a:ln w="25400" cap="flat">
              <a:solidFill>
                <a:srgbClr val="000000"/>
              </a:solidFill>
              <a:prstDash val="solid"/>
              <a:round/>
            </a:ln>
            <a:effectLst/>
          </p:spPr>
          <p:txBody>
            <a:bodyPr wrap="square" lIns="45718" tIns="45718" rIns="45718" bIns="45718" numCol="1" anchor="ctr">
              <a:noAutofit/>
            </a:bodyPr>
            <a:lstStyle/>
            <a:p>
              <a:pPr/>
            </a:p>
          </p:txBody>
        </p:sp>
        <p:sp>
          <p:nvSpPr>
            <p:cNvPr id="978" name="Rectangle"/>
            <p:cNvSpPr/>
            <p:nvPr/>
          </p:nvSpPr>
          <p:spPr>
            <a:xfrm>
              <a:off x="0" y="420085"/>
              <a:ext cx="300083" cy="293488"/>
            </a:xfrm>
            <a:prstGeom prst="rect">
              <a:avLst/>
            </a:prstGeom>
            <a:solidFill>
              <a:srgbClr val="9A3433"/>
            </a:solidFill>
            <a:ln w="25400" cap="flat">
              <a:solidFill>
                <a:srgbClr val="000000"/>
              </a:solidFill>
              <a:prstDash val="solid"/>
              <a:round/>
            </a:ln>
            <a:effectLst/>
          </p:spPr>
          <p:txBody>
            <a:bodyPr wrap="square" lIns="45718" tIns="45718" rIns="45718" bIns="45718" numCol="1" anchor="ctr">
              <a:noAutofit/>
            </a:bodyPr>
            <a:lstStyle/>
            <a:p>
              <a:pPr/>
            </a:p>
          </p:txBody>
        </p:sp>
        <p:sp>
          <p:nvSpPr>
            <p:cNvPr id="979" name="Rectangle"/>
            <p:cNvSpPr/>
            <p:nvPr/>
          </p:nvSpPr>
          <p:spPr>
            <a:xfrm>
              <a:off x="0" y="840170"/>
              <a:ext cx="300083" cy="293489"/>
            </a:xfrm>
            <a:prstGeom prst="rect">
              <a:avLst/>
            </a:prstGeom>
            <a:solidFill>
              <a:srgbClr val="CC9933"/>
            </a:solidFill>
            <a:ln w="25400" cap="flat">
              <a:solidFill>
                <a:srgbClr val="000000"/>
              </a:solidFill>
              <a:prstDash val="solid"/>
              <a:round/>
            </a:ln>
            <a:effectLst/>
          </p:spPr>
          <p:txBody>
            <a:bodyPr wrap="square" lIns="45718" tIns="45718" rIns="45718" bIns="45718" numCol="1" anchor="ctr">
              <a:noAutofit/>
            </a:bodyPr>
            <a:lstStyle/>
            <a:p>
              <a:pPr/>
            </a:p>
          </p:txBody>
        </p:sp>
        <p:sp>
          <p:nvSpPr>
            <p:cNvPr id="980" name="Tundra"/>
            <p:cNvSpPr txBox="1"/>
            <p:nvPr/>
          </p:nvSpPr>
          <p:spPr>
            <a:xfrm>
              <a:off x="448161" y="8475"/>
              <a:ext cx="621125" cy="276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Tundra</a:t>
              </a:r>
            </a:p>
          </p:txBody>
        </p:sp>
        <p:sp>
          <p:nvSpPr>
            <p:cNvPr id="981" name="Tiaga Forest"/>
            <p:cNvSpPr txBox="1"/>
            <p:nvPr/>
          </p:nvSpPr>
          <p:spPr>
            <a:xfrm>
              <a:off x="448161" y="428560"/>
              <a:ext cx="1024765" cy="276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Tiaga Forest</a:t>
              </a:r>
            </a:p>
          </p:txBody>
        </p:sp>
        <p:sp>
          <p:nvSpPr>
            <p:cNvPr id="982" name="Grassland"/>
            <p:cNvSpPr txBox="1"/>
            <p:nvPr/>
          </p:nvSpPr>
          <p:spPr>
            <a:xfrm>
              <a:off x="447369" y="848646"/>
              <a:ext cx="856602" cy="276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Grassland</a:t>
              </a:r>
            </a:p>
          </p:txBody>
        </p:sp>
      </p:grpSp>
      <p:sp>
        <p:nvSpPr>
          <p:cNvPr id="984" name="1. Organisms live in them."/>
          <p:cNvSpPr txBox="1"/>
          <p:nvPr>
            <p:ph type="title"/>
          </p:nvPr>
        </p:nvSpPr>
        <p:spPr>
          <a:xfrm>
            <a:off x="-1" y="275595"/>
            <a:ext cx="9144002" cy="776540"/>
          </a:xfrm>
          <a:prstGeom prst="rect">
            <a:avLst/>
          </a:prstGeom>
        </p:spPr>
        <p:txBody>
          <a:bodyPr/>
          <a:lstStyle>
            <a:lvl1pPr algn="ctr">
              <a:defRPr sz="3600">
                <a:latin typeface="Arial"/>
                <a:ea typeface="Arial"/>
                <a:cs typeface="Arial"/>
                <a:sym typeface="Arial"/>
              </a:defRPr>
            </a:lvl1pPr>
          </a:lstStyle>
          <a:p>
            <a:pPr/>
            <a:r>
              <a:t>1. Organisms live in them.</a:t>
            </a:r>
          </a:p>
        </p:txBody>
      </p:sp>
      <p:sp>
        <p:nvSpPr>
          <p:cNvPr id="985" name="Cognitive Learning Systems, Inc. © 2016"/>
          <p:cNvSpPr txBox="1"/>
          <p:nvPr/>
        </p:nvSpPr>
        <p:spPr>
          <a:xfrm>
            <a:off x="3091626" y="6616320"/>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grpSp>
        <p:nvGrpSpPr>
          <p:cNvPr id="1048" name="Group"/>
          <p:cNvGrpSpPr/>
          <p:nvPr/>
        </p:nvGrpSpPr>
        <p:grpSpPr>
          <a:xfrm>
            <a:off x="225706" y="1027340"/>
            <a:ext cx="8139157" cy="4803320"/>
            <a:chOff x="0" y="0"/>
            <a:chExt cx="8139155" cy="4803318"/>
          </a:xfrm>
        </p:grpSpPr>
        <p:grpSp>
          <p:nvGrpSpPr>
            <p:cNvPr id="1040" name="Group"/>
            <p:cNvGrpSpPr/>
            <p:nvPr/>
          </p:nvGrpSpPr>
          <p:grpSpPr>
            <a:xfrm>
              <a:off x="0" y="-1"/>
              <a:ext cx="8139156" cy="4803320"/>
              <a:chOff x="-79" y="-32"/>
              <a:chExt cx="8139155" cy="4803318"/>
            </a:xfrm>
          </p:grpSpPr>
          <p:sp>
            <p:nvSpPr>
              <p:cNvPr id="986" name="Shape"/>
              <p:cNvSpPr/>
              <p:nvPr/>
            </p:nvSpPr>
            <p:spPr>
              <a:xfrm>
                <a:off x="3967312" y="1461202"/>
                <a:ext cx="241909" cy="252509"/>
              </a:xfrm>
              <a:custGeom>
                <a:avLst/>
                <a:gdLst/>
                <a:ahLst/>
                <a:cxnLst>
                  <a:cxn ang="0">
                    <a:pos x="wd2" y="hd2"/>
                  </a:cxn>
                  <a:cxn ang="5400000">
                    <a:pos x="wd2" y="hd2"/>
                  </a:cxn>
                  <a:cxn ang="10800000">
                    <a:pos x="wd2" y="hd2"/>
                  </a:cxn>
                  <a:cxn ang="16200000">
                    <a:pos x="wd2" y="hd2"/>
                  </a:cxn>
                </a:cxnLst>
                <a:rect l="0" t="0" r="r" b="b"/>
                <a:pathLst>
                  <a:path w="19350" h="20377" fill="norm" stroke="1" extrusionOk="0">
                    <a:moveTo>
                      <a:pt x="15307" y="1044"/>
                    </a:moveTo>
                    <a:cubicBezTo>
                      <a:pt x="14634" y="1553"/>
                      <a:pt x="12514" y="5373"/>
                      <a:pt x="10254" y="6132"/>
                    </a:cubicBezTo>
                    <a:cubicBezTo>
                      <a:pt x="2873" y="8609"/>
                      <a:pt x="6258" y="7646"/>
                      <a:pt x="149" y="9184"/>
                    </a:cubicBezTo>
                    <a:cubicBezTo>
                      <a:pt x="485" y="11898"/>
                      <a:pt x="-903" y="15545"/>
                      <a:pt x="1159" y="17324"/>
                    </a:cubicBezTo>
                    <a:cubicBezTo>
                      <a:pt x="2777" y="18720"/>
                      <a:pt x="7223" y="15289"/>
                      <a:pt x="7223" y="15289"/>
                    </a:cubicBezTo>
                    <a:cubicBezTo>
                      <a:pt x="12828" y="9646"/>
                      <a:pt x="4298" y="17021"/>
                      <a:pt x="11265" y="19359"/>
                    </a:cubicBezTo>
                    <a:lnTo>
                      <a:pt x="14297" y="20377"/>
                    </a:lnTo>
                    <a:cubicBezTo>
                      <a:pt x="14634" y="19359"/>
                      <a:pt x="14554" y="18083"/>
                      <a:pt x="15307" y="17324"/>
                    </a:cubicBezTo>
                    <a:cubicBezTo>
                      <a:pt x="20697" y="11898"/>
                      <a:pt x="16655" y="21394"/>
                      <a:pt x="19350" y="13254"/>
                    </a:cubicBezTo>
                    <a:cubicBezTo>
                      <a:pt x="19013" y="9523"/>
                      <a:pt x="19176" y="5712"/>
                      <a:pt x="18339" y="2062"/>
                    </a:cubicBezTo>
                    <a:cubicBezTo>
                      <a:pt x="18125" y="1127"/>
                      <a:pt x="17242" y="-206"/>
                      <a:pt x="16318" y="27"/>
                    </a:cubicBezTo>
                    <a:cubicBezTo>
                      <a:pt x="15140" y="323"/>
                      <a:pt x="15156" y="2215"/>
                      <a:pt x="14297" y="3079"/>
                    </a:cubicBezTo>
                    <a:cubicBezTo>
                      <a:pt x="13764" y="3615"/>
                      <a:pt x="15981" y="535"/>
                      <a:pt x="15307" y="1044"/>
                    </a:cubicBezTo>
                    <a:close/>
                  </a:path>
                </a:pathLst>
              </a:custGeom>
              <a:solidFill>
                <a:srgbClr val="B02B2F"/>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039" name="Group"/>
              <p:cNvGrpSpPr/>
              <p:nvPr/>
            </p:nvGrpSpPr>
            <p:grpSpPr>
              <a:xfrm>
                <a:off x="-80" y="-33"/>
                <a:ext cx="8139157" cy="4803319"/>
                <a:chOff x="-77" y="-31"/>
                <a:chExt cx="8139155" cy="4803318"/>
              </a:xfrm>
            </p:grpSpPr>
            <p:sp>
              <p:nvSpPr>
                <p:cNvPr id="987" name="Shape"/>
                <p:cNvSpPr/>
                <p:nvPr/>
              </p:nvSpPr>
              <p:spPr>
                <a:xfrm>
                  <a:off x="3955501" y="1202738"/>
                  <a:ext cx="283219" cy="469099"/>
                </a:xfrm>
                <a:custGeom>
                  <a:avLst/>
                  <a:gdLst/>
                  <a:ahLst/>
                  <a:cxnLst>
                    <a:cxn ang="0">
                      <a:pos x="wd2" y="hd2"/>
                    </a:cxn>
                    <a:cxn ang="5400000">
                      <a:pos x="wd2" y="hd2"/>
                    </a:cxn>
                    <a:cxn ang="10800000">
                      <a:pos x="wd2" y="hd2"/>
                    </a:cxn>
                    <a:cxn ang="16200000">
                      <a:pos x="wd2" y="hd2"/>
                    </a:cxn>
                  </a:cxnLst>
                  <a:rect l="0" t="0" r="r" b="b"/>
                  <a:pathLst>
                    <a:path w="20177" h="21282" fill="norm" stroke="1" extrusionOk="0">
                      <a:moveTo>
                        <a:pt x="17117" y="17256"/>
                      </a:moveTo>
                      <a:cubicBezTo>
                        <a:pt x="15918" y="17064"/>
                        <a:pt x="11645" y="17374"/>
                        <a:pt x="9027" y="17831"/>
                      </a:cubicBezTo>
                      <a:cubicBezTo>
                        <a:pt x="7637" y="18074"/>
                        <a:pt x="6207" y="20310"/>
                        <a:pt x="5432" y="20707"/>
                      </a:cubicBezTo>
                      <a:cubicBezTo>
                        <a:pt x="4692" y="21086"/>
                        <a:pt x="3634" y="21090"/>
                        <a:pt x="2736" y="21282"/>
                      </a:cubicBezTo>
                      <a:cubicBezTo>
                        <a:pt x="2136" y="20899"/>
                        <a:pt x="1374" y="20597"/>
                        <a:pt x="938" y="20132"/>
                      </a:cubicBezTo>
                      <a:cubicBezTo>
                        <a:pt x="-806" y="18272"/>
                        <a:pt x="297" y="16431"/>
                        <a:pt x="938" y="14380"/>
                      </a:cubicBezTo>
                      <a:cubicBezTo>
                        <a:pt x="1124" y="13785"/>
                        <a:pt x="1349" y="13174"/>
                        <a:pt x="1837" y="12654"/>
                      </a:cubicBezTo>
                      <a:cubicBezTo>
                        <a:pt x="2273" y="12189"/>
                        <a:pt x="3126" y="11938"/>
                        <a:pt x="3634" y="11504"/>
                      </a:cubicBezTo>
                      <a:cubicBezTo>
                        <a:pt x="5829" y="9631"/>
                        <a:pt x="7391" y="8451"/>
                        <a:pt x="8128" y="6327"/>
                      </a:cubicBezTo>
                      <a:cubicBezTo>
                        <a:pt x="8524" y="5189"/>
                        <a:pt x="8632" y="4014"/>
                        <a:pt x="9027" y="2876"/>
                      </a:cubicBezTo>
                      <a:cubicBezTo>
                        <a:pt x="9233" y="2284"/>
                        <a:pt x="9155" y="1503"/>
                        <a:pt x="9926" y="1150"/>
                      </a:cubicBezTo>
                      <a:cubicBezTo>
                        <a:pt x="11468" y="446"/>
                        <a:pt x="15319" y="0"/>
                        <a:pt x="15319" y="0"/>
                      </a:cubicBezTo>
                      <a:cubicBezTo>
                        <a:pt x="16817" y="192"/>
                        <a:pt x="19192" y="-318"/>
                        <a:pt x="19813" y="575"/>
                      </a:cubicBezTo>
                      <a:cubicBezTo>
                        <a:pt x="20794" y="1988"/>
                        <a:pt x="19550" y="3685"/>
                        <a:pt x="18914" y="5177"/>
                      </a:cubicBezTo>
                      <a:cubicBezTo>
                        <a:pt x="18630" y="5844"/>
                        <a:pt x="17600" y="6284"/>
                        <a:pt x="17117" y="6902"/>
                      </a:cubicBezTo>
                      <a:cubicBezTo>
                        <a:pt x="16693" y="7445"/>
                        <a:pt x="16641" y="8086"/>
                        <a:pt x="16218" y="8628"/>
                      </a:cubicBezTo>
                      <a:cubicBezTo>
                        <a:pt x="12733" y="13088"/>
                        <a:pt x="15781" y="7742"/>
                        <a:pt x="13521" y="12079"/>
                      </a:cubicBezTo>
                      <a:cubicBezTo>
                        <a:pt x="13821" y="13229"/>
                        <a:pt x="13605" y="14487"/>
                        <a:pt x="14420" y="15530"/>
                      </a:cubicBezTo>
                      <a:cubicBezTo>
                        <a:pt x="16395" y="18058"/>
                        <a:pt x="19379" y="14936"/>
                        <a:pt x="16218" y="18981"/>
                      </a:cubicBezTo>
                      <a:cubicBezTo>
                        <a:pt x="16084" y="19153"/>
                        <a:pt x="18315" y="17447"/>
                        <a:pt x="17117" y="17256"/>
                      </a:cubicBezTo>
                      <a:close/>
                    </a:path>
                  </a:pathLst>
                </a:custGeom>
                <a:solidFill>
                  <a:srgbClr val="0A00FF"/>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038" name="Group"/>
                <p:cNvGrpSpPr/>
                <p:nvPr/>
              </p:nvGrpSpPr>
              <p:grpSpPr>
                <a:xfrm>
                  <a:off x="-78" y="-32"/>
                  <a:ext cx="8139157" cy="4803320"/>
                  <a:chOff x="-76" y="-29"/>
                  <a:chExt cx="8139155" cy="4803318"/>
                </a:xfrm>
              </p:grpSpPr>
              <p:sp>
                <p:nvSpPr>
                  <p:cNvPr id="988" name="Line"/>
                  <p:cNvSpPr/>
                  <p:nvPr/>
                </p:nvSpPr>
                <p:spPr>
                  <a:xfrm>
                    <a:off x="1769721" y="830944"/>
                    <a:ext cx="620788" cy="694697"/>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solidFill>
                    <a:srgbClr val="949700"/>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989" name="Line"/>
                  <p:cNvSpPr/>
                  <p:nvPr/>
                </p:nvSpPr>
                <p:spPr>
                  <a:xfrm>
                    <a:off x="4138359" y="1068299"/>
                    <a:ext cx="550725" cy="444834"/>
                  </a:xfrm>
                  <a:custGeom>
                    <a:avLst/>
                    <a:gdLst/>
                    <a:ahLst/>
                    <a:cxnLst>
                      <a:cxn ang="0">
                        <a:pos x="wd2" y="hd2"/>
                      </a:cxn>
                      <a:cxn ang="5400000">
                        <a:pos x="wd2" y="hd2"/>
                      </a:cxn>
                      <a:cxn ang="10800000">
                        <a:pos x="wd2" y="hd2"/>
                      </a:cxn>
                      <a:cxn ang="16200000">
                        <a:pos x="wd2" y="hd2"/>
                      </a:cxn>
                    </a:cxnLst>
                    <a:rect l="0" t="0" r="r" b="b"/>
                    <a:pathLst>
                      <a:path w="20581" h="21349" fill="norm" stroke="1" extrusionOk="0">
                        <a:moveTo>
                          <a:pt x="4518" y="7948"/>
                        </a:moveTo>
                        <a:cubicBezTo>
                          <a:pt x="4676" y="7339"/>
                          <a:pt x="4768" y="6695"/>
                          <a:pt x="4991" y="6121"/>
                        </a:cubicBezTo>
                        <a:cubicBezTo>
                          <a:pt x="5576" y="4612"/>
                          <a:pt x="6138" y="3771"/>
                          <a:pt x="7353" y="3075"/>
                        </a:cubicBezTo>
                        <a:cubicBezTo>
                          <a:pt x="8263" y="2553"/>
                          <a:pt x="10188" y="1857"/>
                          <a:pt x="10188" y="1857"/>
                        </a:cubicBezTo>
                        <a:cubicBezTo>
                          <a:pt x="10660" y="1247"/>
                          <a:pt x="10971" y="302"/>
                          <a:pt x="11605" y="29"/>
                        </a:cubicBezTo>
                        <a:cubicBezTo>
                          <a:pt x="12257" y="-251"/>
                          <a:pt x="14095" y="1560"/>
                          <a:pt x="14439" y="1857"/>
                        </a:cubicBezTo>
                        <a:cubicBezTo>
                          <a:pt x="14869" y="2687"/>
                          <a:pt x="15581" y="4324"/>
                          <a:pt x="16329" y="4902"/>
                        </a:cubicBezTo>
                        <a:cubicBezTo>
                          <a:pt x="16756" y="5233"/>
                          <a:pt x="17274" y="5308"/>
                          <a:pt x="17747" y="5511"/>
                        </a:cubicBezTo>
                        <a:cubicBezTo>
                          <a:pt x="18061" y="6121"/>
                          <a:pt x="18248" y="6881"/>
                          <a:pt x="18691" y="7339"/>
                        </a:cubicBezTo>
                        <a:cubicBezTo>
                          <a:pt x="20982" y="9702"/>
                          <a:pt x="19550" y="5788"/>
                          <a:pt x="20581" y="9775"/>
                        </a:cubicBezTo>
                        <a:cubicBezTo>
                          <a:pt x="20109" y="10181"/>
                          <a:pt x="19724" y="10873"/>
                          <a:pt x="19164" y="10994"/>
                        </a:cubicBezTo>
                        <a:cubicBezTo>
                          <a:pt x="17795" y="11288"/>
                          <a:pt x="17354" y="9625"/>
                          <a:pt x="16802" y="8557"/>
                        </a:cubicBezTo>
                        <a:cubicBezTo>
                          <a:pt x="16014" y="8760"/>
                          <a:pt x="14756" y="8215"/>
                          <a:pt x="14439" y="9166"/>
                        </a:cubicBezTo>
                        <a:cubicBezTo>
                          <a:pt x="14047" y="10347"/>
                          <a:pt x="15384" y="12821"/>
                          <a:pt x="15384" y="12821"/>
                        </a:cubicBezTo>
                        <a:cubicBezTo>
                          <a:pt x="13138" y="14752"/>
                          <a:pt x="14506" y="13808"/>
                          <a:pt x="11132" y="15258"/>
                        </a:cubicBezTo>
                        <a:lnTo>
                          <a:pt x="9715" y="15867"/>
                        </a:lnTo>
                        <a:cubicBezTo>
                          <a:pt x="9558" y="15258"/>
                          <a:pt x="9499" y="14590"/>
                          <a:pt x="9243" y="14039"/>
                        </a:cubicBezTo>
                        <a:cubicBezTo>
                          <a:pt x="8210" y="11821"/>
                          <a:pt x="7468" y="12999"/>
                          <a:pt x="5463" y="13430"/>
                        </a:cubicBezTo>
                        <a:cubicBezTo>
                          <a:pt x="4833" y="14648"/>
                          <a:pt x="3933" y="15696"/>
                          <a:pt x="3573" y="17085"/>
                        </a:cubicBezTo>
                        <a:cubicBezTo>
                          <a:pt x="2471" y="21349"/>
                          <a:pt x="3573" y="20334"/>
                          <a:pt x="1211" y="21349"/>
                        </a:cubicBezTo>
                        <a:cubicBezTo>
                          <a:pt x="-618" y="17811"/>
                          <a:pt x="-32" y="19774"/>
                          <a:pt x="739" y="12821"/>
                        </a:cubicBezTo>
                        <a:cubicBezTo>
                          <a:pt x="878" y="11563"/>
                          <a:pt x="1283" y="10451"/>
                          <a:pt x="2156" y="9775"/>
                        </a:cubicBezTo>
                        <a:cubicBezTo>
                          <a:pt x="2583" y="9445"/>
                          <a:pt x="3101" y="9369"/>
                          <a:pt x="3573" y="9166"/>
                        </a:cubicBezTo>
                        <a:cubicBezTo>
                          <a:pt x="3888" y="8557"/>
                          <a:pt x="4288" y="8008"/>
                          <a:pt x="4518" y="7339"/>
                        </a:cubicBezTo>
                        <a:cubicBezTo>
                          <a:pt x="4923" y="6165"/>
                          <a:pt x="5463" y="3684"/>
                          <a:pt x="5463" y="3684"/>
                        </a:cubicBezTo>
                      </a:path>
                    </a:pathLst>
                  </a:custGeom>
                  <a:solidFill>
                    <a:srgbClr val="B02B2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37" name="Group"/>
                  <p:cNvGrpSpPr/>
                  <p:nvPr/>
                </p:nvGrpSpPr>
                <p:grpSpPr>
                  <a:xfrm>
                    <a:off x="-77" y="-30"/>
                    <a:ext cx="8139157" cy="4803319"/>
                    <a:chOff x="-74" y="-28"/>
                    <a:chExt cx="8139155" cy="4803318"/>
                  </a:xfrm>
                </p:grpSpPr>
                <p:sp>
                  <p:nvSpPr>
                    <p:cNvPr id="990" name="Line"/>
                    <p:cNvSpPr/>
                    <p:nvPr/>
                  </p:nvSpPr>
                  <p:spPr>
                    <a:xfrm>
                      <a:off x="253746" y="1183881"/>
                      <a:ext cx="2175785" cy="959331"/>
                    </a:xfrm>
                    <a:custGeom>
                      <a:avLst/>
                      <a:gdLst/>
                      <a:ahLst/>
                      <a:cxnLst>
                        <a:cxn ang="0">
                          <a:pos x="wd2" y="hd2"/>
                        </a:cxn>
                        <a:cxn ang="5400000">
                          <a:pos x="wd2" y="hd2"/>
                        </a:cxn>
                        <a:cxn ang="10800000">
                          <a:pos x="wd2" y="hd2"/>
                        </a:cxn>
                        <a:cxn ang="16200000">
                          <a:pos x="wd2" y="hd2"/>
                        </a:cxn>
                      </a:cxnLst>
                      <a:rect l="0" t="0" r="r" b="b"/>
                      <a:pathLst>
                        <a:path w="21542" h="21600" fill="norm" stroke="1" extrusionOk="0">
                          <a:moveTo>
                            <a:pt x="500" y="9379"/>
                          </a:moveTo>
                          <a:cubicBezTo>
                            <a:pt x="324" y="7370"/>
                            <a:pt x="443" y="8416"/>
                            <a:pt x="125" y="6253"/>
                          </a:cubicBezTo>
                          <a:lnTo>
                            <a:pt x="0" y="5400"/>
                          </a:lnTo>
                          <a:cubicBezTo>
                            <a:pt x="288" y="3441"/>
                            <a:pt x="64" y="4118"/>
                            <a:pt x="500" y="3126"/>
                          </a:cubicBezTo>
                          <a:cubicBezTo>
                            <a:pt x="542" y="2842"/>
                            <a:pt x="594" y="2564"/>
                            <a:pt x="626" y="2274"/>
                          </a:cubicBezTo>
                          <a:cubicBezTo>
                            <a:pt x="677" y="1805"/>
                            <a:pt x="600" y="1194"/>
                            <a:pt x="751" y="853"/>
                          </a:cubicBezTo>
                          <a:cubicBezTo>
                            <a:pt x="937" y="429"/>
                            <a:pt x="1251" y="474"/>
                            <a:pt x="1501" y="284"/>
                          </a:cubicBezTo>
                          <a:lnTo>
                            <a:pt x="1877" y="0"/>
                          </a:lnTo>
                          <a:cubicBezTo>
                            <a:pt x="2002" y="189"/>
                            <a:pt x="2135" y="355"/>
                            <a:pt x="2252" y="568"/>
                          </a:cubicBezTo>
                          <a:cubicBezTo>
                            <a:pt x="2344" y="736"/>
                            <a:pt x="2397" y="1017"/>
                            <a:pt x="2502" y="1137"/>
                          </a:cubicBezTo>
                          <a:cubicBezTo>
                            <a:pt x="2738" y="1405"/>
                            <a:pt x="3034" y="1373"/>
                            <a:pt x="3253" y="1705"/>
                          </a:cubicBezTo>
                          <a:cubicBezTo>
                            <a:pt x="3378" y="1895"/>
                            <a:pt x="3494" y="2121"/>
                            <a:pt x="3629" y="2274"/>
                          </a:cubicBezTo>
                          <a:cubicBezTo>
                            <a:pt x="3937" y="2624"/>
                            <a:pt x="4466" y="2733"/>
                            <a:pt x="4755" y="2842"/>
                          </a:cubicBezTo>
                          <a:cubicBezTo>
                            <a:pt x="6295" y="2573"/>
                            <a:pt x="6397" y="2665"/>
                            <a:pt x="7883" y="1989"/>
                          </a:cubicBezTo>
                          <a:cubicBezTo>
                            <a:pt x="8012" y="1931"/>
                            <a:pt x="8133" y="1800"/>
                            <a:pt x="8258" y="1705"/>
                          </a:cubicBezTo>
                          <a:cubicBezTo>
                            <a:pt x="8800" y="1800"/>
                            <a:pt x="9345" y="1836"/>
                            <a:pt x="9885" y="1989"/>
                          </a:cubicBezTo>
                          <a:cubicBezTo>
                            <a:pt x="10015" y="2027"/>
                            <a:pt x="10147" y="2120"/>
                            <a:pt x="10260" y="2274"/>
                          </a:cubicBezTo>
                          <a:cubicBezTo>
                            <a:pt x="11001" y="3284"/>
                            <a:pt x="9703" y="2799"/>
                            <a:pt x="11261" y="3979"/>
                          </a:cubicBezTo>
                          <a:cubicBezTo>
                            <a:pt x="11386" y="4074"/>
                            <a:pt x="11509" y="4181"/>
                            <a:pt x="11636" y="4263"/>
                          </a:cubicBezTo>
                          <a:cubicBezTo>
                            <a:pt x="12736" y="4977"/>
                            <a:pt x="11612" y="4150"/>
                            <a:pt x="12512" y="4832"/>
                          </a:cubicBezTo>
                          <a:cubicBezTo>
                            <a:pt x="12596" y="5021"/>
                            <a:pt x="12670" y="5233"/>
                            <a:pt x="12762" y="5400"/>
                          </a:cubicBezTo>
                          <a:cubicBezTo>
                            <a:pt x="12880" y="5613"/>
                            <a:pt x="13044" y="5702"/>
                            <a:pt x="13138" y="5968"/>
                          </a:cubicBezTo>
                          <a:cubicBezTo>
                            <a:pt x="13220" y="6202"/>
                            <a:pt x="13231" y="6530"/>
                            <a:pt x="13263" y="6821"/>
                          </a:cubicBezTo>
                          <a:cubicBezTo>
                            <a:pt x="13356" y="7668"/>
                            <a:pt x="13414" y="8535"/>
                            <a:pt x="13513" y="9379"/>
                          </a:cubicBezTo>
                          <a:cubicBezTo>
                            <a:pt x="13652" y="10562"/>
                            <a:pt x="13708" y="11068"/>
                            <a:pt x="14014" y="11937"/>
                          </a:cubicBezTo>
                          <a:cubicBezTo>
                            <a:pt x="14087" y="12146"/>
                            <a:pt x="14180" y="12316"/>
                            <a:pt x="14264" y="12505"/>
                          </a:cubicBezTo>
                          <a:cubicBezTo>
                            <a:pt x="14481" y="13986"/>
                            <a:pt x="14247" y="12812"/>
                            <a:pt x="14639" y="13926"/>
                          </a:cubicBezTo>
                          <a:cubicBezTo>
                            <a:pt x="14733" y="14193"/>
                            <a:pt x="14764" y="14589"/>
                            <a:pt x="14889" y="14779"/>
                          </a:cubicBezTo>
                          <a:cubicBezTo>
                            <a:pt x="15033" y="14996"/>
                            <a:pt x="15225" y="14956"/>
                            <a:pt x="15390" y="15063"/>
                          </a:cubicBezTo>
                          <a:cubicBezTo>
                            <a:pt x="15517" y="15145"/>
                            <a:pt x="15647" y="15213"/>
                            <a:pt x="15765" y="15347"/>
                          </a:cubicBezTo>
                          <a:cubicBezTo>
                            <a:pt x="15900" y="15500"/>
                            <a:pt x="16003" y="15777"/>
                            <a:pt x="16141" y="15916"/>
                          </a:cubicBezTo>
                          <a:cubicBezTo>
                            <a:pt x="16382" y="16159"/>
                            <a:pt x="16891" y="16484"/>
                            <a:pt x="16891" y="16484"/>
                          </a:cubicBezTo>
                          <a:cubicBezTo>
                            <a:pt x="16933" y="16768"/>
                            <a:pt x="16949" y="17080"/>
                            <a:pt x="17016" y="17337"/>
                          </a:cubicBezTo>
                          <a:cubicBezTo>
                            <a:pt x="17188" y="17987"/>
                            <a:pt x="17347" y="17966"/>
                            <a:pt x="17642" y="18189"/>
                          </a:cubicBezTo>
                          <a:cubicBezTo>
                            <a:pt x="17809" y="18095"/>
                            <a:pt x="17977" y="18013"/>
                            <a:pt x="18143" y="17905"/>
                          </a:cubicBezTo>
                          <a:cubicBezTo>
                            <a:pt x="18269" y="17823"/>
                            <a:pt x="18445" y="17870"/>
                            <a:pt x="18518" y="17621"/>
                          </a:cubicBezTo>
                          <a:cubicBezTo>
                            <a:pt x="18636" y="17219"/>
                            <a:pt x="18597" y="16672"/>
                            <a:pt x="18643" y="16200"/>
                          </a:cubicBezTo>
                          <a:cubicBezTo>
                            <a:pt x="18680" y="15819"/>
                            <a:pt x="18700" y="15422"/>
                            <a:pt x="18768" y="15063"/>
                          </a:cubicBezTo>
                          <a:cubicBezTo>
                            <a:pt x="18935" y="14179"/>
                            <a:pt x="19060" y="14147"/>
                            <a:pt x="19394" y="13642"/>
                          </a:cubicBezTo>
                          <a:cubicBezTo>
                            <a:pt x="19602" y="13737"/>
                            <a:pt x="19842" y="13658"/>
                            <a:pt x="20019" y="13926"/>
                          </a:cubicBezTo>
                          <a:cubicBezTo>
                            <a:pt x="20129" y="14093"/>
                            <a:pt x="20086" y="14511"/>
                            <a:pt x="20145" y="14779"/>
                          </a:cubicBezTo>
                          <a:cubicBezTo>
                            <a:pt x="20218" y="15111"/>
                            <a:pt x="20479" y="15973"/>
                            <a:pt x="20645" y="16200"/>
                          </a:cubicBezTo>
                          <a:cubicBezTo>
                            <a:pt x="20758" y="16354"/>
                            <a:pt x="20902" y="16350"/>
                            <a:pt x="21020" y="16484"/>
                          </a:cubicBezTo>
                          <a:cubicBezTo>
                            <a:pt x="21155" y="16637"/>
                            <a:pt x="21271" y="16863"/>
                            <a:pt x="21396" y="17053"/>
                          </a:cubicBezTo>
                          <a:cubicBezTo>
                            <a:pt x="21437" y="17337"/>
                            <a:pt x="21600" y="17666"/>
                            <a:pt x="21521" y="17905"/>
                          </a:cubicBezTo>
                          <a:cubicBezTo>
                            <a:pt x="21418" y="18218"/>
                            <a:pt x="21186" y="18082"/>
                            <a:pt x="21020" y="18189"/>
                          </a:cubicBezTo>
                          <a:cubicBezTo>
                            <a:pt x="20894" y="18272"/>
                            <a:pt x="20770" y="18379"/>
                            <a:pt x="20645" y="18474"/>
                          </a:cubicBezTo>
                          <a:cubicBezTo>
                            <a:pt x="20562" y="18663"/>
                            <a:pt x="20489" y="18881"/>
                            <a:pt x="20395" y="19042"/>
                          </a:cubicBezTo>
                          <a:cubicBezTo>
                            <a:pt x="20154" y="19452"/>
                            <a:pt x="19857" y="19696"/>
                            <a:pt x="19644" y="20179"/>
                          </a:cubicBezTo>
                          <a:cubicBezTo>
                            <a:pt x="19494" y="20520"/>
                            <a:pt x="19229" y="21196"/>
                            <a:pt x="19018" y="21316"/>
                          </a:cubicBezTo>
                          <a:cubicBezTo>
                            <a:pt x="18652" y="21524"/>
                            <a:pt x="18268" y="21505"/>
                            <a:pt x="17892" y="21600"/>
                          </a:cubicBezTo>
                          <a:cubicBezTo>
                            <a:pt x="17392" y="21505"/>
                            <a:pt x="16886" y="21503"/>
                            <a:pt x="16391" y="21316"/>
                          </a:cubicBezTo>
                          <a:cubicBezTo>
                            <a:pt x="16131" y="21217"/>
                            <a:pt x="15900" y="20846"/>
                            <a:pt x="15640" y="20747"/>
                          </a:cubicBezTo>
                          <a:cubicBezTo>
                            <a:pt x="15145" y="20560"/>
                            <a:pt x="14639" y="20558"/>
                            <a:pt x="14139" y="20463"/>
                          </a:cubicBezTo>
                          <a:cubicBezTo>
                            <a:pt x="13772" y="20296"/>
                            <a:pt x="13474" y="20222"/>
                            <a:pt x="13138" y="19895"/>
                          </a:cubicBezTo>
                          <a:cubicBezTo>
                            <a:pt x="12966" y="19728"/>
                            <a:pt x="12820" y="19415"/>
                            <a:pt x="12637" y="19326"/>
                          </a:cubicBezTo>
                          <a:cubicBezTo>
                            <a:pt x="12227" y="19127"/>
                            <a:pt x="11803" y="19137"/>
                            <a:pt x="11386" y="19042"/>
                          </a:cubicBezTo>
                          <a:lnTo>
                            <a:pt x="10260" y="18189"/>
                          </a:lnTo>
                          <a:cubicBezTo>
                            <a:pt x="10135" y="18095"/>
                            <a:pt x="10016" y="17930"/>
                            <a:pt x="9885" y="17905"/>
                          </a:cubicBezTo>
                          <a:lnTo>
                            <a:pt x="8383" y="17621"/>
                          </a:lnTo>
                          <a:cubicBezTo>
                            <a:pt x="8258" y="17526"/>
                            <a:pt x="8121" y="17491"/>
                            <a:pt x="8008" y="17337"/>
                          </a:cubicBezTo>
                          <a:cubicBezTo>
                            <a:pt x="7907" y="17199"/>
                            <a:pt x="7850" y="16936"/>
                            <a:pt x="7758" y="16768"/>
                          </a:cubicBezTo>
                          <a:cubicBezTo>
                            <a:pt x="7640" y="16555"/>
                            <a:pt x="7507" y="16389"/>
                            <a:pt x="7382" y="16200"/>
                          </a:cubicBezTo>
                          <a:cubicBezTo>
                            <a:pt x="7299" y="15916"/>
                            <a:pt x="7226" y="15614"/>
                            <a:pt x="7132" y="15347"/>
                          </a:cubicBezTo>
                          <a:cubicBezTo>
                            <a:pt x="7058" y="15138"/>
                            <a:pt x="6942" y="15009"/>
                            <a:pt x="6882" y="14779"/>
                          </a:cubicBezTo>
                          <a:cubicBezTo>
                            <a:pt x="6479" y="13254"/>
                            <a:pt x="7129" y="14490"/>
                            <a:pt x="6381" y="13358"/>
                          </a:cubicBezTo>
                          <a:cubicBezTo>
                            <a:pt x="6339" y="13074"/>
                            <a:pt x="6315" y="12773"/>
                            <a:pt x="6256" y="12505"/>
                          </a:cubicBezTo>
                          <a:cubicBezTo>
                            <a:pt x="6098" y="11788"/>
                            <a:pt x="5988" y="11613"/>
                            <a:pt x="5756" y="11084"/>
                          </a:cubicBezTo>
                          <a:cubicBezTo>
                            <a:pt x="5672" y="10705"/>
                            <a:pt x="5598" y="10315"/>
                            <a:pt x="5505" y="9947"/>
                          </a:cubicBezTo>
                          <a:cubicBezTo>
                            <a:pt x="5431" y="9651"/>
                            <a:pt x="5316" y="9407"/>
                            <a:pt x="5255" y="9095"/>
                          </a:cubicBezTo>
                          <a:cubicBezTo>
                            <a:pt x="5148" y="8547"/>
                            <a:pt x="5224" y="7722"/>
                            <a:pt x="5005" y="7389"/>
                          </a:cubicBezTo>
                          <a:cubicBezTo>
                            <a:pt x="4144" y="6086"/>
                            <a:pt x="4539" y="6469"/>
                            <a:pt x="3879" y="5968"/>
                          </a:cubicBezTo>
                          <a:cubicBezTo>
                            <a:pt x="3754" y="6158"/>
                            <a:pt x="3621" y="6323"/>
                            <a:pt x="3503" y="6537"/>
                          </a:cubicBezTo>
                          <a:cubicBezTo>
                            <a:pt x="3411" y="6704"/>
                            <a:pt x="3354" y="6967"/>
                            <a:pt x="3253" y="7105"/>
                          </a:cubicBezTo>
                          <a:cubicBezTo>
                            <a:pt x="3140" y="7259"/>
                            <a:pt x="3003" y="7295"/>
                            <a:pt x="2878" y="7389"/>
                          </a:cubicBezTo>
                          <a:cubicBezTo>
                            <a:pt x="2711" y="7295"/>
                            <a:pt x="2543" y="7213"/>
                            <a:pt x="2377" y="7105"/>
                          </a:cubicBezTo>
                          <a:cubicBezTo>
                            <a:pt x="2250" y="7023"/>
                            <a:pt x="2134" y="6821"/>
                            <a:pt x="2002" y="6821"/>
                          </a:cubicBezTo>
                          <a:cubicBezTo>
                            <a:pt x="1830" y="6821"/>
                            <a:pt x="1668" y="7011"/>
                            <a:pt x="1501" y="7105"/>
                          </a:cubicBezTo>
                          <a:cubicBezTo>
                            <a:pt x="1418" y="7295"/>
                            <a:pt x="1312" y="7444"/>
                            <a:pt x="1251" y="7674"/>
                          </a:cubicBezTo>
                          <a:cubicBezTo>
                            <a:pt x="1030" y="8512"/>
                            <a:pt x="1272" y="8555"/>
                            <a:pt x="876" y="9095"/>
                          </a:cubicBezTo>
                          <a:cubicBezTo>
                            <a:pt x="763" y="9249"/>
                            <a:pt x="626" y="9284"/>
                            <a:pt x="500" y="9379"/>
                          </a:cubicBezTo>
                          <a:cubicBezTo>
                            <a:pt x="417" y="9095"/>
                            <a:pt x="317" y="8832"/>
                            <a:pt x="250" y="8526"/>
                          </a:cubicBezTo>
                          <a:cubicBezTo>
                            <a:pt x="160" y="8118"/>
                            <a:pt x="40" y="6901"/>
                            <a:pt x="0" y="6537"/>
                          </a:cubicBezTo>
                          <a:cubicBezTo>
                            <a:pt x="42" y="5968"/>
                            <a:pt x="36" y="5371"/>
                            <a:pt x="125" y="4832"/>
                          </a:cubicBezTo>
                          <a:cubicBezTo>
                            <a:pt x="167" y="4581"/>
                            <a:pt x="315" y="4493"/>
                            <a:pt x="375" y="4263"/>
                          </a:cubicBezTo>
                          <a:cubicBezTo>
                            <a:pt x="514" y="3740"/>
                            <a:pt x="500" y="3578"/>
                            <a:pt x="500" y="3126"/>
                          </a:cubicBezTo>
                        </a:path>
                      </a:pathLst>
                    </a:custGeom>
                    <a:solidFill>
                      <a:srgbClr val="9933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991" name="Shape"/>
                    <p:cNvSpPr/>
                    <p:nvPr/>
                  </p:nvSpPr>
                  <p:spPr>
                    <a:xfrm>
                      <a:off x="2211040" y="577626"/>
                      <a:ext cx="980393" cy="947914"/>
                    </a:xfrm>
                    <a:custGeom>
                      <a:avLst/>
                      <a:gdLst/>
                      <a:ahLst/>
                      <a:cxnLst>
                        <a:cxn ang="0">
                          <a:pos x="wd2" y="hd2"/>
                        </a:cxn>
                        <a:cxn ang="5400000">
                          <a:pos x="wd2" y="hd2"/>
                        </a:cxn>
                        <a:cxn ang="10800000">
                          <a:pos x="wd2" y="hd2"/>
                        </a:cxn>
                        <a:cxn ang="16200000">
                          <a:pos x="wd2" y="hd2"/>
                        </a:cxn>
                      </a:cxnLst>
                      <a:rect l="0" t="0" r="r" b="b"/>
                      <a:pathLst>
                        <a:path w="20986" h="21395" fill="norm" stroke="1" extrusionOk="0">
                          <a:moveTo>
                            <a:pt x="573" y="298"/>
                          </a:moveTo>
                          <a:cubicBezTo>
                            <a:pt x="799" y="441"/>
                            <a:pt x="1722" y="535"/>
                            <a:pt x="2196" y="868"/>
                          </a:cubicBezTo>
                          <a:cubicBezTo>
                            <a:pt x="2466" y="1058"/>
                            <a:pt x="2710" y="1299"/>
                            <a:pt x="3007" y="1438"/>
                          </a:cubicBezTo>
                          <a:cubicBezTo>
                            <a:pt x="3008" y="1438"/>
                            <a:pt x="5035" y="2149"/>
                            <a:pt x="5441" y="2292"/>
                          </a:cubicBezTo>
                          <a:cubicBezTo>
                            <a:pt x="5711" y="2387"/>
                            <a:pt x="6015" y="2410"/>
                            <a:pt x="6252" y="2577"/>
                          </a:cubicBezTo>
                          <a:lnTo>
                            <a:pt x="7064" y="3146"/>
                          </a:lnTo>
                          <a:cubicBezTo>
                            <a:pt x="7154" y="3431"/>
                            <a:pt x="7168" y="3757"/>
                            <a:pt x="7334" y="4001"/>
                          </a:cubicBezTo>
                          <a:cubicBezTo>
                            <a:pt x="7630" y="4438"/>
                            <a:pt x="8416" y="5140"/>
                            <a:pt x="8416" y="5140"/>
                          </a:cubicBezTo>
                          <a:cubicBezTo>
                            <a:pt x="9735" y="9308"/>
                            <a:pt x="8334" y="4369"/>
                            <a:pt x="9227" y="12830"/>
                          </a:cubicBezTo>
                          <a:cubicBezTo>
                            <a:pt x="9290" y="13427"/>
                            <a:pt x="9588" y="13969"/>
                            <a:pt x="9768" y="14539"/>
                          </a:cubicBezTo>
                          <a:cubicBezTo>
                            <a:pt x="9858" y="14824"/>
                            <a:pt x="9969" y="15102"/>
                            <a:pt x="10038" y="15393"/>
                          </a:cubicBezTo>
                          <a:cubicBezTo>
                            <a:pt x="10175" y="15972"/>
                            <a:pt x="10346" y="16815"/>
                            <a:pt x="10579" y="17387"/>
                          </a:cubicBezTo>
                          <a:cubicBezTo>
                            <a:pt x="11582" y="19851"/>
                            <a:pt x="10756" y="17377"/>
                            <a:pt x="11390" y="19381"/>
                          </a:cubicBezTo>
                          <a:cubicBezTo>
                            <a:pt x="11661" y="19286"/>
                            <a:pt x="11928" y="19179"/>
                            <a:pt x="12202" y="19096"/>
                          </a:cubicBezTo>
                          <a:cubicBezTo>
                            <a:pt x="12559" y="18989"/>
                            <a:pt x="12942" y="18965"/>
                            <a:pt x="13283" y="18811"/>
                          </a:cubicBezTo>
                          <a:cubicBezTo>
                            <a:pt x="13950" y="18510"/>
                            <a:pt x="15188" y="17227"/>
                            <a:pt x="15447" y="16818"/>
                          </a:cubicBezTo>
                          <a:cubicBezTo>
                            <a:pt x="15627" y="16533"/>
                            <a:pt x="15784" y="16230"/>
                            <a:pt x="15987" y="15963"/>
                          </a:cubicBezTo>
                          <a:cubicBezTo>
                            <a:pt x="17529" y="13934"/>
                            <a:pt x="15405" y="17169"/>
                            <a:pt x="17069" y="14539"/>
                          </a:cubicBezTo>
                          <a:cubicBezTo>
                            <a:pt x="16709" y="14349"/>
                            <a:pt x="16358" y="14137"/>
                            <a:pt x="15987" y="13969"/>
                          </a:cubicBezTo>
                          <a:cubicBezTo>
                            <a:pt x="15725" y="13851"/>
                            <a:pt x="15282" y="13963"/>
                            <a:pt x="15176" y="13685"/>
                          </a:cubicBezTo>
                          <a:cubicBezTo>
                            <a:pt x="15038" y="13321"/>
                            <a:pt x="15345" y="12922"/>
                            <a:pt x="15447" y="12545"/>
                          </a:cubicBezTo>
                          <a:cubicBezTo>
                            <a:pt x="15754" y="11412"/>
                            <a:pt x="15555" y="11805"/>
                            <a:pt x="16528" y="11121"/>
                          </a:cubicBezTo>
                          <a:cubicBezTo>
                            <a:pt x="16618" y="10742"/>
                            <a:pt x="16633" y="10332"/>
                            <a:pt x="16799" y="9982"/>
                          </a:cubicBezTo>
                          <a:cubicBezTo>
                            <a:pt x="17016" y="9524"/>
                            <a:pt x="17832" y="9111"/>
                            <a:pt x="18151" y="8843"/>
                          </a:cubicBezTo>
                          <a:cubicBezTo>
                            <a:pt x="18350" y="8675"/>
                            <a:pt x="18511" y="8463"/>
                            <a:pt x="18692" y="8273"/>
                          </a:cubicBezTo>
                          <a:cubicBezTo>
                            <a:pt x="19052" y="8368"/>
                            <a:pt x="19550" y="8245"/>
                            <a:pt x="19773" y="8558"/>
                          </a:cubicBezTo>
                          <a:cubicBezTo>
                            <a:pt x="19944" y="8798"/>
                            <a:pt x="19641" y="9150"/>
                            <a:pt x="19503" y="9412"/>
                          </a:cubicBezTo>
                          <a:cubicBezTo>
                            <a:pt x="18575" y="11172"/>
                            <a:pt x="18795" y="10859"/>
                            <a:pt x="17610" y="11691"/>
                          </a:cubicBezTo>
                          <a:cubicBezTo>
                            <a:pt x="17915" y="12814"/>
                            <a:pt x="17665" y="13969"/>
                            <a:pt x="18962" y="13969"/>
                          </a:cubicBezTo>
                          <a:cubicBezTo>
                            <a:pt x="19247" y="13969"/>
                            <a:pt x="19503" y="13780"/>
                            <a:pt x="19773" y="13685"/>
                          </a:cubicBezTo>
                          <a:cubicBezTo>
                            <a:pt x="20134" y="13780"/>
                            <a:pt x="20632" y="13656"/>
                            <a:pt x="20855" y="13969"/>
                          </a:cubicBezTo>
                          <a:cubicBezTo>
                            <a:pt x="21432" y="14780"/>
                            <a:pt x="19918" y="15058"/>
                            <a:pt x="19773" y="15109"/>
                          </a:cubicBezTo>
                          <a:cubicBezTo>
                            <a:pt x="18403" y="16552"/>
                            <a:pt x="20177" y="14854"/>
                            <a:pt x="18421" y="15963"/>
                          </a:cubicBezTo>
                          <a:cubicBezTo>
                            <a:pt x="18203" y="16101"/>
                            <a:pt x="18108" y="16413"/>
                            <a:pt x="17880" y="16533"/>
                          </a:cubicBezTo>
                          <a:cubicBezTo>
                            <a:pt x="17548" y="16708"/>
                            <a:pt x="17156" y="16710"/>
                            <a:pt x="16799" y="16818"/>
                          </a:cubicBezTo>
                          <a:cubicBezTo>
                            <a:pt x="16525" y="16900"/>
                            <a:pt x="16258" y="17007"/>
                            <a:pt x="15987" y="17102"/>
                          </a:cubicBezTo>
                          <a:cubicBezTo>
                            <a:pt x="15897" y="17387"/>
                            <a:pt x="15864" y="17699"/>
                            <a:pt x="15717" y="17957"/>
                          </a:cubicBezTo>
                          <a:cubicBezTo>
                            <a:pt x="15245" y="18785"/>
                            <a:pt x="14363" y="18812"/>
                            <a:pt x="13554" y="19096"/>
                          </a:cubicBezTo>
                          <a:lnTo>
                            <a:pt x="12742" y="19381"/>
                          </a:lnTo>
                          <a:lnTo>
                            <a:pt x="11931" y="19666"/>
                          </a:lnTo>
                          <a:cubicBezTo>
                            <a:pt x="11751" y="19951"/>
                            <a:pt x="11536" y="20214"/>
                            <a:pt x="11390" y="20520"/>
                          </a:cubicBezTo>
                          <a:cubicBezTo>
                            <a:pt x="11263" y="20789"/>
                            <a:pt x="11375" y="21240"/>
                            <a:pt x="11120" y="21375"/>
                          </a:cubicBezTo>
                          <a:cubicBezTo>
                            <a:pt x="10800" y="21543"/>
                            <a:pt x="9634" y="20616"/>
                            <a:pt x="9497" y="20520"/>
                          </a:cubicBezTo>
                          <a:cubicBezTo>
                            <a:pt x="9110" y="19705"/>
                            <a:pt x="8885" y="19364"/>
                            <a:pt x="8686" y="18526"/>
                          </a:cubicBezTo>
                          <a:cubicBezTo>
                            <a:pt x="8302" y="16906"/>
                            <a:pt x="8180" y="14928"/>
                            <a:pt x="7875" y="13400"/>
                          </a:cubicBezTo>
                          <a:cubicBezTo>
                            <a:pt x="7757" y="12812"/>
                            <a:pt x="7650" y="12190"/>
                            <a:pt x="7334" y="11691"/>
                          </a:cubicBezTo>
                          <a:cubicBezTo>
                            <a:pt x="6635" y="10587"/>
                            <a:pt x="6896" y="11161"/>
                            <a:pt x="6523" y="9982"/>
                          </a:cubicBezTo>
                          <a:cubicBezTo>
                            <a:pt x="8163" y="7390"/>
                            <a:pt x="7823" y="8689"/>
                            <a:pt x="7334" y="4571"/>
                          </a:cubicBezTo>
                          <a:cubicBezTo>
                            <a:pt x="7254" y="3896"/>
                            <a:pt x="6967" y="3308"/>
                            <a:pt x="6252" y="3146"/>
                          </a:cubicBezTo>
                          <a:cubicBezTo>
                            <a:pt x="5279" y="2927"/>
                            <a:pt x="4269" y="2957"/>
                            <a:pt x="3278" y="2862"/>
                          </a:cubicBezTo>
                          <a:lnTo>
                            <a:pt x="1655" y="2292"/>
                          </a:lnTo>
                          <a:lnTo>
                            <a:pt x="844" y="2007"/>
                          </a:lnTo>
                          <a:cubicBezTo>
                            <a:pt x="595" y="1745"/>
                            <a:pt x="-168" y="1111"/>
                            <a:pt x="33" y="583"/>
                          </a:cubicBezTo>
                          <a:cubicBezTo>
                            <a:pt x="153" y="265"/>
                            <a:pt x="542" y="141"/>
                            <a:pt x="844" y="14"/>
                          </a:cubicBezTo>
                          <a:cubicBezTo>
                            <a:pt x="1011" y="-57"/>
                            <a:pt x="348" y="156"/>
                            <a:pt x="573" y="298"/>
                          </a:cubicBezTo>
                          <a:close/>
                        </a:path>
                      </a:pathLst>
                    </a:custGeom>
                    <a:solidFill>
                      <a:srgbClr val="9497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036" name="Group"/>
                    <p:cNvGrpSpPr/>
                    <p:nvPr/>
                  </p:nvGrpSpPr>
                  <p:grpSpPr>
                    <a:xfrm>
                      <a:off x="-75" y="-29"/>
                      <a:ext cx="8139157" cy="4803320"/>
                      <a:chOff x="-73" y="-26"/>
                      <a:chExt cx="8139155" cy="4803318"/>
                    </a:xfrm>
                  </p:grpSpPr>
                  <p:sp>
                    <p:nvSpPr>
                      <p:cNvPr id="992" name="Line"/>
                      <p:cNvSpPr/>
                      <p:nvPr/>
                    </p:nvSpPr>
                    <p:spPr>
                      <a:xfrm>
                        <a:off x="4094021" y="3621288"/>
                        <a:ext cx="354386" cy="556649"/>
                      </a:xfrm>
                      <a:custGeom>
                        <a:avLst/>
                        <a:gdLst/>
                        <a:ahLst/>
                        <a:cxnLst>
                          <a:cxn ang="0">
                            <a:pos x="wd2" y="hd2"/>
                          </a:cxn>
                          <a:cxn ang="5400000">
                            <a:pos x="wd2" y="hd2"/>
                          </a:cxn>
                          <a:cxn ang="10800000">
                            <a:pos x="wd2" y="hd2"/>
                          </a:cxn>
                          <a:cxn ang="16200000">
                            <a:pos x="wd2" y="hd2"/>
                          </a:cxn>
                        </a:cxnLst>
                        <a:rect l="0" t="0" r="r" b="b"/>
                        <a:pathLst>
                          <a:path w="20325" h="21600" fill="norm" stroke="1" extrusionOk="0">
                            <a:moveTo>
                              <a:pt x="2894" y="0"/>
                            </a:moveTo>
                            <a:cubicBezTo>
                              <a:pt x="3041" y="594"/>
                              <a:pt x="3521" y="3489"/>
                              <a:pt x="4345" y="4418"/>
                            </a:cubicBezTo>
                            <a:cubicBezTo>
                              <a:pt x="4697" y="4815"/>
                              <a:pt x="5185" y="5193"/>
                              <a:pt x="5797" y="5400"/>
                            </a:cubicBezTo>
                            <a:cubicBezTo>
                              <a:pt x="7165" y="5863"/>
                              <a:pt x="10150" y="6382"/>
                              <a:pt x="10150" y="6382"/>
                            </a:cubicBezTo>
                            <a:cubicBezTo>
                              <a:pt x="10391" y="6873"/>
                              <a:pt x="10482" y="7411"/>
                              <a:pt x="10875" y="7855"/>
                            </a:cubicBezTo>
                            <a:cubicBezTo>
                              <a:pt x="12141" y="9283"/>
                              <a:pt x="14509" y="9329"/>
                              <a:pt x="16679" y="9818"/>
                            </a:cubicBezTo>
                            <a:lnTo>
                              <a:pt x="18856" y="10309"/>
                            </a:lnTo>
                            <a:cubicBezTo>
                              <a:pt x="19340" y="10800"/>
                              <a:pt x="20478" y="11203"/>
                              <a:pt x="20307" y="11782"/>
                            </a:cubicBezTo>
                            <a:cubicBezTo>
                              <a:pt x="20193" y="12167"/>
                              <a:pt x="15236" y="13743"/>
                              <a:pt x="15228" y="13745"/>
                            </a:cubicBezTo>
                            <a:cubicBezTo>
                              <a:pt x="14986" y="14236"/>
                              <a:pt x="14503" y="14701"/>
                              <a:pt x="14503" y="15218"/>
                            </a:cubicBezTo>
                            <a:cubicBezTo>
                              <a:pt x="14503" y="17028"/>
                              <a:pt x="15135" y="17118"/>
                              <a:pt x="16679" y="18164"/>
                            </a:cubicBezTo>
                            <a:cubicBezTo>
                              <a:pt x="17163" y="19145"/>
                              <a:pt x="18130" y="20127"/>
                              <a:pt x="16679" y="21109"/>
                            </a:cubicBezTo>
                            <a:cubicBezTo>
                              <a:pt x="16139" y="21475"/>
                              <a:pt x="15228" y="21436"/>
                              <a:pt x="14503" y="21600"/>
                            </a:cubicBezTo>
                            <a:cubicBezTo>
                              <a:pt x="12685" y="21292"/>
                              <a:pt x="10743" y="21198"/>
                              <a:pt x="9424" y="20127"/>
                            </a:cubicBezTo>
                            <a:cubicBezTo>
                              <a:pt x="7537" y="18595"/>
                              <a:pt x="8381" y="18225"/>
                              <a:pt x="7248" y="16691"/>
                            </a:cubicBezTo>
                            <a:cubicBezTo>
                              <a:pt x="6824" y="16117"/>
                              <a:pt x="5310" y="14628"/>
                              <a:pt x="4345" y="14236"/>
                            </a:cubicBezTo>
                            <a:cubicBezTo>
                              <a:pt x="3690" y="13970"/>
                              <a:pt x="2894" y="13909"/>
                              <a:pt x="2169" y="13745"/>
                            </a:cubicBezTo>
                            <a:cubicBezTo>
                              <a:pt x="-1122" y="10405"/>
                              <a:pt x="-78" y="12113"/>
                              <a:pt x="1443" y="4909"/>
                            </a:cubicBezTo>
                            <a:cubicBezTo>
                              <a:pt x="1660" y="3885"/>
                              <a:pt x="2411" y="2945"/>
                              <a:pt x="2894" y="1964"/>
                            </a:cubicBezTo>
                            <a:lnTo>
                              <a:pt x="3620" y="491"/>
                            </a:lnTo>
                            <a:cubicBezTo>
                              <a:pt x="4575" y="2429"/>
                              <a:pt x="4345" y="1446"/>
                              <a:pt x="4345" y="3436"/>
                            </a:cubicBezTo>
                          </a:path>
                        </a:pathLst>
                      </a:custGeom>
                      <a:solidFill>
                        <a:srgbClr val="FDE73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35" name="Group"/>
                      <p:cNvGrpSpPr/>
                      <p:nvPr/>
                    </p:nvGrpSpPr>
                    <p:grpSpPr>
                      <a:xfrm>
                        <a:off x="-74" y="-27"/>
                        <a:ext cx="8139157" cy="4803319"/>
                        <a:chOff x="-71" y="-25"/>
                        <a:chExt cx="8139155" cy="4803318"/>
                      </a:xfrm>
                    </p:grpSpPr>
                    <p:sp>
                      <p:nvSpPr>
                        <p:cNvPr id="993" name="Shape"/>
                        <p:cNvSpPr/>
                        <p:nvPr/>
                      </p:nvSpPr>
                      <p:spPr>
                        <a:xfrm>
                          <a:off x="4988983" y="2181113"/>
                          <a:ext cx="503416" cy="239242"/>
                        </a:xfrm>
                        <a:custGeom>
                          <a:avLst/>
                          <a:gdLst/>
                          <a:ahLst/>
                          <a:cxnLst>
                            <a:cxn ang="0">
                              <a:pos x="wd2" y="hd2"/>
                            </a:cxn>
                            <a:cxn ang="5400000">
                              <a:pos x="wd2" y="hd2"/>
                            </a:cxn>
                            <a:cxn ang="10800000">
                              <a:pos x="wd2" y="hd2"/>
                            </a:cxn>
                            <a:cxn ang="16200000">
                              <a:pos x="wd2" y="hd2"/>
                            </a:cxn>
                          </a:cxnLst>
                          <a:rect l="0" t="0" r="r" b="b"/>
                          <a:pathLst>
                            <a:path w="20223" h="21600" fill="norm" stroke="1" extrusionOk="0">
                              <a:moveTo>
                                <a:pt x="17308" y="0"/>
                              </a:moveTo>
                              <a:cubicBezTo>
                                <a:pt x="17224" y="0"/>
                                <a:pt x="17325" y="3176"/>
                                <a:pt x="16802" y="3411"/>
                              </a:cubicBezTo>
                              <a:cubicBezTo>
                                <a:pt x="14682" y="4362"/>
                                <a:pt x="12659" y="2583"/>
                                <a:pt x="10726" y="1137"/>
                              </a:cubicBezTo>
                              <a:cubicBezTo>
                                <a:pt x="10220" y="1516"/>
                                <a:pt x="9584" y="1426"/>
                                <a:pt x="9207" y="2274"/>
                              </a:cubicBezTo>
                              <a:cubicBezTo>
                                <a:pt x="8009" y="4964"/>
                                <a:pt x="9566" y="6987"/>
                                <a:pt x="7688" y="9095"/>
                              </a:cubicBezTo>
                              <a:cubicBezTo>
                                <a:pt x="6874" y="10009"/>
                                <a:pt x="2484" y="11886"/>
                                <a:pt x="1105" y="12505"/>
                              </a:cubicBezTo>
                              <a:cubicBezTo>
                                <a:pt x="559" y="14346"/>
                                <a:pt x="-768" y="16871"/>
                                <a:pt x="599" y="19326"/>
                              </a:cubicBezTo>
                              <a:cubicBezTo>
                                <a:pt x="1143" y="20302"/>
                                <a:pt x="1949" y="20084"/>
                                <a:pt x="2625" y="20463"/>
                              </a:cubicBezTo>
                              <a:cubicBezTo>
                                <a:pt x="3637" y="20084"/>
                                <a:pt x="4636" y="19326"/>
                                <a:pt x="5663" y="19326"/>
                              </a:cubicBezTo>
                              <a:cubicBezTo>
                                <a:pt x="13702" y="19326"/>
                                <a:pt x="12172" y="18514"/>
                                <a:pt x="16296" y="21600"/>
                              </a:cubicBezTo>
                              <a:lnTo>
                                <a:pt x="19334" y="20463"/>
                              </a:lnTo>
                              <a:cubicBezTo>
                                <a:pt x="20832" y="10372"/>
                                <a:pt x="20615" y="4648"/>
                                <a:pt x="17308" y="3411"/>
                              </a:cubicBezTo>
                              <a:cubicBezTo>
                                <a:pt x="16809" y="3224"/>
                                <a:pt x="17393" y="0"/>
                                <a:pt x="17308" y="0"/>
                              </a:cubicBezTo>
                              <a:close/>
                            </a:path>
                          </a:pathLst>
                        </a:custGeom>
                        <a:solidFill>
                          <a:srgbClr val="FEFF55"/>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034" name="Group"/>
                        <p:cNvGrpSpPr/>
                        <p:nvPr/>
                      </p:nvGrpSpPr>
                      <p:grpSpPr>
                        <a:xfrm>
                          <a:off x="-72" y="-26"/>
                          <a:ext cx="8139157" cy="4803320"/>
                          <a:chOff x="-70" y="-23"/>
                          <a:chExt cx="8139155" cy="4803318"/>
                        </a:xfrm>
                      </p:grpSpPr>
                      <p:sp>
                        <p:nvSpPr>
                          <p:cNvPr id="994" name="Line"/>
                          <p:cNvSpPr/>
                          <p:nvPr/>
                        </p:nvSpPr>
                        <p:spPr>
                          <a:xfrm>
                            <a:off x="4638549" y="2413559"/>
                            <a:ext cx="479885" cy="601269"/>
                          </a:xfrm>
                          <a:custGeom>
                            <a:avLst/>
                            <a:gdLst/>
                            <a:ahLst/>
                            <a:cxnLst>
                              <a:cxn ang="0">
                                <a:pos x="wd2" y="hd2"/>
                              </a:cxn>
                              <a:cxn ang="5400000">
                                <a:pos x="wd2" y="hd2"/>
                              </a:cxn>
                              <a:cxn ang="10800000">
                                <a:pos x="wd2" y="hd2"/>
                              </a:cxn>
                              <a:cxn ang="16200000">
                                <a:pos x="wd2" y="hd2"/>
                              </a:cxn>
                            </a:cxnLst>
                            <a:rect l="0" t="0" r="r" b="b"/>
                            <a:pathLst>
                              <a:path w="20354" h="20927" fill="norm" stroke="1" extrusionOk="0">
                                <a:moveTo>
                                  <a:pt x="13355" y="5543"/>
                                </a:moveTo>
                                <a:cubicBezTo>
                                  <a:pt x="13177" y="3931"/>
                                  <a:pt x="14427" y="1641"/>
                                  <a:pt x="12821" y="708"/>
                                </a:cubicBezTo>
                                <a:cubicBezTo>
                                  <a:pt x="10449" y="-670"/>
                                  <a:pt x="3824" y="321"/>
                                  <a:pt x="538" y="708"/>
                                </a:cubicBezTo>
                                <a:cubicBezTo>
                                  <a:pt x="430" y="1690"/>
                                  <a:pt x="-616" y="6078"/>
                                  <a:pt x="538" y="7741"/>
                                </a:cubicBezTo>
                                <a:cubicBezTo>
                                  <a:pt x="857" y="8199"/>
                                  <a:pt x="1606" y="8327"/>
                                  <a:pt x="2140" y="8620"/>
                                </a:cubicBezTo>
                                <a:cubicBezTo>
                                  <a:pt x="2496" y="9059"/>
                                  <a:pt x="2754" y="9565"/>
                                  <a:pt x="3208" y="9938"/>
                                </a:cubicBezTo>
                                <a:cubicBezTo>
                                  <a:pt x="3662" y="10312"/>
                                  <a:pt x="4309" y="10488"/>
                                  <a:pt x="4810" y="10818"/>
                                </a:cubicBezTo>
                                <a:cubicBezTo>
                                  <a:pt x="5204" y="11076"/>
                                  <a:pt x="5522" y="11404"/>
                                  <a:pt x="5878" y="11697"/>
                                </a:cubicBezTo>
                                <a:cubicBezTo>
                                  <a:pt x="6056" y="12136"/>
                                  <a:pt x="6061" y="12654"/>
                                  <a:pt x="6412" y="13015"/>
                                </a:cubicBezTo>
                                <a:cubicBezTo>
                                  <a:pt x="6813" y="13428"/>
                                  <a:pt x="7728" y="13422"/>
                                  <a:pt x="8015" y="13894"/>
                                </a:cubicBezTo>
                                <a:cubicBezTo>
                                  <a:pt x="8499" y="14692"/>
                                  <a:pt x="8314" y="15662"/>
                                  <a:pt x="8549" y="16532"/>
                                </a:cubicBezTo>
                                <a:cubicBezTo>
                                  <a:pt x="8671" y="16984"/>
                                  <a:pt x="8928" y="17405"/>
                                  <a:pt x="9083" y="17850"/>
                                </a:cubicBezTo>
                                <a:cubicBezTo>
                                  <a:pt x="9284" y="18431"/>
                                  <a:pt x="9328" y="19053"/>
                                  <a:pt x="9617" y="19609"/>
                                </a:cubicBezTo>
                                <a:cubicBezTo>
                                  <a:pt x="9870" y="20094"/>
                                  <a:pt x="10329" y="20488"/>
                                  <a:pt x="10685" y="20927"/>
                                </a:cubicBezTo>
                                <a:cubicBezTo>
                                  <a:pt x="11753" y="20781"/>
                                  <a:pt x="12949" y="20930"/>
                                  <a:pt x="13889" y="20488"/>
                                </a:cubicBezTo>
                                <a:cubicBezTo>
                                  <a:pt x="14378" y="20258"/>
                                  <a:pt x="14071" y="19531"/>
                                  <a:pt x="14423" y="19169"/>
                                </a:cubicBezTo>
                                <a:cubicBezTo>
                                  <a:pt x="14824" y="18757"/>
                                  <a:pt x="15435" y="18498"/>
                                  <a:pt x="16025" y="18290"/>
                                </a:cubicBezTo>
                                <a:cubicBezTo>
                                  <a:pt x="16700" y="18052"/>
                                  <a:pt x="17456" y="18016"/>
                                  <a:pt x="18161" y="17850"/>
                                </a:cubicBezTo>
                                <a:cubicBezTo>
                                  <a:pt x="18703" y="17723"/>
                                  <a:pt x="19229" y="17557"/>
                                  <a:pt x="19763" y="17411"/>
                                </a:cubicBezTo>
                                <a:cubicBezTo>
                                  <a:pt x="19967" y="16909"/>
                                  <a:pt x="20984" y="15276"/>
                                  <a:pt x="19763" y="14774"/>
                                </a:cubicBezTo>
                                <a:cubicBezTo>
                                  <a:pt x="19260" y="14566"/>
                                  <a:pt x="18695" y="15067"/>
                                  <a:pt x="18161" y="15213"/>
                                </a:cubicBezTo>
                                <a:cubicBezTo>
                                  <a:pt x="17449" y="15067"/>
                                  <a:pt x="16731" y="14940"/>
                                  <a:pt x="16025" y="14774"/>
                                </a:cubicBezTo>
                                <a:cubicBezTo>
                                  <a:pt x="15484" y="14646"/>
                                  <a:pt x="14775" y="14696"/>
                                  <a:pt x="14423" y="14334"/>
                                </a:cubicBezTo>
                                <a:cubicBezTo>
                                  <a:pt x="13965" y="13862"/>
                                  <a:pt x="14347" y="13048"/>
                                  <a:pt x="13889" y="12576"/>
                                </a:cubicBezTo>
                                <a:cubicBezTo>
                                  <a:pt x="13537" y="12214"/>
                                  <a:pt x="12790" y="12343"/>
                                  <a:pt x="12287" y="12136"/>
                                </a:cubicBezTo>
                                <a:cubicBezTo>
                                  <a:pt x="11713" y="11900"/>
                                  <a:pt x="11219" y="11550"/>
                                  <a:pt x="10685" y="11257"/>
                                </a:cubicBezTo>
                                <a:cubicBezTo>
                                  <a:pt x="10293" y="10290"/>
                                  <a:pt x="8976" y="7917"/>
                                  <a:pt x="11219" y="7301"/>
                                </a:cubicBezTo>
                                <a:lnTo>
                                  <a:pt x="12821" y="6862"/>
                                </a:lnTo>
                                <a:cubicBezTo>
                                  <a:pt x="13177" y="7155"/>
                                  <a:pt x="13395" y="7659"/>
                                  <a:pt x="13889" y="7741"/>
                                </a:cubicBezTo>
                                <a:cubicBezTo>
                                  <a:pt x="14441" y="7832"/>
                                  <a:pt x="15491" y="7764"/>
                                  <a:pt x="15491" y="7301"/>
                                </a:cubicBezTo>
                                <a:cubicBezTo>
                                  <a:pt x="15491" y="6773"/>
                                  <a:pt x="14390" y="6752"/>
                                  <a:pt x="13889" y="6422"/>
                                </a:cubicBezTo>
                                <a:cubicBezTo>
                                  <a:pt x="13496" y="6163"/>
                                  <a:pt x="13177" y="5836"/>
                                  <a:pt x="12821" y="5543"/>
                                </a:cubicBezTo>
                                <a:cubicBezTo>
                                  <a:pt x="12643" y="4078"/>
                                  <a:pt x="12853" y="2544"/>
                                  <a:pt x="12287" y="1147"/>
                                </a:cubicBezTo>
                                <a:cubicBezTo>
                                  <a:pt x="12084" y="646"/>
                                  <a:pt x="11324" y="316"/>
                                  <a:pt x="10685" y="268"/>
                                </a:cubicBezTo>
                                <a:cubicBezTo>
                                  <a:pt x="7316" y="16"/>
                                  <a:pt x="3920" y="268"/>
                                  <a:pt x="538" y="268"/>
                                </a:cubicBezTo>
                              </a:path>
                            </a:pathLst>
                          </a:custGeom>
                          <a:solidFill>
                            <a:srgbClr val="FFFF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33" name="Group"/>
                          <p:cNvGrpSpPr/>
                          <p:nvPr/>
                        </p:nvGrpSpPr>
                        <p:grpSpPr>
                          <a:xfrm>
                            <a:off x="-71" y="-24"/>
                            <a:ext cx="8139157" cy="4803319"/>
                            <a:chOff x="-68" y="-22"/>
                            <a:chExt cx="8139155" cy="4803318"/>
                          </a:xfrm>
                        </p:grpSpPr>
                        <p:sp>
                          <p:nvSpPr>
                            <p:cNvPr id="995" name="Shape"/>
                            <p:cNvSpPr/>
                            <p:nvPr/>
                          </p:nvSpPr>
                          <p:spPr>
                            <a:xfrm>
                              <a:off x="4927283" y="2433409"/>
                              <a:ext cx="1013928" cy="504963"/>
                            </a:xfrm>
                            <a:custGeom>
                              <a:avLst/>
                              <a:gdLst/>
                              <a:ahLst/>
                              <a:cxnLst>
                                <a:cxn ang="0">
                                  <a:pos x="wd2" y="hd2"/>
                                </a:cxn>
                                <a:cxn ang="5400000">
                                  <a:pos x="wd2" y="hd2"/>
                                </a:cxn>
                                <a:cxn ang="10800000">
                                  <a:pos x="wd2" y="hd2"/>
                                </a:cxn>
                                <a:cxn ang="16200000">
                                  <a:pos x="wd2" y="hd2"/>
                                </a:cxn>
                              </a:cxnLst>
                              <a:rect l="0" t="0" r="r" b="b"/>
                              <a:pathLst>
                                <a:path w="21304" h="20931" fill="norm" stroke="1" extrusionOk="0">
                                  <a:moveTo>
                                    <a:pt x="270" y="1067"/>
                                  </a:moveTo>
                                  <a:cubicBezTo>
                                    <a:pt x="403" y="1416"/>
                                    <a:pt x="868" y="1622"/>
                                    <a:pt x="1068" y="2113"/>
                                  </a:cubicBezTo>
                                  <a:cubicBezTo>
                                    <a:pt x="1243" y="2543"/>
                                    <a:pt x="1136" y="3291"/>
                                    <a:pt x="1334" y="3681"/>
                                  </a:cubicBezTo>
                                  <a:cubicBezTo>
                                    <a:pt x="1786" y="4569"/>
                                    <a:pt x="2397" y="5075"/>
                                    <a:pt x="2929" y="5772"/>
                                  </a:cubicBezTo>
                                  <a:cubicBezTo>
                                    <a:pt x="3195" y="6120"/>
                                    <a:pt x="3423" y="6618"/>
                                    <a:pt x="3727" y="6817"/>
                                  </a:cubicBezTo>
                                  <a:lnTo>
                                    <a:pt x="5322" y="7862"/>
                                  </a:lnTo>
                                  <a:cubicBezTo>
                                    <a:pt x="5499" y="8385"/>
                                    <a:pt x="5604" y="9038"/>
                                    <a:pt x="5853" y="9430"/>
                                  </a:cubicBezTo>
                                  <a:cubicBezTo>
                                    <a:pt x="6072" y="9774"/>
                                    <a:pt x="6371" y="9953"/>
                                    <a:pt x="6651" y="9953"/>
                                  </a:cubicBezTo>
                                  <a:cubicBezTo>
                                    <a:pt x="7983" y="9953"/>
                                    <a:pt x="9310" y="9605"/>
                                    <a:pt x="10639" y="9430"/>
                                  </a:cubicBezTo>
                                  <a:cubicBezTo>
                                    <a:pt x="10816" y="8908"/>
                                    <a:pt x="10971" y="8353"/>
                                    <a:pt x="11171" y="7862"/>
                                  </a:cubicBezTo>
                                  <a:cubicBezTo>
                                    <a:pt x="11327" y="7477"/>
                                    <a:pt x="11574" y="7240"/>
                                    <a:pt x="11703" y="6817"/>
                                  </a:cubicBezTo>
                                  <a:cubicBezTo>
                                    <a:pt x="12738" y="3424"/>
                                    <a:pt x="11153" y="6852"/>
                                    <a:pt x="12500" y="4203"/>
                                  </a:cubicBezTo>
                                  <a:cubicBezTo>
                                    <a:pt x="13032" y="4378"/>
                                    <a:pt x="13572" y="4469"/>
                                    <a:pt x="14095" y="4726"/>
                                  </a:cubicBezTo>
                                  <a:cubicBezTo>
                                    <a:pt x="14639" y="4993"/>
                                    <a:pt x="15133" y="5650"/>
                                    <a:pt x="15691" y="5772"/>
                                  </a:cubicBezTo>
                                  <a:lnTo>
                                    <a:pt x="18083" y="6294"/>
                                  </a:lnTo>
                                  <a:cubicBezTo>
                                    <a:pt x="18349" y="6468"/>
                                    <a:pt x="18611" y="6666"/>
                                    <a:pt x="18881" y="6817"/>
                                  </a:cubicBezTo>
                                  <a:cubicBezTo>
                                    <a:pt x="19232" y="7014"/>
                                    <a:pt x="19602" y="7087"/>
                                    <a:pt x="19944" y="7340"/>
                                  </a:cubicBezTo>
                                  <a:cubicBezTo>
                                    <a:pt x="20315" y="7613"/>
                                    <a:pt x="20653" y="8036"/>
                                    <a:pt x="21008" y="8385"/>
                                  </a:cubicBezTo>
                                  <a:cubicBezTo>
                                    <a:pt x="21096" y="8908"/>
                                    <a:pt x="21399" y="9460"/>
                                    <a:pt x="21274" y="9953"/>
                                  </a:cubicBezTo>
                                  <a:cubicBezTo>
                                    <a:pt x="20970" y="11148"/>
                                    <a:pt x="19982" y="10152"/>
                                    <a:pt x="19678" y="9953"/>
                                  </a:cubicBezTo>
                                  <a:cubicBezTo>
                                    <a:pt x="18750" y="8128"/>
                                    <a:pt x="19385" y="9063"/>
                                    <a:pt x="17552" y="7862"/>
                                  </a:cubicBezTo>
                                  <a:lnTo>
                                    <a:pt x="16754" y="7340"/>
                                  </a:lnTo>
                                  <a:cubicBezTo>
                                    <a:pt x="16045" y="7514"/>
                                    <a:pt x="15290" y="7341"/>
                                    <a:pt x="14627" y="7862"/>
                                  </a:cubicBezTo>
                                  <a:cubicBezTo>
                                    <a:pt x="14330" y="8096"/>
                                    <a:pt x="14295" y="8940"/>
                                    <a:pt x="14095" y="9430"/>
                                  </a:cubicBezTo>
                                  <a:cubicBezTo>
                                    <a:pt x="13939" y="9815"/>
                                    <a:pt x="13764" y="10180"/>
                                    <a:pt x="13564" y="10476"/>
                                  </a:cubicBezTo>
                                  <a:cubicBezTo>
                                    <a:pt x="13052" y="11229"/>
                                    <a:pt x="11968" y="12566"/>
                                    <a:pt x="11968" y="12566"/>
                                  </a:cubicBezTo>
                                  <a:cubicBezTo>
                                    <a:pt x="11732" y="14425"/>
                                    <a:pt x="11496" y="14890"/>
                                    <a:pt x="11968" y="16748"/>
                                  </a:cubicBezTo>
                                  <a:cubicBezTo>
                                    <a:pt x="12080" y="17189"/>
                                    <a:pt x="12323" y="17445"/>
                                    <a:pt x="12500" y="17793"/>
                                  </a:cubicBezTo>
                                  <a:cubicBezTo>
                                    <a:pt x="13120" y="21452"/>
                                    <a:pt x="13564" y="21278"/>
                                    <a:pt x="12234" y="20407"/>
                                  </a:cubicBezTo>
                                  <a:cubicBezTo>
                                    <a:pt x="12057" y="19710"/>
                                    <a:pt x="11906" y="18984"/>
                                    <a:pt x="11703" y="18316"/>
                                  </a:cubicBezTo>
                                  <a:cubicBezTo>
                                    <a:pt x="11114" y="16389"/>
                                    <a:pt x="10844" y="15011"/>
                                    <a:pt x="9841" y="14134"/>
                                  </a:cubicBezTo>
                                  <a:cubicBezTo>
                                    <a:pt x="9329" y="13687"/>
                                    <a:pt x="8246" y="13089"/>
                                    <a:pt x="8246" y="13089"/>
                                  </a:cubicBezTo>
                                  <a:cubicBezTo>
                                    <a:pt x="7980" y="12741"/>
                                    <a:pt x="7741" y="12299"/>
                                    <a:pt x="7449" y="12044"/>
                                  </a:cubicBezTo>
                                  <a:cubicBezTo>
                                    <a:pt x="6937" y="11596"/>
                                    <a:pt x="6385" y="11347"/>
                                    <a:pt x="5853" y="10998"/>
                                  </a:cubicBezTo>
                                  <a:cubicBezTo>
                                    <a:pt x="4328" y="9999"/>
                                    <a:pt x="5812" y="10899"/>
                                    <a:pt x="3727" y="9953"/>
                                  </a:cubicBezTo>
                                  <a:cubicBezTo>
                                    <a:pt x="1778" y="9069"/>
                                    <a:pt x="2120" y="9249"/>
                                    <a:pt x="802" y="8385"/>
                                  </a:cubicBezTo>
                                  <a:cubicBezTo>
                                    <a:pt x="625" y="8036"/>
                                    <a:pt x="369" y="7793"/>
                                    <a:pt x="270" y="7340"/>
                                  </a:cubicBezTo>
                                  <a:cubicBezTo>
                                    <a:pt x="-201" y="5177"/>
                                    <a:pt x="40" y="2060"/>
                                    <a:pt x="270" y="22"/>
                                  </a:cubicBezTo>
                                  <a:cubicBezTo>
                                    <a:pt x="290" y="-148"/>
                                    <a:pt x="137" y="719"/>
                                    <a:pt x="270" y="1067"/>
                                  </a:cubicBezTo>
                                  <a:close/>
                                </a:path>
                              </a:pathLst>
                            </a:custGeom>
                            <a:solidFill>
                              <a:srgbClr val="DA9822"/>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032" name="Group"/>
                            <p:cNvGrpSpPr/>
                            <p:nvPr/>
                          </p:nvGrpSpPr>
                          <p:grpSpPr>
                            <a:xfrm>
                              <a:off x="-69" y="-23"/>
                              <a:ext cx="8139157" cy="4803320"/>
                              <a:chOff x="-67" y="-20"/>
                              <a:chExt cx="8139155" cy="4803318"/>
                            </a:xfrm>
                          </p:grpSpPr>
                          <p:sp>
                            <p:nvSpPr>
                              <p:cNvPr id="996" name="Shape"/>
                              <p:cNvSpPr/>
                              <p:nvPr/>
                            </p:nvSpPr>
                            <p:spPr>
                              <a:xfrm>
                                <a:off x="3892087" y="3216246"/>
                                <a:ext cx="731935" cy="266549"/>
                              </a:xfrm>
                              <a:custGeom>
                                <a:avLst/>
                                <a:gdLst/>
                                <a:ahLst/>
                                <a:cxnLst>
                                  <a:cxn ang="0">
                                    <a:pos x="wd2" y="hd2"/>
                                  </a:cxn>
                                  <a:cxn ang="5400000">
                                    <a:pos x="wd2" y="hd2"/>
                                  </a:cxn>
                                  <a:cxn ang="10800000">
                                    <a:pos x="wd2" y="hd2"/>
                                  </a:cxn>
                                  <a:cxn ang="16200000">
                                    <a:pos x="wd2" y="hd2"/>
                                  </a:cxn>
                                </a:cxnLst>
                                <a:rect l="0" t="0" r="r" b="b"/>
                                <a:pathLst>
                                  <a:path w="21600" h="19445" fill="norm" stroke="1" extrusionOk="0">
                                    <a:moveTo>
                                      <a:pt x="0" y="0"/>
                                    </a:moveTo>
                                    <a:cubicBezTo>
                                      <a:pt x="3352" y="309"/>
                                      <a:pt x="6709" y="371"/>
                                      <a:pt x="10055" y="926"/>
                                    </a:cubicBezTo>
                                    <a:cubicBezTo>
                                      <a:pt x="10447" y="991"/>
                                      <a:pt x="10795" y="1584"/>
                                      <a:pt x="11172" y="1852"/>
                                    </a:cubicBezTo>
                                    <a:cubicBezTo>
                                      <a:pt x="11665" y="2202"/>
                                      <a:pt x="12159" y="2550"/>
                                      <a:pt x="12662" y="2778"/>
                                    </a:cubicBezTo>
                                    <a:cubicBezTo>
                                      <a:pt x="13526" y="3168"/>
                                      <a:pt x="14401" y="3372"/>
                                      <a:pt x="15269" y="3704"/>
                                    </a:cubicBezTo>
                                    <a:cubicBezTo>
                                      <a:pt x="16015" y="3989"/>
                                      <a:pt x="16761" y="4284"/>
                                      <a:pt x="17503" y="4630"/>
                                    </a:cubicBezTo>
                                    <a:cubicBezTo>
                                      <a:pt x="18748" y="5210"/>
                                      <a:pt x="21228" y="6482"/>
                                      <a:pt x="21228" y="6482"/>
                                    </a:cubicBezTo>
                                    <a:cubicBezTo>
                                      <a:pt x="21352" y="8642"/>
                                      <a:pt x="21600" y="10781"/>
                                      <a:pt x="21600" y="12963"/>
                                    </a:cubicBezTo>
                                    <a:cubicBezTo>
                                      <a:pt x="21600" y="21600"/>
                                      <a:pt x="18414" y="16230"/>
                                      <a:pt x="15269" y="15741"/>
                                    </a:cubicBezTo>
                                    <a:cubicBezTo>
                                      <a:pt x="12732" y="14952"/>
                                      <a:pt x="10817" y="13822"/>
                                      <a:pt x="8193" y="15741"/>
                                    </a:cubicBezTo>
                                    <a:cubicBezTo>
                                      <a:pt x="7334" y="16369"/>
                                      <a:pt x="5959" y="19445"/>
                                      <a:pt x="5959" y="19445"/>
                                    </a:cubicBezTo>
                                    <a:cubicBezTo>
                                      <a:pt x="5586" y="19136"/>
                                      <a:pt x="5148" y="19129"/>
                                      <a:pt x="4841" y="18519"/>
                                    </a:cubicBezTo>
                                    <a:cubicBezTo>
                                      <a:pt x="4037" y="16918"/>
                                      <a:pt x="3579" y="11883"/>
                                      <a:pt x="3352" y="10185"/>
                                    </a:cubicBezTo>
                                    <a:cubicBezTo>
                                      <a:pt x="3228" y="9259"/>
                                      <a:pt x="3257" y="8098"/>
                                      <a:pt x="2979" y="7408"/>
                                    </a:cubicBezTo>
                                    <a:cubicBezTo>
                                      <a:pt x="1957" y="4865"/>
                                      <a:pt x="2568" y="5832"/>
                                      <a:pt x="1117" y="4630"/>
                                    </a:cubicBezTo>
                                    <a:lnTo>
                                      <a:pt x="0" y="0"/>
                                    </a:lnTo>
                                    <a:close/>
                                  </a:path>
                                </a:pathLst>
                              </a:custGeom>
                              <a:solidFill>
                                <a:srgbClr val="008D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nvGrpSpPr>
                              <p:cNvPr id="1031" name="Group"/>
                              <p:cNvGrpSpPr/>
                              <p:nvPr/>
                            </p:nvGrpSpPr>
                            <p:grpSpPr>
                              <a:xfrm>
                                <a:off x="-68" y="-21"/>
                                <a:ext cx="8139157" cy="4803319"/>
                                <a:chOff x="-65" y="-19"/>
                                <a:chExt cx="8139155" cy="4803318"/>
                              </a:xfrm>
                            </p:grpSpPr>
                            <p:sp>
                              <p:nvSpPr>
                                <p:cNvPr id="997" name="Line"/>
                                <p:cNvSpPr/>
                                <p:nvPr/>
                              </p:nvSpPr>
                              <p:spPr>
                                <a:xfrm>
                                  <a:off x="1070988" y="2308479"/>
                                  <a:ext cx="573194" cy="656687"/>
                                </a:xfrm>
                                <a:custGeom>
                                  <a:avLst/>
                                  <a:gdLst/>
                                  <a:ahLst/>
                                  <a:cxnLst>
                                    <a:cxn ang="0">
                                      <a:pos x="wd2" y="hd2"/>
                                    </a:cxn>
                                    <a:cxn ang="5400000">
                                      <a:pos x="wd2" y="hd2"/>
                                    </a:cxn>
                                    <a:cxn ang="10800000">
                                      <a:pos x="wd2" y="hd2"/>
                                    </a:cxn>
                                    <a:cxn ang="16200000">
                                      <a:pos x="wd2" y="hd2"/>
                                    </a:cxn>
                                  </a:cxnLst>
                                  <a:rect l="0" t="0" r="r" b="b"/>
                                  <a:pathLst>
                                    <a:path w="20660" h="21463" fill="norm" stroke="1" extrusionOk="0">
                                      <a:moveTo>
                                        <a:pt x="2869" y="9493"/>
                                      </a:moveTo>
                                      <a:cubicBezTo>
                                        <a:pt x="2784" y="9185"/>
                                        <a:pt x="2237" y="7027"/>
                                        <a:pt x="1957" y="6604"/>
                                      </a:cubicBezTo>
                                      <a:cubicBezTo>
                                        <a:pt x="1735" y="6270"/>
                                        <a:pt x="1348" y="6054"/>
                                        <a:pt x="1044" y="5778"/>
                                      </a:cubicBezTo>
                                      <a:cubicBezTo>
                                        <a:pt x="-256" y="2250"/>
                                        <a:pt x="13" y="4165"/>
                                        <a:pt x="588" y="0"/>
                                      </a:cubicBezTo>
                                      <a:cubicBezTo>
                                        <a:pt x="1805" y="137"/>
                                        <a:pt x="3028" y="230"/>
                                        <a:pt x="4238" y="413"/>
                                      </a:cubicBezTo>
                                      <a:cubicBezTo>
                                        <a:pt x="4856" y="506"/>
                                        <a:pt x="5541" y="511"/>
                                        <a:pt x="6062" y="825"/>
                                      </a:cubicBezTo>
                                      <a:cubicBezTo>
                                        <a:pt x="6519" y="1101"/>
                                        <a:pt x="6752" y="1610"/>
                                        <a:pt x="6975" y="2064"/>
                                      </a:cubicBezTo>
                                      <a:cubicBezTo>
                                        <a:pt x="7365" y="2859"/>
                                        <a:pt x="7583" y="3715"/>
                                        <a:pt x="7887" y="4540"/>
                                      </a:cubicBezTo>
                                      <a:lnTo>
                                        <a:pt x="8343" y="5778"/>
                                      </a:lnTo>
                                      <a:cubicBezTo>
                                        <a:pt x="8495" y="6191"/>
                                        <a:pt x="8584" y="6628"/>
                                        <a:pt x="8799" y="7017"/>
                                      </a:cubicBezTo>
                                      <a:cubicBezTo>
                                        <a:pt x="9103" y="7567"/>
                                        <a:pt x="9231" y="8233"/>
                                        <a:pt x="9712" y="8668"/>
                                      </a:cubicBezTo>
                                      <a:cubicBezTo>
                                        <a:pt x="10487" y="9369"/>
                                        <a:pt x="11536" y="9768"/>
                                        <a:pt x="12449" y="10319"/>
                                      </a:cubicBezTo>
                                      <a:cubicBezTo>
                                        <a:pt x="12905" y="10594"/>
                                        <a:pt x="13285" y="11024"/>
                                        <a:pt x="13817" y="11144"/>
                                      </a:cubicBezTo>
                                      <a:cubicBezTo>
                                        <a:pt x="16109" y="11663"/>
                                        <a:pt x="15047" y="11378"/>
                                        <a:pt x="17011" y="11970"/>
                                      </a:cubicBezTo>
                                      <a:cubicBezTo>
                                        <a:pt x="18105" y="14940"/>
                                        <a:pt x="16777" y="11230"/>
                                        <a:pt x="17923" y="14859"/>
                                      </a:cubicBezTo>
                                      <a:cubicBezTo>
                                        <a:pt x="18055" y="15277"/>
                                        <a:pt x="18247" y="15679"/>
                                        <a:pt x="18379" y="16097"/>
                                      </a:cubicBezTo>
                                      <a:cubicBezTo>
                                        <a:pt x="18551" y="16643"/>
                                        <a:pt x="18503" y="17267"/>
                                        <a:pt x="18835" y="17748"/>
                                      </a:cubicBezTo>
                                      <a:cubicBezTo>
                                        <a:pt x="19291" y="18408"/>
                                        <a:pt x="20660" y="19399"/>
                                        <a:pt x="20660" y="19399"/>
                                      </a:cubicBezTo>
                                      <a:cubicBezTo>
                                        <a:pt x="20508" y="19812"/>
                                        <a:pt x="20595" y="20385"/>
                                        <a:pt x="20204" y="20638"/>
                                      </a:cubicBezTo>
                                      <a:cubicBezTo>
                                        <a:pt x="19421" y="21143"/>
                                        <a:pt x="17467" y="21463"/>
                                        <a:pt x="17467" y="21463"/>
                                      </a:cubicBezTo>
                                      <a:cubicBezTo>
                                        <a:pt x="17011" y="21325"/>
                                        <a:pt x="16474" y="21322"/>
                                        <a:pt x="16098" y="21050"/>
                                      </a:cubicBezTo>
                                      <a:cubicBezTo>
                                        <a:pt x="15670" y="20740"/>
                                        <a:pt x="15537" y="20193"/>
                                        <a:pt x="15186" y="19812"/>
                                      </a:cubicBezTo>
                                      <a:cubicBezTo>
                                        <a:pt x="14088" y="18620"/>
                                        <a:pt x="13794" y="18560"/>
                                        <a:pt x="12449" y="17748"/>
                                      </a:cubicBezTo>
                                      <a:cubicBezTo>
                                        <a:pt x="12145" y="17198"/>
                                        <a:pt x="11914" y="16609"/>
                                        <a:pt x="11536" y="16097"/>
                                      </a:cubicBezTo>
                                      <a:cubicBezTo>
                                        <a:pt x="11017" y="15392"/>
                                        <a:pt x="9987" y="14888"/>
                                        <a:pt x="9256" y="14446"/>
                                      </a:cubicBezTo>
                                      <a:lnTo>
                                        <a:pt x="8343" y="11970"/>
                                      </a:lnTo>
                                      <a:cubicBezTo>
                                        <a:pt x="7840" y="10604"/>
                                        <a:pt x="7572" y="9260"/>
                                        <a:pt x="5606" y="8668"/>
                                      </a:cubicBezTo>
                                      <a:cubicBezTo>
                                        <a:pt x="3643" y="8076"/>
                                        <a:pt x="4704" y="8361"/>
                                        <a:pt x="2413" y="7842"/>
                                      </a:cubicBezTo>
                                      <a:cubicBezTo>
                                        <a:pt x="321" y="5004"/>
                                        <a:pt x="935" y="6307"/>
                                        <a:pt x="132" y="4127"/>
                                      </a:cubicBezTo>
                                      <a:cubicBezTo>
                                        <a:pt x="603" y="-137"/>
                                        <a:pt x="-940" y="0"/>
                                        <a:pt x="1044" y="0"/>
                                      </a:cubicBezTo>
                                    </a:path>
                                  </a:pathLst>
                                </a:custGeom>
                                <a:solidFill>
                                  <a:srgbClr val="FFFF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30" name="Group"/>
                                <p:cNvGrpSpPr/>
                                <p:nvPr/>
                              </p:nvGrpSpPr>
                              <p:grpSpPr>
                                <a:xfrm>
                                  <a:off x="-66" y="-20"/>
                                  <a:ext cx="8139157" cy="4803320"/>
                                  <a:chOff x="-64" y="-17"/>
                                  <a:chExt cx="8139155" cy="4803318"/>
                                </a:xfrm>
                              </p:grpSpPr>
                              <p:sp>
                                <p:nvSpPr>
                                  <p:cNvPr id="998" name="Line"/>
                                  <p:cNvSpPr/>
                                  <p:nvPr/>
                                </p:nvSpPr>
                                <p:spPr>
                                  <a:xfrm>
                                    <a:off x="4486636" y="1877814"/>
                                    <a:ext cx="1581043" cy="493557"/>
                                  </a:xfrm>
                                  <a:custGeom>
                                    <a:avLst/>
                                    <a:gdLst/>
                                    <a:ahLst/>
                                    <a:cxnLst>
                                      <a:cxn ang="0">
                                        <a:pos x="wd2" y="hd2"/>
                                      </a:cxn>
                                      <a:cxn ang="5400000">
                                        <a:pos x="wd2" y="hd2"/>
                                      </a:cxn>
                                      <a:cxn ang="10800000">
                                        <a:pos x="wd2" y="hd2"/>
                                      </a:cxn>
                                      <a:cxn ang="16200000">
                                        <a:pos x="wd2" y="hd2"/>
                                      </a:cxn>
                                    </a:cxnLst>
                                    <a:rect l="0" t="0" r="r" b="b"/>
                                    <a:pathLst>
                                      <a:path w="21455" h="21031" fill="norm" stroke="1" extrusionOk="0">
                                        <a:moveTo>
                                          <a:pt x="14912" y="15"/>
                                        </a:moveTo>
                                        <a:cubicBezTo>
                                          <a:pt x="14569" y="375"/>
                                          <a:pt x="14234" y="818"/>
                                          <a:pt x="13884" y="1093"/>
                                        </a:cubicBezTo>
                                        <a:cubicBezTo>
                                          <a:pt x="13655" y="1273"/>
                                          <a:pt x="13424" y="1419"/>
                                          <a:pt x="13198" y="1632"/>
                                        </a:cubicBezTo>
                                        <a:cubicBezTo>
                                          <a:pt x="12852" y="1958"/>
                                          <a:pt x="12470" y="2080"/>
                                          <a:pt x="12170" y="2710"/>
                                        </a:cubicBezTo>
                                        <a:cubicBezTo>
                                          <a:pt x="11998" y="3069"/>
                                          <a:pt x="11844" y="3524"/>
                                          <a:pt x="11656" y="3787"/>
                                        </a:cubicBezTo>
                                        <a:cubicBezTo>
                                          <a:pt x="11325" y="4249"/>
                                          <a:pt x="10627" y="4865"/>
                                          <a:pt x="10627" y="4865"/>
                                        </a:cubicBezTo>
                                        <a:cubicBezTo>
                                          <a:pt x="5832" y="3429"/>
                                          <a:pt x="8232" y="3607"/>
                                          <a:pt x="3428" y="4326"/>
                                        </a:cubicBezTo>
                                        <a:cubicBezTo>
                                          <a:pt x="2971" y="4686"/>
                                          <a:pt x="2504" y="4936"/>
                                          <a:pt x="2057" y="5404"/>
                                        </a:cubicBezTo>
                                        <a:cubicBezTo>
                                          <a:pt x="1885" y="5584"/>
                                          <a:pt x="1704" y="5689"/>
                                          <a:pt x="1543" y="5943"/>
                                        </a:cubicBezTo>
                                        <a:cubicBezTo>
                                          <a:pt x="1358" y="6233"/>
                                          <a:pt x="1200" y="6661"/>
                                          <a:pt x="1028" y="7021"/>
                                        </a:cubicBezTo>
                                        <a:cubicBezTo>
                                          <a:pt x="914" y="7560"/>
                                          <a:pt x="814" y="8132"/>
                                          <a:pt x="686" y="8637"/>
                                        </a:cubicBezTo>
                                        <a:cubicBezTo>
                                          <a:pt x="585" y="9034"/>
                                          <a:pt x="415" y="9261"/>
                                          <a:pt x="343" y="9715"/>
                                        </a:cubicBezTo>
                                        <a:cubicBezTo>
                                          <a:pt x="181" y="10731"/>
                                          <a:pt x="0" y="12948"/>
                                          <a:pt x="0" y="12948"/>
                                        </a:cubicBezTo>
                                        <a:cubicBezTo>
                                          <a:pt x="87" y="13130"/>
                                          <a:pt x="826" y="14884"/>
                                          <a:pt x="1028" y="14565"/>
                                        </a:cubicBezTo>
                                        <a:cubicBezTo>
                                          <a:pt x="1190" y="14311"/>
                                          <a:pt x="1143" y="13487"/>
                                          <a:pt x="1200" y="12948"/>
                                        </a:cubicBezTo>
                                        <a:cubicBezTo>
                                          <a:pt x="4230" y="14536"/>
                                          <a:pt x="450" y="12948"/>
                                          <a:pt x="3085" y="12948"/>
                                        </a:cubicBezTo>
                                        <a:cubicBezTo>
                                          <a:pt x="3433" y="12948"/>
                                          <a:pt x="3771" y="13308"/>
                                          <a:pt x="4114" y="13487"/>
                                        </a:cubicBezTo>
                                        <a:cubicBezTo>
                                          <a:pt x="4171" y="14385"/>
                                          <a:pt x="4183" y="15324"/>
                                          <a:pt x="4285" y="16182"/>
                                        </a:cubicBezTo>
                                        <a:cubicBezTo>
                                          <a:pt x="4443" y="17508"/>
                                          <a:pt x="4755" y="18268"/>
                                          <a:pt x="5142" y="18876"/>
                                        </a:cubicBezTo>
                                        <a:cubicBezTo>
                                          <a:pt x="5304" y="19130"/>
                                          <a:pt x="5495" y="19161"/>
                                          <a:pt x="5656" y="19415"/>
                                        </a:cubicBezTo>
                                        <a:cubicBezTo>
                                          <a:pt x="6985" y="21504"/>
                                          <a:pt x="5392" y="19677"/>
                                          <a:pt x="6685" y="21031"/>
                                        </a:cubicBezTo>
                                        <a:cubicBezTo>
                                          <a:pt x="7542" y="20133"/>
                                          <a:pt x="7142" y="21031"/>
                                          <a:pt x="7542" y="17259"/>
                                        </a:cubicBezTo>
                                        <a:lnTo>
                                          <a:pt x="7713" y="15643"/>
                                        </a:lnTo>
                                        <a:cubicBezTo>
                                          <a:pt x="7339" y="12115"/>
                                          <a:pt x="7859" y="15577"/>
                                          <a:pt x="7028" y="13487"/>
                                        </a:cubicBezTo>
                                        <a:cubicBezTo>
                                          <a:pt x="6867" y="13083"/>
                                          <a:pt x="6799" y="12409"/>
                                          <a:pt x="6685" y="11871"/>
                                        </a:cubicBezTo>
                                        <a:cubicBezTo>
                                          <a:pt x="6856" y="11511"/>
                                          <a:pt x="7038" y="10388"/>
                                          <a:pt x="7199" y="10793"/>
                                        </a:cubicBezTo>
                                        <a:cubicBezTo>
                                          <a:pt x="7481" y="11502"/>
                                          <a:pt x="7428" y="12948"/>
                                          <a:pt x="7542" y="14026"/>
                                        </a:cubicBezTo>
                                        <a:lnTo>
                                          <a:pt x="7713" y="15643"/>
                                        </a:lnTo>
                                        <a:cubicBezTo>
                                          <a:pt x="7770" y="16182"/>
                                          <a:pt x="7734" y="16944"/>
                                          <a:pt x="7885" y="17259"/>
                                        </a:cubicBezTo>
                                        <a:cubicBezTo>
                                          <a:pt x="8056" y="17618"/>
                                          <a:pt x="8215" y="18047"/>
                                          <a:pt x="8399" y="18337"/>
                                        </a:cubicBezTo>
                                        <a:cubicBezTo>
                                          <a:pt x="8560" y="18591"/>
                                          <a:pt x="8742" y="18696"/>
                                          <a:pt x="8913" y="18876"/>
                                        </a:cubicBezTo>
                                        <a:cubicBezTo>
                                          <a:pt x="9147" y="18386"/>
                                          <a:pt x="9607" y="17574"/>
                                          <a:pt x="9770" y="16720"/>
                                        </a:cubicBezTo>
                                        <a:cubicBezTo>
                                          <a:pt x="10057" y="15219"/>
                                          <a:pt x="9784" y="14745"/>
                                          <a:pt x="10284" y="13487"/>
                                        </a:cubicBezTo>
                                        <a:cubicBezTo>
                                          <a:pt x="10425" y="13132"/>
                                          <a:pt x="10627" y="13128"/>
                                          <a:pt x="10799" y="12948"/>
                                        </a:cubicBezTo>
                                        <a:cubicBezTo>
                                          <a:pt x="11027" y="13128"/>
                                          <a:pt x="11268" y="13195"/>
                                          <a:pt x="11484" y="13487"/>
                                        </a:cubicBezTo>
                                        <a:cubicBezTo>
                                          <a:pt x="11674" y="13742"/>
                                          <a:pt x="11794" y="14493"/>
                                          <a:pt x="11998" y="14565"/>
                                        </a:cubicBezTo>
                                        <a:cubicBezTo>
                                          <a:pt x="12344" y="14686"/>
                                          <a:pt x="12684" y="14206"/>
                                          <a:pt x="13027" y="14026"/>
                                        </a:cubicBezTo>
                                        <a:cubicBezTo>
                                          <a:pt x="13084" y="13308"/>
                                          <a:pt x="13134" y="12583"/>
                                          <a:pt x="13198" y="11871"/>
                                        </a:cubicBezTo>
                                        <a:cubicBezTo>
                                          <a:pt x="13531" y="8212"/>
                                          <a:pt x="13417" y="10229"/>
                                          <a:pt x="15427" y="9176"/>
                                        </a:cubicBezTo>
                                        <a:cubicBezTo>
                                          <a:pt x="16284" y="9356"/>
                                          <a:pt x="17142" y="9471"/>
                                          <a:pt x="17998" y="9715"/>
                                        </a:cubicBezTo>
                                        <a:cubicBezTo>
                                          <a:pt x="18400" y="9830"/>
                                          <a:pt x="18793" y="10254"/>
                                          <a:pt x="19197" y="10254"/>
                                        </a:cubicBezTo>
                                        <a:cubicBezTo>
                                          <a:pt x="19715" y="10254"/>
                                          <a:pt x="20226" y="9895"/>
                                          <a:pt x="20740" y="9715"/>
                                        </a:cubicBezTo>
                                        <a:cubicBezTo>
                                          <a:pt x="20936" y="9304"/>
                                          <a:pt x="21600" y="8391"/>
                                          <a:pt x="21426" y="7021"/>
                                        </a:cubicBezTo>
                                        <a:cubicBezTo>
                                          <a:pt x="21349" y="6419"/>
                                          <a:pt x="21117" y="6005"/>
                                          <a:pt x="20911" y="5943"/>
                                        </a:cubicBezTo>
                                        <a:cubicBezTo>
                                          <a:pt x="19318" y="5458"/>
                                          <a:pt x="17712" y="5584"/>
                                          <a:pt x="16112" y="5404"/>
                                        </a:cubicBezTo>
                                        <a:cubicBezTo>
                                          <a:pt x="15929" y="4828"/>
                                          <a:pt x="15470" y="3526"/>
                                          <a:pt x="15427" y="2710"/>
                                        </a:cubicBezTo>
                                        <a:cubicBezTo>
                                          <a:pt x="15397" y="2149"/>
                                          <a:pt x="15541" y="1632"/>
                                          <a:pt x="15598" y="1093"/>
                                        </a:cubicBezTo>
                                        <a:cubicBezTo>
                                          <a:pt x="15484" y="734"/>
                                          <a:pt x="15414" y="115"/>
                                          <a:pt x="15255" y="15"/>
                                        </a:cubicBezTo>
                                        <a:cubicBezTo>
                                          <a:pt x="15078" y="-96"/>
                                          <a:pt x="14918" y="443"/>
                                          <a:pt x="14741" y="554"/>
                                        </a:cubicBezTo>
                                        <a:cubicBezTo>
                                          <a:pt x="14345" y="803"/>
                                          <a:pt x="13941" y="913"/>
                                          <a:pt x="13541" y="1093"/>
                                        </a:cubicBezTo>
                                        <a:lnTo>
                                          <a:pt x="13198" y="2171"/>
                                        </a:lnTo>
                                      </a:path>
                                    </a:pathLst>
                                  </a:custGeom>
                                  <a:solidFill>
                                    <a:srgbClr val="CC99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999" name="Line"/>
                                  <p:cNvSpPr/>
                                  <p:nvPr/>
                                </p:nvSpPr>
                                <p:spPr>
                                  <a:xfrm>
                                    <a:off x="6264572" y="1814203"/>
                                    <a:ext cx="482448" cy="673021"/>
                                  </a:xfrm>
                                  <a:custGeom>
                                    <a:avLst/>
                                    <a:gdLst/>
                                    <a:ahLst/>
                                    <a:cxnLst>
                                      <a:cxn ang="0">
                                        <a:pos x="wd2" y="hd2"/>
                                      </a:cxn>
                                      <a:cxn ang="5400000">
                                        <a:pos x="wd2" y="hd2"/>
                                      </a:cxn>
                                      <a:cxn ang="10800000">
                                        <a:pos x="wd2" y="hd2"/>
                                      </a:cxn>
                                      <a:cxn ang="16200000">
                                        <a:pos x="wd2" y="hd2"/>
                                      </a:cxn>
                                    </a:cxnLst>
                                    <a:rect l="0" t="0" r="r" b="b"/>
                                    <a:pathLst>
                                      <a:path w="20850" h="21384" fill="norm" stroke="1" extrusionOk="0">
                                        <a:moveTo>
                                          <a:pt x="612" y="3227"/>
                                        </a:moveTo>
                                        <a:cubicBezTo>
                                          <a:pt x="440" y="2848"/>
                                          <a:pt x="-675" y="1192"/>
                                          <a:pt x="612" y="813"/>
                                        </a:cubicBezTo>
                                        <a:cubicBezTo>
                                          <a:pt x="1310" y="608"/>
                                          <a:pt x="2071" y="1082"/>
                                          <a:pt x="2800" y="1216"/>
                                        </a:cubicBezTo>
                                        <a:cubicBezTo>
                                          <a:pt x="3165" y="1484"/>
                                          <a:pt x="3491" y="1783"/>
                                          <a:pt x="3894" y="2020"/>
                                        </a:cubicBezTo>
                                        <a:cubicBezTo>
                                          <a:pt x="7087" y="3899"/>
                                          <a:pt x="7125" y="2741"/>
                                          <a:pt x="13192" y="2422"/>
                                        </a:cubicBezTo>
                                        <a:cubicBezTo>
                                          <a:pt x="17317" y="1411"/>
                                          <a:pt x="12233" y="2775"/>
                                          <a:pt x="16474" y="1216"/>
                                        </a:cubicBezTo>
                                        <a:cubicBezTo>
                                          <a:pt x="16990" y="1026"/>
                                          <a:pt x="17568" y="948"/>
                                          <a:pt x="18115" y="813"/>
                                        </a:cubicBezTo>
                                        <a:cubicBezTo>
                                          <a:pt x="18480" y="545"/>
                                          <a:pt x="18709" y="-83"/>
                                          <a:pt x="19209" y="9"/>
                                        </a:cubicBezTo>
                                        <a:cubicBezTo>
                                          <a:pt x="19980" y="151"/>
                                          <a:pt x="20659" y="2000"/>
                                          <a:pt x="20850" y="2422"/>
                                        </a:cubicBezTo>
                                        <a:cubicBezTo>
                                          <a:pt x="19900" y="4518"/>
                                          <a:pt x="20925" y="2856"/>
                                          <a:pt x="19209" y="4434"/>
                                        </a:cubicBezTo>
                                        <a:cubicBezTo>
                                          <a:pt x="18798" y="4811"/>
                                          <a:pt x="18628" y="5338"/>
                                          <a:pt x="18115" y="5640"/>
                                        </a:cubicBezTo>
                                        <a:cubicBezTo>
                                          <a:pt x="17665" y="5905"/>
                                          <a:pt x="17021" y="5908"/>
                                          <a:pt x="16474" y="6042"/>
                                        </a:cubicBezTo>
                                        <a:cubicBezTo>
                                          <a:pt x="14128" y="7768"/>
                                          <a:pt x="16046" y="5888"/>
                                          <a:pt x="16474" y="9663"/>
                                        </a:cubicBezTo>
                                        <a:cubicBezTo>
                                          <a:pt x="16551" y="10344"/>
                                          <a:pt x="16153" y="11011"/>
                                          <a:pt x="15927" y="11674"/>
                                        </a:cubicBezTo>
                                        <a:cubicBezTo>
                                          <a:pt x="15787" y="12085"/>
                                          <a:pt x="15677" y="12517"/>
                                          <a:pt x="15380" y="12880"/>
                                        </a:cubicBezTo>
                                        <a:cubicBezTo>
                                          <a:pt x="14861" y="13517"/>
                                          <a:pt x="13390" y="14124"/>
                                          <a:pt x="12645" y="14489"/>
                                        </a:cubicBezTo>
                                        <a:cubicBezTo>
                                          <a:pt x="11096" y="17908"/>
                                          <a:pt x="13257" y="13740"/>
                                          <a:pt x="11004" y="16501"/>
                                        </a:cubicBezTo>
                                        <a:cubicBezTo>
                                          <a:pt x="10198" y="17488"/>
                                          <a:pt x="10625" y="18265"/>
                                          <a:pt x="9910" y="19316"/>
                                        </a:cubicBezTo>
                                        <a:cubicBezTo>
                                          <a:pt x="9680" y="19655"/>
                                          <a:pt x="9181" y="19853"/>
                                          <a:pt x="8817" y="20121"/>
                                        </a:cubicBezTo>
                                        <a:cubicBezTo>
                                          <a:pt x="8634" y="20523"/>
                                          <a:pt x="8785" y="21138"/>
                                          <a:pt x="8270" y="21327"/>
                                        </a:cubicBezTo>
                                        <a:cubicBezTo>
                                          <a:pt x="7754" y="21517"/>
                                          <a:pt x="7079" y="21190"/>
                                          <a:pt x="6629" y="20925"/>
                                        </a:cubicBezTo>
                                        <a:cubicBezTo>
                                          <a:pt x="5665" y="20358"/>
                                          <a:pt x="5348" y="19307"/>
                                          <a:pt x="4988" y="18512"/>
                                        </a:cubicBezTo>
                                        <a:cubicBezTo>
                                          <a:pt x="5380" y="15916"/>
                                          <a:pt x="6000" y="14558"/>
                                          <a:pt x="4988" y="12076"/>
                                        </a:cubicBezTo>
                                        <a:cubicBezTo>
                                          <a:pt x="4799" y="11613"/>
                                          <a:pt x="4188" y="11302"/>
                                          <a:pt x="3894" y="10869"/>
                                        </a:cubicBezTo>
                                        <a:cubicBezTo>
                                          <a:pt x="3636" y="10490"/>
                                          <a:pt x="3529" y="10065"/>
                                          <a:pt x="3347" y="9663"/>
                                        </a:cubicBezTo>
                                        <a:cubicBezTo>
                                          <a:pt x="5058" y="9033"/>
                                          <a:pt x="6067" y="8874"/>
                                          <a:pt x="7176" y="7651"/>
                                        </a:cubicBezTo>
                                        <a:cubicBezTo>
                                          <a:pt x="7495" y="7299"/>
                                          <a:pt x="7540" y="6847"/>
                                          <a:pt x="7723" y="6445"/>
                                        </a:cubicBezTo>
                                        <a:cubicBezTo>
                                          <a:pt x="7176" y="6177"/>
                                          <a:pt x="6595" y="5942"/>
                                          <a:pt x="6082" y="5640"/>
                                        </a:cubicBezTo>
                                        <a:cubicBezTo>
                                          <a:pt x="5679" y="5403"/>
                                          <a:pt x="5449" y="5005"/>
                                          <a:pt x="4988" y="4836"/>
                                        </a:cubicBezTo>
                                        <a:cubicBezTo>
                                          <a:pt x="3956" y="4457"/>
                                          <a:pt x="1706" y="4031"/>
                                          <a:pt x="1706" y="4031"/>
                                        </a:cubicBezTo>
                                        <a:cubicBezTo>
                                          <a:pt x="1522" y="3828"/>
                                          <a:pt x="-258" y="2094"/>
                                          <a:pt x="65" y="1618"/>
                                        </a:cubicBezTo>
                                        <a:cubicBezTo>
                                          <a:pt x="323" y="1239"/>
                                          <a:pt x="1159" y="1350"/>
                                          <a:pt x="1706" y="1216"/>
                                        </a:cubicBezTo>
                                        <a:cubicBezTo>
                                          <a:pt x="2800" y="1350"/>
                                          <a:pt x="3996" y="1253"/>
                                          <a:pt x="4988" y="1618"/>
                                        </a:cubicBezTo>
                                        <a:cubicBezTo>
                                          <a:pt x="5576" y="1834"/>
                                          <a:pt x="5568" y="2523"/>
                                          <a:pt x="6082" y="2825"/>
                                        </a:cubicBezTo>
                                        <a:cubicBezTo>
                                          <a:pt x="6532" y="3089"/>
                                          <a:pt x="7176" y="3093"/>
                                          <a:pt x="7723" y="3227"/>
                                        </a:cubicBezTo>
                                        <a:cubicBezTo>
                                          <a:pt x="8816" y="2959"/>
                                          <a:pt x="9886" y="2628"/>
                                          <a:pt x="11004" y="2422"/>
                                        </a:cubicBezTo>
                                        <a:cubicBezTo>
                                          <a:pt x="11734" y="2288"/>
                                          <a:pt x="12472" y="2179"/>
                                          <a:pt x="13192" y="2020"/>
                                        </a:cubicBezTo>
                                        <a:cubicBezTo>
                                          <a:pt x="14297" y="1777"/>
                                          <a:pt x="15380" y="1484"/>
                                          <a:pt x="16474" y="1216"/>
                                        </a:cubicBezTo>
                                        <a:lnTo>
                                          <a:pt x="18115" y="813"/>
                                        </a:lnTo>
                                      </a:path>
                                    </a:pathLst>
                                  </a:custGeom>
                                  <a:solidFill>
                                    <a:srgbClr val="CC99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00" name="Line"/>
                                  <p:cNvSpPr/>
                                  <p:nvPr/>
                                </p:nvSpPr>
                                <p:spPr>
                                  <a:xfrm>
                                    <a:off x="5533609" y="2762816"/>
                                    <a:ext cx="255353" cy="447616"/>
                                  </a:xfrm>
                                  <a:custGeom>
                                    <a:avLst/>
                                    <a:gdLst/>
                                    <a:ahLst/>
                                    <a:cxnLst>
                                      <a:cxn ang="0">
                                        <a:pos x="wd2" y="hd2"/>
                                      </a:cxn>
                                      <a:cxn ang="5400000">
                                        <a:pos x="wd2" y="hd2"/>
                                      </a:cxn>
                                      <a:cxn ang="10800000">
                                        <a:pos x="wd2" y="hd2"/>
                                      </a:cxn>
                                      <a:cxn ang="16200000">
                                        <a:pos x="wd2" y="hd2"/>
                                      </a:cxn>
                                    </a:cxnLst>
                                    <a:rect l="0" t="0" r="r" b="b"/>
                                    <a:pathLst>
                                      <a:path w="20248" h="20307" fill="norm" stroke="1" extrusionOk="0">
                                        <a:moveTo>
                                          <a:pt x="20108" y="8028"/>
                                        </a:moveTo>
                                        <a:cubicBezTo>
                                          <a:pt x="18150" y="4679"/>
                                          <a:pt x="20634" y="7754"/>
                                          <a:pt x="16086" y="5161"/>
                                        </a:cubicBezTo>
                                        <a:cubicBezTo>
                                          <a:pt x="10861" y="2180"/>
                                          <a:pt x="17039" y="4563"/>
                                          <a:pt x="12065" y="2294"/>
                                        </a:cubicBezTo>
                                        <a:cubicBezTo>
                                          <a:pt x="5725" y="-599"/>
                                          <a:pt x="11892" y="2769"/>
                                          <a:pt x="7038" y="0"/>
                                        </a:cubicBezTo>
                                        <a:cubicBezTo>
                                          <a:pt x="5362" y="382"/>
                                          <a:pt x="3199" y="372"/>
                                          <a:pt x="2011" y="1147"/>
                                        </a:cubicBezTo>
                                        <a:cubicBezTo>
                                          <a:pt x="615" y="2057"/>
                                          <a:pt x="0" y="4587"/>
                                          <a:pt x="0" y="4587"/>
                                        </a:cubicBezTo>
                                        <a:cubicBezTo>
                                          <a:pt x="335" y="6308"/>
                                          <a:pt x="544" y="8037"/>
                                          <a:pt x="1005" y="9748"/>
                                        </a:cubicBezTo>
                                        <a:cubicBezTo>
                                          <a:pt x="1439" y="11357"/>
                                          <a:pt x="3239" y="14143"/>
                                          <a:pt x="4022" y="15482"/>
                                        </a:cubicBezTo>
                                        <a:cubicBezTo>
                                          <a:pt x="5327" y="17715"/>
                                          <a:pt x="4278" y="16775"/>
                                          <a:pt x="7038" y="18349"/>
                                        </a:cubicBezTo>
                                        <a:cubicBezTo>
                                          <a:pt x="7373" y="18923"/>
                                          <a:pt x="7059" y="19845"/>
                                          <a:pt x="8043" y="20069"/>
                                        </a:cubicBezTo>
                                        <a:cubicBezTo>
                                          <a:pt x="12127" y="21001"/>
                                          <a:pt x="12368" y="18977"/>
                                          <a:pt x="13070" y="17776"/>
                                        </a:cubicBezTo>
                                        <a:cubicBezTo>
                                          <a:pt x="13405" y="15864"/>
                                          <a:pt x="13599" y="13943"/>
                                          <a:pt x="14076" y="12042"/>
                                        </a:cubicBezTo>
                                        <a:cubicBezTo>
                                          <a:pt x="14271" y="11261"/>
                                          <a:pt x="14218" y="10363"/>
                                          <a:pt x="15081" y="9748"/>
                                        </a:cubicBezTo>
                                        <a:cubicBezTo>
                                          <a:pt x="15743" y="9276"/>
                                          <a:pt x="17092" y="9366"/>
                                          <a:pt x="18097" y="9175"/>
                                        </a:cubicBezTo>
                                        <a:cubicBezTo>
                                          <a:pt x="19430" y="8034"/>
                                          <a:pt x="21600" y="7159"/>
                                          <a:pt x="19102" y="5734"/>
                                        </a:cubicBezTo>
                                        <a:cubicBezTo>
                                          <a:pt x="18353" y="5307"/>
                                          <a:pt x="16086" y="5161"/>
                                          <a:pt x="16086" y="5161"/>
                                        </a:cubicBezTo>
                                      </a:path>
                                    </a:pathLst>
                                  </a:custGeom>
                                  <a:solidFill>
                                    <a:srgbClr val="FF66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29" name="Group"/>
                                  <p:cNvGrpSpPr/>
                                  <p:nvPr/>
                                </p:nvGrpSpPr>
                                <p:grpSpPr>
                                  <a:xfrm>
                                    <a:off x="-65" y="-18"/>
                                    <a:ext cx="8139157" cy="4803319"/>
                                    <a:chOff x="-62" y="-16"/>
                                    <a:chExt cx="8139155" cy="4803318"/>
                                  </a:xfrm>
                                </p:grpSpPr>
                                <p:sp>
                                  <p:nvSpPr>
                                    <p:cNvPr id="1001" name="Line"/>
                                    <p:cNvSpPr/>
                                    <p:nvPr/>
                                  </p:nvSpPr>
                                  <p:spPr>
                                    <a:xfrm>
                                      <a:off x="6654834" y="3633551"/>
                                      <a:ext cx="560679" cy="266544"/>
                                    </a:xfrm>
                                    <a:custGeom>
                                      <a:avLst/>
                                      <a:gdLst/>
                                      <a:ahLst/>
                                      <a:cxnLst>
                                        <a:cxn ang="0">
                                          <a:pos x="wd2" y="hd2"/>
                                        </a:cxn>
                                        <a:cxn ang="5400000">
                                          <a:pos x="wd2" y="hd2"/>
                                        </a:cxn>
                                        <a:cxn ang="10800000">
                                          <a:pos x="wd2" y="hd2"/>
                                        </a:cxn>
                                        <a:cxn ang="16200000">
                                          <a:pos x="wd2" y="hd2"/>
                                        </a:cxn>
                                      </a:cxnLst>
                                      <a:rect l="0" t="0" r="r" b="b"/>
                                      <a:pathLst>
                                        <a:path w="21215" h="20953" fill="norm" stroke="1" extrusionOk="0">
                                          <a:moveTo>
                                            <a:pt x="2091" y="8969"/>
                                          </a:moveTo>
                                          <a:cubicBezTo>
                                            <a:pt x="1931" y="7973"/>
                                            <a:pt x="1530" y="7016"/>
                                            <a:pt x="1612" y="5979"/>
                                          </a:cubicBezTo>
                                          <a:cubicBezTo>
                                            <a:pt x="1856" y="2930"/>
                                            <a:pt x="2893" y="2654"/>
                                            <a:pt x="4003" y="1993"/>
                                          </a:cubicBezTo>
                                          <a:cubicBezTo>
                                            <a:pt x="4635" y="1617"/>
                                            <a:pt x="5284" y="1373"/>
                                            <a:pt x="5915" y="997"/>
                                          </a:cubicBezTo>
                                          <a:cubicBezTo>
                                            <a:pt x="6400" y="708"/>
                                            <a:pt x="6872" y="332"/>
                                            <a:pt x="7350" y="0"/>
                                          </a:cubicBezTo>
                                          <a:cubicBezTo>
                                            <a:pt x="7828" y="332"/>
                                            <a:pt x="8390" y="341"/>
                                            <a:pt x="8784" y="997"/>
                                          </a:cubicBezTo>
                                          <a:cubicBezTo>
                                            <a:pt x="11873" y="6148"/>
                                            <a:pt x="7569" y="2478"/>
                                            <a:pt x="11174" y="4983"/>
                                          </a:cubicBezTo>
                                          <a:cubicBezTo>
                                            <a:pt x="12290" y="4651"/>
                                            <a:pt x="13491" y="4940"/>
                                            <a:pt x="14521" y="3986"/>
                                          </a:cubicBezTo>
                                          <a:cubicBezTo>
                                            <a:pt x="17434" y="1288"/>
                                            <a:pt x="13461" y="-404"/>
                                            <a:pt x="16912" y="1993"/>
                                          </a:cubicBezTo>
                                          <a:cubicBezTo>
                                            <a:pt x="18010" y="8864"/>
                                            <a:pt x="17155" y="6487"/>
                                            <a:pt x="18824" y="9966"/>
                                          </a:cubicBezTo>
                                          <a:cubicBezTo>
                                            <a:pt x="18984" y="10962"/>
                                            <a:pt x="19009" y="12101"/>
                                            <a:pt x="19302" y="12955"/>
                                          </a:cubicBezTo>
                                          <a:cubicBezTo>
                                            <a:pt x="19826" y="14484"/>
                                            <a:pt x="21215" y="16942"/>
                                            <a:pt x="21215" y="16942"/>
                                          </a:cubicBezTo>
                                          <a:cubicBezTo>
                                            <a:pt x="21055" y="18270"/>
                                            <a:pt x="21300" y="20223"/>
                                            <a:pt x="20737" y="20928"/>
                                          </a:cubicBezTo>
                                          <a:cubicBezTo>
                                            <a:pt x="20522" y="21196"/>
                                            <a:pt x="17770" y="19199"/>
                                            <a:pt x="17390" y="18935"/>
                                          </a:cubicBezTo>
                                          <a:cubicBezTo>
                                            <a:pt x="16213" y="16483"/>
                                            <a:pt x="15499" y="14473"/>
                                            <a:pt x="14043" y="12955"/>
                                          </a:cubicBezTo>
                                          <a:cubicBezTo>
                                            <a:pt x="13592" y="12486"/>
                                            <a:pt x="13105" y="12147"/>
                                            <a:pt x="12609" y="11959"/>
                                          </a:cubicBezTo>
                                          <a:cubicBezTo>
                                            <a:pt x="11345" y="11480"/>
                                            <a:pt x="10059" y="11294"/>
                                            <a:pt x="8784" y="10962"/>
                                          </a:cubicBezTo>
                                          <a:cubicBezTo>
                                            <a:pt x="7987" y="10298"/>
                                            <a:pt x="7240" y="9263"/>
                                            <a:pt x="6393" y="8969"/>
                                          </a:cubicBezTo>
                                          <a:cubicBezTo>
                                            <a:pt x="4344" y="8257"/>
                                            <a:pt x="2149" y="9342"/>
                                            <a:pt x="178" y="7973"/>
                                          </a:cubicBezTo>
                                          <a:cubicBezTo>
                                            <a:pt x="-300" y="7641"/>
                                            <a:pt x="300" y="5726"/>
                                            <a:pt x="656" y="4983"/>
                                          </a:cubicBezTo>
                                          <a:cubicBezTo>
                                            <a:pt x="2393" y="1363"/>
                                            <a:pt x="2091" y="6563"/>
                                            <a:pt x="2091" y="1993"/>
                                          </a:cubicBezTo>
                                        </a:path>
                                      </a:pathLst>
                                    </a:custGeom>
                                    <a:solidFill>
                                      <a:srgbClr val="FF66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28" name="Group"/>
                                    <p:cNvGrpSpPr/>
                                    <p:nvPr/>
                                  </p:nvGrpSpPr>
                                  <p:grpSpPr>
                                    <a:xfrm>
                                      <a:off x="-63" y="-17"/>
                                      <a:ext cx="8139157" cy="4803320"/>
                                      <a:chOff x="-61" y="-14"/>
                                      <a:chExt cx="8139155" cy="4803318"/>
                                    </a:xfrm>
                                  </p:grpSpPr>
                                  <p:sp>
                                    <p:nvSpPr>
                                      <p:cNvPr id="1002" name="Shape"/>
                                      <p:cNvSpPr/>
                                      <p:nvPr/>
                                    </p:nvSpPr>
                                    <p:spPr>
                                      <a:xfrm>
                                        <a:off x="381657" y="1440879"/>
                                        <a:ext cx="895376" cy="887107"/>
                                      </a:xfrm>
                                      <a:custGeom>
                                        <a:avLst/>
                                        <a:gdLst/>
                                        <a:ahLst/>
                                        <a:cxnLst>
                                          <a:cxn ang="0">
                                            <a:pos x="wd2" y="hd2"/>
                                          </a:cxn>
                                          <a:cxn ang="5400000">
                                            <a:pos x="wd2" y="hd2"/>
                                          </a:cxn>
                                          <a:cxn ang="10800000">
                                            <a:pos x="wd2" y="hd2"/>
                                          </a:cxn>
                                          <a:cxn ang="16200000">
                                            <a:pos x="wd2" y="hd2"/>
                                          </a:cxn>
                                        </a:cxnLst>
                                        <a:rect l="0" t="0" r="r" b="b"/>
                                        <a:pathLst>
                                          <a:path w="21600" h="21177" fill="norm" stroke="1" extrusionOk="0">
                                            <a:moveTo>
                                              <a:pt x="608" y="2499"/>
                                            </a:moveTo>
                                            <a:cubicBezTo>
                                              <a:pt x="710" y="2197"/>
                                              <a:pt x="748" y="1867"/>
                                              <a:pt x="913" y="1595"/>
                                            </a:cubicBezTo>
                                            <a:cubicBezTo>
                                              <a:pt x="1330" y="906"/>
                                              <a:pt x="1716" y="928"/>
                                              <a:pt x="2434" y="691"/>
                                            </a:cubicBezTo>
                                            <a:cubicBezTo>
                                              <a:pt x="2637" y="992"/>
                                              <a:pt x="2738" y="1394"/>
                                              <a:pt x="3042" y="1595"/>
                                            </a:cubicBezTo>
                                            <a:cubicBezTo>
                                              <a:pt x="3934" y="2183"/>
                                              <a:pt x="4351" y="1866"/>
                                              <a:pt x="5172" y="1595"/>
                                            </a:cubicBezTo>
                                            <a:cubicBezTo>
                                              <a:pt x="5242" y="1456"/>
                                              <a:pt x="5832" y="-423"/>
                                              <a:pt x="6693" y="88"/>
                                            </a:cubicBezTo>
                                            <a:cubicBezTo>
                                              <a:pt x="7082" y="320"/>
                                              <a:pt x="7050" y="920"/>
                                              <a:pt x="7301" y="1294"/>
                                            </a:cubicBezTo>
                                            <a:cubicBezTo>
                                              <a:pt x="7766" y="1984"/>
                                              <a:pt x="8388" y="2133"/>
                                              <a:pt x="9127" y="2499"/>
                                            </a:cubicBezTo>
                                            <a:cubicBezTo>
                                              <a:pt x="9330" y="2800"/>
                                              <a:pt x="9572" y="3079"/>
                                              <a:pt x="9735" y="3402"/>
                                            </a:cubicBezTo>
                                            <a:cubicBezTo>
                                              <a:pt x="9879" y="3686"/>
                                              <a:pt x="9874" y="4034"/>
                                              <a:pt x="10039" y="4306"/>
                                            </a:cubicBezTo>
                                            <a:cubicBezTo>
                                              <a:pt x="10187" y="4550"/>
                                              <a:pt x="10445" y="4708"/>
                                              <a:pt x="10648" y="4909"/>
                                            </a:cubicBezTo>
                                            <a:cubicBezTo>
                                              <a:pt x="11510" y="7469"/>
                                              <a:pt x="10308" y="4347"/>
                                              <a:pt x="11561" y="6415"/>
                                            </a:cubicBezTo>
                                            <a:cubicBezTo>
                                              <a:pt x="12745" y="8370"/>
                                              <a:pt x="10932" y="6395"/>
                                              <a:pt x="12473" y="7921"/>
                                            </a:cubicBezTo>
                                            <a:cubicBezTo>
                                              <a:pt x="12956" y="9355"/>
                                              <a:pt x="12864" y="9610"/>
                                              <a:pt x="13690" y="10633"/>
                                            </a:cubicBezTo>
                                            <a:cubicBezTo>
                                              <a:pt x="13869" y="10855"/>
                                              <a:pt x="14042" y="11108"/>
                                              <a:pt x="14299" y="11235"/>
                                            </a:cubicBezTo>
                                            <a:cubicBezTo>
                                              <a:pt x="14872" y="11519"/>
                                              <a:pt x="16124" y="11838"/>
                                              <a:pt x="16124" y="11838"/>
                                            </a:cubicBezTo>
                                            <a:cubicBezTo>
                                              <a:pt x="16732" y="12742"/>
                                              <a:pt x="16631" y="12842"/>
                                              <a:pt x="17645" y="13344"/>
                                            </a:cubicBezTo>
                                            <a:cubicBezTo>
                                              <a:pt x="17932" y="13486"/>
                                              <a:pt x="18277" y="13491"/>
                                              <a:pt x="18558" y="13645"/>
                                            </a:cubicBezTo>
                                            <a:cubicBezTo>
                                              <a:pt x="19197" y="13997"/>
                                              <a:pt x="20383" y="14850"/>
                                              <a:pt x="20383" y="14850"/>
                                            </a:cubicBezTo>
                                            <a:lnTo>
                                              <a:pt x="21296" y="17562"/>
                                            </a:lnTo>
                                            <a:lnTo>
                                              <a:pt x="21600" y="18466"/>
                                            </a:lnTo>
                                            <a:cubicBezTo>
                                              <a:pt x="21499" y="18867"/>
                                              <a:pt x="21411" y="19273"/>
                                              <a:pt x="21296" y="19671"/>
                                            </a:cubicBezTo>
                                            <a:cubicBezTo>
                                              <a:pt x="21208" y="19976"/>
                                              <a:pt x="21252" y="20390"/>
                                              <a:pt x="20992" y="20574"/>
                                            </a:cubicBezTo>
                                            <a:cubicBezTo>
                                              <a:pt x="20470" y="20944"/>
                                              <a:pt x="19166" y="21177"/>
                                              <a:pt x="19166" y="21177"/>
                                            </a:cubicBezTo>
                                            <a:cubicBezTo>
                                              <a:pt x="18424" y="20932"/>
                                              <a:pt x="17931" y="20857"/>
                                              <a:pt x="17341" y="20273"/>
                                            </a:cubicBezTo>
                                            <a:cubicBezTo>
                                              <a:pt x="16975" y="19911"/>
                                              <a:pt x="16283" y="18558"/>
                                              <a:pt x="16124" y="18164"/>
                                            </a:cubicBezTo>
                                            <a:cubicBezTo>
                                              <a:pt x="15886" y="17575"/>
                                              <a:pt x="15515" y="16357"/>
                                              <a:pt x="15515" y="16357"/>
                                            </a:cubicBezTo>
                                            <a:cubicBezTo>
                                              <a:pt x="15254" y="14288"/>
                                              <a:pt x="15762" y="14301"/>
                                              <a:pt x="14603" y="13344"/>
                                            </a:cubicBezTo>
                                            <a:cubicBezTo>
                                              <a:pt x="14213" y="13023"/>
                                              <a:pt x="13768" y="12771"/>
                                              <a:pt x="13386" y="12440"/>
                                            </a:cubicBezTo>
                                            <a:cubicBezTo>
                                              <a:pt x="12954" y="12066"/>
                                              <a:pt x="12169" y="11235"/>
                                              <a:pt x="12169" y="11235"/>
                                            </a:cubicBezTo>
                                            <a:cubicBezTo>
                                              <a:pt x="11505" y="9263"/>
                                              <a:pt x="12427" y="11199"/>
                                              <a:pt x="10952" y="10030"/>
                                            </a:cubicBezTo>
                                            <a:cubicBezTo>
                                              <a:pt x="10667" y="9804"/>
                                              <a:pt x="10629" y="9353"/>
                                              <a:pt x="10344" y="9126"/>
                                            </a:cubicBezTo>
                                            <a:cubicBezTo>
                                              <a:pt x="10093" y="8928"/>
                                              <a:pt x="9718" y="8967"/>
                                              <a:pt x="9431" y="8825"/>
                                            </a:cubicBezTo>
                                            <a:cubicBezTo>
                                              <a:pt x="9104" y="8663"/>
                                              <a:pt x="8852" y="8370"/>
                                              <a:pt x="8518" y="8223"/>
                                            </a:cubicBezTo>
                                            <a:cubicBezTo>
                                              <a:pt x="7932" y="7965"/>
                                              <a:pt x="7227" y="7972"/>
                                              <a:pt x="6693" y="7620"/>
                                            </a:cubicBezTo>
                                            <a:cubicBezTo>
                                              <a:pt x="5513" y="6841"/>
                                              <a:pt x="6127" y="7132"/>
                                              <a:pt x="4868" y="6716"/>
                                            </a:cubicBezTo>
                                            <a:cubicBezTo>
                                              <a:pt x="2995" y="3935"/>
                                              <a:pt x="5385" y="7356"/>
                                              <a:pt x="3651" y="5210"/>
                                            </a:cubicBezTo>
                                            <a:cubicBezTo>
                                              <a:pt x="2839" y="4206"/>
                                              <a:pt x="3347" y="4306"/>
                                              <a:pt x="2130" y="3704"/>
                                            </a:cubicBezTo>
                                            <a:cubicBezTo>
                                              <a:pt x="1693" y="3488"/>
                                              <a:pt x="390" y="3198"/>
                                              <a:pt x="0" y="3101"/>
                                            </a:cubicBezTo>
                                            <a:lnTo>
                                              <a:pt x="608" y="2499"/>
                                            </a:lnTo>
                                            <a:close/>
                                          </a:path>
                                        </a:pathLst>
                                      </a:custGeom>
                                      <a:solidFill>
                                        <a:srgbClr val="0A00FF"/>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03" name="Line"/>
                                      <p:cNvSpPr/>
                                      <p:nvPr/>
                                    </p:nvSpPr>
                                    <p:spPr>
                                      <a:xfrm>
                                        <a:off x="2023495" y="3385150"/>
                                        <a:ext cx="391868" cy="1362298"/>
                                      </a:xfrm>
                                      <a:custGeom>
                                        <a:avLst/>
                                        <a:gdLst/>
                                        <a:ahLst/>
                                        <a:cxnLst>
                                          <a:cxn ang="0">
                                            <a:pos x="wd2" y="hd2"/>
                                          </a:cxn>
                                          <a:cxn ang="5400000">
                                            <a:pos x="wd2" y="hd2"/>
                                          </a:cxn>
                                          <a:cxn ang="10800000">
                                            <a:pos x="wd2" y="hd2"/>
                                          </a:cxn>
                                          <a:cxn ang="16200000">
                                            <a:pos x="wd2" y="hd2"/>
                                          </a:cxn>
                                        </a:cxnLst>
                                        <a:rect l="0" t="0" r="r" b="b"/>
                                        <a:pathLst>
                                          <a:path w="21398" h="20669" fill="norm" stroke="1" extrusionOk="0">
                                            <a:moveTo>
                                              <a:pt x="2070" y="228"/>
                                            </a:moveTo>
                                            <a:cubicBezTo>
                                              <a:pt x="2340" y="603"/>
                                              <a:pt x="3265" y="2095"/>
                                              <a:pt x="4140" y="2338"/>
                                            </a:cubicBezTo>
                                            <a:lnTo>
                                              <a:pt x="5520" y="2722"/>
                                            </a:lnTo>
                                            <a:cubicBezTo>
                                              <a:pt x="7255" y="4168"/>
                                              <a:pt x="4713" y="2441"/>
                                              <a:pt x="8281" y="3681"/>
                                            </a:cubicBezTo>
                                            <a:cubicBezTo>
                                              <a:pt x="8735" y="3839"/>
                                              <a:pt x="8457" y="4113"/>
                                              <a:pt x="8971" y="4256"/>
                                            </a:cubicBezTo>
                                            <a:cubicBezTo>
                                              <a:pt x="9698" y="4459"/>
                                              <a:pt x="10849" y="4493"/>
                                              <a:pt x="11731" y="4640"/>
                                            </a:cubicBezTo>
                                            <a:cubicBezTo>
                                              <a:pt x="13154" y="4877"/>
                                              <a:pt x="15872" y="5407"/>
                                              <a:pt x="15872" y="5407"/>
                                            </a:cubicBezTo>
                                            <a:cubicBezTo>
                                              <a:pt x="16102" y="5599"/>
                                              <a:pt x="15970" y="5865"/>
                                              <a:pt x="16562" y="5983"/>
                                            </a:cubicBezTo>
                                            <a:cubicBezTo>
                                              <a:pt x="17746" y="6218"/>
                                              <a:pt x="20702" y="6367"/>
                                              <a:pt x="20702" y="6367"/>
                                            </a:cubicBezTo>
                                            <a:cubicBezTo>
                                              <a:pt x="20932" y="6558"/>
                                              <a:pt x="21453" y="6741"/>
                                              <a:pt x="21393" y="6942"/>
                                            </a:cubicBezTo>
                                            <a:cubicBezTo>
                                              <a:pt x="21058" y="8059"/>
                                              <a:pt x="21148" y="8493"/>
                                              <a:pt x="18632" y="9052"/>
                                            </a:cubicBezTo>
                                            <a:cubicBezTo>
                                              <a:pt x="17985" y="9196"/>
                                              <a:pt x="17252" y="9308"/>
                                              <a:pt x="16562" y="9436"/>
                                            </a:cubicBezTo>
                                            <a:cubicBezTo>
                                              <a:pt x="16332" y="9692"/>
                                              <a:pt x="16132" y="9950"/>
                                              <a:pt x="15872" y="10203"/>
                                            </a:cubicBezTo>
                                            <a:cubicBezTo>
                                              <a:pt x="15672" y="10398"/>
                                              <a:pt x="15301" y="10579"/>
                                              <a:pt x="15182" y="10779"/>
                                            </a:cubicBezTo>
                                            <a:cubicBezTo>
                                              <a:pt x="14423" y="12044"/>
                                              <a:pt x="14866" y="12380"/>
                                              <a:pt x="13802" y="13464"/>
                                            </a:cubicBezTo>
                                            <a:cubicBezTo>
                                              <a:pt x="13419" y="13854"/>
                                              <a:pt x="12774" y="14223"/>
                                              <a:pt x="12421" y="14615"/>
                                            </a:cubicBezTo>
                                            <a:lnTo>
                                              <a:pt x="11731" y="15383"/>
                                            </a:lnTo>
                                            <a:cubicBezTo>
                                              <a:pt x="11961" y="16853"/>
                                              <a:pt x="12421" y="18323"/>
                                              <a:pt x="12421" y="19795"/>
                                            </a:cubicBezTo>
                                            <a:cubicBezTo>
                                              <a:pt x="12421" y="21481"/>
                                              <a:pt x="11367" y="20258"/>
                                              <a:pt x="11041" y="19987"/>
                                            </a:cubicBezTo>
                                            <a:cubicBezTo>
                                              <a:pt x="10811" y="19091"/>
                                              <a:pt x="10728" y="18192"/>
                                              <a:pt x="10351" y="17301"/>
                                            </a:cubicBezTo>
                                            <a:cubicBezTo>
                                              <a:pt x="10266" y="17100"/>
                                              <a:pt x="9837" y="16922"/>
                                              <a:pt x="9661" y="16725"/>
                                            </a:cubicBezTo>
                                            <a:cubicBezTo>
                                              <a:pt x="9377" y="16409"/>
                                              <a:pt x="9201" y="16086"/>
                                              <a:pt x="8971" y="15766"/>
                                            </a:cubicBezTo>
                                            <a:cubicBezTo>
                                              <a:pt x="9793" y="13253"/>
                                              <a:pt x="8857" y="14326"/>
                                              <a:pt x="11041" y="12505"/>
                                            </a:cubicBezTo>
                                            <a:lnTo>
                                              <a:pt x="11731" y="11930"/>
                                            </a:lnTo>
                                            <a:lnTo>
                                              <a:pt x="12421" y="11354"/>
                                            </a:lnTo>
                                            <a:cubicBezTo>
                                              <a:pt x="12673" y="10864"/>
                                              <a:pt x="13051" y="9801"/>
                                              <a:pt x="13802" y="9244"/>
                                            </a:cubicBezTo>
                                            <a:cubicBezTo>
                                              <a:pt x="14163" y="8976"/>
                                              <a:pt x="14777" y="8740"/>
                                              <a:pt x="15182" y="8477"/>
                                            </a:cubicBezTo>
                                            <a:cubicBezTo>
                                              <a:pt x="15468" y="8291"/>
                                              <a:pt x="15642" y="8093"/>
                                              <a:pt x="15872" y="7901"/>
                                            </a:cubicBezTo>
                                            <a:cubicBezTo>
                                              <a:pt x="15642" y="7518"/>
                                              <a:pt x="15673" y="7114"/>
                                              <a:pt x="15182" y="6750"/>
                                            </a:cubicBezTo>
                                            <a:cubicBezTo>
                                              <a:pt x="14953" y="6581"/>
                                              <a:pt x="14208" y="6508"/>
                                              <a:pt x="13802" y="6367"/>
                                            </a:cubicBezTo>
                                            <a:cubicBezTo>
                                              <a:pt x="11173" y="5453"/>
                                              <a:pt x="13900" y="6065"/>
                                              <a:pt x="10351" y="5407"/>
                                            </a:cubicBezTo>
                                            <a:cubicBezTo>
                                              <a:pt x="9891" y="5216"/>
                                              <a:pt x="9342" y="5038"/>
                                              <a:pt x="8971" y="4832"/>
                                            </a:cubicBezTo>
                                            <a:cubicBezTo>
                                              <a:pt x="8646" y="4651"/>
                                              <a:pt x="8735" y="4414"/>
                                              <a:pt x="8281" y="4256"/>
                                            </a:cubicBezTo>
                                            <a:cubicBezTo>
                                              <a:pt x="7763" y="4076"/>
                                              <a:pt x="6840" y="4023"/>
                                              <a:pt x="6211" y="3873"/>
                                            </a:cubicBezTo>
                                            <a:cubicBezTo>
                                              <a:pt x="4452" y="3454"/>
                                              <a:pt x="1400" y="2547"/>
                                              <a:pt x="690" y="1954"/>
                                            </a:cubicBezTo>
                                            <a:lnTo>
                                              <a:pt x="0" y="1379"/>
                                            </a:lnTo>
                                            <a:cubicBezTo>
                                              <a:pt x="230" y="931"/>
                                              <a:pt x="-147" y="424"/>
                                              <a:pt x="690" y="36"/>
                                            </a:cubicBezTo>
                                            <a:cubicBezTo>
                                              <a:pt x="1025" y="-119"/>
                                              <a:pt x="1735" y="265"/>
                                              <a:pt x="2070" y="420"/>
                                            </a:cubicBezTo>
                                            <a:cubicBezTo>
                                              <a:pt x="2906" y="807"/>
                                              <a:pt x="2760" y="989"/>
                                              <a:pt x="2760" y="1379"/>
                                            </a:cubicBezTo>
                                          </a:path>
                                        </a:pathLst>
                                      </a:custGeom>
                                      <a:solidFill>
                                        <a:srgbClr val="0A00F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04" name="Line"/>
                                      <p:cNvSpPr/>
                                      <p:nvPr/>
                                    </p:nvSpPr>
                                    <p:spPr>
                                      <a:xfrm>
                                        <a:off x="4081740" y="938673"/>
                                        <a:ext cx="3853561" cy="1060060"/>
                                      </a:xfrm>
                                      <a:custGeom>
                                        <a:avLst/>
                                        <a:gdLst/>
                                        <a:ahLst/>
                                        <a:cxnLst>
                                          <a:cxn ang="0">
                                            <a:pos x="wd2" y="hd2"/>
                                          </a:cxn>
                                          <a:cxn ang="5400000">
                                            <a:pos x="wd2" y="hd2"/>
                                          </a:cxn>
                                          <a:cxn ang="10800000">
                                            <a:pos x="wd2" y="hd2"/>
                                          </a:cxn>
                                          <a:cxn ang="16200000">
                                            <a:pos x="wd2" y="hd2"/>
                                          </a:cxn>
                                        </a:cxnLst>
                                        <a:rect l="0" t="0" r="r" b="b"/>
                                        <a:pathLst>
                                          <a:path w="21413" h="21292" fill="norm" stroke="1" extrusionOk="0">
                                            <a:moveTo>
                                              <a:pt x="3443" y="6337"/>
                                            </a:moveTo>
                                            <a:cubicBezTo>
                                              <a:pt x="2967" y="5763"/>
                                              <a:pt x="3515" y="6596"/>
                                              <a:pt x="2952" y="4563"/>
                                            </a:cubicBezTo>
                                            <a:cubicBezTo>
                                              <a:pt x="2276" y="2122"/>
                                              <a:pt x="2958" y="4719"/>
                                              <a:pt x="2531" y="2788"/>
                                            </a:cubicBezTo>
                                            <a:cubicBezTo>
                                              <a:pt x="2489" y="2602"/>
                                              <a:pt x="2450" y="2388"/>
                                              <a:pt x="2390" y="2281"/>
                                            </a:cubicBezTo>
                                            <a:cubicBezTo>
                                              <a:pt x="2258" y="2042"/>
                                              <a:pt x="1969" y="1775"/>
                                              <a:pt x="1969" y="1775"/>
                                            </a:cubicBezTo>
                                            <a:cubicBezTo>
                                              <a:pt x="1876" y="1943"/>
                                              <a:pt x="1769" y="2040"/>
                                              <a:pt x="1688" y="2281"/>
                                            </a:cubicBezTo>
                                            <a:cubicBezTo>
                                              <a:pt x="1409" y="3124"/>
                                              <a:pt x="1661" y="2876"/>
                                              <a:pt x="1478" y="3802"/>
                                            </a:cubicBezTo>
                                            <a:cubicBezTo>
                                              <a:pt x="1323" y="4585"/>
                                              <a:pt x="1189" y="4836"/>
                                              <a:pt x="986" y="5323"/>
                                            </a:cubicBezTo>
                                            <a:cubicBezTo>
                                              <a:pt x="940" y="5577"/>
                                              <a:pt x="901" y="5852"/>
                                              <a:pt x="846" y="6084"/>
                                            </a:cubicBezTo>
                                            <a:cubicBezTo>
                                              <a:pt x="760" y="6446"/>
                                              <a:pt x="565" y="7097"/>
                                              <a:pt x="565" y="7097"/>
                                            </a:cubicBezTo>
                                            <a:cubicBezTo>
                                              <a:pt x="542" y="7351"/>
                                              <a:pt x="531" y="7624"/>
                                              <a:pt x="495" y="7858"/>
                                            </a:cubicBezTo>
                                            <a:cubicBezTo>
                                              <a:pt x="413" y="8390"/>
                                              <a:pt x="268" y="8801"/>
                                              <a:pt x="214" y="9379"/>
                                            </a:cubicBezTo>
                                            <a:lnTo>
                                              <a:pt x="144" y="10139"/>
                                            </a:lnTo>
                                            <a:cubicBezTo>
                                              <a:pt x="168" y="10900"/>
                                              <a:pt x="87" y="11808"/>
                                              <a:pt x="214" y="12420"/>
                                            </a:cubicBezTo>
                                            <a:cubicBezTo>
                                              <a:pt x="286" y="12765"/>
                                              <a:pt x="494" y="12512"/>
                                              <a:pt x="565" y="12167"/>
                                            </a:cubicBezTo>
                                            <a:cubicBezTo>
                                              <a:pt x="665" y="11689"/>
                                              <a:pt x="603" y="10978"/>
                                              <a:pt x="636" y="10393"/>
                                            </a:cubicBezTo>
                                            <a:cubicBezTo>
                                              <a:pt x="650" y="10131"/>
                                              <a:pt x="668" y="9861"/>
                                              <a:pt x="706" y="9632"/>
                                            </a:cubicBezTo>
                                            <a:cubicBezTo>
                                              <a:pt x="784" y="9161"/>
                                              <a:pt x="946" y="8937"/>
                                              <a:pt x="1057" y="8618"/>
                                            </a:cubicBezTo>
                                            <a:cubicBezTo>
                                              <a:pt x="1332" y="7823"/>
                                              <a:pt x="1042" y="8298"/>
                                              <a:pt x="1408" y="7858"/>
                                            </a:cubicBezTo>
                                            <a:cubicBezTo>
                                              <a:pt x="1478" y="7942"/>
                                              <a:pt x="1566" y="7922"/>
                                              <a:pt x="1618" y="8111"/>
                                            </a:cubicBezTo>
                                            <a:cubicBezTo>
                                              <a:pt x="1671" y="8300"/>
                                              <a:pt x="1688" y="8605"/>
                                              <a:pt x="1688" y="8872"/>
                                            </a:cubicBezTo>
                                            <a:cubicBezTo>
                                              <a:pt x="1688" y="9340"/>
                                              <a:pt x="1549" y="10072"/>
                                              <a:pt x="1478" y="10393"/>
                                            </a:cubicBezTo>
                                            <a:cubicBezTo>
                                              <a:pt x="1437" y="10579"/>
                                              <a:pt x="1384" y="10731"/>
                                              <a:pt x="1337" y="10900"/>
                                            </a:cubicBezTo>
                                            <a:cubicBezTo>
                                              <a:pt x="1276" y="11789"/>
                                              <a:pt x="1188" y="12489"/>
                                              <a:pt x="1337" y="13434"/>
                                            </a:cubicBezTo>
                                            <a:cubicBezTo>
                                              <a:pt x="1374" y="13666"/>
                                              <a:pt x="1478" y="13603"/>
                                              <a:pt x="1548" y="13688"/>
                                            </a:cubicBezTo>
                                            <a:cubicBezTo>
                                              <a:pt x="1717" y="13536"/>
                                              <a:pt x="1918" y="13474"/>
                                              <a:pt x="2039" y="12927"/>
                                            </a:cubicBezTo>
                                            <a:cubicBezTo>
                                              <a:pt x="2312" y="11698"/>
                                              <a:pt x="1861" y="12467"/>
                                              <a:pt x="2320" y="11913"/>
                                            </a:cubicBezTo>
                                            <a:cubicBezTo>
                                              <a:pt x="2461" y="11998"/>
                                              <a:pt x="2610" y="11969"/>
                                              <a:pt x="2741" y="12167"/>
                                            </a:cubicBezTo>
                                            <a:cubicBezTo>
                                              <a:pt x="2897" y="12401"/>
                                              <a:pt x="2999" y="13033"/>
                                              <a:pt x="3163" y="13181"/>
                                            </a:cubicBezTo>
                                            <a:cubicBezTo>
                                              <a:pt x="3305" y="13310"/>
                                              <a:pt x="3513" y="13470"/>
                                              <a:pt x="3654" y="13688"/>
                                            </a:cubicBezTo>
                                            <a:cubicBezTo>
                                              <a:pt x="3750" y="13837"/>
                                              <a:pt x="3841" y="14026"/>
                                              <a:pt x="3935" y="14195"/>
                                            </a:cubicBezTo>
                                            <a:cubicBezTo>
                                              <a:pt x="4228" y="15253"/>
                                              <a:pt x="4112" y="15138"/>
                                              <a:pt x="4426" y="15462"/>
                                            </a:cubicBezTo>
                                            <a:cubicBezTo>
                                              <a:pt x="4519" y="15558"/>
                                              <a:pt x="4614" y="15615"/>
                                              <a:pt x="4707" y="15716"/>
                                            </a:cubicBezTo>
                                            <a:cubicBezTo>
                                              <a:pt x="4849" y="15869"/>
                                              <a:pt x="5128" y="16223"/>
                                              <a:pt x="5128" y="16223"/>
                                            </a:cubicBezTo>
                                            <a:cubicBezTo>
                                              <a:pt x="5175" y="16476"/>
                                              <a:pt x="5202" y="16793"/>
                                              <a:pt x="5268" y="16983"/>
                                            </a:cubicBezTo>
                                            <a:cubicBezTo>
                                              <a:pt x="5314" y="17115"/>
                                              <a:pt x="5741" y="17473"/>
                                              <a:pt x="5760" y="17490"/>
                                            </a:cubicBezTo>
                                            <a:cubicBezTo>
                                              <a:pt x="5806" y="17659"/>
                                              <a:pt x="5841" y="17890"/>
                                              <a:pt x="5900" y="17997"/>
                                            </a:cubicBezTo>
                                            <a:cubicBezTo>
                                              <a:pt x="5986" y="18153"/>
                                              <a:pt x="6085" y="18223"/>
                                              <a:pt x="6181" y="18250"/>
                                            </a:cubicBezTo>
                                            <a:cubicBezTo>
                                              <a:pt x="6671" y="18392"/>
                                              <a:pt x="7164" y="18419"/>
                                              <a:pt x="7655" y="18504"/>
                                            </a:cubicBezTo>
                                            <a:cubicBezTo>
                                              <a:pt x="7864" y="18630"/>
                                              <a:pt x="8462" y="19011"/>
                                              <a:pt x="8638" y="19011"/>
                                            </a:cubicBezTo>
                                            <a:cubicBezTo>
                                              <a:pt x="8826" y="19011"/>
                                              <a:pt x="9012" y="18842"/>
                                              <a:pt x="9199" y="18757"/>
                                            </a:cubicBezTo>
                                            <a:cubicBezTo>
                                              <a:pt x="9269" y="18588"/>
                                              <a:pt x="9376" y="18529"/>
                                              <a:pt x="9410" y="18250"/>
                                            </a:cubicBezTo>
                                            <a:cubicBezTo>
                                              <a:pt x="9541" y="17183"/>
                                              <a:pt x="9363" y="16459"/>
                                              <a:pt x="9620" y="15716"/>
                                            </a:cubicBezTo>
                                            <a:cubicBezTo>
                                              <a:pt x="9678" y="15549"/>
                                              <a:pt x="9761" y="15547"/>
                                              <a:pt x="9831" y="15462"/>
                                            </a:cubicBezTo>
                                            <a:cubicBezTo>
                                              <a:pt x="9900" y="15214"/>
                                              <a:pt x="10084" y="14484"/>
                                              <a:pt x="10182" y="14448"/>
                                            </a:cubicBezTo>
                                            <a:cubicBezTo>
                                              <a:pt x="10347" y="14389"/>
                                              <a:pt x="10509" y="14617"/>
                                              <a:pt x="10673" y="14702"/>
                                            </a:cubicBezTo>
                                            <a:cubicBezTo>
                                              <a:pt x="11001" y="14617"/>
                                              <a:pt x="11337" y="14736"/>
                                              <a:pt x="11656" y="14448"/>
                                            </a:cubicBezTo>
                                            <a:cubicBezTo>
                                              <a:pt x="11784" y="14333"/>
                                              <a:pt x="11852" y="12914"/>
                                              <a:pt x="11867" y="12674"/>
                                            </a:cubicBezTo>
                                            <a:cubicBezTo>
                                              <a:pt x="11892" y="12253"/>
                                              <a:pt x="11908" y="11824"/>
                                              <a:pt x="11937" y="11407"/>
                                            </a:cubicBezTo>
                                            <a:cubicBezTo>
                                              <a:pt x="11955" y="11147"/>
                                              <a:pt x="11955" y="10835"/>
                                              <a:pt x="12007" y="10646"/>
                                            </a:cubicBezTo>
                                            <a:cubicBezTo>
                                              <a:pt x="12059" y="10457"/>
                                              <a:pt x="12147" y="10477"/>
                                              <a:pt x="12218" y="10393"/>
                                            </a:cubicBezTo>
                                            <a:cubicBezTo>
                                              <a:pt x="12735" y="10860"/>
                                              <a:pt x="12265" y="10358"/>
                                              <a:pt x="12779" y="11153"/>
                                            </a:cubicBezTo>
                                            <a:cubicBezTo>
                                              <a:pt x="13502" y="12272"/>
                                              <a:pt x="12339" y="10232"/>
                                              <a:pt x="13270" y="11913"/>
                                            </a:cubicBezTo>
                                            <a:cubicBezTo>
                                              <a:pt x="13363" y="11897"/>
                                              <a:pt x="14538" y="12821"/>
                                              <a:pt x="14815" y="11153"/>
                                            </a:cubicBezTo>
                                            <a:cubicBezTo>
                                              <a:pt x="14853" y="10924"/>
                                              <a:pt x="14862" y="10646"/>
                                              <a:pt x="14885" y="10393"/>
                                            </a:cubicBezTo>
                                            <a:cubicBezTo>
                                              <a:pt x="14605" y="8878"/>
                                              <a:pt x="14911" y="10195"/>
                                              <a:pt x="14534" y="9379"/>
                                            </a:cubicBezTo>
                                            <a:cubicBezTo>
                                              <a:pt x="14087" y="8410"/>
                                              <a:pt x="14805" y="9243"/>
                                              <a:pt x="14113" y="8618"/>
                                            </a:cubicBezTo>
                                            <a:cubicBezTo>
                                              <a:pt x="13791" y="7456"/>
                                              <a:pt x="14202" y="8832"/>
                                              <a:pt x="13692" y="7604"/>
                                            </a:cubicBezTo>
                                            <a:cubicBezTo>
                                              <a:pt x="13637" y="7472"/>
                                              <a:pt x="13604" y="7241"/>
                                              <a:pt x="13551" y="7097"/>
                                            </a:cubicBezTo>
                                            <a:cubicBezTo>
                                              <a:pt x="13416" y="6732"/>
                                              <a:pt x="13130" y="6084"/>
                                              <a:pt x="13130" y="6084"/>
                                            </a:cubicBezTo>
                                            <a:cubicBezTo>
                                              <a:pt x="13107" y="5830"/>
                                              <a:pt x="13060" y="5590"/>
                                              <a:pt x="13060" y="5323"/>
                                            </a:cubicBezTo>
                                            <a:cubicBezTo>
                                              <a:pt x="13060" y="2411"/>
                                              <a:pt x="13218" y="4506"/>
                                              <a:pt x="13060" y="2788"/>
                                            </a:cubicBezTo>
                                            <a:cubicBezTo>
                                              <a:pt x="13232" y="2374"/>
                                              <a:pt x="13325" y="2028"/>
                                              <a:pt x="13551" y="2028"/>
                                            </a:cubicBezTo>
                                            <a:cubicBezTo>
                                              <a:pt x="13648" y="2028"/>
                                              <a:pt x="13738" y="2197"/>
                                              <a:pt x="13832" y="2281"/>
                                            </a:cubicBezTo>
                                            <a:cubicBezTo>
                                              <a:pt x="14008" y="4193"/>
                                              <a:pt x="13770" y="1837"/>
                                              <a:pt x="14043" y="3802"/>
                                            </a:cubicBezTo>
                                            <a:cubicBezTo>
                                              <a:pt x="14076" y="4041"/>
                                              <a:pt x="14067" y="4354"/>
                                              <a:pt x="14113" y="4563"/>
                                            </a:cubicBezTo>
                                            <a:cubicBezTo>
                                              <a:pt x="14276" y="5300"/>
                                              <a:pt x="14542" y="5090"/>
                                              <a:pt x="14745" y="5577"/>
                                            </a:cubicBezTo>
                                            <a:cubicBezTo>
                                              <a:pt x="14815" y="5746"/>
                                              <a:pt x="14878" y="5964"/>
                                              <a:pt x="14955" y="6084"/>
                                            </a:cubicBezTo>
                                            <a:cubicBezTo>
                                              <a:pt x="15044" y="6221"/>
                                              <a:pt x="15140" y="6315"/>
                                              <a:pt x="15236" y="6337"/>
                                            </a:cubicBezTo>
                                            <a:cubicBezTo>
                                              <a:pt x="15867" y="6484"/>
                                              <a:pt x="16499" y="6506"/>
                                              <a:pt x="17131" y="6590"/>
                                            </a:cubicBezTo>
                                            <a:cubicBezTo>
                                              <a:pt x="17155" y="6844"/>
                                              <a:pt x="17201" y="7084"/>
                                              <a:pt x="17201" y="7351"/>
                                            </a:cubicBezTo>
                                            <a:cubicBezTo>
                                              <a:pt x="17201" y="7533"/>
                                              <a:pt x="17116" y="9045"/>
                                              <a:pt x="17061" y="9379"/>
                                            </a:cubicBezTo>
                                            <a:cubicBezTo>
                                              <a:pt x="17027" y="9584"/>
                                              <a:pt x="16962" y="9699"/>
                                              <a:pt x="16921" y="9886"/>
                                            </a:cubicBezTo>
                                            <a:cubicBezTo>
                                              <a:pt x="16868" y="10124"/>
                                              <a:pt x="16844" y="10445"/>
                                              <a:pt x="16780" y="10646"/>
                                            </a:cubicBezTo>
                                            <a:cubicBezTo>
                                              <a:pt x="16653" y="11047"/>
                                              <a:pt x="16359" y="11660"/>
                                              <a:pt x="16359" y="11660"/>
                                            </a:cubicBezTo>
                                            <a:cubicBezTo>
                                              <a:pt x="15927" y="14000"/>
                                              <a:pt x="16478" y="11121"/>
                                              <a:pt x="16078" y="12927"/>
                                            </a:cubicBezTo>
                                            <a:cubicBezTo>
                                              <a:pt x="15738" y="14462"/>
                                              <a:pt x="16103" y="12915"/>
                                              <a:pt x="15868" y="14448"/>
                                            </a:cubicBezTo>
                                            <a:cubicBezTo>
                                              <a:pt x="15786" y="14981"/>
                                              <a:pt x="15640" y="15391"/>
                                              <a:pt x="15587" y="15969"/>
                                            </a:cubicBezTo>
                                            <a:cubicBezTo>
                                              <a:pt x="15410" y="17880"/>
                                              <a:pt x="15648" y="15524"/>
                                              <a:pt x="15376" y="17490"/>
                                            </a:cubicBezTo>
                                            <a:cubicBezTo>
                                              <a:pt x="15343" y="17729"/>
                                              <a:pt x="15329" y="17997"/>
                                              <a:pt x="15306" y="18250"/>
                                            </a:cubicBezTo>
                                            <a:cubicBezTo>
                                              <a:pt x="15353" y="18588"/>
                                              <a:pt x="15388" y="18950"/>
                                              <a:pt x="15446" y="19264"/>
                                            </a:cubicBezTo>
                                            <a:cubicBezTo>
                                              <a:pt x="15483" y="19463"/>
                                              <a:pt x="15553" y="19566"/>
                                              <a:pt x="15587" y="19771"/>
                                            </a:cubicBezTo>
                                            <a:cubicBezTo>
                                              <a:pt x="15625" y="20000"/>
                                              <a:pt x="15619" y="20302"/>
                                              <a:pt x="15657" y="20532"/>
                                            </a:cubicBezTo>
                                            <a:cubicBezTo>
                                              <a:pt x="15753" y="21111"/>
                                              <a:pt x="15842" y="21093"/>
                                              <a:pt x="16008" y="21292"/>
                                            </a:cubicBezTo>
                                            <a:cubicBezTo>
                                              <a:pt x="16287" y="21090"/>
                                              <a:pt x="16631" y="21281"/>
                                              <a:pt x="16289" y="19518"/>
                                            </a:cubicBezTo>
                                            <a:cubicBezTo>
                                              <a:pt x="16192" y="19019"/>
                                              <a:pt x="15868" y="18504"/>
                                              <a:pt x="15868" y="18504"/>
                                            </a:cubicBezTo>
                                            <a:cubicBezTo>
                                              <a:pt x="15914" y="18166"/>
                                              <a:pt x="15934" y="17757"/>
                                              <a:pt x="16008" y="17490"/>
                                            </a:cubicBezTo>
                                            <a:cubicBezTo>
                                              <a:pt x="16082" y="17223"/>
                                              <a:pt x="16202" y="17193"/>
                                              <a:pt x="16289" y="16983"/>
                                            </a:cubicBezTo>
                                            <a:cubicBezTo>
                                              <a:pt x="16344" y="16850"/>
                                              <a:pt x="16382" y="16645"/>
                                              <a:pt x="16429" y="16476"/>
                                            </a:cubicBezTo>
                                            <a:cubicBezTo>
                                              <a:pt x="16580" y="14840"/>
                                              <a:pt x="16453" y="15022"/>
                                              <a:pt x="16850" y="14448"/>
                                            </a:cubicBezTo>
                                            <a:cubicBezTo>
                                              <a:pt x="16988" y="14250"/>
                                              <a:pt x="17272" y="13941"/>
                                              <a:pt x="17272" y="13941"/>
                                            </a:cubicBezTo>
                                            <a:cubicBezTo>
                                              <a:pt x="17623" y="14364"/>
                                              <a:pt x="17622" y="14702"/>
                                              <a:pt x="17903" y="14195"/>
                                            </a:cubicBezTo>
                                            <a:cubicBezTo>
                                              <a:pt x="17979" y="14058"/>
                                              <a:pt x="18044" y="13857"/>
                                              <a:pt x="18114" y="13688"/>
                                            </a:cubicBezTo>
                                            <a:cubicBezTo>
                                              <a:pt x="18137" y="13434"/>
                                              <a:pt x="18146" y="13156"/>
                                              <a:pt x="18184" y="12927"/>
                                            </a:cubicBezTo>
                                            <a:cubicBezTo>
                                              <a:pt x="18237" y="12608"/>
                                              <a:pt x="18457" y="12039"/>
                                              <a:pt x="18535" y="11913"/>
                                            </a:cubicBezTo>
                                            <a:cubicBezTo>
                                              <a:pt x="18670" y="11696"/>
                                              <a:pt x="18956" y="11407"/>
                                              <a:pt x="18956" y="11407"/>
                                            </a:cubicBezTo>
                                            <a:cubicBezTo>
                                              <a:pt x="19038" y="11505"/>
                                              <a:pt x="19343" y="11798"/>
                                              <a:pt x="19377" y="12167"/>
                                            </a:cubicBezTo>
                                            <a:cubicBezTo>
                                              <a:pt x="19408" y="12497"/>
                                              <a:pt x="19361" y="12891"/>
                                              <a:pt x="19307" y="13181"/>
                                            </a:cubicBezTo>
                                            <a:cubicBezTo>
                                              <a:pt x="19260" y="13434"/>
                                              <a:pt x="19167" y="13519"/>
                                              <a:pt x="19097" y="13688"/>
                                            </a:cubicBezTo>
                                            <a:cubicBezTo>
                                              <a:pt x="19050" y="13941"/>
                                              <a:pt x="19022" y="14258"/>
                                              <a:pt x="18956" y="14448"/>
                                            </a:cubicBezTo>
                                            <a:cubicBezTo>
                                              <a:pt x="18472" y="15848"/>
                                              <a:pt x="19008" y="13283"/>
                                              <a:pt x="18605" y="15462"/>
                                            </a:cubicBezTo>
                                            <a:cubicBezTo>
                                              <a:pt x="18488" y="15378"/>
                                              <a:pt x="18367" y="15072"/>
                                              <a:pt x="18254" y="15209"/>
                                            </a:cubicBezTo>
                                            <a:cubicBezTo>
                                              <a:pt x="18184" y="15293"/>
                                              <a:pt x="18184" y="15702"/>
                                              <a:pt x="18184" y="15969"/>
                                            </a:cubicBezTo>
                                            <a:cubicBezTo>
                                              <a:pt x="18184" y="16785"/>
                                              <a:pt x="18303" y="16847"/>
                                              <a:pt x="18465" y="17236"/>
                                            </a:cubicBezTo>
                                            <a:cubicBezTo>
                                              <a:pt x="18513" y="19142"/>
                                              <a:pt x="18296" y="20710"/>
                                              <a:pt x="18816" y="19771"/>
                                            </a:cubicBezTo>
                                            <a:cubicBezTo>
                                              <a:pt x="18875" y="19664"/>
                                              <a:pt x="18909" y="19433"/>
                                              <a:pt x="18956" y="19264"/>
                                            </a:cubicBezTo>
                                            <a:cubicBezTo>
                                              <a:pt x="18980" y="19011"/>
                                              <a:pt x="19017" y="18769"/>
                                              <a:pt x="19026" y="18504"/>
                                            </a:cubicBezTo>
                                            <a:cubicBezTo>
                                              <a:pt x="19064" y="17495"/>
                                              <a:pt x="19013" y="16433"/>
                                              <a:pt x="19097" y="15462"/>
                                            </a:cubicBezTo>
                                            <a:cubicBezTo>
                                              <a:pt x="19136" y="15006"/>
                                              <a:pt x="19267" y="14713"/>
                                              <a:pt x="19377" y="14448"/>
                                            </a:cubicBezTo>
                                            <a:cubicBezTo>
                                              <a:pt x="19448" y="14279"/>
                                              <a:pt x="19510" y="14061"/>
                                              <a:pt x="19588" y="13941"/>
                                            </a:cubicBezTo>
                                            <a:cubicBezTo>
                                              <a:pt x="19677" y="13804"/>
                                              <a:pt x="19776" y="13783"/>
                                              <a:pt x="19869" y="13688"/>
                                            </a:cubicBezTo>
                                            <a:cubicBezTo>
                                              <a:pt x="19940" y="13614"/>
                                              <a:pt x="20009" y="13519"/>
                                              <a:pt x="20079" y="13434"/>
                                            </a:cubicBezTo>
                                            <a:cubicBezTo>
                                              <a:pt x="20126" y="13265"/>
                                              <a:pt x="20165" y="13060"/>
                                              <a:pt x="20220" y="12927"/>
                                            </a:cubicBezTo>
                                            <a:cubicBezTo>
                                              <a:pt x="20393" y="12510"/>
                                              <a:pt x="20524" y="12392"/>
                                              <a:pt x="20711" y="12167"/>
                                            </a:cubicBezTo>
                                            <a:cubicBezTo>
                                              <a:pt x="20805" y="11829"/>
                                              <a:pt x="20950" y="11606"/>
                                              <a:pt x="20992" y="11153"/>
                                            </a:cubicBezTo>
                                            <a:cubicBezTo>
                                              <a:pt x="21168" y="9242"/>
                                              <a:pt x="20930" y="11598"/>
                                              <a:pt x="21202" y="9632"/>
                                            </a:cubicBezTo>
                                            <a:cubicBezTo>
                                              <a:pt x="21493" y="7533"/>
                                              <a:pt x="21011" y="10291"/>
                                              <a:pt x="21413" y="8111"/>
                                            </a:cubicBezTo>
                                            <a:cubicBezTo>
                                              <a:pt x="21296" y="6844"/>
                                              <a:pt x="21413" y="7435"/>
                                              <a:pt x="20922" y="6844"/>
                                            </a:cubicBezTo>
                                            <a:lnTo>
                                              <a:pt x="20500" y="6337"/>
                                            </a:lnTo>
                                            <a:cubicBezTo>
                                              <a:pt x="20407" y="6253"/>
                                              <a:pt x="20316" y="6114"/>
                                              <a:pt x="20220" y="6084"/>
                                            </a:cubicBezTo>
                                            <a:cubicBezTo>
                                              <a:pt x="19776" y="5944"/>
                                              <a:pt x="19331" y="5915"/>
                                              <a:pt x="18886" y="5830"/>
                                            </a:cubicBezTo>
                                            <a:cubicBezTo>
                                              <a:pt x="18863" y="5577"/>
                                              <a:pt x="18816" y="5337"/>
                                              <a:pt x="18816" y="5070"/>
                                            </a:cubicBezTo>
                                            <a:cubicBezTo>
                                              <a:pt x="18816" y="4545"/>
                                              <a:pt x="18955" y="3933"/>
                                              <a:pt x="19026" y="3549"/>
                                            </a:cubicBezTo>
                                            <a:cubicBezTo>
                                              <a:pt x="19003" y="3295"/>
                                              <a:pt x="19009" y="2977"/>
                                              <a:pt x="18956" y="2788"/>
                                            </a:cubicBezTo>
                                            <a:cubicBezTo>
                                              <a:pt x="18904" y="2599"/>
                                              <a:pt x="18817" y="2608"/>
                                              <a:pt x="18746" y="2535"/>
                                            </a:cubicBezTo>
                                            <a:cubicBezTo>
                                              <a:pt x="18303" y="2079"/>
                                              <a:pt x="18519" y="2398"/>
                                              <a:pt x="17903" y="2028"/>
                                            </a:cubicBezTo>
                                            <a:cubicBezTo>
                                              <a:pt x="17808" y="1971"/>
                                              <a:pt x="17715" y="1875"/>
                                              <a:pt x="17622" y="1775"/>
                                            </a:cubicBezTo>
                                            <a:cubicBezTo>
                                              <a:pt x="17481" y="1621"/>
                                              <a:pt x="17078" y="971"/>
                                              <a:pt x="17201" y="1268"/>
                                            </a:cubicBezTo>
                                            <a:cubicBezTo>
                                              <a:pt x="17272" y="1437"/>
                                              <a:pt x="17335" y="1651"/>
                                              <a:pt x="17412" y="1775"/>
                                            </a:cubicBezTo>
                                            <a:cubicBezTo>
                                              <a:pt x="17547" y="1992"/>
                                              <a:pt x="17833" y="2281"/>
                                              <a:pt x="17833" y="2281"/>
                                            </a:cubicBezTo>
                                            <a:cubicBezTo>
                                              <a:pt x="17856" y="2535"/>
                                              <a:pt x="17936" y="2803"/>
                                              <a:pt x="17903" y="3042"/>
                                            </a:cubicBezTo>
                                            <a:cubicBezTo>
                                              <a:pt x="17870" y="3281"/>
                                              <a:pt x="17767" y="3295"/>
                                              <a:pt x="17693" y="3295"/>
                                            </a:cubicBezTo>
                                            <a:cubicBezTo>
                                              <a:pt x="17504" y="3295"/>
                                              <a:pt x="17318" y="3126"/>
                                              <a:pt x="17131" y="3042"/>
                                            </a:cubicBezTo>
                                            <a:cubicBezTo>
                                              <a:pt x="17084" y="2788"/>
                                              <a:pt x="17057" y="2472"/>
                                              <a:pt x="16991" y="2281"/>
                                            </a:cubicBezTo>
                                            <a:cubicBezTo>
                                              <a:pt x="16933" y="2115"/>
                                              <a:pt x="16846" y="2147"/>
                                              <a:pt x="16780" y="2028"/>
                                            </a:cubicBezTo>
                                            <a:cubicBezTo>
                                              <a:pt x="16705" y="1892"/>
                                              <a:pt x="16640" y="1690"/>
                                              <a:pt x="16570" y="1521"/>
                                            </a:cubicBezTo>
                                            <a:cubicBezTo>
                                              <a:pt x="16499" y="1606"/>
                                              <a:pt x="16425" y="1655"/>
                                              <a:pt x="16359" y="1775"/>
                                            </a:cubicBezTo>
                                            <a:cubicBezTo>
                                              <a:pt x="16284" y="1911"/>
                                              <a:pt x="16226" y="2158"/>
                                              <a:pt x="16148" y="2281"/>
                                            </a:cubicBezTo>
                                            <a:cubicBezTo>
                                              <a:pt x="16013" y="2498"/>
                                              <a:pt x="15727" y="2788"/>
                                              <a:pt x="15727" y="2788"/>
                                            </a:cubicBezTo>
                                            <a:cubicBezTo>
                                              <a:pt x="15751" y="3042"/>
                                              <a:pt x="15868" y="3464"/>
                                              <a:pt x="15797" y="3549"/>
                                            </a:cubicBezTo>
                                            <a:cubicBezTo>
                                              <a:pt x="15636" y="3743"/>
                                              <a:pt x="15283" y="3267"/>
                                              <a:pt x="15096" y="3042"/>
                                            </a:cubicBezTo>
                                            <a:cubicBezTo>
                                              <a:pt x="15072" y="2788"/>
                                              <a:pt x="15086" y="2437"/>
                                              <a:pt x="15025" y="2281"/>
                                            </a:cubicBezTo>
                                            <a:cubicBezTo>
                                              <a:pt x="14905" y="1971"/>
                                              <a:pt x="14604" y="1775"/>
                                              <a:pt x="14604" y="1775"/>
                                            </a:cubicBezTo>
                                            <a:cubicBezTo>
                                              <a:pt x="14379" y="960"/>
                                              <a:pt x="14553" y="1415"/>
                                              <a:pt x="14183" y="1014"/>
                                            </a:cubicBezTo>
                                            <a:cubicBezTo>
                                              <a:pt x="14041" y="861"/>
                                              <a:pt x="13902" y="676"/>
                                              <a:pt x="13762" y="507"/>
                                            </a:cubicBezTo>
                                            <a:cubicBezTo>
                                              <a:pt x="13085" y="-308"/>
                                              <a:pt x="13625" y="266"/>
                                              <a:pt x="12077" y="0"/>
                                            </a:cubicBezTo>
                                            <a:cubicBezTo>
                                              <a:pt x="11845" y="65"/>
                                              <a:pt x="11052" y="17"/>
                                              <a:pt x="10743" y="761"/>
                                            </a:cubicBezTo>
                                            <a:cubicBezTo>
                                              <a:pt x="10521" y="1297"/>
                                              <a:pt x="10346" y="1645"/>
                                              <a:pt x="10182" y="2535"/>
                                            </a:cubicBezTo>
                                            <a:cubicBezTo>
                                              <a:pt x="10135" y="2788"/>
                                              <a:pt x="10105" y="3095"/>
                                              <a:pt x="10042" y="3295"/>
                                            </a:cubicBezTo>
                                            <a:cubicBezTo>
                                              <a:pt x="9915" y="3697"/>
                                              <a:pt x="9740" y="3878"/>
                                              <a:pt x="9620" y="4309"/>
                                            </a:cubicBezTo>
                                            <a:cubicBezTo>
                                              <a:pt x="9073" y="6285"/>
                                              <a:pt x="9978" y="3086"/>
                                              <a:pt x="9269" y="5323"/>
                                            </a:cubicBezTo>
                                            <a:cubicBezTo>
                                              <a:pt x="9145" y="5717"/>
                                              <a:pt x="9035" y="6168"/>
                                              <a:pt x="8918" y="6590"/>
                                            </a:cubicBezTo>
                                            <a:cubicBezTo>
                                              <a:pt x="8872" y="6759"/>
                                              <a:pt x="8841" y="7022"/>
                                              <a:pt x="8778" y="7097"/>
                                            </a:cubicBezTo>
                                            <a:lnTo>
                                              <a:pt x="8567" y="7351"/>
                                            </a:lnTo>
                                            <a:cubicBezTo>
                                              <a:pt x="8450" y="7266"/>
                                              <a:pt x="8333" y="7191"/>
                                              <a:pt x="8216" y="7097"/>
                                            </a:cubicBezTo>
                                            <a:cubicBezTo>
                                              <a:pt x="8122" y="7022"/>
                                              <a:pt x="8032" y="6874"/>
                                              <a:pt x="7936" y="6844"/>
                                            </a:cubicBezTo>
                                            <a:cubicBezTo>
                                              <a:pt x="7492" y="6705"/>
                                              <a:pt x="7047" y="6675"/>
                                              <a:pt x="6602" y="6590"/>
                                            </a:cubicBezTo>
                                            <a:cubicBezTo>
                                              <a:pt x="6228" y="6675"/>
                                              <a:pt x="5852" y="6721"/>
                                              <a:pt x="5479" y="6844"/>
                                            </a:cubicBezTo>
                                            <a:cubicBezTo>
                                              <a:pt x="5337" y="6891"/>
                                              <a:pt x="5199" y="7041"/>
                                              <a:pt x="5058" y="7097"/>
                                            </a:cubicBezTo>
                                            <a:cubicBezTo>
                                              <a:pt x="4778" y="7210"/>
                                              <a:pt x="4496" y="7266"/>
                                              <a:pt x="4215" y="7351"/>
                                            </a:cubicBezTo>
                                            <a:cubicBezTo>
                                              <a:pt x="4145" y="7520"/>
                                              <a:pt x="4071" y="7668"/>
                                              <a:pt x="4005" y="7858"/>
                                            </a:cubicBezTo>
                                            <a:cubicBezTo>
                                              <a:pt x="3787" y="8487"/>
                                              <a:pt x="3942" y="8352"/>
                                              <a:pt x="3654" y="8872"/>
                                            </a:cubicBezTo>
                                            <a:cubicBezTo>
                                              <a:pt x="3073" y="9921"/>
                                              <a:pt x="3836" y="8179"/>
                                              <a:pt x="3233" y="9632"/>
                                            </a:cubicBezTo>
                                            <a:cubicBezTo>
                                              <a:pt x="3162" y="9548"/>
                                              <a:pt x="3081" y="9539"/>
                                              <a:pt x="3022" y="9379"/>
                                            </a:cubicBezTo>
                                            <a:cubicBezTo>
                                              <a:pt x="2890" y="9020"/>
                                              <a:pt x="2671" y="8111"/>
                                              <a:pt x="2671" y="8111"/>
                                            </a:cubicBezTo>
                                            <a:cubicBezTo>
                                              <a:pt x="2761" y="5510"/>
                                              <a:pt x="2569" y="5889"/>
                                              <a:pt x="3022" y="6590"/>
                                            </a:cubicBezTo>
                                            <a:cubicBezTo>
                                              <a:pt x="3090" y="6696"/>
                                              <a:pt x="3162" y="6759"/>
                                              <a:pt x="3233" y="6844"/>
                                            </a:cubicBezTo>
                                            <a:cubicBezTo>
                                              <a:pt x="3279" y="6675"/>
                                              <a:pt x="3339" y="6542"/>
                                              <a:pt x="3373" y="6337"/>
                                            </a:cubicBezTo>
                                            <a:cubicBezTo>
                                              <a:pt x="3411" y="6108"/>
                                              <a:pt x="3443" y="5844"/>
                                              <a:pt x="3443" y="5577"/>
                                            </a:cubicBezTo>
                                            <a:cubicBezTo>
                                              <a:pt x="3443" y="4674"/>
                                              <a:pt x="3196" y="4220"/>
                                              <a:pt x="3022" y="3802"/>
                                            </a:cubicBezTo>
                                            <a:cubicBezTo>
                                              <a:pt x="2975" y="3549"/>
                                              <a:pt x="2948" y="3232"/>
                                              <a:pt x="2882" y="3042"/>
                                            </a:cubicBezTo>
                                            <a:cubicBezTo>
                                              <a:pt x="2824" y="2875"/>
                                              <a:pt x="2723" y="2977"/>
                                              <a:pt x="2671" y="2788"/>
                                            </a:cubicBezTo>
                                            <a:cubicBezTo>
                                              <a:pt x="2619" y="2599"/>
                                              <a:pt x="2647" y="2237"/>
                                              <a:pt x="2601" y="2028"/>
                                            </a:cubicBezTo>
                                            <a:cubicBezTo>
                                              <a:pt x="2548" y="1790"/>
                                              <a:pt x="2461" y="1690"/>
                                              <a:pt x="2390" y="1521"/>
                                            </a:cubicBezTo>
                                            <a:cubicBezTo>
                                              <a:pt x="1347" y="1864"/>
                                              <a:pt x="1823" y="978"/>
                                              <a:pt x="1478" y="2535"/>
                                            </a:cubicBezTo>
                                            <a:cubicBezTo>
                                              <a:pt x="1437" y="2722"/>
                                              <a:pt x="1390" y="2898"/>
                                              <a:pt x="1337" y="3042"/>
                                            </a:cubicBezTo>
                                            <a:cubicBezTo>
                                              <a:pt x="1202" y="3407"/>
                                              <a:pt x="916" y="4056"/>
                                              <a:pt x="916" y="4056"/>
                                            </a:cubicBezTo>
                                            <a:cubicBezTo>
                                              <a:pt x="740" y="5967"/>
                                              <a:pt x="998" y="3685"/>
                                              <a:pt x="636" y="5323"/>
                                            </a:cubicBezTo>
                                            <a:cubicBezTo>
                                              <a:pt x="589" y="5532"/>
                                              <a:pt x="598" y="5845"/>
                                              <a:pt x="565" y="6084"/>
                                            </a:cubicBezTo>
                                            <a:cubicBezTo>
                                              <a:pt x="528" y="6356"/>
                                              <a:pt x="463" y="6572"/>
                                              <a:pt x="425" y="6844"/>
                                            </a:cubicBezTo>
                                            <a:cubicBezTo>
                                              <a:pt x="392" y="7083"/>
                                              <a:pt x="401" y="7396"/>
                                              <a:pt x="355" y="7604"/>
                                            </a:cubicBezTo>
                                            <a:cubicBezTo>
                                              <a:pt x="302" y="7842"/>
                                              <a:pt x="214" y="7942"/>
                                              <a:pt x="144" y="8111"/>
                                            </a:cubicBezTo>
                                            <a:cubicBezTo>
                                              <a:pt x="20" y="9456"/>
                                              <a:pt x="-107" y="10504"/>
                                              <a:pt x="144" y="12167"/>
                                            </a:cubicBezTo>
                                            <a:cubicBezTo>
                                              <a:pt x="204" y="12566"/>
                                              <a:pt x="495" y="11660"/>
                                              <a:pt x="495" y="11660"/>
                                            </a:cubicBezTo>
                                          </a:path>
                                        </a:pathLst>
                                      </a:custGeom>
                                      <a:solidFill>
                                        <a:srgbClr val="993333"/>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05" name="Line"/>
                                      <p:cNvSpPr/>
                                      <p:nvPr/>
                                    </p:nvSpPr>
                                    <p:spPr>
                                      <a:xfrm>
                                        <a:off x="3435003" y="2427470"/>
                                        <a:ext cx="1239530" cy="610051"/>
                                      </a:xfrm>
                                      <a:custGeom>
                                        <a:avLst/>
                                        <a:gdLst/>
                                        <a:ahLst/>
                                        <a:cxnLst>
                                          <a:cxn ang="0">
                                            <a:pos x="wd2" y="hd2"/>
                                          </a:cxn>
                                          <a:cxn ang="5400000">
                                            <a:pos x="wd2" y="hd2"/>
                                          </a:cxn>
                                          <a:cxn ang="10800000">
                                            <a:pos x="wd2" y="hd2"/>
                                          </a:cxn>
                                          <a:cxn ang="16200000">
                                            <a:pos x="wd2" y="hd2"/>
                                          </a:cxn>
                                        </a:cxnLst>
                                        <a:rect l="0" t="0" r="r" b="b"/>
                                        <a:pathLst>
                                          <a:path w="20893" h="20992" fill="norm" stroke="1" extrusionOk="0">
                                            <a:moveTo>
                                              <a:pt x="664" y="14833"/>
                                            </a:moveTo>
                                            <a:cubicBezTo>
                                              <a:pt x="2812" y="16299"/>
                                              <a:pt x="-520" y="14061"/>
                                              <a:pt x="2155" y="15705"/>
                                            </a:cubicBezTo>
                                            <a:cubicBezTo>
                                              <a:pt x="2585" y="15969"/>
                                              <a:pt x="2986" y="16486"/>
                                              <a:pt x="3432" y="16578"/>
                                            </a:cubicBezTo>
                                            <a:lnTo>
                                              <a:pt x="5562" y="17014"/>
                                            </a:lnTo>
                                            <a:cubicBezTo>
                                              <a:pt x="6060" y="17134"/>
                                              <a:pt x="6553" y="17342"/>
                                              <a:pt x="7052" y="17450"/>
                                            </a:cubicBezTo>
                                            <a:cubicBezTo>
                                              <a:pt x="7902" y="17633"/>
                                              <a:pt x="8756" y="17741"/>
                                              <a:pt x="9608" y="17886"/>
                                            </a:cubicBezTo>
                                            <a:cubicBezTo>
                                              <a:pt x="12716" y="18948"/>
                                              <a:pt x="8487" y="17583"/>
                                              <a:pt x="13653" y="18759"/>
                                            </a:cubicBezTo>
                                            <a:cubicBezTo>
                                              <a:pt x="14013" y="18841"/>
                                              <a:pt x="14360" y="19090"/>
                                              <a:pt x="14718" y="19195"/>
                                            </a:cubicBezTo>
                                            <a:cubicBezTo>
                                              <a:pt x="15354" y="19381"/>
                                              <a:pt x="15996" y="19477"/>
                                              <a:pt x="16634" y="19631"/>
                                            </a:cubicBezTo>
                                            <a:lnTo>
                                              <a:pt x="18338" y="20068"/>
                                            </a:lnTo>
                                            <a:cubicBezTo>
                                              <a:pt x="19088" y="20580"/>
                                              <a:pt x="19878" y="21600"/>
                                              <a:pt x="20680" y="20504"/>
                                            </a:cubicBezTo>
                                            <a:cubicBezTo>
                                              <a:pt x="20867" y="20249"/>
                                              <a:pt x="20822" y="19631"/>
                                              <a:pt x="20893" y="19195"/>
                                            </a:cubicBezTo>
                                            <a:cubicBezTo>
                                              <a:pt x="20358" y="15905"/>
                                              <a:pt x="21080" y="19960"/>
                                              <a:pt x="20254" y="16578"/>
                                            </a:cubicBezTo>
                                            <a:cubicBezTo>
                                              <a:pt x="20154" y="16166"/>
                                              <a:pt x="20142" y="15680"/>
                                              <a:pt x="20041" y="15269"/>
                                            </a:cubicBezTo>
                                            <a:cubicBezTo>
                                              <a:pt x="19216" y="11886"/>
                                              <a:pt x="19938" y="15941"/>
                                              <a:pt x="19403" y="12651"/>
                                            </a:cubicBezTo>
                                            <a:cubicBezTo>
                                              <a:pt x="19583" y="10800"/>
                                              <a:pt x="19790" y="10140"/>
                                              <a:pt x="19403" y="8289"/>
                                            </a:cubicBezTo>
                                            <a:cubicBezTo>
                                              <a:pt x="19324" y="7911"/>
                                              <a:pt x="19119" y="7707"/>
                                              <a:pt x="18977" y="7416"/>
                                            </a:cubicBezTo>
                                            <a:cubicBezTo>
                                              <a:pt x="18906" y="6980"/>
                                              <a:pt x="18972" y="6278"/>
                                              <a:pt x="18764" y="6108"/>
                                            </a:cubicBezTo>
                                            <a:cubicBezTo>
                                              <a:pt x="18492" y="5885"/>
                                              <a:pt x="18205" y="6544"/>
                                              <a:pt x="17912" y="6544"/>
                                            </a:cubicBezTo>
                                            <a:cubicBezTo>
                                              <a:pt x="17269" y="6544"/>
                                              <a:pt x="16634" y="6253"/>
                                              <a:pt x="15996" y="6108"/>
                                            </a:cubicBezTo>
                                            <a:cubicBezTo>
                                              <a:pt x="15854" y="5671"/>
                                              <a:pt x="15807" y="4993"/>
                                              <a:pt x="15570" y="4799"/>
                                            </a:cubicBezTo>
                                            <a:cubicBezTo>
                                              <a:pt x="15028" y="4355"/>
                                              <a:pt x="14668" y="6045"/>
                                              <a:pt x="14505" y="6544"/>
                                            </a:cubicBezTo>
                                            <a:cubicBezTo>
                                              <a:pt x="14434" y="7125"/>
                                              <a:pt x="14543" y="7980"/>
                                              <a:pt x="14292" y="8289"/>
                                            </a:cubicBezTo>
                                            <a:cubicBezTo>
                                              <a:pt x="14041" y="8597"/>
                                              <a:pt x="13721" y="8025"/>
                                              <a:pt x="13440" y="7853"/>
                                            </a:cubicBezTo>
                                            <a:cubicBezTo>
                                              <a:pt x="13010" y="7588"/>
                                              <a:pt x="12163" y="6980"/>
                                              <a:pt x="12163" y="6980"/>
                                            </a:cubicBezTo>
                                            <a:cubicBezTo>
                                              <a:pt x="12021" y="6544"/>
                                              <a:pt x="11937" y="5999"/>
                                              <a:pt x="11737" y="5671"/>
                                            </a:cubicBezTo>
                                            <a:cubicBezTo>
                                              <a:pt x="11562" y="5384"/>
                                              <a:pt x="11299" y="5441"/>
                                              <a:pt x="11098" y="5235"/>
                                            </a:cubicBezTo>
                                            <a:cubicBezTo>
                                              <a:pt x="10869" y="5001"/>
                                              <a:pt x="10672" y="4653"/>
                                              <a:pt x="10459" y="4363"/>
                                            </a:cubicBezTo>
                                            <a:cubicBezTo>
                                              <a:pt x="10388" y="3490"/>
                                              <a:pt x="10340" y="2608"/>
                                              <a:pt x="10246" y="1745"/>
                                            </a:cubicBezTo>
                                            <a:cubicBezTo>
                                              <a:pt x="10198" y="1296"/>
                                              <a:pt x="10192" y="761"/>
                                              <a:pt x="10033" y="436"/>
                                            </a:cubicBezTo>
                                            <a:cubicBezTo>
                                              <a:pt x="9875" y="111"/>
                                              <a:pt x="9608" y="145"/>
                                              <a:pt x="9395" y="0"/>
                                            </a:cubicBezTo>
                                            <a:cubicBezTo>
                                              <a:pt x="8827" y="291"/>
                                              <a:pt x="8105" y="25"/>
                                              <a:pt x="7691" y="872"/>
                                            </a:cubicBezTo>
                                            <a:cubicBezTo>
                                              <a:pt x="7106" y="2070"/>
                                              <a:pt x="7456" y="1615"/>
                                              <a:pt x="6626" y="2181"/>
                                            </a:cubicBezTo>
                                            <a:cubicBezTo>
                                              <a:pt x="5883" y="3704"/>
                                              <a:pt x="6391" y="2924"/>
                                              <a:pt x="4923" y="3926"/>
                                            </a:cubicBezTo>
                                            <a:cubicBezTo>
                                              <a:pt x="4710" y="4217"/>
                                              <a:pt x="4478" y="4458"/>
                                              <a:pt x="4284" y="4799"/>
                                            </a:cubicBezTo>
                                            <a:cubicBezTo>
                                              <a:pt x="2477" y="7972"/>
                                              <a:pt x="4260" y="5413"/>
                                              <a:pt x="2794" y="7416"/>
                                            </a:cubicBezTo>
                                            <a:cubicBezTo>
                                              <a:pt x="2723" y="7998"/>
                                              <a:pt x="2736" y="8653"/>
                                              <a:pt x="2581" y="9161"/>
                                            </a:cubicBezTo>
                                            <a:cubicBezTo>
                                              <a:pt x="2049" y="10905"/>
                                              <a:pt x="1842" y="10829"/>
                                              <a:pt x="1090" y="11343"/>
                                            </a:cubicBezTo>
                                            <a:cubicBezTo>
                                              <a:pt x="948" y="11633"/>
                                              <a:pt x="821" y="11958"/>
                                              <a:pt x="664" y="12215"/>
                                            </a:cubicBezTo>
                                            <a:cubicBezTo>
                                              <a:pt x="464" y="12543"/>
                                              <a:pt x="120" y="12601"/>
                                              <a:pt x="25" y="13088"/>
                                            </a:cubicBezTo>
                                            <a:cubicBezTo>
                                              <a:pt x="-58" y="13514"/>
                                              <a:pt x="80" y="14071"/>
                                              <a:pt x="238" y="14396"/>
                                            </a:cubicBezTo>
                                            <a:cubicBezTo>
                                              <a:pt x="563" y="15063"/>
                                              <a:pt x="1681" y="14833"/>
                                              <a:pt x="1942" y="14833"/>
                                            </a:cubicBezTo>
                                          </a:path>
                                        </a:pathLst>
                                      </a:custGeom>
                                      <a:solidFill>
                                        <a:srgbClr val="FFFF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06" name="Line"/>
                                      <p:cNvSpPr/>
                                      <p:nvPr/>
                                    </p:nvSpPr>
                                    <p:spPr>
                                      <a:xfrm>
                                        <a:off x="6405841" y="3730040"/>
                                        <a:ext cx="773680" cy="429823"/>
                                      </a:xfrm>
                                      <a:custGeom>
                                        <a:avLst/>
                                        <a:gdLst/>
                                        <a:ahLst/>
                                        <a:cxnLst>
                                          <a:cxn ang="0">
                                            <a:pos x="wd2" y="hd2"/>
                                          </a:cxn>
                                          <a:cxn ang="5400000">
                                            <a:pos x="wd2" y="hd2"/>
                                          </a:cxn>
                                          <a:cxn ang="10800000">
                                            <a:pos x="wd2" y="hd2"/>
                                          </a:cxn>
                                          <a:cxn ang="16200000">
                                            <a:pos x="wd2" y="hd2"/>
                                          </a:cxn>
                                        </a:cxnLst>
                                        <a:rect l="0" t="0" r="r" b="b"/>
                                        <a:pathLst>
                                          <a:path w="21060" h="21418" fill="norm" stroke="1" extrusionOk="0">
                                            <a:moveTo>
                                              <a:pt x="5503" y="0"/>
                                            </a:moveTo>
                                            <a:cubicBezTo>
                                              <a:pt x="8444" y="1795"/>
                                              <a:pt x="6848" y="1424"/>
                                              <a:pt x="10319" y="630"/>
                                            </a:cubicBezTo>
                                            <a:cubicBezTo>
                                              <a:pt x="11351" y="840"/>
                                              <a:pt x="12392" y="929"/>
                                              <a:pt x="13414" y="1260"/>
                                            </a:cubicBezTo>
                                            <a:cubicBezTo>
                                              <a:pt x="15063" y="1793"/>
                                              <a:pt x="15827" y="2313"/>
                                              <a:pt x="17198" y="3150"/>
                                            </a:cubicBezTo>
                                            <a:cubicBezTo>
                                              <a:pt x="17313" y="3780"/>
                                              <a:pt x="17286" y="4570"/>
                                              <a:pt x="17542" y="5039"/>
                                            </a:cubicBezTo>
                                            <a:cubicBezTo>
                                              <a:pt x="17798" y="5509"/>
                                              <a:pt x="18347" y="5151"/>
                                              <a:pt x="18574" y="5669"/>
                                            </a:cubicBezTo>
                                            <a:cubicBezTo>
                                              <a:pt x="18869" y="6345"/>
                                              <a:pt x="18782" y="7360"/>
                                              <a:pt x="18918" y="8189"/>
                                            </a:cubicBezTo>
                                            <a:cubicBezTo>
                                              <a:pt x="19595" y="12326"/>
                                              <a:pt x="19143" y="11122"/>
                                              <a:pt x="20294" y="13229"/>
                                            </a:cubicBezTo>
                                            <a:cubicBezTo>
                                              <a:pt x="20699" y="15454"/>
                                              <a:pt x="21585" y="18359"/>
                                              <a:pt x="20638" y="20788"/>
                                            </a:cubicBezTo>
                                            <a:cubicBezTo>
                                              <a:pt x="20363" y="21493"/>
                                              <a:pt x="19720" y="21208"/>
                                              <a:pt x="19262" y="21418"/>
                                            </a:cubicBezTo>
                                            <a:cubicBezTo>
                                              <a:pt x="18883" y="21332"/>
                                              <a:pt x="16315" y="21078"/>
                                              <a:pt x="15478" y="20159"/>
                                            </a:cubicBezTo>
                                            <a:cubicBezTo>
                                              <a:pt x="15200" y="19853"/>
                                              <a:pt x="15060" y="19228"/>
                                              <a:pt x="14790" y="18899"/>
                                            </a:cubicBezTo>
                                            <a:cubicBezTo>
                                              <a:pt x="14492" y="18534"/>
                                              <a:pt x="12910" y="17093"/>
                                              <a:pt x="12383" y="17009"/>
                                            </a:cubicBezTo>
                                            <a:cubicBezTo>
                                              <a:pt x="10095" y="16644"/>
                                              <a:pt x="7796" y="16589"/>
                                              <a:pt x="5503" y="16379"/>
                                            </a:cubicBezTo>
                                            <a:cubicBezTo>
                                              <a:pt x="3424" y="15427"/>
                                              <a:pt x="4576" y="16022"/>
                                              <a:pt x="2064" y="14489"/>
                                            </a:cubicBezTo>
                                            <a:lnTo>
                                              <a:pt x="1032" y="13859"/>
                                            </a:lnTo>
                                            <a:cubicBezTo>
                                              <a:pt x="684" y="12903"/>
                                              <a:pt x="0" y="11383"/>
                                              <a:pt x="0" y="10079"/>
                                            </a:cubicBezTo>
                                            <a:cubicBezTo>
                                              <a:pt x="0" y="9213"/>
                                              <a:pt x="-15" y="8123"/>
                                              <a:pt x="344" y="7559"/>
                                            </a:cubicBezTo>
                                            <a:cubicBezTo>
                                              <a:pt x="894" y="6695"/>
                                              <a:pt x="1734" y="6793"/>
                                              <a:pt x="2408" y="6299"/>
                                            </a:cubicBezTo>
                                            <a:cubicBezTo>
                                              <a:pt x="4880" y="4488"/>
                                              <a:pt x="3516" y="5199"/>
                                              <a:pt x="6535" y="4409"/>
                                            </a:cubicBezTo>
                                            <a:cubicBezTo>
                                              <a:pt x="6765" y="3150"/>
                                              <a:pt x="6620" y="-107"/>
                                              <a:pt x="7223" y="630"/>
                                            </a:cubicBezTo>
                                            <a:lnTo>
                                              <a:pt x="8255" y="1890"/>
                                            </a:lnTo>
                                          </a:path>
                                        </a:pathLst>
                                      </a:custGeom>
                                      <a:solidFill>
                                        <a:srgbClr val="FFCC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27" name="Group"/>
                                      <p:cNvGrpSpPr/>
                                      <p:nvPr/>
                                    </p:nvGrpSpPr>
                                    <p:grpSpPr>
                                      <a:xfrm>
                                        <a:off x="-62" y="-15"/>
                                        <a:ext cx="8139157" cy="4803319"/>
                                        <a:chOff x="-59" y="-12"/>
                                        <a:chExt cx="8139155" cy="4803318"/>
                                      </a:xfrm>
                                    </p:grpSpPr>
                                    <p:sp>
                                      <p:nvSpPr>
                                        <p:cNvPr id="1007" name="Line"/>
                                        <p:cNvSpPr/>
                                        <p:nvPr/>
                                      </p:nvSpPr>
                                      <p:spPr>
                                        <a:xfrm>
                                          <a:off x="14344" y="747763"/>
                                          <a:ext cx="2552054" cy="1213072"/>
                                        </a:xfrm>
                                        <a:custGeom>
                                          <a:avLst/>
                                          <a:gdLst/>
                                          <a:ahLst/>
                                          <a:cxnLst>
                                            <a:cxn ang="0">
                                              <a:pos x="wd2" y="hd2"/>
                                            </a:cxn>
                                            <a:cxn ang="5400000">
                                              <a:pos x="wd2" y="hd2"/>
                                            </a:cxn>
                                            <a:cxn ang="10800000">
                                              <a:pos x="wd2" y="hd2"/>
                                            </a:cxn>
                                            <a:cxn ang="16200000">
                                              <a:pos x="wd2" y="hd2"/>
                                            </a:cxn>
                                          </a:cxnLst>
                                          <a:rect l="0" t="0" r="r" b="b"/>
                                          <a:pathLst>
                                            <a:path w="21547" h="21355" fill="norm" stroke="1" extrusionOk="0">
                                              <a:moveTo>
                                                <a:pt x="2672" y="15351"/>
                                              </a:moveTo>
                                              <a:cubicBezTo>
                                                <a:pt x="2164" y="14998"/>
                                                <a:pt x="2090" y="15167"/>
                                                <a:pt x="1820" y="14462"/>
                                              </a:cubicBezTo>
                                              <a:cubicBezTo>
                                                <a:pt x="1740" y="14253"/>
                                                <a:pt x="1677" y="14017"/>
                                                <a:pt x="1606" y="13795"/>
                                              </a:cubicBezTo>
                                              <a:cubicBezTo>
                                                <a:pt x="1642" y="13424"/>
                                                <a:pt x="1669" y="13049"/>
                                                <a:pt x="1713" y="12683"/>
                                              </a:cubicBezTo>
                                              <a:cubicBezTo>
                                                <a:pt x="1740" y="12455"/>
                                                <a:pt x="1740" y="12181"/>
                                                <a:pt x="1820" y="12016"/>
                                              </a:cubicBezTo>
                                              <a:cubicBezTo>
                                                <a:pt x="1899" y="11850"/>
                                                <a:pt x="2033" y="11867"/>
                                                <a:pt x="2139" y="11793"/>
                                              </a:cubicBezTo>
                                              <a:cubicBezTo>
                                                <a:pt x="2175" y="11571"/>
                                                <a:pt x="2222" y="11355"/>
                                                <a:pt x="2246" y="11126"/>
                                              </a:cubicBezTo>
                                              <a:cubicBezTo>
                                                <a:pt x="2436" y="9343"/>
                                                <a:pt x="2265" y="10298"/>
                                                <a:pt x="2459" y="8680"/>
                                              </a:cubicBezTo>
                                              <a:cubicBezTo>
                                                <a:pt x="2486" y="8453"/>
                                                <a:pt x="2486" y="8179"/>
                                                <a:pt x="2566" y="8013"/>
                                              </a:cubicBezTo>
                                              <a:cubicBezTo>
                                                <a:pt x="2645" y="7847"/>
                                                <a:pt x="2785" y="7896"/>
                                                <a:pt x="2885" y="7791"/>
                                              </a:cubicBezTo>
                                              <a:cubicBezTo>
                                                <a:pt x="3712" y="6929"/>
                                                <a:pt x="2721" y="7683"/>
                                                <a:pt x="3525" y="7124"/>
                                              </a:cubicBezTo>
                                              <a:cubicBezTo>
                                                <a:pt x="3809" y="7321"/>
                                                <a:pt x="4008" y="7424"/>
                                                <a:pt x="4271" y="7791"/>
                                              </a:cubicBezTo>
                                              <a:cubicBezTo>
                                                <a:pt x="4355" y="7907"/>
                                                <a:pt x="4404" y="8110"/>
                                                <a:pt x="4484" y="8236"/>
                                              </a:cubicBezTo>
                                              <a:cubicBezTo>
                                                <a:pt x="4689" y="8556"/>
                                                <a:pt x="5124" y="9125"/>
                                                <a:pt x="5124" y="9125"/>
                                              </a:cubicBezTo>
                                              <a:cubicBezTo>
                                                <a:pt x="6332" y="9051"/>
                                                <a:pt x="7542" y="9091"/>
                                                <a:pt x="8748" y="8903"/>
                                              </a:cubicBezTo>
                                              <a:cubicBezTo>
                                                <a:pt x="8972" y="8868"/>
                                                <a:pt x="9174" y="8606"/>
                                                <a:pt x="9387" y="8458"/>
                                              </a:cubicBezTo>
                                              <a:lnTo>
                                                <a:pt x="9707" y="8236"/>
                                              </a:lnTo>
                                              <a:lnTo>
                                                <a:pt x="10346" y="8680"/>
                                              </a:lnTo>
                                              <a:cubicBezTo>
                                                <a:pt x="10453" y="8754"/>
                                                <a:pt x="10573" y="8773"/>
                                                <a:pt x="10666" y="8903"/>
                                              </a:cubicBezTo>
                                              <a:cubicBezTo>
                                                <a:pt x="11582" y="10177"/>
                                                <a:pt x="10423" y="8649"/>
                                                <a:pt x="11306" y="9570"/>
                                              </a:cubicBezTo>
                                              <a:cubicBezTo>
                                                <a:pt x="11420" y="9689"/>
                                                <a:pt x="11511" y="9895"/>
                                                <a:pt x="11625" y="10014"/>
                                              </a:cubicBezTo>
                                              <a:cubicBezTo>
                                                <a:pt x="11796" y="10192"/>
                                                <a:pt x="12212" y="10364"/>
                                                <a:pt x="12371" y="10459"/>
                                              </a:cubicBezTo>
                                              <a:cubicBezTo>
                                                <a:pt x="12479" y="10524"/>
                                                <a:pt x="12585" y="10607"/>
                                                <a:pt x="12691" y="10682"/>
                                              </a:cubicBezTo>
                                              <a:cubicBezTo>
                                                <a:pt x="12762" y="10830"/>
                                                <a:pt x="12818" y="11018"/>
                                                <a:pt x="12904" y="11126"/>
                                              </a:cubicBezTo>
                                              <a:cubicBezTo>
                                                <a:pt x="13001" y="11247"/>
                                                <a:pt x="13174" y="11139"/>
                                                <a:pt x="13224" y="11349"/>
                                              </a:cubicBezTo>
                                              <a:cubicBezTo>
                                                <a:pt x="13336" y="11817"/>
                                                <a:pt x="13286" y="12390"/>
                                                <a:pt x="13331" y="12905"/>
                                              </a:cubicBezTo>
                                              <a:cubicBezTo>
                                                <a:pt x="13395" y="13644"/>
                                                <a:pt x="13539" y="14433"/>
                                                <a:pt x="13650" y="15129"/>
                                              </a:cubicBezTo>
                                              <a:cubicBezTo>
                                                <a:pt x="13686" y="15351"/>
                                                <a:pt x="13650" y="15722"/>
                                                <a:pt x="13757" y="15796"/>
                                              </a:cubicBezTo>
                                              <a:lnTo>
                                                <a:pt x="14077" y="16018"/>
                                              </a:lnTo>
                                              <a:cubicBezTo>
                                                <a:pt x="14148" y="16241"/>
                                                <a:pt x="14233" y="16446"/>
                                                <a:pt x="14290" y="16685"/>
                                              </a:cubicBezTo>
                                              <a:cubicBezTo>
                                                <a:pt x="14340" y="16895"/>
                                                <a:pt x="14317" y="17187"/>
                                                <a:pt x="14397" y="17352"/>
                                              </a:cubicBezTo>
                                              <a:cubicBezTo>
                                                <a:pt x="14476" y="17518"/>
                                                <a:pt x="14610" y="17501"/>
                                                <a:pt x="14716" y="17575"/>
                                              </a:cubicBezTo>
                                              <a:cubicBezTo>
                                                <a:pt x="14787" y="17871"/>
                                                <a:pt x="14828" y="18210"/>
                                                <a:pt x="14929" y="18464"/>
                                              </a:cubicBezTo>
                                              <a:cubicBezTo>
                                                <a:pt x="15088" y="18862"/>
                                                <a:pt x="15351" y="18980"/>
                                                <a:pt x="15569" y="19131"/>
                                              </a:cubicBezTo>
                                              <a:cubicBezTo>
                                                <a:pt x="15640" y="19280"/>
                                                <a:pt x="15696" y="19468"/>
                                                <a:pt x="15782" y="19576"/>
                                              </a:cubicBezTo>
                                              <a:cubicBezTo>
                                                <a:pt x="15879" y="19697"/>
                                                <a:pt x="16014" y="19652"/>
                                                <a:pt x="16102" y="19798"/>
                                              </a:cubicBezTo>
                                              <a:cubicBezTo>
                                                <a:pt x="16202" y="19965"/>
                                                <a:pt x="16215" y="20299"/>
                                                <a:pt x="16315" y="20466"/>
                                              </a:cubicBezTo>
                                              <a:cubicBezTo>
                                                <a:pt x="16403" y="20612"/>
                                                <a:pt x="16534" y="20583"/>
                                                <a:pt x="16635" y="20688"/>
                                              </a:cubicBezTo>
                                              <a:cubicBezTo>
                                                <a:pt x="16749" y="20807"/>
                                                <a:pt x="16848" y="20984"/>
                                                <a:pt x="16955" y="21133"/>
                                              </a:cubicBezTo>
                                              <a:cubicBezTo>
                                                <a:pt x="17168" y="20984"/>
                                                <a:pt x="17435" y="21019"/>
                                                <a:pt x="17594" y="20688"/>
                                              </a:cubicBezTo>
                                              <a:cubicBezTo>
                                                <a:pt x="17753" y="20356"/>
                                                <a:pt x="17648" y="19685"/>
                                                <a:pt x="17807" y="19354"/>
                                              </a:cubicBezTo>
                                              <a:cubicBezTo>
                                                <a:pt x="18313" y="18299"/>
                                                <a:pt x="18043" y="18597"/>
                                                <a:pt x="18553" y="18242"/>
                                              </a:cubicBezTo>
                                              <a:cubicBezTo>
                                                <a:pt x="18781" y="17767"/>
                                                <a:pt x="18873" y="17328"/>
                                                <a:pt x="19299" y="18020"/>
                                              </a:cubicBezTo>
                                              <a:cubicBezTo>
                                                <a:pt x="19550" y="18425"/>
                                                <a:pt x="19770" y="19978"/>
                                                <a:pt x="20152" y="20243"/>
                                              </a:cubicBezTo>
                                              <a:cubicBezTo>
                                                <a:pt x="20365" y="20391"/>
                                                <a:pt x="20605" y="20428"/>
                                                <a:pt x="20792" y="20688"/>
                                              </a:cubicBezTo>
                                              <a:cubicBezTo>
                                                <a:pt x="21205" y="21263"/>
                                                <a:pt x="20990" y="21048"/>
                                                <a:pt x="21431" y="21355"/>
                                              </a:cubicBezTo>
                                              <a:cubicBezTo>
                                                <a:pt x="21467" y="21133"/>
                                                <a:pt x="21582" y="20903"/>
                                                <a:pt x="21538" y="20688"/>
                                              </a:cubicBezTo>
                                              <a:cubicBezTo>
                                                <a:pt x="21459" y="20303"/>
                                                <a:pt x="21111" y="19798"/>
                                                <a:pt x="21111" y="19798"/>
                                              </a:cubicBezTo>
                                              <a:lnTo>
                                                <a:pt x="20898" y="18464"/>
                                              </a:lnTo>
                                              <a:cubicBezTo>
                                                <a:pt x="20863" y="18242"/>
                                                <a:pt x="20885" y="17927"/>
                                                <a:pt x="20792" y="17797"/>
                                              </a:cubicBezTo>
                                              <a:lnTo>
                                                <a:pt x="20472" y="17352"/>
                                              </a:lnTo>
                                              <a:cubicBezTo>
                                                <a:pt x="20218" y="15765"/>
                                                <a:pt x="20383" y="16408"/>
                                                <a:pt x="20046" y="15351"/>
                                              </a:cubicBezTo>
                                              <a:cubicBezTo>
                                                <a:pt x="19903" y="15425"/>
                                                <a:pt x="19750" y="15437"/>
                                                <a:pt x="19619" y="15574"/>
                                              </a:cubicBezTo>
                                              <a:cubicBezTo>
                                                <a:pt x="19529" y="15667"/>
                                                <a:pt x="19505" y="15977"/>
                                                <a:pt x="19406" y="16018"/>
                                              </a:cubicBezTo>
                                              <a:cubicBezTo>
                                                <a:pt x="19236" y="16089"/>
                                                <a:pt x="18870" y="15495"/>
                                                <a:pt x="18767" y="15351"/>
                                              </a:cubicBezTo>
                                              <a:cubicBezTo>
                                                <a:pt x="18731" y="15129"/>
                                                <a:pt x="18725" y="14875"/>
                                                <a:pt x="18660" y="14684"/>
                                              </a:cubicBezTo>
                                              <a:cubicBezTo>
                                                <a:pt x="18396" y="13914"/>
                                                <a:pt x="18289" y="13768"/>
                                                <a:pt x="17914" y="13572"/>
                                              </a:cubicBezTo>
                                              <a:cubicBezTo>
                                                <a:pt x="17738" y="13481"/>
                                                <a:pt x="17559" y="13424"/>
                                                <a:pt x="17381" y="13350"/>
                                              </a:cubicBezTo>
                                              <a:cubicBezTo>
                                                <a:pt x="17203" y="13424"/>
                                                <a:pt x="16922" y="13227"/>
                                                <a:pt x="16848" y="13572"/>
                                              </a:cubicBezTo>
                                              <a:cubicBezTo>
                                                <a:pt x="16577" y="14843"/>
                                                <a:pt x="16972" y="15200"/>
                                                <a:pt x="17168" y="16018"/>
                                              </a:cubicBezTo>
                                              <a:cubicBezTo>
                                                <a:pt x="17218" y="16228"/>
                                                <a:pt x="17239" y="16463"/>
                                                <a:pt x="17274" y="16685"/>
                                              </a:cubicBezTo>
                                              <a:cubicBezTo>
                                                <a:pt x="17239" y="17204"/>
                                                <a:pt x="17224" y="17731"/>
                                                <a:pt x="17168" y="18242"/>
                                              </a:cubicBezTo>
                                              <a:cubicBezTo>
                                                <a:pt x="17117" y="18699"/>
                                                <a:pt x="16955" y="19576"/>
                                                <a:pt x="16955" y="19576"/>
                                              </a:cubicBezTo>
                                              <a:cubicBezTo>
                                                <a:pt x="16990" y="19947"/>
                                                <a:pt x="17087" y="20314"/>
                                                <a:pt x="17061" y="20688"/>
                                              </a:cubicBezTo>
                                              <a:cubicBezTo>
                                                <a:pt x="17047" y="20895"/>
                                                <a:pt x="16945" y="21183"/>
                                                <a:pt x="16848" y="21133"/>
                                              </a:cubicBezTo>
                                              <a:cubicBezTo>
                                                <a:pt x="16724" y="21068"/>
                                                <a:pt x="16731" y="20642"/>
                                                <a:pt x="16635" y="20466"/>
                                              </a:cubicBezTo>
                                              <a:cubicBezTo>
                                                <a:pt x="16442" y="20114"/>
                                                <a:pt x="16176" y="19954"/>
                                                <a:pt x="15995" y="19576"/>
                                              </a:cubicBezTo>
                                              <a:lnTo>
                                                <a:pt x="15569" y="18687"/>
                                              </a:lnTo>
                                              <a:cubicBezTo>
                                                <a:pt x="15498" y="18390"/>
                                                <a:pt x="15458" y="18052"/>
                                                <a:pt x="15356" y="17797"/>
                                              </a:cubicBezTo>
                                              <a:cubicBezTo>
                                                <a:pt x="15248" y="17528"/>
                                                <a:pt x="14724" y="17026"/>
                                                <a:pt x="14610" y="16908"/>
                                              </a:cubicBezTo>
                                              <a:cubicBezTo>
                                                <a:pt x="14539" y="16759"/>
                                                <a:pt x="14448" y="16643"/>
                                                <a:pt x="14397" y="16463"/>
                                              </a:cubicBezTo>
                                              <a:cubicBezTo>
                                                <a:pt x="14339" y="16262"/>
                                                <a:pt x="14340" y="16006"/>
                                                <a:pt x="14290" y="15796"/>
                                              </a:cubicBezTo>
                                              <a:cubicBezTo>
                                                <a:pt x="14233" y="15557"/>
                                                <a:pt x="14148" y="15351"/>
                                                <a:pt x="14077" y="15129"/>
                                              </a:cubicBezTo>
                                              <a:cubicBezTo>
                                                <a:pt x="14078" y="15121"/>
                                                <a:pt x="14239" y="13679"/>
                                                <a:pt x="14290" y="13572"/>
                                              </a:cubicBezTo>
                                              <a:cubicBezTo>
                                                <a:pt x="14369" y="13407"/>
                                                <a:pt x="14503" y="13424"/>
                                                <a:pt x="14610" y="13350"/>
                                              </a:cubicBezTo>
                                              <a:cubicBezTo>
                                                <a:pt x="14681" y="13202"/>
                                                <a:pt x="14778" y="13093"/>
                                                <a:pt x="14823" y="12905"/>
                                              </a:cubicBezTo>
                                              <a:cubicBezTo>
                                                <a:pt x="14884" y="12650"/>
                                                <a:pt x="15021" y="11201"/>
                                                <a:pt x="15249" y="10904"/>
                                              </a:cubicBezTo>
                                              <a:cubicBezTo>
                                                <a:pt x="15440" y="10655"/>
                                                <a:pt x="15889" y="10459"/>
                                                <a:pt x="15889" y="10459"/>
                                              </a:cubicBezTo>
                                              <a:cubicBezTo>
                                                <a:pt x="15924" y="10237"/>
                                                <a:pt x="16037" y="10010"/>
                                                <a:pt x="15995" y="9792"/>
                                              </a:cubicBezTo>
                                              <a:cubicBezTo>
                                                <a:pt x="15948" y="9544"/>
                                                <a:pt x="15766" y="9536"/>
                                                <a:pt x="15676" y="9347"/>
                                              </a:cubicBezTo>
                                              <a:cubicBezTo>
                                                <a:pt x="15585" y="9158"/>
                                                <a:pt x="15546" y="8883"/>
                                                <a:pt x="15462" y="8680"/>
                                              </a:cubicBezTo>
                                              <a:cubicBezTo>
                                                <a:pt x="15058" y="7695"/>
                                                <a:pt x="15170" y="7884"/>
                                                <a:pt x="14716" y="7568"/>
                                              </a:cubicBezTo>
                                              <a:cubicBezTo>
                                                <a:pt x="14271" y="6640"/>
                                                <a:pt x="14320" y="7006"/>
                                                <a:pt x="14183" y="6012"/>
                                              </a:cubicBezTo>
                                              <a:cubicBezTo>
                                                <a:pt x="14143" y="5718"/>
                                                <a:pt x="14112" y="5419"/>
                                                <a:pt x="14077" y="5122"/>
                                              </a:cubicBezTo>
                                              <a:cubicBezTo>
                                                <a:pt x="14041" y="5345"/>
                                                <a:pt x="13990" y="5559"/>
                                                <a:pt x="13970" y="5790"/>
                                              </a:cubicBezTo>
                                              <a:cubicBezTo>
                                                <a:pt x="13919" y="6377"/>
                                                <a:pt x="13970" y="7014"/>
                                                <a:pt x="13864" y="7568"/>
                                              </a:cubicBezTo>
                                              <a:cubicBezTo>
                                                <a:pt x="13782" y="7995"/>
                                                <a:pt x="13257" y="8163"/>
                                                <a:pt x="13118" y="8236"/>
                                              </a:cubicBezTo>
                                              <a:cubicBezTo>
                                                <a:pt x="12975" y="8161"/>
                                                <a:pt x="12818" y="8165"/>
                                                <a:pt x="12691" y="8013"/>
                                              </a:cubicBezTo>
                                              <a:cubicBezTo>
                                                <a:pt x="12560" y="7857"/>
                                                <a:pt x="12487" y="7547"/>
                                                <a:pt x="12371" y="7346"/>
                                              </a:cubicBezTo>
                                              <a:cubicBezTo>
                                                <a:pt x="12273" y="7175"/>
                                                <a:pt x="12158" y="7050"/>
                                                <a:pt x="12052" y="6901"/>
                                              </a:cubicBezTo>
                                              <a:cubicBezTo>
                                                <a:pt x="12375" y="4877"/>
                                                <a:pt x="11791" y="7890"/>
                                                <a:pt x="12691" y="6012"/>
                                              </a:cubicBezTo>
                                              <a:lnTo>
                                                <a:pt x="12265" y="5122"/>
                                              </a:lnTo>
                                              <a:cubicBezTo>
                                                <a:pt x="12229" y="4900"/>
                                                <a:pt x="12188" y="4681"/>
                                                <a:pt x="12158" y="4455"/>
                                              </a:cubicBezTo>
                                              <a:cubicBezTo>
                                                <a:pt x="12081" y="3866"/>
                                                <a:pt x="12038" y="3256"/>
                                                <a:pt x="11945" y="2676"/>
                                              </a:cubicBezTo>
                                              <a:lnTo>
                                                <a:pt x="11732" y="1342"/>
                                              </a:lnTo>
                                              <a:cubicBezTo>
                                                <a:pt x="11590" y="1416"/>
                                                <a:pt x="11437" y="1428"/>
                                                <a:pt x="11306" y="1565"/>
                                              </a:cubicBezTo>
                                              <a:cubicBezTo>
                                                <a:pt x="11216" y="1658"/>
                                                <a:pt x="11179" y="1901"/>
                                                <a:pt x="11092" y="2009"/>
                                              </a:cubicBezTo>
                                              <a:cubicBezTo>
                                                <a:pt x="10996" y="2130"/>
                                                <a:pt x="10879" y="2158"/>
                                                <a:pt x="10773" y="2232"/>
                                              </a:cubicBezTo>
                                              <a:cubicBezTo>
                                                <a:pt x="10560" y="2083"/>
                                                <a:pt x="10320" y="2047"/>
                                                <a:pt x="10133" y="1787"/>
                                              </a:cubicBezTo>
                                              <a:cubicBezTo>
                                                <a:pt x="9720" y="1212"/>
                                                <a:pt x="9935" y="1427"/>
                                                <a:pt x="9494" y="1120"/>
                                              </a:cubicBezTo>
                                              <a:cubicBezTo>
                                                <a:pt x="9458" y="898"/>
                                                <a:pt x="9473" y="603"/>
                                                <a:pt x="9387" y="453"/>
                                              </a:cubicBezTo>
                                              <a:cubicBezTo>
                                                <a:pt x="8986" y="-245"/>
                                                <a:pt x="8835" y="18"/>
                                                <a:pt x="8428" y="230"/>
                                              </a:cubicBezTo>
                                              <a:cubicBezTo>
                                                <a:pt x="8392" y="453"/>
                                                <a:pt x="8376" y="693"/>
                                                <a:pt x="8321" y="898"/>
                                              </a:cubicBezTo>
                                              <a:cubicBezTo>
                                                <a:pt x="8197" y="1365"/>
                                                <a:pt x="7895" y="2232"/>
                                                <a:pt x="7895" y="2232"/>
                                              </a:cubicBezTo>
                                              <a:cubicBezTo>
                                                <a:pt x="7859" y="2454"/>
                                                <a:pt x="7747" y="2681"/>
                                                <a:pt x="7788" y="2899"/>
                                              </a:cubicBezTo>
                                              <a:cubicBezTo>
                                                <a:pt x="7836" y="3147"/>
                                                <a:pt x="7991" y="3235"/>
                                                <a:pt x="8108" y="3344"/>
                                              </a:cubicBezTo>
                                              <a:cubicBezTo>
                                                <a:pt x="8551" y="3754"/>
                                                <a:pt x="8825" y="3820"/>
                                                <a:pt x="9280" y="4011"/>
                                              </a:cubicBezTo>
                                              <a:cubicBezTo>
                                                <a:pt x="9387" y="4159"/>
                                                <a:pt x="9532" y="4229"/>
                                                <a:pt x="9600" y="4455"/>
                                              </a:cubicBezTo>
                                              <a:cubicBezTo>
                                                <a:pt x="10124" y="6203"/>
                                                <a:pt x="9463" y="5546"/>
                                                <a:pt x="10133" y="6012"/>
                                              </a:cubicBezTo>
                                              <a:cubicBezTo>
                                                <a:pt x="10204" y="6160"/>
                                                <a:pt x="10256" y="6363"/>
                                                <a:pt x="10346" y="6457"/>
                                              </a:cubicBezTo>
                                              <a:cubicBezTo>
                                                <a:pt x="10547" y="6666"/>
                                                <a:pt x="10986" y="6901"/>
                                                <a:pt x="10986" y="6901"/>
                                              </a:cubicBezTo>
                                              <a:cubicBezTo>
                                                <a:pt x="11021" y="7124"/>
                                                <a:pt x="11143" y="7359"/>
                                                <a:pt x="11092" y="7568"/>
                                              </a:cubicBezTo>
                                              <a:cubicBezTo>
                                                <a:pt x="11042" y="7778"/>
                                                <a:pt x="10885" y="7791"/>
                                                <a:pt x="10773" y="7791"/>
                                              </a:cubicBezTo>
                                              <a:cubicBezTo>
                                                <a:pt x="10486" y="7791"/>
                                                <a:pt x="10204" y="7643"/>
                                                <a:pt x="9920" y="7568"/>
                                              </a:cubicBezTo>
                                              <a:lnTo>
                                                <a:pt x="9280" y="7124"/>
                                              </a:lnTo>
                                              <a:lnTo>
                                                <a:pt x="8961" y="6901"/>
                                              </a:lnTo>
                                              <a:cubicBezTo>
                                                <a:pt x="8589" y="6125"/>
                                                <a:pt x="8843" y="6523"/>
                                                <a:pt x="8108" y="6012"/>
                                              </a:cubicBezTo>
                                              <a:lnTo>
                                                <a:pt x="7788" y="5790"/>
                                              </a:lnTo>
                                              <a:cubicBezTo>
                                                <a:pt x="7682" y="5864"/>
                                                <a:pt x="7565" y="5891"/>
                                                <a:pt x="7469" y="6012"/>
                                              </a:cubicBezTo>
                                              <a:cubicBezTo>
                                                <a:pt x="7382" y="6120"/>
                                                <a:pt x="7345" y="6363"/>
                                                <a:pt x="7255" y="6457"/>
                                              </a:cubicBezTo>
                                              <a:cubicBezTo>
                                                <a:pt x="7021" y="6701"/>
                                                <a:pt x="6056" y="6880"/>
                                                <a:pt x="5976" y="6901"/>
                                              </a:cubicBezTo>
                                              <a:cubicBezTo>
                                                <a:pt x="5728" y="6827"/>
                                                <a:pt x="5477" y="6773"/>
                                                <a:pt x="5230" y="6679"/>
                                              </a:cubicBezTo>
                                              <a:cubicBezTo>
                                                <a:pt x="4188" y="6283"/>
                                                <a:pt x="5332" y="6642"/>
                                                <a:pt x="4484" y="6234"/>
                                              </a:cubicBezTo>
                                              <a:cubicBezTo>
                                                <a:pt x="2955" y="5498"/>
                                                <a:pt x="3871" y="6105"/>
                                                <a:pt x="3099" y="5567"/>
                                              </a:cubicBezTo>
                                              <a:cubicBezTo>
                                                <a:pt x="2921" y="5197"/>
                                                <a:pt x="2808" y="4902"/>
                                                <a:pt x="2566" y="4678"/>
                                              </a:cubicBezTo>
                                              <a:cubicBezTo>
                                                <a:pt x="2360" y="4487"/>
                                                <a:pt x="1926" y="4233"/>
                                                <a:pt x="1926" y="4233"/>
                                              </a:cubicBezTo>
                                              <a:cubicBezTo>
                                                <a:pt x="1784" y="4307"/>
                                                <a:pt x="1614" y="4264"/>
                                                <a:pt x="1500" y="4455"/>
                                              </a:cubicBezTo>
                                              <a:cubicBezTo>
                                                <a:pt x="1412" y="4602"/>
                                                <a:pt x="1463" y="4939"/>
                                                <a:pt x="1393" y="5122"/>
                                              </a:cubicBezTo>
                                              <a:cubicBezTo>
                                                <a:pt x="1243" y="5514"/>
                                                <a:pt x="964" y="5643"/>
                                                <a:pt x="754" y="5790"/>
                                              </a:cubicBezTo>
                                              <a:cubicBezTo>
                                                <a:pt x="683" y="5938"/>
                                                <a:pt x="619" y="6103"/>
                                                <a:pt x="541" y="6234"/>
                                              </a:cubicBezTo>
                                              <a:cubicBezTo>
                                                <a:pt x="441" y="6401"/>
                                                <a:pt x="301" y="6470"/>
                                                <a:pt x="221" y="6679"/>
                                              </a:cubicBezTo>
                                              <a:cubicBezTo>
                                                <a:pt x="151" y="6862"/>
                                                <a:pt x="150" y="7124"/>
                                                <a:pt x="114" y="7346"/>
                                              </a:cubicBezTo>
                                              <a:cubicBezTo>
                                                <a:pt x="150" y="7643"/>
                                                <a:pt x="110" y="8037"/>
                                                <a:pt x="221" y="8236"/>
                                              </a:cubicBezTo>
                                              <a:cubicBezTo>
                                                <a:pt x="391" y="8541"/>
                                                <a:pt x="860" y="8680"/>
                                                <a:pt x="860" y="8680"/>
                                              </a:cubicBezTo>
                                              <a:cubicBezTo>
                                                <a:pt x="931" y="8828"/>
                                                <a:pt x="1073" y="8915"/>
                                                <a:pt x="1073" y="9125"/>
                                              </a:cubicBezTo>
                                              <a:cubicBezTo>
                                                <a:pt x="1073" y="9335"/>
                                                <a:pt x="954" y="9496"/>
                                                <a:pt x="860" y="9570"/>
                                              </a:cubicBezTo>
                                              <a:cubicBezTo>
                                                <a:pt x="658" y="9728"/>
                                                <a:pt x="434" y="9718"/>
                                                <a:pt x="221" y="9792"/>
                                              </a:cubicBezTo>
                                              <a:cubicBezTo>
                                                <a:pt x="150" y="9940"/>
                                                <a:pt x="22" y="10029"/>
                                                <a:pt x="8" y="10237"/>
                                              </a:cubicBezTo>
                                              <a:cubicBezTo>
                                                <a:pt x="-18" y="10611"/>
                                                <a:pt x="24" y="11020"/>
                                                <a:pt x="114" y="11349"/>
                                              </a:cubicBezTo>
                                              <a:cubicBezTo>
                                                <a:pt x="211" y="11704"/>
                                                <a:pt x="590" y="11902"/>
                                                <a:pt x="754" y="12016"/>
                                              </a:cubicBezTo>
                                              <a:cubicBezTo>
                                                <a:pt x="789" y="12238"/>
                                                <a:pt x="940" y="12517"/>
                                                <a:pt x="860" y="12683"/>
                                              </a:cubicBezTo>
                                              <a:cubicBezTo>
                                                <a:pt x="701" y="13014"/>
                                                <a:pt x="221" y="13128"/>
                                                <a:pt x="221" y="13128"/>
                                              </a:cubicBezTo>
                                              <a:cubicBezTo>
                                                <a:pt x="420" y="16455"/>
                                                <a:pt x="25" y="14201"/>
                                                <a:pt x="647" y="15129"/>
                                              </a:cubicBezTo>
                                              <a:cubicBezTo>
                                                <a:pt x="811" y="15373"/>
                                                <a:pt x="883" y="15886"/>
                                                <a:pt x="1073" y="16018"/>
                                              </a:cubicBezTo>
                                              <a:lnTo>
                                                <a:pt x="1713" y="16463"/>
                                              </a:lnTo>
                                              <a:cubicBezTo>
                                                <a:pt x="1962" y="18020"/>
                                                <a:pt x="1713" y="17649"/>
                                                <a:pt x="2246" y="18020"/>
                                              </a:cubicBezTo>
                                              <a:cubicBezTo>
                                                <a:pt x="2779" y="17649"/>
                                                <a:pt x="2530" y="18020"/>
                                                <a:pt x="2779" y="16463"/>
                                              </a:cubicBezTo>
                                              <a:lnTo>
                                                <a:pt x="2885" y="15796"/>
                                              </a:lnTo>
                                              <a:cubicBezTo>
                                                <a:pt x="2779" y="15648"/>
                                                <a:pt x="2656" y="15540"/>
                                                <a:pt x="2566" y="15351"/>
                                              </a:cubicBezTo>
                                              <a:cubicBezTo>
                                                <a:pt x="2475" y="15162"/>
                                                <a:pt x="2453" y="14851"/>
                                                <a:pt x="2352" y="14684"/>
                                              </a:cubicBezTo>
                                              <a:cubicBezTo>
                                                <a:pt x="2265" y="14538"/>
                                                <a:pt x="2136" y="14554"/>
                                                <a:pt x="2033" y="14462"/>
                                              </a:cubicBezTo>
                                              <a:cubicBezTo>
                                                <a:pt x="1887" y="14331"/>
                                                <a:pt x="1749" y="14165"/>
                                                <a:pt x="1606" y="14017"/>
                                              </a:cubicBezTo>
                                              <a:cubicBezTo>
                                                <a:pt x="1642" y="13721"/>
                                                <a:pt x="1673" y="13421"/>
                                                <a:pt x="1713" y="13128"/>
                                              </a:cubicBezTo>
                                              <a:cubicBezTo>
                                                <a:pt x="1744" y="12902"/>
                                                <a:pt x="1820" y="12460"/>
                                                <a:pt x="1820" y="12460"/>
                                              </a:cubicBezTo>
                                            </a:path>
                                          </a:pathLst>
                                        </a:custGeom>
                                        <a:solidFill>
                                          <a:srgbClr val="9595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08" name="Shape"/>
                                        <p:cNvSpPr/>
                                        <p:nvPr/>
                                      </p:nvSpPr>
                                      <p:spPr>
                                        <a:xfrm>
                                          <a:off x="1492584" y="2024788"/>
                                          <a:ext cx="926995" cy="732318"/>
                                        </a:xfrm>
                                        <a:custGeom>
                                          <a:avLst/>
                                          <a:gdLst/>
                                          <a:ahLst/>
                                          <a:cxnLst>
                                            <a:cxn ang="0">
                                              <a:pos x="wd2" y="hd2"/>
                                            </a:cxn>
                                            <a:cxn ang="5400000">
                                              <a:pos x="wd2" y="hd2"/>
                                            </a:cxn>
                                            <a:cxn ang="10800000">
                                              <a:pos x="wd2" y="hd2"/>
                                            </a:cxn>
                                            <a:cxn ang="16200000">
                                              <a:pos x="wd2" y="hd2"/>
                                            </a:cxn>
                                          </a:cxnLst>
                                          <a:rect l="0" t="0" r="r" b="b"/>
                                          <a:pathLst>
                                            <a:path w="21400" h="21199" fill="norm" stroke="1" extrusionOk="0">
                                              <a:moveTo>
                                                <a:pt x="0" y="0"/>
                                              </a:moveTo>
                                              <a:cubicBezTo>
                                                <a:pt x="925" y="385"/>
                                                <a:pt x="943" y="286"/>
                                                <a:pt x="1751" y="1095"/>
                                              </a:cubicBezTo>
                                              <a:cubicBezTo>
                                                <a:pt x="1966" y="1310"/>
                                                <a:pt x="2064" y="1768"/>
                                                <a:pt x="2335" y="1825"/>
                                              </a:cubicBezTo>
                                              <a:cubicBezTo>
                                                <a:pt x="3874" y="2145"/>
                                                <a:pt x="5449" y="2068"/>
                                                <a:pt x="7005" y="2190"/>
                                              </a:cubicBezTo>
                                              <a:cubicBezTo>
                                                <a:pt x="7784" y="2433"/>
                                                <a:pt x="8546" y="2778"/>
                                                <a:pt x="9341" y="2919"/>
                                              </a:cubicBezTo>
                                              <a:cubicBezTo>
                                                <a:pt x="11875" y="3372"/>
                                                <a:pt x="10709" y="3116"/>
                                                <a:pt x="12843" y="3649"/>
                                              </a:cubicBezTo>
                                              <a:cubicBezTo>
                                                <a:pt x="13816" y="3528"/>
                                                <a:pt x="14796" y="3470"/>
                                                <a:pt x="15762" y="3284"/>
                                              </a:cubicBezTo>
                                              <a:cubicBezTo>
                                                <a:pt x="16066" y="3226"/>
                                                <a:pt x="16387" y="3143"/>
                                                <a:pt x="16638" y="2919"/>
                                              </a:cubicBezTo>
                                              <a:cubicBezTo>
                                                <a:pt x="19062" y="755"/>
                                                <a:pt x="16702" y="1919"/>
                                                <a:pt x="18681" y="1095"/>
                                              </a:cubicBezTo>
                                              <a:cubicBezTo>
                                                <a:pt x="18876" y="1338"/>
                                                <a:pt x="19123" y="1530"/>
                                                <a:pt x="19265" y="1825"/>
                                              </a:cubicBezTo>
                                              <a:cubicBezTo>
                                                <a:pt x="19423" y="2154"/>
                                                <a:pt x="19320" y="2673"/>
                                                <a:pt x="19557" y="2919"/>
                                              </a:cubicBezTo>
                                              <a:cubicBezTo>
                                                <a:pt x="19959" y="3339"/>
                                                <a:pt x="20530" y="3406"/>
                                                <a:pt x="21016" y="3649"/>
                                              </a:cubicBezTo>
                                              <a:cubicBezTo>
                                                <a:pt x="21113" y="4014"/>
                                                <a:pt x="21600" y="4622"/>
                                                <a:pt x="21308" y="4744"/>
                                              </a:cubicBezTo>
                                              <a:cubicBezTo>
                                                <a:pt x="20105" y="5245"/>
                                                <a:pt x="18772" y="4912"/>
                                                <a:pt x="17513" y="5109"/>
                                              </a:cubicBezTo>
                                              <a:cubicBezTo>
                                                <a:pt x="17208" y="5157"/>
                                                <a:pt x="16930" y="5352"/>
                                                <a:pt x="16638" y="5474"/>
                                              </a:cubicBezTo>
                                              <a:cubicBezTo>
                                                <a:pt x="15967" y="7990"/>
                                                <a:pt x="16489" y="7119"/>
                                                <a:pt x="15470" y="8393"/>
                                              </a:cubicBezTo>
                                              <a:lnTo>
                                                <a:pt x="14886" y="10583"/>
                                              </a:lnTo>
                                              <a:cubicBezTo>
                                                <a:pt x="14789" y="10948"/>
                                                <a:pt x="14765" y="11357"/>
                                                <a:pt x="14595" y="11677"/>
                                              </a:cubicBezTo>
                                              <a:cubicBezTo>
                                                <a:pt x="14400" y="12042"/>
                                                <a:pt x="14153" y="12371"/>
                                                <a:pt x="14011" y="12772"/>
                                              </a:cubicBezTo>
                                              <a:cubicBezTo>
                                                <a:pt x="13548" y="14073"/>
                                                <a:pt x="13636" y="15065"/>
                                                <a:pt x="12843" y="16056"/>
                                              </a:cubicBezTo>
                                              <a:cubicBezTo>
                                                <a:pt x="12595" y="16367"/>
                                                <a:pt x="12259" y="16543"/>
                                                <a:pt x="11968" y="16786"/>
                                              </a:cubicBezTo>
                                              <a:cubicBezTo>
                                                <a:pt x="12065" y="17151"/>
                                                <a:pt x="12067" y="17581"/>
                                                <a:pt x="12259" y="17881"/>
                                              </a:cubicBezTo>
                                              <a:cubicBezTo>
                                                <a:pt x="12479" y="18224"/>
                                                <a:pt x="12916" y="18268"/>
                                                <a:pt x="13135" y="18611"/>
                                              </a:cubicBezTo>
                                              <a:cubicBezTo>
                                                <a:pt x="13327" y="18911"/>
                                                <a:pt x="13342" y="19336"/>
                                                <a:pt x="13427" y="19706"/>
                                              </a:cubicBezTo>
                                              <a:cubicBezTo>
                                                <a:pt x="13764" y="21179"/>
                                                <a:pt x="14122" y="21600"/>
                                                <a:pt x="12843" y="20800"/>
                                              </a:cubicBezTo>
                                              <a:cubicBezTo>
                                                <a:pt x="12529" y="20604"/>
                                                <a:pt x="12259" y="20314"/>
                                                <a:pt x="11968" y="20071"/>
                                              </a:cubicBezTo>
                                              <a:cubicBezTo>
                                                <a:pt x="10967" y="18194"/>
                                                <a:pt x="11898" y="19636"/>
                                                <a:pt x="10508" y="18246"/>
                                              </a:cubicBezTo>
                                              <a:cubicBezTo>
                                                <a:pt x="10293" y="18031"/>
                                                <a:pt x="10170" y="17670"/>
                                                <a:pt x="9924" y="17516"/>
                                              </a:cubicBezTo>
                                              <a:cubicBezTo>
                                                <a:pt x="9374" y="17172"/>
                                                <a:pt x="8757" y="17030"/>
                                                <a:pt x="8173" y="16786"/>
                                              </a:cubicBezTo>
                                              <a:lnTo>
                                                <a:pt x="6422" y="16056"/>
                                              </a:lnTo>
                                              <a:lnTo>
                                                <a:pt x="4962" y="15692"/>
                                              </a:lnTo>
                                              <a:cubicBezTo>
                                                <a:pt x="4670" y="15448"/>
                                                <a:pt x="4407" y="15140"/>
                                                <a:pt x="4086" y="14962"/>
                                              </a:cubicBezTo>
                                              <a:cubicBezTo>
                                                <a:pt x="3524" y="14649"/>
                                                <a:pt x="2335" y="14232"/>
                                                <a:pt x="2335" y="14232"/>
                                              </a:cubicBezTo>
                                              <a:cubicBezTo>
                                                <a:pt x="2238" y="13867"/>
                                                <a:pt x="2124" y="13508"/>
                                                <a:pt x="2043" y="13137"/>
                                              </a:cubicBezTo>
                                              <a:cubicBezTo>
                                                <a:pt x="1832" y="12169"/>
                                                <a:pt x="1904" y="11052"/>
                                                <a:pt x="1459" y="10218"/>
                                              </a:cubicBezTo>
                                              <a:cubicBezTo>
                                                <a:pt x="1265" y="9853"/>
                                                <a:pt x="1018" y="9524"/>
                                                <a:pt x="876" y="9123"/>
                                              </a:cubicBezTo>
                                              <a:cubicBezTo>
                                                <a:pt x="626" y="8420"/>
                                                <a:pt x="292" y="6933"/>
                                                <a:pt x="292" y="6933"/>
                                              </a:cubicBezTo>
                                              <a:cubicBezTo>
                                                <a:pt x="584" y="6690"/>
                                                <a:pt x="820" y="6266"/>
                                                <a:pt x="1168" y="6204"/>
                                              </a:cubicBezTo>
                                              <a:cubicBezTo>
                                                <a:pt x="3260" y="5830"/>
                                                <a:pt x="1600" y="7487"/>
                                                <a:pt x="2919" y="5839"/>
                                              </a:cubicBezTo>
                                              <a:cubicBezTo>
                                                <a:pt x="3016" y="5474"/>
                                                <a:pt x="3211" y="5129"/>
                                                <a:pt x="3211" y="4744"/>
                                              </a:cubicBezTo>
                                              <a:cubicBezTo>
                                                <a:pt x="3211" y="3579"/>
                                                <a:pt x="2303" y="2879"/>
                                                <a:pt x="1751" y="2190"/>
                                              </a:cubicBezTo>
                                              <a:cubicBezTo>
                                                <a:pt x="1584" y="1980"/>
                                                <a:pt x="292" y="508"/>
                                                <a:pt x="292" y="0"/>
                                              </a:cubicBezTo>
                                              <a:lnTo>
                                                <a:pt x="0" y="0"/>
                                              </a:lnTo>
                                              <a:close/>
                                            </a:path>
                                          </a:pathLst>
                                        </a:custGeom>
                                        <a:solidFill>
                                          <a:srgbClr val="076666"/>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09" name="Shape"/>
                                        <p:cNvSpPr/>
                                        <p:nvPr/>
                                      </p:nvSpPr>
                                      <p:spPr>
                                        <a:xfrm>
                                          <a:off x="1098927" y="1952263"/>
                                          <a:ext cx="557102" cy="686480"/>
                                        </a:xfrm>
                                        <a:custGeom>
                                          <a:avLst/>
                                          <a:gdLst/>
                                          <a:ahLst/>
                                          <a:cxnLst>
                                            <a:cxn ang="0">
                                              <a:pos x="wd2" y="hd2"/>
                                            </a:cxn>
                                            <a:cxn ang="5400000">
                                              <a:pos x="wd2" y="hd2"/>
                                            </a:cxn>
                                            <a:cxn ang="10800000">
                                              <a:pos x="wd2" y="hd2"/>
                                            </a:cxn>
                                            <a:cxn ang="16200000">
                                              <a:pos x="wd2" y="hd2"/>
                                            </a:cxn>
                                          </a:cxnLst>
                                          <a:rect l="0" t="0" r="r" b="b"/>
                                          <a:pathLst>
                                            <a:path w="20821" h="20063" fill="norm" stroke="1" extrusionOk="0">
                                              <a:moveTo>
                                                <a:pt x="556" y="251"/>
                                              </a:moveTo>
                                              <a:cubicBezTo>
                                                <a:pt x="1892" y="251"/>
                                                <a:pt x="5601" y="354"/>
                                                <a:pt x="8097" y="620"/>
                                              </a:cubicBezTo>
                                              <a:cubicBezTo>
                                                <a:pt x="9081" y="726"/>
                                                <a:pt x="9982" y="1113"/>
                                                <a:pt x="10924" y="1360"/>
                                              </a:cubicBezTo>
                                              <a:cubicBezTo>
                                                <a:pt x="11396" y="1483"/>
                                                <a:pt x="11925" y="1513"/>
                                                <a:pt x="12338" y="1729"/>
                                              </a:cubicBezTo>
                                              <a:cubicBezTo>
                                                <a:pt x="14336" y="2774"/>
                                                <a:pt x="13245" y="2270"/>
                                                <a:pt x="15637" y="3207"/>
                                              </a:cubicBezTo>
                                              <a:cubicBezTo>
                                                <a:pt x="15794" y="3577"/>
                                                <a:pt x="15820" y="3999"/>
                                                <a:pt x="16108" y="4316"/>
                                              </a:cubicBezTo>
                                              <a:cubicBezTo>
                                                <a:pt x="16625" y="4883"/>
                                                <a:pt x="17993" y="5794"/>
                                                <a:pt x="17993" y="5794"/>
                                              </a:cubicBezTo>
                                              <a:cubicBezTo>
                                                <a:pt x="18150" y="6164"/>
                                                <a:pt x="18465" y="6513"/>
                                                <a:pt x="18465" y="6903"/>
                                              </a:cubicBezTo>
                                              <a:cubicBezTo>
                                                <a:pt x="18465" y="9143"/>
                                                <a:pt x="17364" y="8452"/>
                                                <a:pt x="14694" y="8751"/>
                                              </a:cubicBezTo>
                                              <a:cubicBezTo>
                                                <a:pt x="14958" y="9577"/>
                                                <a:pt x="15649" y="11907"/>
                                                <a:pt x="16108" y="12446"/>
                                              </a:cubicBezTo>
                                              <a:cubicBezTo>
                                                <a:pt x="16422" y="12816"/>
                                                <a:pt x="16821" y="13149"/>
                                                <a:pt x="17051" y="13555"/>
                                              </a:cubicBezTo>
                                              <a:cubicBezTo>
                                                <a:pt x="17797" y="14872"/>
                                                <a:pt x="17656" y="15877"/>
                                                <a:pt x="18936" y="16881"/>
                                              </a:cubicBezTo>
                                              <a:cubicBezTo>
                                                <a:pt x="19336" y="17195"/>
                                                <a:pt x="19878" y="17374"/>
                                                <a:pt x="20350" y="17620"/>
                                              </a:cubicBezTo>
                                              <a:cubicBezTo>
                                                <a:pt x="20507" y="17990"/>
                                                <a:pt x="20821" y="18339"/>
                                                <a:pt x="20821" y="18729"/>
                                              </a:cubicBezTo>
                                              <a:cubicBezTo>
                                                <a:pt x="20821" y="21088"/>
                                                <a:pt x="17760" y="19634"/>
                                                <a:pt x="15637" y="19468"/>
                                              </a:cubicBezTo>
                                              <a:cubicBezTo>
                                                <a:pt x="13992" y="18178"/>
                                                <a:pt x="15116" y="18839"/>
                                                <a:pt x="11867" y="17990"/>
                                              </a:cubicBezTo>
                                              <a:lnTo>
                                                <a:pt x="10453" y="17251"/>
                                              </a:lnTo>
                                              <a:cubicBezTo>
                                                <a:pt x="9359" y="14677"/>
                                                <a:pt x="10764" y="17432"/>
                                                <a:pt x="9039" y="15403"/>
                                              </a:cubicBezTo>
                                              <a:cubicBezTo>
                                                <a:pt x="8649" y="14944"/>
                                                <a:pt x="8445" y="14403"/>
                                                <a:pt x="8097" y="13925"/>
                                              </a:cubicBezTo>
                                              <a:cubicBezTo>
                                                <a:pt x="7816" y="13539"/>
                                                <a:pt x="7468" y="13185"/>
                                                <a:pt x="7154" y="12816"/>
                                              </a:cubicBezTo>
                                              <a:cubicBezTo>
                                                <a:pt x="6997" y="12446"/>
                                                <a:pt x="6726" y="12095"/>
                                                <a:pt x="6683" y="11707"/>
                                              </a:cubicBezTo>
                                              <a:cubicBezTo>
                                                <a:pt x="6410" y="9250"/>
                                                <a:pt x="7092" y="6684"/>
                                                <a:pt x="6212" y="4316"/>
                                              </a:cubicBezTo>
                                              <a:cubicBezTo>
                                                <a:pt x="5704" y="2952"/>
                                                <a:pt x="3260" y="2974"/>
                                                <a:pt x="1970" y="2468"/>
                                              </a:cubicBezTo>
                                              <a:cubicBezTo>
                                                <a:pt x="1464" y="2270"/>
                                                <a:pt x="1028" y="1975"/>
                                                <a:pt x="556" y="1729"/>
                                              </a:cubicBezTo>
                                              <a:cubicBezTo>
                                                <a:pt x="399" y="1360"/>
                                                <a:pt x="-137" y="969"/>
                                                <a:pt x="85" y="620"/>
                                              </a:cubicBezTo>
                                              <a:cubicBezTo>
                                                <a:pt x="807" y="-512"/>
                                                <a:pt x="-779" y="251"/>
                                                <a:pt x="556" y="251"/>
                                              </a:cubicBezTo>
                                              <a:close/>
                                            </a:path>
                                          </a:pathLst>
                                        </a:custGeom>
                                        <a:solidFill>
                                          <a:srgbClr val="CC9933"/>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10" name="Shape"/>
                                        <p:cNvSpPr/>
                                        <p:nvPr/>
                                      </p:nvSpPr>
                                      <p:spPr>
                                        <a:xfrm>
                                          <a:off x="1631435" y="2842698"/>
                                          <a:ext cx="1352525" cy="1165252"/>
                                        </a:xfrm>
                                        <a:custGeom>
                                          <a:avLst/>
                                          <a:gdLst/>
                                          <a:ahLst/>
                                          <a:cxnLst>
                                            <a:cxn ang="0">
                                              <a:pos x="wd2" y="hd2"/>
                                            </a:cxn>
                                            <a:cxn ang="5400000">
                                              <a:pos x="wd2" y="hd2"/>
                                            </a:cxn>
                                            <a:cxn ang="10800000">
                                              <a:pos x="wd2" y="hd2"/>
                                            </a:cxn>
                                            <a:cxn ang="16200000">
                                              <a:pos x="wd2" y="hd2"/>
                                            </a:cxn>
                                          </a:cxnLst>
                                          <a:rect l="0" t="0" r="r" b="b"/>
                                          <a:pathLst>
                                            <a:path w="21525" h="21422" fill="norm" stroke="1" extrusionOk="0">
                                              <a:moveTo>
                                                <a:pt x="6" y="727"/>
                                              </a:moveTo>
                                              <a:cubicBezTo>
                                                <a:pt x="73" y="611"/>
                                                <a:pt x="171" y="1370"/>
                                                <a:pt x="408" y="1425"/>
                                              </a:cubicBezTo>
                                              <a:cubicBezTo>
                                                <a:pt x="1564" y="1692"/>
                                                <a:pt x="1878" y="1300"/>
                                                <a:pt x="2621" y="727"/>
                                              </a:cubicBezTo>
                                              <a:cubicBezTo>
                                                <a:pt x="2688" y="494"/>
                                                <a:pt x="2672" y="-144"/>
                                                <a:pt x="2822" y="29"/>
                                              </a:cubicBezTo>
                                              <a:cubicBezTo>
                                                <a:pt x="4173" y="1592"/>
                                                <a:pt x="2491" y="1072"/>
                                                <a:pt x="3626" y="2122"/>
                                              </a:cubicBezTo>
                                              <a:cubicBezTo>
                                                <a:pt x="3792" y="2275"/>
                                                <a:pt x="4028" y="2277"/>
                                                <a:pt x="4229" y="2355"/>
                                              </a:cubicBezTo>
                                              <a:cubicBezTo>
                                                <a:pt x="4364" y="2510"/>
                                                <a:pt x="4484" y="2683"/>
                                                <a:pt x="4632" y="2820"/>
                                              </a:cubicBezTo>
                                              <a:cubicBezTo>
                                                <a:pt x="4820" y="2994"/>
                                                <a:pt x="5064" y="3087"/>
                                                <a:pt x="5235" y="3285"/>
                                              </a:cubicBezTo>
                                              <a:cubicBezTo>
                                                <a:pt x="5406" y="3482"/>
                                                <a:pt x="5529" y="3732"/>
                                                <a:pt x="5637" y="3982"/>
                                              </a:cubicBezTo>
                                              <a:cubicBezTo>
                                                <a:pt x="5880" y="4544"/>
                                                <a:pt x="5760" y="4933"/>
                                                <a:pt x="6241" y="5378"/>
                                              </a:cubicBezTo>
                                              <a:cubicBezTo>
                                                <a:pt x="6406" y="5531"/>
                                                <a:pt x="6643" y="5533"/>
                                                <a:pt x="6844" y="5610"/>
                                              </a:cubicBezTo>
                                              <a:cubicBezTo>
                                                <a:pt x="7380" y="5533"/>
                                                <a:pt x="7935" y="5557"/>
                                                <a:pt x="8453" y="5378"/>
                                              </a:cubicBezTo>
                                              <a:cubicBezTo>
                                                <a:pt x="8634" y="5315"/>
                                                <a:pt x="8667" y="4940"/>
                                                <a:pt x="8855" y="4913"/>
                                              </a:cubicBezTo>
                                              <a:cubicBezTo>
                                                <a:pt x="9260" y="4854"/>
                                                <a:pt x="9659" y="5073"/>
                                                <a:pt x="10062" y="5145"/>
                                              </a:cubicBezTo>
                                              <a:cubicBezTo>
                                                <a:pt x="10530" y="5228"/>
                                                <a:pt x="11003" y="5280"/>
                                                <a:pt x="11470" y="5378"/>
                                              </a:cubicBezTo>
                                              <a:cubicBezTo>
                                                <a:pt x="12334" y="5559"/>
                                                <a:pt x="12124" y="5594"/>
                                                <a:pt x="12877" y="5843"/>
                                              </a:cubicBezTo>
                                              <a:cubicBezTo>
                                                <a:pt x="13143" y="5930"/>
                                                <a:pt x="13417" y="5983"/>
                                                <a:pt x="13682" y="6075"/>
                                              </a:cubicBezTo>
                                              <a:cubicBezTo>
                                                <a:pt x="13683" y="6075"/>
                                                <a:pt x="15190" y="6656"/>
                                                <a:pt x="15492" y="6773"/>
                                              </a:cubicBezTo>
                                              <a:cubicBezTo>
                                                <a:pt x="15693" y="6850"/>
                                                <a:pt x="15919" y="6869"/>
                                                <a:pt x="16095" y="7005"/>
                                              </a:cubicBezTo>
                                              <a:lnTo>
                                                <a:pt x="17302" y="7935"/>
                                              </a:lnTo>
                                              <a:lnTo>
                                                <a:pt x="17704" y="9331"/>
                                              </a:lnTo>
                                              <a:cubicBezTo>
                                                <a:pt x="17862" y="9879"/>
                                                <a:pt x="17847" y="10174"/>
                                                <a:pt x="18308" y="10493"/>
                                              </a:cubicBezTo>
                                              <a:cubicBezTo>
                                                <a:pt x="18489" y="10619"/>
                                                <a:pt x="18705" y="10666"/>
                                                <a:pt x="18911" y="10726"/>
                                              </a:cubicBezTo>
                                              <a:cubicBezTo>
                                                <a:pt x="19243" y="10822"/>
                                                <a:pt x="19585" y="10863"/>
                                                <a:pt x="19916" y="10958"/>
                                              </a:cubicBezTo>
                                              <a:cubicBezTo>
                                                <a:pt x="20122" y="11018"/>
                                                <a:pt x="20319" y="11113"/>
                                                <a:pt x="20520" y="11191"/>
                                              </a:cubicBezTo>
                                              <a:cubicBezTo>
                                                <a:pt x="21539" y="12369"/>
                                                <a:pt x="20340" y="10844"/>
                                                <a:pt x="21123" y="12354"/>
                                              </a:cubicBezTo>
                                              <a:cubicBezTo>
                                                <a:pt x="21221" y="12542"/>
                                                <a:pt x="21391" y="12664"/>
                                                <a:pt x="21525" y="12819"/>
                                              </a:cubicBezTo>
                                              <a:cubicBezTo>
                                                <a:pt x="21324" y="12896"/>
                                                <a:pt x="21104" y="12925"/>
                                                <a:pt x="20922" y="13051"/>
                                              </a:cubicBezTo>
                                              <a:cubicBezTo>
                                                <a:pt x="20019" y="13678"/>
                                                <a:pt x="20447" y="15032"/>
                                                <a:pt x="20319" y="16074"/>
                                              </a:cubicBezTo>
                                              <a:cubicBezTo>
                                                <a:pt x="20289" y="16317"/>
                                                <a:pt x="20169" y="16534"/>
                                                <a:pt x="20118" y="16772"/>
                                              </a:cubicBezTo>
                                              <a:cubicBezTo>
                                                <a:pt x="20035" y="17155"/>
                                                <a:pt x="20106" y="17605"/>
                                                <a:pt x="19916" y="17934"/>
                                              </a:cubicBezTo>
                                              <a:cubicBezTo>
                                                <a:pt x="19799" y="18138"/>
                                                <a:pt x="19503" y="18057"/>
                                                <a:pt x="19313" y="18167"/>
                                              </a:cubicBezTo>
                                              <a:cubicBezTo>
                                                <a:pt x="19097" y="18292"/>
                                                <a:pt x="18911" y="18477"/>
                                                <a:pt x="18710" y="18632"/>
                                              </a:cubicBezTo>
                                              <a:cubicBezTo>
                                                <a:pt x="18576" y="18864"/>
                                                <a:pt x="18416" y="19080"/>
                                                <a:pt x="18308" y="19330"/>
                                              </a:cubicBezTo>
                                              <a:cubicBezTo>
                                                <a:pt x="18213" y="19549"/>
                                                <a:pt x="18239" y="19836"/>
                                                <a:pt x="18106" y="20027"/>
                                              </a:cubicBezTo>
                                              <a:cubicBezTo>
                                                <a:pt x="17955" y="20245"/>
                                                <a:pt x="17692" y="20318"/>
                                                <a:pt x="17503" y="20492"/>
                                              </a:cubicBezTo>
                                              <a:cubicBezTo>
                                                <a:pt x="17355" y="20629"/>
                                                <a:pt x="17270" y="20859"/>
                                                <a:pt x="17101" y="20957"/>
                                              </a:cubicBezTo>
                                              <a:cubicBezTo>
                                                <a:pt x="16722" y="21177"/>
                                                <a:pt x="15894" y="21422"/>
                                                <a:pt x="15894" y="21422"/>
                                              </a:cubicBezTo>
                                              <a:cubicBezTo>
                                                <a:pt x="15224" y="21345"/>
                                                <a:pt x="14516" y="21456"/>
                                                <a:pt x="13883" y="21190"/>
                                              </a:cubicBezTo>
                                              <a:cubicBezTo>
                                                <a:pt x="13684" y="21106"/>
                                                <a:pt x="13714" y="20734"/>
                                                <a:pt x="13682" y="20492"/>
                                              </a:cubicBezTo>
                                              <a:cubicBezTo>
                                                <a:pt x="13662" y="20342"/>
                                                <a:pt x="13630" y="18145"/>
                                                <a:pt x="13280" y="17469"/>
                                              </a:cubicBezTo>
                                              <a:cubicBezTo>
                                                <a:pt x="13018" y="16965"/>
                                                <a:pt x="12732" y="16923"/>
                                                <a:pt x="12274" y="16772"/>
                                              </a:cubicBezTo>
                                              <a:cubicBezTo>
                                                <a:pt x="12008" y="16684"/>
                                                <a:pt x="11735" y="16627"/>
                                                <a:pt x="11470" y="16539"/>
                                              </a:cubicBezTo>
                                              <a:cubicBezTo>
                                                <a:pt x="10741" y="16298"/>
                                                <a:pt x="10924" y="16351"/>
                                                <a:pt x="10263" y="15842"/>
                                              </a:cubicBezTo>
                                              <a:cubicBezTo>
                                                <a:pt x="9593" y="14679"/>
                                                <a:pt x="10062" y="15299"/>
                                                <a:pt x="8654" y="14214"/>
                                              </a:cubicBezTo>
                                              <a:lnTo>
                                                <a:pt x="8051" y="13749"/>
                                              </a:lnTo>
                                              <a:cubicBezTo>
                                                <a:pt x="7984" y="13439"/>
                                                <a:pt x="7958" y="13112"/>
                                                <a:pt x="7850" y="12819"/>
                                              </a:cubicBezTo>
                                              <a:cubicBezTo>
                                                <a:pt x="7754" y="12562"/>
                                                <a:pt x="7532" y="12383"/>
                                                <a:pt x="7447" y="12121"/>
                                              </a:cubicBezTo>
                                              <a:cubicBezTo>
                                                <a:pt x="7421" y="12039"/>
                                                <a:pt x="7220" y="10514"/>
                                                <a:pt x="7045" y="10261"/>
                                              </a:cubicBezTo>
                                              <a:cubicBezTo>
                                                <a:pt x="6894" y="10043"/>
                                                <a:pt x="6658" y="9921"/>
                                                <a:pt x="6442" y="9796"/>
                                              </a:cubicBezTo>
                                              <a:cubicBezTo>
                                                <a:pt x="6252" y="9686"/>
                                                <a:pt x="6040" y="9641"/>
                                                <a:pt x="5838" y="9563"/>
                                              </a:cubicBezTo>
                                              <a:cubicBezTo>
                                                <a:pt x="5851" y="9478"/>
                                                <a:pt x="6099" y="7524"/>
                                                <a:pt x="6241" y="7238"/>
                                              </a:cubicBezTo>
                                              <a:cubicBezTo>
                                                <a:pt x="6382" y="6952"/>
                                                <a:pt x="6643" y="6773"/>
                                                <a:pt x="6844" y="6540"/>
                                              </a:cubicBezTo>
                                              <a:cubicBezTo>
                                                <a:pt x="6702" y="6294"/>
                                                <a:pt x="6326" y="5543"/>
                                                <a:pt x="6039" y="5378"/>
                                              </a:cubicBezTo>
                                              <a:cubicBezTo>
                                                <a:pt x="5660" y="5158"/>
                                                <a:pt x="5235" y="5068"/>
                                                <a:pt x="4833" y="4913"/>
                                              </a:cubicBezTo>
                                              <a:cubicBezTo>
                                                <a:pt x="4632" y="4835"/>
                                                <a:pt x="4406" y="4816"/>
                                                <a:pt x="4229" y="4680"/>
                                              </a:cubicBezTo>
                                              <a:cubicBezTo>
                                                <a:pt x="3450" y="4079"/>
                                                <a:pt x="3855" y="4303"/>
                                                <a:pt x="3023" y="3982"/>
                                              </a:cubicBezTo>
                                              <a:cubicBezTo>
                                                <a:pt x="2333" y="2786"/>
                                                <a:pt x="2975" y="3706"/>
                                                <a:pt x="2017" y="2820"/>
                                              </a:cubicBezTo>
                                              <a:cubicBezTo>
                                                <a:pt x="1869" y="2683"/>
                                                <a:pt x="1797" y="2418"/>
                                                <a:pt x="1615" y="2355"/>
                                              </a:cubicBezTo>
                                              <a:cubicBezTo>
                                                <a:pt x="1097" y="2175"/>
                                                <a:pt x="542" y="2200"/>
                                                <a:pt x="6" y="2122"/>
                                              </a:cubicBezTo>
                                              <a:cubicBezTo>
                                                <a:pt x="514" y="1534"/>
                                                <a:pt x="-61" y="843"/>
                                                <a:pt x="6" y="727"/>
                                              </a:cubicBezTo>
                                              <a:close/>
                                            </a:path>
                                          </a:pathLst>
                                        </a:custGeom>
                                        <a:solidFill>
                                          <a:srgbClr val="0088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11" name="Line"/>
                                        <p:cNvSpPr/>
                                        <p:nvPr/>
                                      </p:nvSpPr>
                                      <p:spPr>
                                        <a:xfrm>
                                          <a:off x="2238615" y="3753053"/>
                                          <a:ext cx="390955" cy="834697"/>
                                        </a:xfrm>
                                        <a:custGeom>
                                          <a:avLst/>
                                          <a:gdLst/>
                                          <a:ahLst/>
                                          <a:cxnLst>
                                            <a:cxn ang="0">
                                              <a:pos x="wd2" y="hd2"/>
                                            </a:cxn>
                                            <a:cxn ang="5400000">
                                              <a:pos x="wd2" y="hd2"/>
                                            </a:cxn>
                                            <a:cxn ang="10800000">
                                              <a:pos x="wd2" y="hd2"/>
                                            </a:cxn>
                                            <a:cxn ang="16200000">
                                              <a:pos x="wd2" y="hd2"/>
                                            </a:cxn>
                                          </a:cxnLst>
                                          <a:rect l="0" t="0" r="r" b="b"/>
                                          <a:pathLst>
                                            <a:path w="21476" h="21501" fill="norm" stroke="1" extrusionOk="0">
                                              <a:moveTo>
                                                <a:pt x="8317" y="354"/>
                                              </a:moveTo>
                                              <a:cubicBezTo>
                                                <a:pt x="9010" y="245"/>
                                                <a:pt x="9717" y="-99"/>
                                                <a:pt x="10395" y="28"/>
                                              </a:cubicBezTo>
                                              <a:cubicBezTo>
                                                <a:pt x="11428" y="222"/>
                                                <a:pt x="12181" y="1570"/>
                                                <a:pt x="12472" y="1980"/>
                                              </a:cubicBezTo>
                                              <a:cubicBezTo>
                                                <a:pt x="12703" y="3173"/>
                                                <a:pt x="12804" y="4373"/>
                                                <a:pt x="13165" y="5559"/>
                                              </a:cubicBezTo>
                                              <a:cubicBezTo>
                                                <a:pt x="13268" y="5899"/>
                                                <a:pt x="13191" y="6396"/>
                                                <a:pt x="13858" y="6535"/>
                                              </a:cubicBezTo>
                                              <a:cubicBezTo>
                                                <a:pt x="15558" y="6890"/>
                                                <a:pt x="17551" y="6752"/>
                                                <a:pt x="19398" y="6861"/>
                                              </a:cubicBezTo>
                                              <a:cubicBezTo>
                                                <a:pt x="20091" y="7077"/>
                                                <a:pt x="21476" y="7120"/>
                                                <a:pt x="21476" y="7511"/>
                                              </a:cubicBezTo>
                                              <a:cubicBezTo>
                                                <a:pt x="21476" y="7902"/>
                                                <a:pt x="20048" y="7918"/>
                                                <a:pt x="19398" y="8162"/>
                                              </a:cubicBezTo>
                                              <a:cubicBezTo>
                                                <a:pt x="18888" y="8354"/>
                                                <a:pt x="18475" y="8596"/>
                                                <a:pt x="18013" y="8813"/>
                                              </a:cubicBezTo>
                                              <a:cubicBezTo>
                                                <a:pt x="17782" y="9138"/>
                                                <a:pt x="17321" y="9446"/>
                                                <a:pt x="17321" y="9789"/>
                                              </a:cubicBezTo>
                                              <a:cubicBezTo>
                                                <a:pt x="17321" y="10911"/>
                                                <a:pt x="19486" y="10795"/>
                                                <a:pt x="17321" y="12066"/>
                                              </a:cubicBezTo>
                                              <a:cubicBezTo>
                                                <a:pt x="16864" y="12334"/>
                                                <a:pt x="15951" y="12308"/>
                                                <a:pt x="15243" y="12391"/>
                                              </a:cubicBezTo>
                                              <a:cubicBezTo>
                                                <a:pt x="14101" y="12526"/>
                                                <a:pt x="12934" y="12608"/>
                                                <a:pt x="11780" y="12717"/>
                                              </a:cubicBezTo>
                                              <a:cubicBezTo>
                                                <a:pt x="11318" y="12934"/>
                                                <a:pt x="10905" y="13176"/>
                                                <a:pt x="10395" y="13367"/>
                                              </a:cubicBezTo>
                                              <a:cubicBezTo>
                                                <a:pt x="9745" y="13612"/>
                                                <a:pt x="8779" y="13693"/>
                                                <a:pt x="8317" y="14018"/>
                                              </a:cubicBezTo>
                                              <a:cubicBezTo>
                                                <a:pt x="7208" y="14800"/>
                                                <a:pt x="8021" y="16714"/>
                                                <a:pt x="6239" y="17272"/>
                                              </a:cubicBezTo>
                                              <a:lnTo>
                                                <a:pt x="4161" y="17922"/>
                                              </a:lnTo>
                                              <a:cubicBezTo>
                                                <a:pt x="4392" y="18248"/>
                                                <a:pt x="4854" y="18555"/>
                                                <a:pt x="4854" y="18898"/>
                                              </a:cubicBezTo>
                                              <a:cubicBezTo>
                                                <a:pt x="4854" y="20305"/>
                                                <a:pt x="4209" y="20491"/>
                                                <a:pt x="2776" y="21501"/>
                                              </a:cubicBezTo>
                                              <a:cubicBezTo>
                                                <a:pt x="1853" y="21067"/>
                                                <a:pt x="-124" y="20810"/>
                                                <a:pt x="6" y="20200"/>
                                              </a:cubicBezTo>
                                              <a:cubicBezTo>
                                                <a:pt x="237" y="19115"/>
                                                <a:pt x="411" y="18028"/>
                                                <a:pt x="699" y="16946"/>
                                              </a:cubicBezTo>
                                              <a:cubicBezTo>
                                                <a:pt x="1558" y="13718"/>
                                                <a:pt x="1139" y="16254"/>
                                                <a:pt x="2084" y="13367"/>
                                              </a:cubicBezTo>
                                              <a:cubicBezTo>
                                                <a:pt x="2367" y="12503"/>
                                                <a:pt x="2493" y="11629"/>
                                                <a:pt x="2776" y="10765"/>
                                              </a:cubicBezTo>
                                              <a:cubicBezTo>
                                                <a:pt x="2937" y="10275"/>
                                                <a:pt x="4112" y="7418"/>
                                                <a:pt x="4854" y="7186"/>
                                              </a:cubicBezTo>
                                              <a:lnTo>
                                                <a:pt x="6932" y="6535"/>
                                              </a:lnTo>
                                              <a:cubicBezTo>
                                                <a:pt x="7163" y="6210"/>
                                                <a:pt x="7298" y="5866"/>
                                                <a:pt x="7624" y="5559"/>
                                              </a:cubicBezTo>
                                              <a:cubicBezTo>
                                                <a:pt x="10310" y="3036"/>
                                                <a:pt x="7961" y="6060"/>
                                                <a:pt x="9702" y="3607"/>
                                              </a:cubicBezTo>
                                              <a:cubicBezTo>
                                                <a:pt x="9933" y="2523"/>
                                                <a:pt x="9452" y="1350"/>
                                                <a:pt x="10395" y="354"/>
                                              </a:cubicBezTo>
                                              <a:cubicBezTo>
                                                <a:pt x="10691" y="40"/>
                                                <a:pt x="11956" y="437"/>
                                                <a:pt x="12472" y="679"/>
                                              </a:cubicBezTo>
                                              <a:cubicBezTo>
                                                <a:pt x="12989" y="922"/>
                                                <a:pt x="12934" y="1330"/>
                                                <a:pt x="13165" y="1655"/>
                                              </a:cubicBezTo>
                                              <a:cubicBezTo>
                                                <a:pt x="12934" y="2523"/>
                                                <a:pt x="12805" y="3398"/>
                                                <a:pt x="12472" y="4258"/>
                                              </a:cubicBezTo>
                                              <a:cubicBezTo>
                                                <a:pt x="12299" y="4707"/>
                                                <a:pt x="10800" y="5761"/>
                                                <a:pt x="12472" y="6210"/>
                                              </a:cubicBezTo>
                                              <a:cubicBezTo>
                                                <a:pt x="13692" y="6537"/>
                                                <a:pt x="15257" y="6392"/>
                                                <a:pt x="16628" y="6535"/>
                                              </a:cubicBezTo>
                                              <a:cubicBezTo>
                                                <a:pt x="20402" y="6929"/>
                                                <a:pt x="17180" y="6861"/>
                                                <a:pt x="20091" y="6861"/>
                                              </a:cubicBezTo>
                                            </a:path>
                                          </a:pathLst>
                                        </a:custGeom>
                                        <a:solidFill>
                                          <a:srgbClr val="FFCC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12" name="Shape"/>
                                        <p:cNvSpPr/>
                                        <p:nvPr/>
                                      </p:nvSpPr>
                                      <p:spPr>
                                        <a:xfrm>
                                          <a:off x="4815847" y="496522"/>
                                          <a:ext cx="3309144" cy="895817"/>
                                        </a:xfrm>
                                        <a:custGeom>
                                          <a:avLst/>
                                          <a:gdLst/>
                                          <a:ahLst/>
                                          <a:cxnLst>
                                            <a:cxn ang="0">
                                              <a:pos x="wd2" y="hd2"/>
                                            </a:cxn>
                                            <a:cxn ang="5400000">
                                              <a:pos x="wd2" y="hd2"/>
                                            </a:cxn>
                                            <a:cxn ang="10800000">
                                              <a:pos x="wd2" y="hd2"/>
                                            </a:cxn>
                                            <a:cxn ang="16200000">
                                              <a:pos x="wd2" y="hd2"/>
                                            </a:cxn>
                                          </a:cxnLst>
                                          <a:rect l="0" t="0" r="r" b="b"/>
                                          <a:pathLst>
                                            <a:path w="21477" h="21497" fill="norm" stroke="1" extrusionOk="0">
                                              <a:moveTo>
                                                <a:pt x="68" y="19076"/>
                                              </a:moveTo>
                                              <a:cubicBezTo>
                                                <a:pt x="260" y="19429"/>
                                                <a:pt x="73" y="19590"/>
                                                <a:pt x="1217" y="19379"/>
                                              </a:cubicBezTo>
                                              <a:cubicBezTo>
                                                <a:pt x="2555" y="19132"/>
                                                <a:pt x="3896" y="19177"/>
                                                <a:pt x="5236" y="19076"/>
                                              </a:cubicBezTo>
                                              <a:cubicBezTo>
                                                <a:pt x="5855" y="18316"/>
                                                <a:pt x="5116" y="19430"/>
                                                <a:pt x="5646" y="17866"/>
                                              </a:cubicBezTo>
                                              <a:cubicBezTo>
                                                <a:pt x="5714" y="17667"/>
                                                <a:pt x="5810" y="17664"/>
                                                <a:pt x="5892" y="17563"/>
                                              </a:cubicBezTo>
                                              <a:cubicBezTo>
                                                <a:pt x="6403" y="15679"/>
                                                <a:pt x="5663" y="18227"/>
                                                <a:pt x="6302" y="16656"/>
                                              </a:cubicBezTo>
                                              <a:cubicBezTo>
                                                <a:pt x="6399" y="16418"/>
                                                <a:pt x="6459" y="16022"/>
                                                <a:pt x="6548" y="15748"/>
                                              </a:cubicBezTo>
                                              <a:cubicBezTo>
                                                <a:pt x="6624" y="15515"/>
                                                <a:pt x="6712" y="15345"/>
                                                <a:pt x="6794" y="15143"/>
                                              </a:cubicBezTo>
                                              <a:cubicBezTo>
                                                <a:pt x="7027" y="12571"/>
                                                <a:pt x="6703" y="15707"/>
                                                <a:pt x="7041" y="13630"/>
                                              </a:cubicBezTo>
                                              <a:cubicBezTo>
                                                <a:pt x="7085" y="13356"/>
                                                <a:pt x="7061" y="12948"/>
                                                <a:pt x="7123" y="12722"/>
                                              </a:cubicBezTo>
                                              <a:cubicBezTo>
                                                <a:pt x="7184" y="12497"/>
                                                <a:pt x="7287" y="12521"/>
                                                <a:pt x="7369" y="12420"/>
                                              </a:cubicBezTo>
                                              <a:cubicBezTo>
                                                <a:pt x="7423" y="12218"/>
                                                <a:pt x="7464" y="11942"/>
                                                <a:pt x="7533" y="11815"/>
                                              </a:cubicBezTo>
                                              <a:cubicBezTo>
                                                <a:pt x="7634" y="11629"/>
                                                <a:pt x="7751" y="11602"/>
                                                <a:pt x="7861" y="11512"/>
                                              </a:cubicBezTo>
                                              <a:cubicBezTo>
                                                <a:pt x="8476" y="11007"/>
                                                <a:pt x="8409" y="11167"/>
                                                <a:pt x="9255" y="10907"/>
                                              </a:cubicBezTo>
                                              <a:cubicBezTo>
                                                <a:pt x="9474" y="10705"/>
                                                <a:pt x="9687" y="10371"/>
                                                <a:pt x="9911" y="10302"/>
                                              </a:cubicBezTo>
                                              <a:cubicBezTo>
                                                <a:pt x="10024" y="10267"/>
                                                <a:pt x="10128" y="10545"/>
                                                <a:pt x="10240" y="10604"/>
                                              </a:cubicBezTo>
                                              <a:cubicBezTo>
                                                <a:pt x="10512" y="10748"/>
                                                <a:pt x="10786" y="10806"/>
                                                <a:pt x="11060" y="10907"/>
                                              </a:cubicBezTo>
                                              <a:cubicBezTo>
                                                <a:pt x="11271" y="11166"/>
                                                <a:pt x="11407" y="11360"/>
                                                <a:pt x="11634" y="11512"/>
                                              </a:cubicBezTo>
                                              <a:cubicBezTo>
                                                <a:pt x="11824" y="11640"/>
                                                <a:pt x="12017" y="11714"/>
                                                <a:pt x="12208" y="11815"/>
                                              </a:cubicBezTo>
                                              <a:cubicBezTo>
                                                <a:pt x="12372" y="12016"/>
                                                <a:pt x="12556" y="12066"/>
                                                <a:pt x="12700" y="12420"/>
                                              </a:cubicBezTo>
                                              <a:cubicBezTo>
                                                <a:pt x="13458" y="14282"/>
                                                <a:pt x="12526" y="11905"/>
                                                <a:pt x="13110" y="13630"/>
                                              </a:cubicBezTo>
                                              <a:cubicBezTo>
                                                <a:pt x="13187" y="13857"/>
                                                <a:pt x="13274" y="14033"/>
                                                <a:pt x="13356" y="14235"/>
                                              </a:cubicBezTo>
                                              <a:cubicBezTo>
                                                <a:pt x="13384" y="14538"/>
                                                <a:pt x="13385" y="14894"/>
                                                <a:pt x="13439" y="15143"/>
                                              </a:cubicBezTo>
                                              <a:cubicBezTo>
                                                <a:pt x="13554" y="15676"/>
                                                <a:pt x="13769" y="15851"/>
                                                <a:pt x="13931" y="16051"/>
                                              </a:cubicBezTo>
                                              <a:cubicBezTo>
                                                <a:pt x="13876" y="15849"/>
                                                <a:pt x="13806" y="15690"/>
                                                <a:pt x="13767" y="15445"/>
                                              </a:cubicBezTo>
                                              <a:cubicBezTo>
                                                <a:pt x="13722" y="15172"/>
                                                <a:pt x="13685" y="14857"/>
                                                <a:pt x="13685" y="14538"/>
                                              </a:cubicBezTo>
                                              <a:cubicBezTo>
                                                <a:pt x="13685" y="13079"/>
                                                <a:pt x="14017" y="13383"/>
                                                <a:pt x="14341" y="13025"/>
                                              </a:cubicBezTo>
                                              <a:cubicBezTo>
                                                <a:pt x="14424" y="12933"/>
                                                <a:pt x="14505" y="12823"/>
                                                <a:pt x="14587" y="12722"/>
                                              </a:cubicBezTo>
                                              <a:cubicBezTo>
                                                <a:pt x="14724" y="12823"/>
                                                <a:pt x="14866" y="12844"/>
                                                <a:pt x="14997" y="13025"/>
                                              </a:cubicBezTo>
                                              <a:cubicBezTo>
                                                <a:pt x="15089" y="13152"/>
                                                <a:pt x="15155" y="13467"/>
                                                <a:pt x="15243" y="13630"/>
                                              </a:cubicBezTo>
                                              <a:cubicBezTo>
                                                <a:pt x="15320" y="13773"/>
                                                <a:pt x="15407" y="13832"/>
                                                <a:pt x="15489" y="13933"/>
                                              </a:cubicBezTo>
                                              <a:cubicBezTo>
                                                <a:pt x="15565" y="14211"/>
                                                <a:pt x="15747" y="15065"/>
                                                <a:pt x="15899" y="14840"/>
                                              </a:cubicBezTo>
                                              <a:cubicBezTo>
                                                <a:pt x="15991" y="14705"/>
                                                <a:pt x="16009" y="14235"/>
                                                <a:pt x="16063" y="13933"/>
                                              </a:cubicBezTo>
                                              <a:cubicBezTo>
                                                <a:pt x="15981" y="13731"/>
                                                <a:pt x="15905" y="13490"/>
                                                <a:pt x="15817" y="13327"/>
                                              </a:cubicBezTo>
                                              <a:cubicBezTo>
                                                <a:pt x="15740" y="13185"/>
                                                <a:pt x="15632" y="13250"/>
                                                <a:pt x="15571" y="13025"/>
                                              </a:cubicBezTo>
                                              <a:cubicBezTo>
                                                <a:pt x="15510" y="12799"/>
                                                <a:pt x="15403" y="12084"/>
                                                <a:pt x="15489" y="12117"/>
                                              </a:cubicBezTo>
                                              <a:cubicBezTo>
                                                <a:pt x="16050" y="12335"/>
                                                <a:pt x="16582" y="13145"/>
                                                <a:pt x="17130" y="13630"/>
                                              </a:cubicBezTo>
                                              <a:cubicBezTo>
                                                <a:pt x="17265" y="13750"/>
                                                <a:pt x="17403" y="13832"/>
                                                <a:pt x="17540" y="13933"/>
                                              </a:cubicBezTo>
                                              <a:cubicBezTo>
                                                <a:pt x="17758" y="14469"/>
                                                <a:pt x="17901" y="14527"/>
                                                <a:pt x="17868" y="15748"/>
                                              </a:cubicBezTo>
                                              <a:cubicBezTo>
                                                <a:pt x="17851" y="16383"/>
                                                <a:pt x="17704" y="17563"/>
                                                <a:pt x="17704" y="17563"/>
                                              </a:cubicBezTo>
                                              <a:cubicBezTo>
                                                <a:pt x="17759" y="17765"/>
                                                <a:pt x="17791" y="18133"/>
                                                <a:pt x="17868" y="18169"/>
                                              </a:cubicBezTo>
                                              <a:cubicBezTo>
                                                <a:pt x="18002" y="18230"/>
                                                <a:pt x="18517" y="17722"/>
                                                <a:pt x="18688" y="17563"/>
                                              </a:cubicBezTo>
                                              <a:cubicBezTo>
                                                <a:pt x="19290" y="17765"/>
                                                <a:pt x="19901" y="17714"/>
                                                <a:pt x="20493" y="18169"/>
                                              </a:cubicBezTo>
                                              <a:cubicBezTo>
                                                <a:pt x="20643" y="18284"/>
                                                <a:pt x="20680" y="19659"/>
                                                <a:pt x="20739" y="19984"/>
                                              </a:cubicBezTo>
                                              <a:cubicBezTo>
                                                <a:pt x="20865" y="20683"/>
                                                <a:pt x="21049" y="21050"/>
                                                <a:pt x="21231" y="21497"/>
                                              </a:cubicBezTo>
                                              <a:cubicBezTo>
                                                <a:pt x="21314" y="21038"/>
                                                <a:pt x="21477" y="20308"/>
                                                <a:pt x="21477" y="19682"/>
                                              </a:cubicBezTo>
                                              <a:cubicBezTo>
                                                <a:pt x="21477" y="19363"/>
                                                <a:pt x="21456" y="18999"/>
                                                <a:pt x="21395" y="18774"/>
                                              </a:cubicBezTo>
                                              <a:cubicBezTo>
                                                <a:pt x="21334" y="18548"/>
                                                <a:pt x="21226" y="18614"/>
                                                <a:pt x="21149" y="18471"/>
                                              </a:cubicBezTo>
                                              <a:cubicBezTo>
                                                <a:pt x="21061" y="18309"/>
                                                <a:pt x="20985" y="18068"/>
                                                <a:pt x="20903" y="17866"/>
                                              </a:cubicBezTo>
                                              <a:cubicBezTo>
                                                <a:pt x="20848" y="17563"/>
                                                <a:pt x="20808" y="17215"/>
                                                <a:pt x="20739" y="16958"/>
                                              </a:cubicBezTo>
                                              <a:cubicBezTo>
                                                <a:pt x="20669" y="16701"/>
                                                <a:pt x="20570" y="16580"/>
                                                <a:pt x="20493" y="16353"/>
                                              </a:cubicBezTo>
                                              <a:cubicBezTo>
                                                <a:pt x="20432" y="16175"/>
                                                <a:pt x="20383" y="15950"/>
                                                <a:pt x="20329" y="15748"/>
                                              </a:cubicBezTo>
                                              <a:cubicBezTo>
                                                <a:pt x="20133" y="13588"/>
                                                <a:pt x="20308" y="14286"/>
                                                <a:pt x="19919" y="13327"/>
                                              </a:cubicBezTo>
                                              <a:cubicBezTo>
                                                <a:pt x="19891" y="13025"/>
                                                <a:pt x="19921" y="12482"/>
                                                <a:pt x="19836" y="12420"/>
                                              </a:cubicBezTo>
                                              <a:cubicBezTo>
                                                <a:pt x="19589" y="12237"/>
                                                <a:pt x="19500" y="13285"/>
                                                <a:pt x="19344" y="13630"/>
                                              </a:cubicBezTo>
                                              <a:cubicBezTo>
                                                <a:pt x="19270" y="13794"/>
                                                <a:pt x="19180" y="13832"/>
                                                <a:pt x="19098" y="13933"/>
                                              </a:cubicBezTo>
                                              <a:cubicBezTo>
                                                <a:pt x="18880" y="13832"/>
                                                <a:pt x="18659" y="13764"/>
                                                <a:pt x="18442" y="13630"/>
                                              </a:cubicBezTo>
                                              <a:cubicBezTo>
                                                <a:pt x="18331" y="13562"/>
                                                <a:pt x="18202" y="13587"/>
                                                <a:pt x="18114" y="13327"/>
                                              </a:cubicBezTo>
                                              <a:cubicBezTo>
                                                <a:pt x="18046" y="13128"/>
                                                <a:pt x="18059" y="12722"/>
                                                <a:pt x="18032" y="12420"/>
                                              </a:cubicBezTo>
                                              <a:cubicBezTo>
                                                <a:pt x="18059" y="12117"/>
                                                <a:pt x="18114" y="11831"/>
                                                <a:pt x="18114" y="11512"/>
                                              </a:cubicBezTo>
                                              <a:cubicBezTo>
                                                <a:pt x="18114" y="9121"/>
                                                <a:pt x="17000" y="10366"/>
                                                <a:pt x="16720" y="10302"/>
                                              </a:cubicBezTo>
                                              <a:cubicBezTo>
                                                <a:pt x="16526" y="10064"/>
                                                <a:pt x="16422" y="10086"/>
                                                <a:pt x="16309" y="9394"/>
                                              </a:cubicBezTo>
                                              <a:cubicBezTo>
                                                <a:pt x="16265" y="9120"/>
                                                <a:pt x="16281" y="8735"/>
                                                <a:pt x="16227" y="8486"/>
                                              </a:cubicBezTo>
                                              <a:cubicBezTo>
                                                <a:pt x="16166" y="8202"/>
                                                <a:pt x="16063" y="8083"/>
                                                <a:pt x="15981" y="7881"/>
                                              </a:cubicBezTo>
                                              <a:cubicBezTo>
                                                <a:pt x="15817" y="8083"/>
                                                <a:pt x="15633" y="8132"/>
                                                <a:pt x="15489" y="8486"/>
                                              </a:cubicBezTo>
                                              <a:lnTo>
                                                <a:pt x="14997" y="9696"/>
                                              </a:lnTo>
                                              <a:cubicBezTo>
                                                <a:pt x="14915" y="9596"/>
                                                <a:pt x="14812" y="9619"/>
                                                <a:pt x="14751" y="9394"/>
                                              </a:cubicBezTo>
                                              <a:cubicBezTo>
                                                <a:pt x="14445" y="8265"/>
                                                <a:pt x="14998" y="8182"/>
                                                <a:pt x="14341" y="8789"/>
                                              </a:cubicBezTo>
                                              <a:cubicBezTo>
                                                <a:pt x="14313" y="9091"/>
                                                <a:pt x="14329" y="9511"/>
                                                <a:pt x="14259" y="9696"/>
                                              </a:cubicBezTo>
                                              <a:cubicBezTo>
                                                <a:pt x="14118" y="10067"/>
                                                <a:pt x="13767" y="10302"/>
                                                <a:pt x="13767" y="10302"/>
                                              </a:cubicBezTo>
                                              <a:cubicBezTo>
                                                <a:pt x="13684" y="10608"/>
                                                <a:pt x="13475" y="11457"/>
                                                <a:pt x="13356" y="11512"/>
                                              </a:cubicBezTo>
                                              <a:cubicBezTo>
                                                <a:pt x="13218" y="11576"/>
                                                <a:pt x="13083" y="11310"/>
                                                <a:pt x="12946" y="11209"/>
                                              </a:cubicBezTo>
                                              <a:cubicBezTo>
                                                <a:pt x="12914" y="10855"/>
                                                <a:pt x="12739" y="8629"/>
                                                <a:pt x="12618" y="8184"/>
                                              </a:cubicBezTo>
                                              <a:cubicBezTo>
                                                <a:pt x="12557" y="7958"/>
                                                <a:pt x="12456" y="7958"/>
                                                <a:pt x="12372" y="7881"/>
                                              </a:cubicBezTo>
                                              <a:lnTo>
                                                <a:pt x="11716" y="7276"/>
                                              </a:lnTo>
                                              <a:cubicBezTo>
                                                <a:pt x="11661" y="7074"/>
                                                <a:pt x="11629" y="6706"/>
                                                <a:pt x="11552" y="6671"/>
                                              </a:cubicBezTo>
                                              <a:cubicBezTo>
                                                <a:pt x="11342" y="6574"/>
                                                <a:pt x="11027" y="7014"/>
                                                <a:pt x="10814" y="7276"/>
                                              </a:cubicBezTo>
                                              <a:cubicBezTo>
                                                <a:pt x="10650" y="7175"/>
                                                <a:pt x="10488" y="6973"/>
                                                <a:pt x="10322" y="6973"/>
                                              </a:cubicBezTo>
                                              <a:cubicBezTo>
                                                <a:pt x="10152" y="6973"/>
                                                <a:pt x="9954" y="7575"/>
                                                <a:pt x="9829" y="7881"/>
                                              </a:cubicBezTo>
                                              <a:cubicBezTo>
                                                <a:pt x="9802" y="8184"/>
                                                <a:pt x="9809" y="8563"/>
                                                <a:pt x="9747" y="8789"/>
                                              </a:cubicBezTo>
                                              <a:cubicBezTo>
                                                <a:pt x="9583" y="9394"/>
                                                <a:pt x="9419" y="8990"/>
                                                <a:pt x="9255" y="8789"/>
                                              </a:cubicBezTo>
                                              <a:cubicBezTo>
                                                <a:pt x="9488" y="6217"/>
                                                <a:pt x="9164" y="9353"/>
                                                <a:pt x="9501" y="7276"/>
                                              </a:cubicBezTo>
                                              <a:cubicBezTo>
                                                <a:pt x="9821" y="5312"/>
                                                <a:pt x="9332" y="7296"/>
                                                <a:pt x="9747" y="5763"/>
                                              </a:cubicBezTo>
                                              <a:cubicBezTo>
                                                <a:pt x="9775" y="5259"/>
                                                <a:pt x="9796" y="4749"/>
                                                <a:pt x="9829" y="4250"/>
                                              </a:cubicBezTo>
                                              <a:cubicBezTo>
                                                <a:pt x="9850" y="3941"/>
                                                <a:pt x="9911" y="3661"/>
                                                <a:pt x="9911" y="3342"/>
                                              </a:cubicBezTo>
                                              <a:cubicBezTo>
                                                <a:pt x="9911" y="3023"/>
                                                <a:pt x="9868" y="2720"/>
                                                <a:pt x="9829" y="2435"/>
                                              </a:cubicBezTo>
                                              <a:cubicBezTo>
                                                <a:pt x="9737" y="1752"/>
                                                <a:pt x="9621" y="1201"/>
                                                <a:pt x="9419" y="922"/>
                                              </a:cubicBezTo>
                                              <a:cubicBezTo>
                                                <a:pt x="9289" y="741"/>
                                                <a:pt x="9146" y="720"/>
                                                <a:pt x="9009" y="619"/>
                                              </a:cubicBezTo>
                                              <a:cubicBezTo>
                                                <a:pt x="8954" y="417"/>
                                                <a:pt x="8921" y="70"/>
                                                <a:pt x="8845" y="14"/>
                                              </a:cubicBezTo>
                                              <a:cubicBezTo>
                                                <a:pt x="8687" y="-103"/>
                                                <a:pt x="8516" y="547"/>
                                                <a:pt x="8435" y="922"/>
                                              </a:cubicBezTo>
                                              <a:cubicBezTo>
                                                <a:pt x="8373" y="1206"/>
                                                <a:pt x="8355" y="1637"/>
                                                <a:pt x="8271" y="1829"/>
                                              </a:cubicBezTo>
                                              <a:cubicBezTo>
                                                <a:pt x="8124" y="2168"/>
                                                <a:pt x="7933" y="2149"/>
                                                <a:pt x="7779" y="2435"/>
                                              </a:cubicBezTo>
                                              <a:cubicBezTo>
                                                <a:pt x="7669" y="2636"/>
                                                <a:pt x="7565" y="2881"/>
                                                <a:pt x="7451" y="3040"/>
                                              </a:cubicBezTo>
                                              <a:cubicBezTo>
                                                <a:pt x="7318" y="3223"/>
                                                <a:pt x="6824" y="3563"/>
                                                <a:pt x="6712" y="3645"/>
                                              </a:cubicBezTo>
                                              <a:cubicBezTo>
                                                <a:pt x="6658" y="4250"/>
                                                <a:pt x="6582" y="4835"/>
                                                <a:pt x="6548" y="5460"/>
                                              </a:cubicBezTo>
                                              <a:cubicBezTo>
                                                <a:pt x="6432" y="7599"/>
                                                <a:pt x="6510" y="6485"/>
                                                <a:pt x="6302" y="8789"/>
                                              </a:cubicBezTo>
                                              <a:cubicBezTo>
                                                <a:pt x="6275" y="9091"/>
                                                <a:pt x="6268" y="9431"/>
                                                <a:pt x="6220" y="9696"/>
                                              </a:cubicBezTo>
                                              <a:lnTo>
                                                <a:pt x="6056" y="10604"/>
                                              </a:lnTo>
                                              <a:cubicBezTo>
                                                <a:pt x="5974" y="10402"/>
                                                <a:pt x="5901" y="10142"/>
                                                <a:pt x="5810" y="9999"/>
                                              </a:cubicBezTo>
                                              <a:cubicBezTo>
                                                <a:pt x="5442" y="9417"/>
                                                <a:pt x="5555" y="9983"/>
                                                <a:pt x="5236" y="9394"/>
                                              </a:cubicBezTo>
                                              <a:cubicBezTo>
                                                <a:pt x="5148" y="9231"/>
                                                <a:pt x="5072" y="8990"/>
                                                <a:pt x="4990" y="8789"/>
                                              </a:cubicBezTo>
                                              <a:cubicBezTo>
                                                <a:pt x="4935" y="9091"/>
                                                <a:pt x="4842" y="9338"/>
                                                <a:pt x="4826" y="9696"/>
                                              </a:cubicBezTo>
                                              <a:cubicBezTo>
                                                <a:pt x="4795" y="10370"/>
                                                <a:pt x="4969" y="10830"/>
                                                <a:pt x="5072" y="11209"/>
                                              </a:cubicBezTo>
                                              <a:cubicBezTo>
                                                <a:pt x="5099" y="11512"/>
                                                <a:pt x="5109" y="11844"/>
                                                <a:pt x="5154" y="12117"/>
                                              </a:cubicBezTo>
                                              <a:cubicBezTo>
                                                <a:pt x="5492" y="14194"/>
                                                <a:pt x="5168" y="11059"/>
                                                <a:pt x="5400" y="13630"/>
                                              </a:cubicBezTo>
                                              <a:cubicBezTo>
                                                <a:pt x="5373" y="14235"/>
                                                <a:pt x="5343" y="14839"/>
                                                <a:pt x="5318" y="15445"/>
                                              </a:cubicBezTo>
                                              <a:cubicBezTo>
                                                <a:pt x="5289" y="16150"/>
                                                <a:pt x="5297" y="16887"/>
                                                <a:pt x="5236" y="17563"/>
                                              </a:cubicBezTo>
                                              <a:cubicBezTo>
                                                <a:pt x="5212" y="17834"/>
                                                <a:pt x="5147" y="18105"/>
                                                <a:pt x="5072" y="18169"/>
                                              </a:cubicBezTo>
                                              <a:cubicBezTo>
                                                <a:pt x="4778" y="18419"/>
                                                <a:pt x="4470" y="18370"/>
                                                <a:pt x="4170" y="18471"/>
                                              </a:cubicBezTo>
                                              <a:cubicBezTo>
                                                <a:pt x="4142" y="18169"/>
                                                <a:pt x="4073" y="17878"/>
                                                <a:pt x="4088" y="17563"/>
                                              </a:cubicBezTo>
                                              <a:cubicBezTo>
                                                <a:pt x="4104" y="17205"/>
                                                <a:pt x="4208" y="16981"/>
                                                <a:pt x="4252" y="16656"/>
                                              </a:cubicBezTo>
                                              <a:cubicBezTo>
                                                <a:pt x="4290" y="16370"/>
                                                <a:pt x="4306" y="16051"/>
                                                <a:pt x="4334" y="15748"/>
                                              </a:cubicBezTo>
                                              <a:cubicBezTo>
                                                <a:pt x="4275" y="14879"/>
                                                <a:pt x="4187" y="13459"/>
                                                <a:pt x="4088" y="12722"/>
                                              </a:cubicBezTo>
                                              <a:cubicBezTo>
                                                <a:pt x="4033" y="12319"/>
                                                <a:pt x="3969" y="11931"/>
                                                <a:pt x="3924" y="11512"/>
                                              </a:cubicBezTo>
                                              <a:cubicBezTo>
                                                <a:pt x="3859" y="10920"/>
                                                <a:pt x="3760" y="9696"/>
                                                <a:pt x="3760" y="9696"/>
                                              </a:cubicBezTo>
                                              <a:cubicBezTo>
                                                <a:pt x="3677" y="9797"/>
                                                <a:pt x="3575" y="9774"/>
                                                <a:pt x="3513" y="9999"/>
                                              </a:cubicBezTo>
                                              <a:cubicBezTo>
                                                <a:pt x="3452" y="10225"/>
                                                <a:pt x="3431" y="10588"/>
                                                <a:pt x="3431" y="10907"/>
                                              </a:cubicBezTo>
                                              <a:cubicBezTo>
                                                <a:pt x="3431" y="12964"/>
                                                <a:pt x="3414" y="12658"/>
                                                <a:pt x="3677" y="13630"/>
                                              </a:cubicBezTo>
                                              <a:cubicBezTo>
                                                <a:pt x="3633" y="14940"/>
                                                <a:pt x="3786" y="16353"/>
                                                <a:pt x="3349" y="16353"/>
                                              </a:cubicBezTo>
                                              <a:cubicBezTo>
                                                <a:pt x="3237" y="16353"/>
                                                <a:pt x="3129" y="16170"/>
                                                <a:pt x="3021" y="16051"/>
                                              </a:cubicBezTo>
                                              <a:cubicBezTo>
                                                <a:pt x="2856" y="15867"/>
                                                <a:pt x="2529" y="15445"/>
                                                <a:pt x="2529" y="15445"/>
                                              </a:cubicBezTo>
                                              <a:cubicBezTo>
                                                <a:pt x="2392" y="15546"/>
                                                <a:pt x="2235" y="15463"/>
                                                <a:pt x="2119" y="15748"/>
                                              </a:cubicBezTo>
                                              <a:cubicBezTo>
                                                <a:pt x="2047" y="15925"/>
                                                <a:pt x="2081" y="16382"/>
                                                <a:pt x="2037" y="16656"/>
                                              </a:cubicBezTo>
                                              <a:cubicBezTo>
                                                <a:pt x="1997" y="16900"/>
                                                <a:pt x="1928" y="17059"/>
                                                <a:pt x="1873" y="17261"/>
                                              </a:cubicBezTo>
                                              <a:cubicBezTo>
                                                <a:pt x="1682" y="17160"/>
                                                <a:pt x="1484" y="17163"/>
                                                <a:pt x="1299" y="16958"/>
                                              </a:cubicBezTo>
                                              <a:cubicBezTo>
                                                <a:pt x="797" y="16403"/>
                                                <a:pt x="1308" y="16040"/>
                                                <a:pt x="807" y="16656"/>
                                              </a:cubicBezTo>
                                              <a:cubicBezTo>
                                                <a:pt x="752" y="16857"/>
                                                <a:pt x="682" y="17016"/>
                                                <a:pt x="643" y="17261"/>
                                              </a:cubicBezTo>
                                              <a:cubicBezTo>
                                                <a:pt x="598" y="17534"/>
                                                <a:pt x="638" y="18026"/>
                                                <a:pt x="561" y="18169"/>
                                              </a:cubicBezTo>
                                              <a:cubicBezTo>
                                                <a:pt x="464" y="18348"/>
                                                <a:pt x="110" y="17363"/>
                                                <a:pt x="68" y="17261"/>
                                              </a:cubicBezTo>
                                              <a:cubicBezTo>
                                                <a:pt x="157" y="19882"/>
                                                <a:pt x="-123" y="18723"/>
                                                <a:pt x="68" y="19076"/>
                                              </a:cubicBezTo>
                                              <a:close/>
                                            </a:path>
                                          </a:pathLst>
                                        </a:custGeom>
                                        <a:solidFill>
                                          <a:srgbClr val="9497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13" name="Line"/>
                                        <p:cNvSpPr/>
                                        <p:nvPr/>
                                      </p:nvSpPr>
                                      <p:spPr>
                                        <a:xfrm>
                                          <a:off x="3624144" y="1506037"/>
                                          <a:ext cx="1883993" cy="871693"/>
                                        </a:xfrm>
                                        <a:custGeom>
                                          <a:avLst/>
                                          <a:gdLst/>
                                          <a:ahLst/>
                                          <a:cxnLst>
                                            <a:cxn ang="0">
                                              <a:pos x="wd2" y="hd2"/>
                                            </a:cxn>
                                            <a:cxn ang="5400000">
                                              <a:pos x="wd2" y="hd2"/>
                                            </a:cxn>
                                            <a:cxn ang="10800000">
                                              <a:pos x="wd2" y="hd2"/>
                                            </a:cxn>
                                            <a:cxn ang="16200000">
                                              <a:pos x="wd2" y="hd2"/>
                                            </a:cxn>
                                          </a:cxnLst>
                                          <a:rect l="0" t="0" r="r" b="b"/>
                                          <a:pathLst>
                                            <a:path w="21368" h="21600" fill="norm" stroke="1" extrusionOk="0">
                                              <a:moveTo>
                                                <a:pt x="10773" y="0"/>
                                              </a:moveTo>
                                              <a:cubicBezTo>
                                                <a:pt x="10725" y="730"/>
                                                <a:pt x="10696" y="1468"/>
                                                <a:pt x="10630" y="2191"/>
                                              </a:cubicBezTo>
                                              <a:cubicBezTo>
                                                <a:pt x="10600" y="2515"/>
                                                <a:pt x="10593" y="2897"/>
                                                <a:pt x="10487" y="3130"/>
                                              </a:cubicBezTo>
                                              <a:cubicBezTo>
                                                <a:pt x="10380" y="3364"/>
                                                <a:pt x="10200" y="3339"/>
                                                <a:pt x="10057" y="3443"/>
                                              </a:cubicBezTo>
                                              <a:cubicBezTo>
                                                <a:pt x="9962" y="3652"/>
                                                <a:pt x="9887" y="3918"/>
                                                <a:pt x="9771" y="4070"/>
                                              </a:cubicBezTo>
                                              <a:cubicBezTo>
                                                <a:pt x="9641" y="4239"/>
                                                <a:pt x="9448" y="4149"/>
                                                <a:pt x="9341" y="4383"/>
                                              </a:cubicBezTo>
                                              <a:cubicBezTo>
                                                <a:pt x="9235" y="4616"/>
                                                <a:pt x="9305" y="5088"/>
                                                <a:pt x="9198" y="5322"/>
                                              </a:cubicBezTo>
                                              <a:cubicBezTo>
                                                <a:pt x="9091" y="5555"/>
                                                <a:pt x="8907" y="5505"/>
                                                <a:pt x="8769" y="5635"/>
                                              </a:cubicBezTo>
                                              <a:cubicBezTo>
                                                <a:pt x="8572" y="5819"/>
                                                <a:pt x="8374" y="6002"/>
                                                <a:pt x="8196" y="6261"/>
                                              </a:cubicBezTo>
                                              <a:cubicBezTo>
                                                <a:pt x="8084" y="6425"/>
                                                <a:pt x="8015" y="6703"/>
                                                <a:pt x="7910" y="6887"/>
                                              </a:cubicBezTo>
                                              <a:cubicBezTo>
                                                <a:pt x="7775" y="7122"/>
                                                <a:pt x="7623" y="7304"/>
                                                <a:pt x="7480" y="7513"/>
                                              </a:cubicBezTo>
                                              <a:cubicBezTo>
                                                <a:pt x="7432" y="7826"/>
                                                <a:pt x="7477" y="8330"/>
                                                <a:pt x="7337" y="8452"/>
                                              </a:cubicBezTo>
                                              <a:cubicBezTo>
                                                <a:pt x="7048" y="8705"/>
                                                <a:pt x="6534" y="7803"/>
                                                <a:pt x="6335" y="7513"/>
                                              </a:cubicBezTo>
                                              <a:cubicBezTo>
                                                <a:pt x="6244" y="7645"/>
                                                <a:pt x="5661" y="8614"/>
                                                <a:pt x="5476" y="8452"/>
                                              </a:cubicBezTo>
                                              <a:cubicBezTo>
                                                <a:pt x="5033" y="8065"/>
                                                <a:pt x="5307" y="7145"/>
                                                <a:pt x="5046" y="6574"/>
                                              </a:cubicBezTo>
                                              <a:cubicBezTo>
                                                <a:pt x="4939" y="6341"/>
                                                <a:pt x="4760" y="6365"/>
                                                <a:pt x="4616" y="6261"/>
                                              </a:cubicBezTo>
                                              <a:cubicBezTo>
                                                <a:pt x="4521" y="7096"/>
                                                <a:pt x="4608" y="8157"/>
                                                <a:pt x="4330" y="8765"/>
                                              </a:cubicBezTo>
                                              <a:cubicBezTo>
                                                <a:pt x="4235" y="8974"/>
                                                <a:pt x="4149" y="9207"/>
                                                <a:pt x="4044" y="9391"/>
                                              </a:cubicBezTo>
                                              <a:cubicBezTo>
                                                <a:pt x="3630" y="10114"/>
                                                <a:pt x="3635" y="9804"/>
                                                <a:pt x="3328" y="10643"/>
                                              </a:cubicBezTo>
                                              <a:cubicBezTo>
                                                <a:pt x="3148" y="11136"/>
                                                <a:pt x="3021" y="11860"/>
                                                <a:pt x="2755" y="12209"/>
                                              </a:cubicBezTo>
                                              <a:cubicBezTo>
                                                <a:pt x="2626" y="12378"/>
                                                <a:pt x="2469" y="12417"/>
                                                <a:pt x="2326" y="12522"/>
                                              </a:cubicBezTo>
                                              <a:cubicBezTo>
                                                <a:pt x="2233" y="12826"/>
                                                <a:pt x="1850" y="13902"/>
                                                <a:pt x="1896" y="14400"/>
                                              </a:cubicBezTo>
                                              <a:cubicBezTo>
                                                <a:pt x="1923" y="14689"/>
                                                <a:pt x="2087" y="14817"/>
                                                <a:pt x="2182" y="15026"/>
                                              </a:cubicBezTo>
                                              <a:cubicBezTo>
                                                <a:pt x="2565" y="17536"/>
                                                <a:pt x="2696" y="16382"/>
                                                <a:pt x="2039" y="17530"/>
                                              </a:cubicBezTo>
                                              <a:cubicBezTo>
                                                <a:pt x="1934" y="17715"/>
                                                <a:pt x="1848" y="17948"/>
                                                <a:pt x="1753" y="18157"/>
                                              </a:cubicBezTo>
                                              <a:cubicBezTo>
                                                <a:pt x="1323" y="18052"/>
                                                <a:pt x="896" y="17843"/>
                                                <a:pt x="464" y="17843"/>
                                              </a:cubicBezTo>
                                              <a:cubicBezTo>
                                                <a:pt x="313" y="17843"/>
                                                <a:pt x="64" y="17833"/>
                                                <a:pt x="35" y="18157"/>
                                              </a:cubicBezTo>
                                              <a:cubicBezTo>
                                                <a:pt x="-50" y="19083"/>
                                                <a:pt x="30" y="20086"/>
                                                <a:pt x="178" y="20974"/>
                                              </a:cubicBezTo>
                                              <a:cubicBezTo>
                                                <a:pt x="237" y="21328"/>
                                                <a:pt x="464" y="21391"/>
                                                <a:pt x="607" y="21600"/>
                                              </a:cubicBezTo>
                                              <a:cubicBezTo>
                                                <a:pt x="1085" y="21496"/>
                                                <a:pt x="1572" y="21523"/>
                                                <a:pt x="2039" y="21287"/>
                                              </a:cubicBezTo>
                                              <a:cubicBezTo>
                                                <a:pt x="2578" y="21015"/>
                                                <a:pt x="2489" y="20348"/>
                                                <a:pt x="2612" y="19409"/>
                                              </a:cubicBezTo>
                                              <a:cubicBezTo>
                                                <a:pt x="2653" y="19091"/>
                                                <a:pt x="2661" y="18727"/>
                                                <a:pt x="2755" y="18470"/>
                                              </a:cubicBezTo>
                                              <a:cubicBezTo>
                                                <a:pt x="2863" y="18176"/>
                                                <a:pt x="3041" y="18052"/>
                                                <a:pt x="3185" y="17843"/>
                                              </a:cubicBezTo>
                                              <a:cubicBezTo>
                                                <a:pt x="3754" y="15977"/>
                                                <a:pt x="3192" y="17217"/>
                                                <a:pt x="4760" y="17217"/>
                                              </a:cubicBezTo>
                                              <a:cubicBezTo>
                                                <a:pt x="5144" y="17217"/>
                                                <a:pt x="5523" y="17009"/>
                                                <a:pt x="5905" y="16904"/>
                                              </a:cubicBezTo>
                                              <a:cubicBezTo>
                                                <a:pt x="5953" y="16591"/>
                                                <a:pt x="5900" y="16030"/>
                                                <a:pt x="6048" y="15965"/>
                                              </a:cubicBezTo>
                                              <a:cubicBezTo>
                                                <a:pt x="6258" y="15874"/>
                                                <a:pt x="6443" y="16332"/>
                                                <a:pt x="6621" y="16591"/>
                                              </a:cubicBezTo>
                                              <a:cubicBezTo>
                                                <a:pt x="7216" y="17459"/>
                                                <a:pt x="6557" y="17085"/>
                                                <a:pt x="7337" y="17843"/>
                                              </a:cubicBezTo>
                                              <a:cubicBezTo>
                                                <a:pt x="7613" y="18112"/>
                                                <a:pt x="8196" y="18470"/>
                                                <a:pt x="8196" y="18470"/>
                                              </a:cubicBezTo>
                                              <a:cubicBezTo>
                                                <a:pt x="8482" y="18365"/>
                                                <a:pt x="8795" y="18440"/>
                                                <a:pt x="9055" y="18157"/>
                                              </a:cubicBezTo>
                                              <a:cubicBezTo>
                                                <a:pt x="9209" y="17988"/>
                                                <a:pt x="9234" y="17511"/>
                                                <a:pt x="9341" y="17217"/>
                                              </a:cubicBezTo>
                                              <a:cubicBezTo>
                                                <a:pt x="9627" y="16436"/>
                                                <a:pt x="9619" y="16597"/>
                                                <a:pt x="10057" y="16278"/>
                                              </a:cubicBezTo>
                                              <a:cubicBezTo>
                                                <a:pt x="10153" y="15965"/>
                                                <a:pt x="10274" y="15683"/>
                                                <a:pt x="10344" y="15339"/>
                                              </a:cubicBezTo>
                                              <a:cubicBezTo>
                                                <a:pt x="10466" y="14736"/>
                                                <a:pt x="10379" y="13827"/>
                                                <a:pt x="10630" y="13461"/>
                                              </a:cubicBezTo>
                                              <a:lnTo>
                                                <a:pt x="11489" y="12209"/>
                                              </a:lnTo>
                                              <a:cubicBezTo>
                                                <a:pt x="11632" y="12000"/>
                                                <a:pt x="11797" y="11849"/>
                                                <a:pt x="11919" y="11583"/>
                                              </a:cubicBezTo>
                                              <a:cubicBezTo>
                                                <a:pt x="12014" y="11374"/>
                                                <a:pt x="12071" y="10993"/>
                                                <a:pt x="12205" y="10957"/>
                                              </a:cubicBezTo>
                                              <a:cubicBezTo>
                                                <a:pt x="13248" y="10671"/>
                                                <a:pt x="14305" y="10748"/>
                                                <a:pt x="15355" y="10643"/>
                                              </a:cubicBezTo>
                                              <a:cubicBezTo>
                                                <a:pt x="17463" y="11027"/>
                                                <a:pt x="17199" y="11154"/>
                                                <a:pt x="19650" y="10643"/>
                                              </a:cubicBezTo>
                                              <a:cubicBezTo>
                                                <a:pt x="19800" y="10612"/>
                                                <a:pt x="19933" y="10410"/>
                                                <a:pt x="20080" y="10330"/>
                                              </a:cubicBezTo>
                                              <a:lnTo>
                                                <a:pt x="21225" y="9704"/>
                                              </a:lnTo>
                                              <a:cubicBezTo>
                                                <a:pt x="21424" y="8397"/>
                                                <a:pt x="21550" y="8609"/>
                                                <a:pt x="20652" y="8452"/>
                                              </a:cubicBezTo>
                                              <a:cubicBezTo>
                                                <a:pt x="19700" y="8286"/>
                                                <a:pt x="18743" y="8243"/>
                                                <a:pt x="17789" y="8139"/>
                                              </a:cubicBezTo>
                                              <a:cubicBezTo>
                                                <a:pt x="17503" y="7930"/>
                                                <a:pt x="17097" y="8062"/>
                                                <a:pt x="16930" y="7513"/>
                                              </a:cubicBezTo>
                                              <a:cubicBezTo>
                                                <a:pt x="16560" y="6299"/>
                                                <a:pt x="16807" y="6693"/>
                                                <a:pt x="16214" y="6261"/>
                                              </a:cubicBezTo>
                                              <a:cubicBezTo>
                                                <a:pt x="16023" y="5948"/>
                                                <a:pt x="15855" y="5555"/>
                                                <a:pt x="15641" y="5322"/>
                                              </a:cubicBezTo>
                                              <a:cubicBezTo>
                                                <a:pt x="15326" y="4977"/>
                                                <a:pt x="14030" y="4725"/>
                                                <a:pt x="13923" y="4696"/>
                                              </a:cubicBezTo>
                                              <a:cubicBezTo>
                                                <a:pt x="13780" y="4591"/>
                                                <a:pt x="13629" y="4530"/>
                                                <a:pt x="13494" y="4383"/>
                                              </a:cubicBezTo>
                                              <a:cubicBezTo>
                                                <a:pt x="13340" y="4214"/>
                                                <a:pt x="13221" y="3909"/>
                                                <a:pt x="13064" y="3757"/>
                                              </a:cubicBezTo>
                                              <a:cubicBezTo>
                                                <a:pt x="12788" y="3488"/>
                                                <a:pt x="12205" y="3130"/>
                                                <a:pt x="12205" y="3130"/>
                                              </a:cubicBezTo>
                                              <a:cubicBezTo>
                                                <a:pt x="12109" y="2922"/>
                                                <a:pt x="11988" y="2757"/>
                                                <a:pt x="11919" y="2504"/>
                                              </a:cubicBezTo>
                                              <a:cubicBezTo>
                                                <a:pt x="11841" y="2221"/>
                                                <a:pt x="11898" y="1757"/>
                                                <a:pt x="11775" y="1565"/>
                                              </a:cubicBezTo>
                                              <a:cubicBezTo>
                                                <a:pt x="11530" y="1182"/>
                                                <a:pt x="10916" y="939"/>
                                                <a:pt x="10916" y="939"/>
                                              </a:cubicBezTo>
                                              <a:cubicBezTo>
                                                <a:pt x="10821" y="1252"/>
                                                <a:pt x="10752" y="1612"/>
                                                <a:pt x="10630" y="1878"/>
                                              </a:cubicBezTo>
                                              <a:cubicBezTo>
                                                <a:pt x="10508" y="2144"/>
                                                <a:pt x="10308" y="2211"/>
                                                <a:pt x="10200" y="2504"/>
                                              </a:cubicBezTo>
                                              <a:cubicBezTo>
                                                <a:pt x="9708" y="3850"/>
                                                <a:pt x="10438" y="3097"/>
                                                <a:pt x="9771" y="4070"/>
                                              </a:cubicBezTo>
                                              <a:cubicBezTo>
                                                <a:pt x="9731" y="4127"/>
                                                <a:pt x="9675" y="4070"/>
                                                <a:pt x="9628" y="4070"/>
                                              </a:cubicBezTo>
                                              <a:cubicBezTo>
                                                <a:pt x="9341" y="4278"/>
                                                <a:pt x="8904" y="4105"/>
                                                <a:pt x="8769" y="4696"/>
                                              </a:cubicBezTo>
                                              <a:cubicBezTo>
                                                <a:pt x="8573" y="5553"/>
                                                <a:pt x="8466" y="6150"/>
                                                <a:pt x="8196" y="6887"/>
                                              </a:cubicBezTo>
                                              <a:cubicBezTo>
                                                <a:pt x="7380" y="9117"/>
                                                <a:pt x="8505" y="5562"/>
                                                <a:pt x="7623" y="8452"/>
                                              </a:cubicBezTo>
                                              <a:cubicBezTo>
                                                <a:pt x="7146" y="8243"/>
                                                <a:pt x="6666" y="8065"/>
                                                <a:pt x="6191" y="7826"/>
                                              </a:cubicBezTo>
                                              <a:cubicBezTo>
                                                <a:pt x="6044" y="7752"/>
                                                <a:pt x="5913" y="7513"/>
                                                <a:pt x="5762" y="7513"/>
                                              </a:cubicBezTo>
                                              <a:cubicBezTo>
                                                <a:pt x="5585" y="7513"/>
                                                <a:pt x="5217" y="7952"/>
                                                <a:pt x="5046" y="8139"/>
                                              </a:cubicBezTo>
                                            </a:path>
                                          </a:pathLst>
                                        </a:custGeom>
                                        <a:solidFill>
                                          <a:srgbClr val="076666"/>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14" name="Line"/>
                                        <p:cNvSpPr/>
                                        <p:nvPr/>
                                      </p:nvSpPr>
                                      <p:spPr>
                                        <a:xfrm>
                                          <a:off x="4713933" y="1036154"/>
                                          <a:ext cx="2450643" cy="1902033"/>
                                        </a:xfrm>
                                        <a:custGeom>
                                          <a:avLst/>
                                          <a:gdLst/>
                                          <a:ahLst/>
                                          <a:cxnLst>
                                            <a:cxn ang="0">
                                              <a:pos x="wd2" y="hd2"/>
                                            </a:cxn>
                                            <a:cxn ang="5400000">
                                              <a:pos x="wd2" y="hd2"/>
                                            </a:cxn>
                                            <a:cxn ang="10800000">
                                              <a:pos x="wd2" y="hd2"/>
                                            </a:cxn>
                                            <a:cxn ang="16200000">
                                              <a:pos x="wd2" y="hd2"/>
                                            </a:cxn>
                                          </a:cxnLst>
                                          <a:rect l="0" t="0" r="r" b="b"/>
                                          <a:pathLst>
                                            <a:path w="21447" h="20897" fill="norm" stroke="1" extrusionOk="0">
                                              <a:moveTo>
                                                <a:pt x="8511" y="9468"/>
                                              </a:moveTo>
                                              <a:cubicBezTo>
                                                <a:pt x="8732" y="9422"/>
                                                <a:pt x="8979" y="9469"/>
                                                <a:pt x="9174" y="9330"/>
                                              </a:cubicBezTo>
                                              <a:cubicBezTo>
                                                <a:pt x="9275" y="9257"/>
                                                <a:pt x="9253" y="9054"/>
                                                <a:pt x="9285" y="8913"/>
                                              </a:cubicBezTo>
                                              <a:cubicBezTo>
                                                <a:pt x="9293" y="8874"/>
                                                <a:pt x="9447" y="8034"/>
                                                <a:pt x="9506" y="7941"/>
                                              </a:cubicBezTo>
                                              <a:cubicBezTo>
                                                <a:pt x="9717" y="7610"/>
                                                <a:pt x="9902" y="7692"/>
                                                <a:pt x="10169" y="7525"/>
                                              </a:cubicBezTo>
                                              <a:cubicBezTo>
                                                <a:pt x="10288" y="7450"/>
                                                <a:pt x="10379" y="7315"/>
                                                <a:pt x="10500" y="7247"/>
                                              </a:cubicBezTo>
                                              <a:cubicBezTo>
                                                <a:pt x="11311" y="6795"/>
                                                <a:pt x="11694" y="6922"/>
                                                <a:pt x="12711" y="6831"/>
                                              </a:cubicBezTo>
                                              <a:cubicBezTo>
                                                <a:pt x="13143" y="6560"/>
                                                <a:pt x="13166" y="6660"/>
                                                <a:pt x="13374" y="6137"/>
                                              </a:cubicBezTo>
                                              <a:cubicBezTo>
                                                <a:pt x="13426" y="6006"/>
                                                <a:pt x="13460" y="5863"/>
                                                <a:pt x="13485" y="5720"/>
                                              </a:cubicBezTo>
                                              <a:cubicBezTo>
                                                <a:pt x="13533" y="5445"/>
                                                <a:pt x="13484" y="5131"/>
                                                <a:pt x="13595" y="4887"/>
                                              </a:cubicBezTo>
                                              <a:cubicBezTo>
                                                <a:pt x="13653" y="4760"/>
                                                <a:pt x="13816" y="4795"/>
                                                <a:pt x="13927" y="4748"/>
                                              </a:cubicBezTo>
                                              <a:lnTo>
                                                <a:pt x="14922" y="5165"/>
                                              </a:lnTo>
                                              <a:cubicBezTo>
                                                <a:pt x="15032" y="5211"/>
                                                <a:pt x="15140" y="5272"/>
                                                <a:pt x="15253" y="5304"/>
                                              </a:cubicBezTo>
                                              <a:lnTo>
                                                <a:pt x="16248" y="5581"/>
                                              </a:lnTo>
                                              <a:cubicBezTo>
                                                <a:pt x="16551" y="5527"/>
                                                <a:pt x="17289" y="5473"/>
                                                <a:pt x="17575" y="5165"/>
                                              </a:cubicBezTo>
                                              <a:cubicBezTo>
                                                <a:pt x="17700" y="5030"/>
                                                <a:pt x="17722" y="4795"/>
                                                <a:pt x="17796" y="4609"/>
                                              </a:cubicBezTo>
                                              <a:cubicBezTo>
                                                <a:pt x="17744" y="4347"/>
                                                <a:pt x="17690" y="3815"/>
                                                <a:pt x="17464" y="3638"/>
                                              </a:cubicBezTo>
                                              <a:cubicBezTo>
                                                <a:pt x="17267" y="3483"/>
                                                <a:pt x="16801" y="3360"/>
                                                <a:pt x="16801" y="3360"/>
                                              </a:cubicBezTo>
                                              <a:cubicBezTo>
                                                <a:pt x="16252" y="2326"/>
                                                <a:pt x="16957" y="3596"/>
                                                <a:pt x="16248" y="2527"/>
                                              </a:cubicBezTo>
                                              <a:cubicBezTo>
                                                <a:pt x="16163" y="2399"/>
                                                <a:pt x="16110" y="2241"/>
                                                <a:pt x="16027" y="2111"/>
                                              </a:cubicBezTo>
                                              <a:cubicBezTo>
                                                <a:pt x="15962" y="2008"/>
                                                <a:pt x="15869" y="1938"/>
                                                <a:pt x="15806" y="1833"/>
                                              </a:cubicBezTo>
                                              <a:cubicBezTo>
                                                <a:pt x="15350" y="1069"/>
                                                <a:pt x="15426" y="1233"/>
                                                <a:pt x="15253" y="583"/>
                                              </a:cubicBezTo>
                                              <a:cubicBezTo>
                                                <a:pt x="15312" y="361"/>
                                                <a:pt x="15342" y="-120"/>
                                                <a:pt x="15696" y="28"/>
                                              </a:cubicBezTo>
                                              <a:cubicBezTo>
                                                <a:pt x="15948" y="134"/>
                                                <a:pt x="16359" y="583"/>
                                                <a:pt x="16359" y="583"/>
                                              </a:cubicBezTo>
                                              <a:cubicBezTo>
                                                <a:pt x="16396" y="722"/>
                                                <a:pt x="16387" y="896"/>
                                                <a:pt x="16469" y="1000"/>
                                              </a:cubicBezTo>
                                              <a:cubicBezTo>
                                                <a:pt x="16552" y="1103"/>
                                                <a:pt x="16697" y="1073"/>
                                                <a:pt x="16801" y="1139"/>
                                              </a:cubicBezTo>
                                              <a:cubicBezTo>
                                                <a:pt x="16920" y="1213"/>
                                                <a:pt x="17029" y="1312"/>
                                                <a:pt x="17133" y="1416"/>
                                              </a:cubicBezTo>
                                              <a:cubicBezTo>
                                                <a:pt x="17214" y="1498"/>
                                                <a:pt x="17260" y="1635"/>
                                                <a:pt x="17354" y="1694"/>
                                              </a:cubicBezTo>
                                              <a:cubicBezTo>
                                                <a:pt x="17562" y="1825"/>
                                                <a:pt x="17796" y="1879"/>
                                                <a:pt x="18017" y="1972"/>
                                              </a:cubicBezTo>
                                              <a:cubicBezTo>
                                                <a:pt x="18769" y="2287"/>
                                                <a:pt x="18233" y="2098"/>
                                                <a:pt x="19675" y="2249"/>
                                              </a:cubicBezTo>
                                              <a:cubicBezTo>
                                                <a:pt x="20470" y="2582"/>
                                                <a:pt x="19477" y="2178"/>
                                                <a:pt x="20449" y="2527"/>
                                              </a:cubicBezTo>
                                              <a:cubicBezTo>
                                                <a:pt x="21559" y="2925"/>
                                                <a:pt x="19840" y="2370"/>
                                                <a:pt x="21222" y="2805"/>
                                              </a:cubicBezTo>
                                              <a:cubicBezTo>
                                                <a:pt x="21296" y="2943"/>
                                                <a:pt x="21427" y="3056"/>
                                                <a:pt x="21443" y="3221"/>
                                              </a:cubicBezTo>
                                              <a:cubicBezTo>
                                                <a:pt x="21473" y="3520"/>
                                                <a:pt x="21320" y="4114"/>
                                                <a:pt x="21112" y="4332"/>
                                              </a:cubicBezTo>
                                              <a:cubicBezTo>
                                                <a:pt x="20985" y="4464"/>
                                                <a:pt x="20817" y="4517"/>
                                                <a:pt x="20670" y="4609"/>
                                              </a:cubicBezTo>
                                              <a:cubicBezTo>
                                                <a:pt x="20633" y="4748"/>
                                                <a:pt x="20619" y="4900"/>
                                                <a:pt x="20559" y="5026"/>
                                              </a:cubicBezTo>
                                              <a:cubicBezTo>
                                                <a:pt x="20454" y="5246"/>
                                                <a:pt x="20157" y="5455"/>
                                                <a:pt x="20006" y="5581"/>
                                              </a:cubicBezTo>
                                              <a:cubicBezTo>
                                                <a:pt x="19933" y="5720"/>
                                                <a:pt x="19879" y="5880"/>
                                                <a:pt x="19785" y="5998"/>
                                              </a:cubicBezTo>
                                              <a:cubicBezTo>
                                                <a:pt x="19691" y="6116"/>
                                                <a:pt x="19537" y="6145"/>
                                                <a:pt x="19454" y="6275"/>
                                              </a:cubicBezTo>
                                              <a:cubicBezTo>
                                                <a:pt x="19381" y="6390"/>
                                                <a:pt x="19395" y="6561"/>
                                                <a:pt x="19343" y="6692"/>
                                              </a:cubicBezTo>
                                              <a:cubicBezTo>
                                                <a:pt x="19204" y="7042"/>
                                                <a:pt x="19107" y="7128"/>
                                                <a:pt x="18901" y="7386"/>
                                              </a:cubicBezTo>
                                              <a:cubicBezTo>
                                                <a:pt x="18849" y="7582"/>
                                                <a:pt x="18680" y="8183"/>
                                                <a:pt x="18680" y="8358"/>
                                              </a:cubicBezTo>
                                              <a:cubicBezTo>
                                                <a:pt x="18680" y="8685"/>
                                                <a:pt x="18739" y="9009"/>
                                                <a:pt x="18791" y="9330"/>
                                              </a:cubicBezTo>
                                              <a:cubicBezTo>
                                                <a:pt x="18813" y="9473"/>
                                                <a:pt x="19016" y="9725"/>
                                                <a:pt x="18901" y="9746"/>
                                              </a:cubicBezTo>
                                              <a:cubicBezTo>
                                                <a:pt x="18600" y="9800"/>
                                                <a:pt x="18312" y="9561"/>
                                                <a:pt x="18017" y="9468"/>
                                              </a:cubicBezTo>
                                              <a:cubicBezTo>
                                                <a:pt x="17457" y="8765"/>
                                                <a:pt x="18116" y="9675"/>
                                                <a:pt x="17685" y="8774"/>
                                              </a:cubicBezTo>
                                              <a:cubicBezTo>
                                                <a:pt x="17632" y="8662"/>
                                                <a:pt x="17538" y="8589"/>
                                                <a:pt x="17464" y="8497"/>
                                              </a:cubicBezTo>
                                              <a:cubicBezTo>
                                                <a:pt x="17280" y="8543"/>
                                                <a:pt x="17075" y="8518"/>
                                                <a:pt x="16911" y="8635"/>
                                              </a:cubicBezTo>
                                              <a:cubicBezTo>
                                                <a:pt x="16796" y="8718"/>
                                                <a:pt x="16784" y="8934"/>
                                                <a:pt x="16690" y="9052"/>
                                              </a:cubicBezTo>
                                              <a:cubicBezTo>
                                                <a:pt x="16596" y="9170"/>
                                                <a:pt x="16480" y="9262"/>
                                                <a:pt x="16359" y="9330"/>
                                              </a:cubicBezTo>
                                              <a:cubicBezTo>
                                                <a:pt x="16146" y="9448"/>
                                                <a:pt x="15696" y="9607"/>
                                                <a:pt x="15696" y="9607"/>
                                              </a:cubicBezTo>
                                              <a:lnTo>
                                                <a:pt x="14922" y="9330"/>
                                              </a:lnTo>
                                              <a:cubicBezTo>
                                                <a:pt x="14775" y="9279"/>
                                                <a:pt x="14596" y="9313"/>
                                                <a:pt x="14480" y="9191"/>
                                              </a:cubicBezTo>
                                              <a:cubicBezTo>
                                                <a:pt x="13569" y="8238"/>
                                                <a:pt x="14866" y="8890"/>
                                                <a:pt x="13927" y="8497"/>
                                              </a:cubicBezTo>
                                              <a:cubicBezTo>
                                                <a:pt x="13227" y="8716"/>
                                                <a:pt x="13611" y="8530"/>
                                                <a:pt x="12822" y="9191"/>
                                              </a:cubicBezTo>
                                              <a:lnTo>
                                                <a:pt x="12490" y="9468"/>
                                              </a:lnTo>
                                              <a:cubicBezTo>
                                                <a:pt x="12453" y="9607"/>
                                                <a:pt x="12380" y="9739"/>
                                                <a:pt x="12380" y="9885"/>
                                              </a:cubicBezTo>
                                              <a:cubicBezTo>
                                                <a:pt x="12380" y="10031"/>
                                                <a:pt x="12417" y="10187"/>
                                                <a:pt x="12490" y="10301"/>
                                              </a:cubicBezTo>
                                              <a:cubicBezTo>
                                                <a:pt x="12646" y="10546"/>
                                                <a:pt x="12935" y="10626"/>
                                                <a:pt x="13153" y="10718"/>
                                              </a:cubicBezTo>
                                              <a:cubicBezTo>
                                                <a:pt x="13116" y="10996"/>
                                                <a:pt x="13150" y="11304"/>
                                                <a:pt x="13043" y="11551"/>
                                              </a:cubicBezTo>
                                              <a:cubicBezTo>
                                                <a:pt x="12918" y="11838"/>
                                                <a:pt x="12635" y="11973"/>
                                                <a:pt x="12490" y="12245"/>
                                              </a:cubicBezTo>
                                              <a:cubicBezTo>
                                                <a:pt x="12416" y="12384"/>
                                                <a:pt x="12373" y="12557"/>
                                                <a:pt x="12269" y="12661"/>
                                              </a:cubicBezTo>
                                              <a:cubicBezTo>
                                                <a:pt x="12178" y="12753"/>
                                                <a:pt x="12048" y="12754"/>
                                                <a:pt x="11937" y="12800"/>
                                              </a:cubicBezTo>
                                              <a:cubicBezTo>
                                                <a:pt x="11595" y="12772"/>
                                                <a:pt x="9704" y="12498"/>
                                                <a:pt x="9174" y="12800"/>
                                              </a:cubicBezTo>
                                              <a:cubicBezTo>
                                                <a:pt x="9036" y="12879"/>
                                                <a:pt x="9100" y="13170"/>
                                                <a:pt x="9063" y="13356"/>
                                              </a:cubicBezTo>
                                              <a:cubicBezTo>
                                                <a:pt x="9137" y="13587"/>
                                                <a:pt x="9157" y="13858"/>
                                                <a:pt x="9285" y="14050"/>
                                              </a:cubicBezTo>
                                              <a:cubicBezTo>
                                                <a:pt x="9359" y="14162"/>
                                                <a:pt x="9501" y="14166"/>
                                                <a:pt x="9616" y="14189"/>
                                              </a:cubicBezTo>
                                              <a:cubicBezTo>
                                                <a:pt x="9982" y="14259"/>
                                                <a:pt x="10353" y="14281"/>
                                                <a:pt x="10721" y="14327"/>
                                              </a:cubicBezTo>
                                              <a:cubicBezTo>
                                                <a:pt x="12868" y="14028"/>
                                                <a:pt x="11033" y="14478"/>
                                                <a:pt x="12048" y="13911"/>
                                              </a:cubicBezTo>
                                              <a:cubicBezTo>
                                                <a:pt x="12261" y="13792"/>
                                                <a:pt x="12711" y="13633"/>
                                                <a:pt x="12711" y="13633"/>
                                              </a:cubicBezTo>
                                              <a:cubicBezTo>
                                                <a:pt x="12895" y="13680"/>
                                                <a:pt x="13078" y="13733"/>
                                                <a:pt x="13264" y="13772"/>
                                              </a:cubicBezTo>
                                              <a:cubicBezTo>
                                                <a:pt x="13521" y="13826"/>
                                                <a:pt x="13788" y="13817"/>
                                                <a:pt x="14038" y="13911"/>
                                              </a:cubicBezTo>
                                              <a:cubicBezTo>
                                                <a:pt x="14237" y="13986"/>
                                                <a:pt x="14447" y="14286"/>
                                                <a:pt x="14590" y="14466"/>
                                              </a:cubicBezTo>
                                              <a:cubicBezTo>
                                                <a:pt x="14696" y="14864"/>
                                                <a:pt x="14827" y="15130"/>
                                                <a:pt x="14590" y="15577"/>
                                              </a:cubicBezTo>
                                              <a:cubicBezTo>
                                                <a:pt x="14526" y="15699"/>
                                                <a:pt x="14369" y="15669"/>
                                                <a:pt x="14259" y="15716"/>
                                              </a:cubicBezTo>
                                              <a:cubicBezTo>
                                                <a:pt x="14185" y="15993"/>
                                                <a:pt x="14094" y="16265"/>
                                                <a:pt x="14038" y="16549"/>
                                              </a:cubicBezTo>
                                              <a:cubicBezTo>
                                                <a:pt x="13870" y="17388"/>
                                                <a:pt x="13975" y="16923"/>
                                                <a:pt x="13706" y="17937"/>
                                              </a:cubicBezTo>
                                              <a:cubicBezTo>
                                                <a:pt x="13669" y="18076"/>
                                                <a:pt x="13706" y="18307"/>
                                                <a:pt x="13595" y="18353"/>
                                              </a:cubicBezTo>
                                              <a:lnTo>
                                                <a:pt x="13264" y="18492"/>
                                              </a:lnTo>
                                              <a:cubicBezTo>
                                                <a:pt x="13190" y="18631"/>
                                                <a:pt x="13102" y="18760"/>
                                                <a:pt x="13043" y="18909"/>
                                              </a:cubicBezTo>
                                              <a:cubicBezTo>
                                                <a:pt x="12991" y="19040"/>
                                                <a:pt x="12978" y="19191"/>
                                                <a:pt x="12932" y="19325"/>
                                              </a:cubicBezTo>
                                              <a:cubicBezTo>
                                                <a:pt x="12867" y="19515"/>
                                                <a:pt x="12785" y="19695"/>
                                                <a:pt x="12711" y="19881"/>
                                              </a:cubicBezTo>
                                              <a:cubicBezTo>
                                                <a:pt x="12529" y="21480"/>
                                                <a:pt x="12684" y="20889"/>
                                                <a:pt x="12490" y="20158"/>
                                              </a:cubicBezTo>
                                              <a:cubicBezTo>
                                                <a:pt x="12330" y="19554"/>
                                                <a:pt x="12309" y="19637"/>
                                                <a:pt x="11937" y="19325"/>
                                              </a:cubicBezTo>
                                              <a:cubicBezTo>
                                                <a:pt x="11864" y="19186"/>
                                                <a:pt x="11829" y="18997"/>
                                                <a:pt x="11716" y="18909"/>
                                              </a:cubicBezTo>
                                              <a:cubicBezTo>
                                                <a:pt x="11519" y="18754"/>
                                                <a:pt x="11053" y="18631"/>
                                                <a:pt x="11053" y="18631"/>
                                              </a:cubicBezTo>
                                              <a:cubicBezTo>
                                                <a:pt x="10979" y="18539"/>
                                                <a:pt x="10865" y="18478"/>
                                                <a:pt x="10832" y="18353"/>
                                              </a:cubicBezTo>
                                              <a:cubicBezTo>
                                                <a:pt x="10750" y="18043"/>
                                                <a:pt x="10923" y="17589"/>
                                                <a:pt x="10721" y="17382"/>
                                              </a:cubicBezTo>
                                              <a:cubicBezTo>
                                                <a:pt x="10431" y="17083"/>
                                                <a:pt x="9986" y="17186"/>
                                                <a:pt x="9616" y="17104"/>
                                              </a:cubicBezTo>
                                              <a:cubicBezTo>
                                                <a:pt x="8923" y="16950"/>
                                                <a:pt x="8961" y="17037"/>
                                                <a:pt x="8400" y="16826"/>
                                              </a:cubicBezTo>
                                              <a:cubicBezTo>
                                                <a:pt x="8177" y="16742"/>
                                                <a:pt x="7958" y="16641"/>
                                                <a:pt x="7737" y="16549"/>
                                              </a:cubicBezTo>
                                              <a:cubicBezTo>
                                                <a:pt x="7626" y="16502"/>
                                                <a:pt x="7520" y="16439"/>
                                                <a:pt x="7405" y="16410"/>
                                              </a:cubicBezTo>
                                              <a:lnTo>
                                                <a:pt x="6853" y="16271"/>
                                              </a:lnTo>
                                              <a:cubicBezTo>
                                                <a:pt x="6779" y="16364"/>
                                                <a:pt x="6678" y="16432"/>
                                                <a:pt x="6632" y="16549"/>
                                              </a:cubicBezTo>
                                              <a:cubicBezTo>
                                                <a:pt x="6527" y="16810"/>
                                                <a:pt x="6575" y="17175"/>
                                                <a:pt x="6411" y="17382"/>
                                              </a:cubicBezTo>
                                              <a:cubicBezTo>
                                                <a:pt x="6096" y="17777"/>
                                                <a:pt x="6276" y="17587"/>
                                                <a:pt x="5858" y="17937"/>
                                              </a:cubicBezTo>
                                              <a:cubicBezTo>
                                                <a:pt x="5563" y="17891"/>
                                                <a:pt x="5266" y="17865"/>
                                                <a:pt x="4974" y="17798"/>
                                              </a:cubicBezTo>
                                              <a:cubicBezTo>
                                                <a:pt x="4462" y="17681"/>
                                                <a:pt x="4801" y="17655"/>
                                                <a:pt x="4310" y="17382"/>
                                              </a:cubicBezTo>
                                              <a:cubicBezTo>
                                                <a:pt x="4097" y="17263"/>
                                                <a:pt x="3841" y="17266"/>
                                                <a:pt x="3647" y="17104"/>
                                              </a:cubicBezTo>
                                              <a:cubicBezTo>
                                                <a:pt x="3537" y="17011"/>
                                                <a:pt x="3434" y="16901"/>
                                                <a:pt x="3316" y="16826"/>
                                              </a:cubicBezTo>
                                              <a:cubicBezTo>
                                                <a:pt x="3051" y="16660"/>
                                                <a:pt x="2718" y="16530"/>
                                                <a:pt x="2431" y="16410"/>
                                              </a:cubicBezTo>
                                              <a:cubicBezTo>
                                                <a:pt x="2315" y="15970"/>
                                                <a:pt x="2345" y="15961"/>
                                                <a:pt x="2100" y="15577"/>
                                              </a:cubicBezTo>
                                              <a:cubicBezTo>
                                                <a:pt x="2035" y="15475"/>
                                                <a:pt x="1975" y="15348"/>
                                                <a:pt x="1879" y="15299"/>
                                              </a:cubicBezTo>
                                              <a:cubicBezTo>
                                                <a:pt x="1298" y="15007"/>
                                                <a:pt x="608" y="14968"/>
                                                <a:pt x="0" y="14883"/>
                                              </a:cubicBezTo>
                                              <a:cubicBezTo>
                                                <a:pt x="440" y="14053"/>
                                                <a:pt x="-41" y="14774"/>
                                                <a:pt x="552" y="14327"/>
                                              </a:cubicBezTo>
                                              <a:cubicBezTo>
                                                <a:pt x="1311" y="13756"/>
                                                <a:pt x="166" y="14304"/>
                                                <a:pt x="1105" y="13911"/>
                                              </a:cubicBezTo>
                                              <a:cubicBezTo>
                                                <a:pt x="1457" y="14021"/>
                                                <a:pt x="1571" y="13956"/>
                                                <a:pt x="1768" y="14327"/>
                                              </a:cubicBezTo>
                                              <a:cubicBezTo>
                                                <a:pt x="2005" y="14773"/>
                                                <a:pt x="1859" y="14987"/>
                                                <a:pt x="2321" y="15022"/>
                                              </a:cubicBezTo>
                                              <a:cubicBezTo>
                                                <a:pt x="3462" y="15106"/>
                                                <a:pt x="4605" y="15114"/>
                                                <a:pt x="5747" y="15160"/>
                                              </a:cubicBezTo>
                                              <a:cubicBezTo>
                                                <a:pt x="6079" y="15114"/>
                                                <a:pt x="6593" y="15396"/>
                                                <a:pt x="6742" y="15022"/>
                                              </a:cubicBezTo>
                                              <a:cubicBezTo>
                                                <a:pt x="6990" y="14399"/>
                                                <a:pt x="6604" y="13634"/>
                                                <a:pt x="6632" y="12939"/>
                                              </a:cubicBezTo>
                                              <a:cubicBezTo>
                                                <a:pt x="6642" y="12690"/>
                                                <a:pt x="6754" y="12461"/>
                                                <a:pt x="6853" y="12245"/>
                                              </a:cubicBezTo>
                                              <a:cubicBezTo>
                                                <a:pt x="6904" y="12131"/>
                                                <a:pt x="6981" y="12026"/>
                                                <a:pt x="7074" y="11967"/>
                                              </a:cubicBezTo>
                                              <a:cubicBezTo>
                                                <a:pt x="7210" y="11882"/>
                                                <a:pt x="7369" y="11875"/>
                                                <a:pt x="7516" y="11828"/>
                                              </a:cubicBezTo>
                                              <a:cubicBezTo>
                                                <a:pt x="8105" y="11875"/>
                                                <a:pt x="8697" y="11897"/>
                                                <a:pt x="9285" y="11967"/>
                                              </a:cubicBezTo>
                                              <a:cubicBezTo>
                                                <a:pt x="9472" y="11990"/>
                                                <a:pt x="9649" y="12106"/>
                                                <a:pt x="9837" y="12106"/>
                                              </a:cubicBezTo>
                                              <a:cubicBezTo>
                                                <a:pt x="10244" y="12106"/>
                                                <a:pt x="10648" y="12014"/>
                                                <a:pt x="11053" y="11967"/>
                                              </a:cubicBezTo>
                                              <a:cubicBezTo>
                                                <a:pt x="12066" y="11649"/>
                                                <a:pt x="11769" y="12007"/>
                                                <a:pt x="12158" y="11273"/>
                                              </a:cubicBezTo>
                                              <a:cubicBezTo>
                                                <a:pt x="12122" y="11088"/>
                                                <a:pt x="12163" y="10842"/>
                                                <a:pt x="12048" y="10718"/>
                                              </a:cubicBezTo>
                                              <a:cubicBezTo>
                                                <a:pt x="11871" y="10527"/>
                                                <a:pt x="11385" y="10440"/>
                                                <a:pt x="11385" y="10440"/>
                                              </a:cubicBezTo>
                                              <a:cubicBezTo>
                                                <a:pt x="10651" y="10524"/>
                                                <a:pt x="8869" y="10804"/>
                                                <a:pt x="8290" y="10440"/>
                                              </a:cubicBezTo>
                                              <a:cubicBezTo>
                                                <a:pt x="8057" y="10294"/>
                                                <a:pt x="8284" y="9761"/>
                                                <a:pt x="8400" y="9468"/>
                                              </a:cubicBezTo>
                                              <a:cubicBezTo>
                                                <a:pt x="8452" y="9338"/>
                                                <a:pt x="8620" y="9370"/>
                                                <a:pt x="8732" y="9330"/>
                                              </a:cubicBezTo>
                                              <a:cubicBezTo>
                                                <a:pt x="9150" y="9180"/>
                                                <a:pt x="9037" y="9191"/>
                                                <a:pt x="9285" y="9191"/>
                                              </a:cubicBezTo>
                                            </a:path>
                                          </a:pathLst>
                                        </a:custGeom>
                                        <a:solidFill>
                                          <a:srgbClr val="0A00F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15" name="Line"/>
                                        <p:cNvSpPr/>
                                        <p:nvPr/>
                                      </p:nvSpPr>
                                      <p:spPr>
                                        <a:xfrm>
                                          <a:off x="5761138" y="1847133"/>
                                          <a:ext cx="634612" cy="480162"/>
                                        </a:xfrm>
                                        <a:custGeom>
                                          <a:avLst/>
                                          <a:gdLst/>
                                          <a:ahLst/>
                                          <a:cxnLst>
                                            <a:cxn ang="0">
                                              <a:pos x="wd2" y="hd2"/>
                                            </a:cxn>
                                            <a:cxn ang="5400000">
                                              <a:pos x="wd2" y="hd2"/>
                                            </a:cxn>
                                            <a:cxn ang="10800000">
                                              <a:pos x="wd2" y="hd2"/>
                                            </a:cxn>
                                            <a:cxn ang="16200000">
                                              <a:pos x="wd2" y="hd2"/>
                                            </a:cxn>
                                          </a:cxnLst>
                                          <a:rect l="0" t="0" r="r" b="b"/>
                                          <a:pathLst>
                                            <a:path w="21198" h="21463" fill="norm" stroke="1" extrusionOk="0">
                                              <a:moveTo>
                                                <a:pt x="17347" y="2824"/>
                                              </a:moveTo>
                                              <a:cubicBezTo>
                                                <a:pt x="16707" y="2253"/>
                                                <a:pt x="15689" y="1130"/>
                                                <a:pt x="14816" y="1130"/>
                                              </a:cubicBezTo>
                                              <a:cubicBezTo>
                                                <a:pt x="14371" y="1130"/>
                                                <a:pt x="13972" y="1506"/>
                                                <a:pt x="13551" y="1694"/>
                                              </a:cubicBezTo>
                                              <a:cubicBezTo>
                                                <a:pt x="13691" y="2824"/>
                                                <a:pt x="13590" y="4059"/>
                                                <a:pt x="13972" y="5083"/>
                                              </a:cubicBezTo>
                                              <a:cubicBezTo>
                                                <a:pt x="14328" y="6036"/>
                                                <a:pt x="15660" y="7343"/>
                                                <a:pt x="15660" y="7343"/>
                                              </a:cubicBezTo>
                                              <a:cubicBezTo>
                                                <a:pt x="15378" y="8096"/>
                                                <a:pt x="15165" y="8901"/>
                                                <a:pt x="14816" y="9602"/>
                                              </a:cubicBezTo>
                                              <a:cubicBezTo>
                                                <a:pt x="14335" y="10568"/>
                                                <a:pt x="13384" y="11257"/>
                                                <a:pt x="12707" y="11861"/>
                                              </a:cubicBezTo>
                                              <a:cubicBezTo>
                                                <a:pt x="12566" y="12426"/>
                                                <a:pt x="12514" y="13045"/>
                                                <a:pt x="12285" y="13556"/>
                                              </a:cubicBezTo>
                                              <a:cubicBezTo>
                                                <a:pt x="12081" y="14012"/>
                                                <a:pt x="11837" y="14627"/>
                                                <a:pt x="11442" y="14685"/>
                                              </a:cubicBezTo>
                                              <a:cubicBezTo>
                                                <a:pt x="7946" y="15206"/>
                                                <a:pt x="4412" y="15062"/>
                                                <a:pt x="897" y="15250"/>
                                              </a:cubicBezTo>
                                              <a:cubicBezTo>
                                                <a:pt x="616" y="15627"/>
                                                <a:pt x="119" y="15855"/>
                                                <a:pt x="54" y="16380"/>
                                              </a:cubicBezTo>
                                              <a:cubicBezTo>
                                                <a:pt x="-242" y="18754"/>
                                                <a:pt x="728" y="18684"/>
                                                <a:pt x="1741" y="19769"/>
                                              </a:cubicBezTo>
                                              <a:cubicBezTo>
                                                <a:pt x="3450" y="21600"/>
                                                <a:pt x="1534" y="20547"/>
                                                <a:pt x="4271" y="21463"/>
                                              </a:cubicBezTo>
                                              <a:cubicBezTo>
                                                <a:pt x="5396" y="21275"/>
                                                <a:pt x="6530" y="21170"/>
                                                <a:pt x="7646" y="20898"/>
                                              </a:cubicBezTo>
                                              <a:cubicBezTo>
                                                <a:pt x="8083" y="20792"/>
                                                <a:pt x="8549" y="20680"/>
                                                <a:pt x="8911" y="20334"/>
                                              </a:cubicBezTo>
                                              <a:cubicBezTo>
                                                <a:pt x="12413" y="16983"/>
                                                <a:pt x="9005" y="18786"/>
                                                <a:pt x="11863" y="17510"/>
                                              </a:cubicBezTo>
                                              <a:cubicBezTo>
                                                <a:pt x="13129" y="17698"/>
                                                <a:pt x="14404" y="17794"/>
                                                <a:pt x="15660" y="18074"/>
                                              </a:cubicBezTo>
                                              <a:cubicBezTo>
                                                <a:pt x="16098" y="18172"/>
                                                <a:pt x="16497" y="18476"/>
                                                <a:pt x="16925" y="18639"/>
                                              </a:cubicBezTo>
                                              <a:cubicBezTo>
                                                <a:pt x="20633" y="20058"/>
                                                <a:pt x="16843" y="18414"/>
                                                <a:pt x="19877" y="19769"/>
                                              </a:cubicBezTo>
                                              <a:cubicBezTo>
                                                <a:pt x="20299" y="19581"/>
                                                <a:pt x="20978" y="19757"/>
                                                <a:pt x="21143" y="19204"/>
                                              </a:cubicBezTo>
                                              <a:cubicBezTo>
                                                <a:pt x="21358" y="18483"/>
                                                <a:pt x="20880" y="17691"/>
                                                <a:pt x="20721" y="16945"/>
                                              </a:cubicBezTo>
                                              <a:cubicBezTo>
                                                <a:pt x="20284" y="14899"/>
                                                <a:pt x="20380" y="15412"/>
                                                <a:pt x="19456" y="13556"/>
                                              </a:cubicBezTo>
                                              <a:cubicBezTo>
                                                <a:pt x="19534" y="13134"/>
                                                <a:pt x="20040" y="10181"/>
                                                <a:pt x="20299" y="9602"/>
                                              </a:cubicBezTo>
                                              <a:cubicBezTo>
                                                <a:pt x="20504" y="9145"/>
                                                <a:pt x="20861" y="8849"/>
                                                <a:pt x="21143" y="8472"/>
                                              </a:cubicBezTo>
                                              <a:cubicBezTo>
                                                <a:pt x="21002" y="7531"/>
                                                <a:pt x="21228" y="6327"/>
                                                <a:pt x="20721" y="5648"/>
                                              </a:cubicBezTo>
                                              <a:cubicBezTo>
                                                <a:pt x="20092" y="4806"/>
                                                <a:pt x="18190" y="4519"/>
                                                <a:pt x="18190" y="4519"/>
                                              </a:cubicBezTo>
                                              <a:cubicBezTo>
                                                <a:pt x="17847" y="3141"/>
                                                <a:pt x="17742" y="2224"/>
                                                <a:pt x="16925" y="1130"/>
                                              </a:cubicBezTo>
                                              <a:cubicBezTo>
                                                <a:pt x="16566" y="650"/>
                                                <a:pt x="16081" y="377"/>
                                                <a:pt x="15660" y="0"/>
                                              </a:cubicBezTo>
                                              <a:cubicBezTo>
                                                <a:pt x="15238" y="188"/>
                                                <a:pt x="14741" y="193"/>
                                                <a:pt x="14394" y="565"/>
                                              </a:cubicBezTo>
                                              <a:cubicBezTo>
                                                <a:pt x="12666" y="2416"/>
                                                <a:pt x="14281" y="2259"/>
                                                <a:pt x="13129" y="2259"/>
                                              </a:cubicBezTo>
                                            </a:path>
                                          </a:pathLst>
                                        </a:custGeom>
                                        <a:solidFill>
                                          <a:srgbClr val="FCFF3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16" name="Line"/>
                                        <p:cNvSpPr/>
                                        <p:nvPr/>
                                      </p:nvSpPr>
                                      <p:spPr>
                                        <a:xfrm>
                                          <a:off x="6544185" y="1898620"/>
                                          <a:ext cx="493566" cy="479109"/>
                                        </a:xfrm>
                                        <a:custGeom>
                                          <a:avLst/>
                                          <a:gdLst/>
                                          <a:ahLst/>
                                          <a:cxnLst>
                                            <a:cxn ang="0">
                                              <a:pos x="wd2" y="hd2"/>
                                            </a:cxn>
                                            <a:cxn ang="5400000">
                                              <a:pos x="wd2" y="hd2"/>
                                            </a:cxn>
                                            <a:cxn ang="10800000">
                                              <a:pos x="wd2" y="hd2"/>
                                            </a:cxn>
                                            <a:cxn ang="16200000">
                                              <a:pos x="wd2" y="hd2"/>
                                            </a:cxn>
                                          </a:cxnLst>
                                          <a:rect l="0" t="0" r="r" b="b"/>
                                          <a:pathLst>
                                            <a:path w="21535" h="21004" fill="norm" stroke="1" extrusionOk="0">
                                              <a:moveTo>
                                                <a:pt x="21535" y="2225"/>
                                              </a:moveTo>
                                              <a:cubicBezTo>
                                                <a:pt x="20983" y="2409"/>
                                                <a:pt x="20461" y="2777"/>
                                                <a:pt x="19878" y="2777"/>
                                              </a:cubicBezTo>
                                              <a:cubicBezTo>
                                                <a:pt x="16757" y="2777"/>
                                                <a:pt x="16134" y="2449"/>
                                                <a:pt x="13805" y="1673"/>
                                              </a:cubicBezTo>
                                              <a:cubicBezTo>
                                                <a:pt x="13437" y="1304"/>
                                                <a:pt x="13147" y="836"/>
                                                <a:pt x="12700" y="568"/>
                                              </a:cubicBezTo>
                                              <a:cubicBezTo>
                                                <a:pt x="10761" y="-596"/>
                                                <a:pt x="10860" y="252"/>
                                                <a:pt x="8835" y="1120"/>
                                              </a:cubicBezTo>
                                              <a:cubicBezTo>
                                                <a:pt x="8300" y="1350"/>
                                                <a:pt x="7731" y="1489"/>
                                                <a:pt x="7179" y="1673"/>
                                              </a:cubicBezTo>
                                              <a:cubicBezTo>
                                                <a:pt x="6995" y="2225"/>
                                                <a:pt x="7111" y="3007"/>
                                                <a:pt x="6626" y="3330"/>
                                              </a:cubicBezTo>
                                              <a:cubicBezTo>
                                                <a:pt x="5846" y="3850"/>
                                                <a:pt x="4259" y="3030"/>
                                                <a:pt x="3866" y="3882"/>
                                              </a:cubicBezTo>
                                              <a:cubicBezTo>
                                                <a:pt x="2937" y="5895"/>
                                                <a:pt x="3778" y="8342"/>
                                                <a:pt x="3313" y="10510"/>
                                              </a:cubicBezTo>
                                              <a:cubicBezTo>
                                                <a:pt x="3204" y="11019"/>
                                                <a:pt x="2521" y="11198"/>
                                                <a:pt x="2209" y="11615"/>
                                              </a:cubicBezTo>
                                              <a:cubicBezTo>
                                                <a:pt x="1413" y="12677"/>
                                                <a:pt x="0" y="14928"/>
                                                <a:pt x="0" y="14928"/>
                                              </a:cubicBezTo>
                                              <a:cubicBezTo>
                                                <a:pt x="184" y="15665"/>
                                                <a:pt x="-65" y="16697"/>
                                                <a:pt x="553" y="17138"/>
                                              </a:cubicBezTo>
                                              <a:cubicBezTo>
                                                <a:pt x="1464" y="17789"/>
                                                <a:pt x="2773" y="17447"/>
                                                <a:pt x="3866" y="17690"/>
                                              </a:cubicBezTo>
                                              <a:cubicBezTo>
                                                <a:pt x="4434" y="17816"/>
                                                <a:pt x="4970" y="18058"/>
                                                <a:pt x="5522" y="18242"/>
                                              </a:cubicBezTo>
                                              <a:cubicBezTo>
                                                <a:pt x="5867" y="19277"/>
                                                <a:pt x="6066" y="21004"/>
                                                <a:pt x="7731" y="21004"/>
                                              </a:cubicBezTo>
                                              <a:cubicBezTo>
                                                <a:pt x="8394" y="21004"/>
                                                <a:pt x="8835" y="20268"/>
                                                <a:pt x="9387" y="19899"/>
                                              </a:cubicBezTo>
                                              <a:cubicBezTo>
                                                <a:pt x="9571" y="19347"/>
                                                <a:pt x="9528" y="18654"/>
                                                <a:pt x="9939" y="18242"/>
                                              </a:cubicBezTo>
                                              <a:cubicBezTo>
                                                <a:pt x="10351" y="17831"/>
                                                <a:pt x="11075" y="17950"/>
                                                <a:pt x="11596" y="17690"/>
                                              </a:cubicBezTo>
                                              <a:cubicBezTo>
                                                <a:pt x="12189" y="17393"/>
                                                <a:pt x="12753" y="17023"/>
                                                <a:pt x="13252" y="16585"/>
                                              </a:cubicBezTo>
                                              <a:cubicBezTo>
                                                <a:pt x="15836" y="14324"/>
                                                <a:pt x="15621" y="14413"/>
                                                <a:pt x="17118" y="12167"/>
                                              </a:cubicBezTo>
                                              <a:cubicBezTo>
                                                <a:pt x="17302" y="11430"/>
                                                <a:pt x="17268" y="10601"/>
                                                <a:pt x="17670" y="9958"/>
                                              </a:cubicBezTo>
                                              <a:cubicBezTo>
                                                <a:pt x="18222" y="9074"/>
                                                <a:pt x="19878" y="7748"/>
                                                <a:pt x="19878" y="7748"/>
                                              </a:cubicBezTo>
                                              <a:lnTo>
                                                <a:pt x="20983" y="4434"/>
                                              </a:lnTo>
                                              <a:lnTo>
                                                <a:pt x="21535" y="2777"/>
                                              </a:lnTo>
                                              <a:cubicBezTo>
                                                <a:pt x="19355" y="2050"/>
                                                <a:pt x="20461" y="2225"/>
                                                <a:pt x="18222" y="2225"/>
                                              </a:cubicBezTo>
                                            </a:path>
                                          </a:pathLst>
                                        </a:custGeom>
                                        <a:solidFill>
                                          <a:srgbClr val="006867"/>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17" name="Line"/>
                                        <p:cNvSpPr/>
                                        <p:nvPr/>
                                      </p:nvSpPr>
                                      <p:spPr>
                                        <a:xfrm>
                                          <a:off x="5472027" y="2365944"/>
                                          <a:ext cx="1123830" cy="872882"/>
                                        </a:xfrm>
                                        <a:custGeom>
                                          <a:avLst/>
                                          <a:gdLst/>
                                          <a:ahLst/>
                                          <a:cxnLst>
                                            <a:cxn ang="0">
                                              <a:pos x="wd2" y="hd2"/>
                                            </a:cxn>
                                            <a:cxn ang="5400000">
                                              <a:pos x="wd2" y="hd2"/>
                                            </a:cxn>
                                            <a:cxn ang="10800000">
                                              <a:pos x="wd2" y="hd2"/>
                                            </a:cxn>
                                            <a:cxn ang="16200000">
                                              <a:pos x="wd2" y="hd2"/>
                                            </a:cxn>
                                          </a:cxnLst>
                                          <a:rect l="0" t="0" r="r" b="b"/>
                                          <a:pathLst>
                                            <a:path w="21575" h="21397" fill="norm" stroke="1" extrusionOk="0">
                                              <a:moveTo>
                                                <a:pt x="20120" y="618"/>
                                              </a:moveTo>
                                              <a:cubicBezTo>
                                                <a:pt x="20201" y="928"/>
                                                <a:pt x="20248" y="1255"/>
                                                <a:pt x="20362" y="1546"/>
                                              </a:cubicBezTo>
                                              <a:cubicBezTo>
                                                <a:pt x="20493" y="1879"/>
                                                <a:pt x="20729" y="2135"/>
                                                <a:pt x="20847" y="2474"/>
                                              </a:cubicBezTo>
                                              <a:cubicBezTo>
                                                <a:pt x="21055" y="3070"/>
                                                <a:pt x="21332" y="4330"/>
                                                <a:pt x="21332" y="4330"/>
                                              </a:cubicBezTo>
                                              <a:cubicBezTo>
                                                <a:pt x="21251" y="5155"/>
                                                <a:pt x="21309" y="6022"/>
                                                <a:pt x="21090" y="6805"/>
                                              </a:cubicBezTo>
                                              <a:cubicBezTo>
                                                <a:pt x="20894" y="7505"/>
                                                <a:pt x="20120" y="8661"/>
                                                <a:pt x="20120" y="8661"/>
                                              </a:cubicBezTo>
                                              <a:cubicBezTo>
                                                <a:pt x="19519" y="10963"/>
                                                <a:pt x="20442" y="7891"/>
                                                <a:pt x="18908" y="10827"/>
                                              </a:cubicBezTo>
                                              <a:cubicBezTo>
                                                <a:pt x="18296" y="11997"/>
                                                <a:pt x="18629" y="11492"/>
                                                <a:pt x="17938" y="12373"/>
                                              </a:cubicBezTo>
                                              <a:cubicBezTo>
                                                <a:pt x="17696" y="12270"/>
                                                <a:pt x="17434" y="12222"/>
                                                <a:pt x="17211" y="12064"/>
                                              </a:cubicBezTo>
                                              <a:cubicBezTo>
                                                <a:pt x="16702" y="11703"/>
                                                <a:pt x="15757" y="10827"/>
                                                <a:pt x="15757" y="10827"/>
                                              </a:cubicBezTo>
                                              <a:cubicBezTo>
                                                <a:pt x="15514" y="10930"/>
                                                <a:pt x="15178" y="10871"/>
                                                <a:pt x="15029" y="11136"/>
                                              </a:cubicBezTo>
                                              <a:cubicBezTo>
                                                <a:pt x="14732" y="11667"/>
                                                <a:pt x="14545" y="12992"/>
                                                <a:pt x="14545" y="12992"/>
                                              </a:cubicBezTo>
                                              <a:cubicBezTo>
                                                <a:pt x="15231" y="15621"/>
                                                <a:pt x="14274" y="12416"/>
                                                <a:pt x="15272" y="14539"/>
                                              </a:cubicBezTo>
                                              <a:cubicBezTo>
                                                <a:pt x="15403" y="14818"/>
                                                <a:pt x="15400" y="15175"/>
                                                <a:pt x="15514" y="15467"/>
                                              </a:cubicBezTo>
                                              <a:cubicBezTo>
                                                <a:pt x="15645" y="15799"/>
                                                <a:pt x="15837" y="16085"/>
                                                <a:pt x="15999" y="16395"/>
                                              </a:cubicBezTo>
                                              <a:cubicBezTo>
                                                <a:pt x="15918" y="16807"/>
                                                <a:pt x="16010" y="17356"/>
                                                <a:pt x="15757" y="17632"/>
                                              </a:cubicBezTo>
                                              <a:cubicBezTo>
                                                <a:pt x="15369" y="18057"/>
                                                <a:pt x="14302" y="18251"/>
                                                <a:pt x="14302" y="18251"/>
                                              </a:cubicBezTo>
                                              <a:cubicBezTo>
                                                <a:pt x="14142" y="17640"/>
                                                <a:pt x="14002" y="16831"/>
                                                <a:pt x="13575" y="16395"/>
                                              </a:cubicBezTo>
                                              <a:cubicBezTo>
                                                <a:pt x="13375" y="16191"/>
                                                <a:pt x="13090" y="16189"/>
                                                <a:pt x="12848" y="16085"/>
                                              </a:cubicBezTo>
                                              <a:cubicBezTo>
                                                <a:pt x="12605" y="16189"/>
                                                <a:pt x="12201" y="16085"/>
                                                <a:pt x="12120" y="16395"/>
                                              </a:cubicBezTo>
                                              <a:cubicBezTo>
                                                <a:pt x="11736" y="17866"/>
                                                <a:pt x="12504" y="17961"/>
                                                <a:pt x="13090" y="18560"/>
                                              </a:cubicBezTo>
                                              <a:cubicBezTo>
                                                <a:pt x="13269" y="18742"/>
                                                <a:pt x="13413" y="18973"/>
                                                <a:pt x="13575" y="19179"/>
                                              </a:cubicBezTo>
                                              <a:cubicBezTo>
                                                <a:pt x="13720" y="19736"/>
                                                <a:pt x="14143" y="20801"/>
                                                <a:pt x="13575" y="21344"/>
                                              </a:cubicBezTo>
                                              <a:cubicBezTo>
                                                <a:pt x="13371" y="21540"/>
                                                <a:pt x="13090" y="21138"/>
                                                <a:pt x="12848" y="21035"/>
                                              </a:cubicBezTo>
                                              <a:cubicBezTo>
                                                <a:pt x="12686" y="20829"/>
                                                <a:pt x="12506" y="20644"/>
                                                <a:pt x="12363" y="20416"/>
                                              </a:cubicBezTo>
                                              <a:cubicBezTo>
                                                <a:pt x="12181" y="20126"/>
                                                <a:pt x="12106" y="19721"/>
                                                <a:pt x="11878" y="19488"/>
                                              </a:cubicBezTo>
                                              <a:cubicBezTo>
                                                <a:pt x="11679" y="19285"/>
                                                <a:pt x="11393" y="19282"/>
                                                <a:pt x="11151" y="19179"/>
                                              </a:cubicBezTo>
                                              <a:cubicBezTo>
                                                <a:pt x="11385" y="16788"/>
                                                <a:pt x="11615" y="15869"/>
                                                <a:pt x="11151" y="13301"/>
                                              </a:cubicBezTo>
                                              <a:cubicBezTo>
                                                <a:pt x="11027" y="12618"/>
                                                <a:pt x="10277" y="12589"/>
                                                <a:pt x="9939" y="12373"/>
                                              </a:cubicBezTo>
                                              <a:cubicBezTo>
                                                <a:pt x="7027" y="10516"/>
                                                <a:pt x="10982" y="12863"/>
                                                <a:pt x="8727" y="11136"/>
                                              </a:cubicBezTo>
                                              <a:cubicBezTo>
                                                <a:pt x="8508" y="10968"/>
                                                <a:pt x="8242" y="10930"/>
                                                <a:pt x="8000" y="10827"/>
                                              </a:cubicBezTo>
                                              <a:lnTo>
                                                <a:pt x="6545" y="11445"/>
                                              </a:lnTo>
                                              <a:lnTo>
                                                <a:pt x="5818" y="11755"/>
                                              </a:lnTo>
                                              <a:cubicBezTo>
                                                <a:pt x="4589" y="10187"/>
                                                <a:pt x="6179" y="12031"/>
                                                <a:pt x="4606" y="10827"/>
                                              </a:cubicBezTo>
                                              <a:cubicBezTo>
                                                <a:pt x="2942" y="9553"/>
                                                <a:pt x="5454" y="10775"/>
                                                <a:pt x="3394" y="9899"/>
                                              </a:cubicBezTo>
                                              <a:cubicBezTo>
                                                <a:pt x="3183" y="9629"/>
                                                <a:pt x="2488" y="8661"/>
                                                <a:pt x="2182" y="8661"/>
                                              </a:cubicBezTo>
                                              <a:cubicBezTo>
                                                <a:pt x="1890" y="8661"/>
                                                <a:pt x="1697" y="9074"/>
                                                <a:pt x="1454" y="9280"/>
                                              </a:cubicBezTo>
                                              <a:cubicBezTo>
                                                <a:pt x="373" y="14799"/>
                                                <a:pt x="1212" y="9119"/>
                                                <a:pt x="1212" y="13611"/>
                                              </a:cubicBezTo>
                                              <a:cubicBezTo>
                                                <a:pt x="1212" y="13937"/>
                                                <a:pt x="1084" y="12974"/>
                                                <a:pt x="970" y="12683"/>
                                              </a:cubicBezTo>
                                              <a:cubicBezTo>
                                                <a:pt x="664" y="11902"/>
                                                <a:pt x="451" y="11711"/>
                                                <a:pt x="0" y="11136"/>
                                              </a:cubicBezTo>
                                              <a:cubicBezTo>
                                                <a:pt x="81" y="10620"/>
                                                <a:pt x="38" y="10046"/>
                                                <a:pt x="242" y="9589"/>
                                              </a:cubicBezTo>
                                              <a:cubicBezTo>
                                                <a:pt x="387" y="9266"/>
                                                <a:pt x="742" y="9203"/>
                                                <a:pt x="970" y="8971"/>
                                              </a:cubicBezTo>
                                              <a:cubicBezTo>
                                                <a:pt x="1148" y="8788"/>
                                                <a:pt x="1312" y="8580"/>
                                                <a:pt x="1454" y="8352"/>
                                              </a:cubicBezTo>
                                              <a:cubicBezTo>
                                                <a:pt x="1636" y="8062"/>
                                                <a:pt x="1809" y="7756"/>
                                                <a:pt x="1939" y="7424"/>
                                              </a:cubicBezTo>
                                              <a:cubicBezTo>
                                                <a:pt x="2054" y="7132"/>
                                                <a:pt x="2040" y="6767"/>
                                                <a:pt x="2182" y="6496"/>
                                              </a:cubicBezTo>
                                              <a:cubicBezTo>
                                                <a:pt x="2372" y="6132"/>
                                                <a:pt x="2666" y="5877"/>
                                                <a:pt x="2909" y="5568"/>
                                              </a:cubicBezTo>
                                              <a:cubicBezTo>
                                                <a:pt x="3879" y="5671"/>
                                                <a:pt x="4864" y="5634"/>
                                                <a:pt x="5818" y="5877"/>
                                              </a:cubicBezTo>
                                              <a:cubicBezTo>
                                                <a:pt x="6104" y="5950"/>
                                                <a:pt x="6279" y="6345"/>
                                                <a:pt x="6545" y="6496"/>
                                              </a:cubicBezTo>
                                              <a:cubicBezTo>
                                                <a:pt x="7012" y="6761"/>
                                                <a:pt x="7515" y="6908"/>
                                                <a:pt x="8000" y="7115"/>
                                              </a:cubicBezTo>
                                              <a:cubicBezTo>
                                                <a:pt x="8000" y="7115"/>
                                                <a:pt x="9454" y="7733"/>
                                                <a:pt x="9454" y="7733"/>
                                              </a:cubicBezTo>
                                              <a:cubicBezTo>
                                                <a:pt x="9994" y="8193"/>
                                                <a:pt x="10271" y="8341"/>
                                                <a:pt x="10666" y="8971"/>
                                              </a:cubicBezTo>
                                              <a:cubicBezTo>
                                                <a:pt x="10848" y="9261"/>
                                                <a:pt x="10923" y="9666"/>
                                                <a:pt x="11151" y="9899"/>
                                              </a:cubicBezTo>
                                              <a:cubicBezTo>
                                                <a:pt x="11350" y="10102"/>
                                                <a:pt x="11636" y="10105"/>
                                                <a:pt x="11878" y="10208"/>
                                              </a:cubicBezTo>
                                              <a:cubicBezTo>
                                                <a:pt x="12473" y="10967"/>
                                                <a:pt x="12369" y="10650"/>
                                                <a:pt x="12605" y="11755"/>
                                              </a:cubicBezTo>
                                              <a:cubicBezTo>
                                                <a:pt x="12781" y="12575"/>
                                                <a:pt x="12458" y="13961"/>
                                                <a:pt x="13090" y="14229"/>
                                              </a:cubicBezTo>
                                              <a:lnTo>
                                                <a:pt x="13817" y="14539"/>
                                              </a:lnTo>
                                              <a:cubicBezTo>
                                                <a:pt x="13979" y="14333"/>
                                                <a:pt x="14257" y="14206"/>
                                                <a:pt x="14302" y="13920"/>
                                              </a:cubicBezTo>
                                              <a:cubicBezTo>
                                                <a:pt x="14509" y="12602"/>
                                                <a:pt x="14414" y="11233"/>
                                                <a:pt x="14545" y="9899"/>
                                              </a:cubicBezTo>
                                              <a:cubicBezTo>
                                                <a:pt x="14576" y="9575"/>
                                                <a:pt x="14656" y="9250"/>
                                                <a:pt x="14787" y="8971"/>
                                              </a:cubicBezTo>
                                              <a:cubicBezTo>
                                                <a:pt x="15017" y="8481"/>
                                                <a:pt x="15669" y="8014"/>
                                                <a:pt x="15999" y="7733"/>
                                              </a:cubicBezTo>
                                              <a:cubicBezTo>
                                                <a:pt x="16446" y="6877"/>
                                                <a:pt x="16549" y="6856"/>
                                                <a:pt x="16726" y="5877"/>
                                              </a:cubicBezTo>
                                              <a:cubicBezTo>
                                                <a:pt x="17362" y="2362"/>
                                                <a:pt x="16599" y="3565"/>
                                                <a:pt x="17696" y="2165"/>
                                              </a:cubicBezTo>
                                              <a:cubicBezTo>
                                                <a:pt x="18302" y="2423"/>
                                                <a:pt x="18664" y="2848"/>
                                                <a:pt x="19150" y="1856"/>
                                              </a:cubicBezTo>
                                              <a:cubicBezTo>
                                                <a:pt x="19421" y="1303"/>
                                                <a:pt x="19635" y="0"/>
                                                <a:pt x="19635" y="0"/>
                                              </a:cubicBezTo>
                                              <a:cubicBezTo>
                                                <a:pt x="20582" y="1208"/>
                                                <a:pt x="19733" y="-60"/>
                                                <a:pt x="20362" y="1546"/>
                                              </a:cubicBezTo>
                                              <a:cubicBezTo>
                                                <a:pt x="20493" y="1879"/>
                                                <a:pt x="20729" y="2135"/>
                                                <a:pt x="20847" y="2474"/>
                                              </a:cubicBezTo>
                                              <a:cubicBezTo>
                                                <a:pt x="21055" y="3070"/>
                                                <a:pt x="21170" y="3712"/>
                                                <a:pt x="21332" y="4330"/>
                                              </a:cubicBezTo>
                                              <a:cubicBezTo>
                                                <a:pt x="21600" y="5356"/>
                                                <a:pt x="21574" y="4932"/>
                                                <a:pt x="21574" y="5568"/>
                                              </a:cubicBezTo>
                                            </a:path>
                                          </a:pathLst>
                                        </a:custGeom>
                                        <a:solidFill>
                                          <a:srgbClr val="008800"/>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18" name="Line"/>
                                        <p:cNvSpPr/>
                                        <p:nvPr/>
                                      </p:nvSpPr>
                                      <p:spPr>
                                        <a:xfrm>
                                          <a:off x="6423711" y="3824712"/>
                                          <a:ext cx="968767" cy="436154"/>
                                        </a:xfrm>
                                        <a:custGeom>
                                          <a:avLst/>
                                          <a:gdLst/>
                                          <a:ahLst/>
                                          <a:cxnLst>
                                            <a:cxn ang="0">
                                              <a:pos x="wd2" y="hd2"/>
                                            </a:cxn>
                                            <a:cxn ang="5400000">
                                              <a:pos x="wd2" y="hd2"/>
                                            </a:cxn>
                                            <a:cxn ang="10800000">
                                              <a:pos x="wd2" y="hd2"/>
                                            </a:cxn>
                                            <a:cxn ang="16200000">
                                              <a:pos x="wd2" y="hd2"/>
                                            </a:cxn>
                                          </a:cxnLst>
                                          <a:rect l="0" t="0" r="r" b="b"/>
                                          <a:pathLst>
                                            <a:path w="20544" h="20932" fill="norm" stroke="1" extrusionOk="0">
                                              <a:moveTo>
                                                <a:pt x="16250" y="3349"/>
                                              </a:moveTo>
                                              <a:cubicBezTo>
                                                <a:pt x="16419" y="3093"/>
                                                <a:pt x="17511" y="1216"/>
                                                <a:pt x="17857" y="1530"/>
                                              </a:cubicBezTo>
                                              <a:cubicBezTo>
                                                <a:pt x="18156" y="1800"/>
                                                <a:pt x="18166" y="2833"/>
                                                <a:pt x="18393" y="3349"/>
                                              </a:cubicBezTo>
                                              <a:cubicBezTo>
                                                <a:pt x="18621" y="3864"/>
                                                <a:pt x="18929" y="4157"/>
                                                <a:pt x="19197" y="4561"/>
                                              </a:cubicBezTo>
                                              <a:cubicBezTo>
                                                <a:pt x="19286" y="5168"/>
                                                <a:pt x="19320" y="5832"/>
                                                <a:pt x="19465" y="6380"/>
                                              </a:cubicBezTo>
                                              <a:cubicBezTo>
                                                <a:pt x="20394" y="9886"/>
                                                <a:pt x="21210" y="4233"/>
                                                <a:pt x="19733" y="14262"/>
                                              </a:cubicBezTo>
                                              <a:cubicBezTo>
                                                <a:pt x="19643" y="14869"/>
                                                <a:pt x="19182" y="14583"/>
                                                <a:pt x="18929" y="14869"/>
                                              </a:cubicBezTo>
                                              <a:cubicBezTo>
                                                <a:pt x="18641" y="15195"/>
                                                <a:pt x="18393" y="15677"/>
                                                <a:pt x="18125" y="16081"/>
                                              </a:cubicBezTo>
                                              <a:cubicBezTo>
                                                <a:pt x="17947" y="17294"/>
                                                <a:pt x="18125" y="19315"/>
                                                <a:pt x="17589" y="19719"/>
                                              </a:cubicBezTo>
                                              <a:lnTo>
                                                <a:pt x="15982" y="20932"/>
                                              </a:lnTo>
                                              <a:cubicBezTo>
                                                <a:pt x="14039" y="20443"/>
                                                <a:pt x="13976" y="20674"/>
                                                <a:pt x="12499" y="19719"/>
                                              </a:cubicBezTo>
                                              <a:cubicBezTo>
                                                <a:pt x="12228" y="19544"/>
                                                <a:pt x="11948" y="19399"/>
                                                <a:pt x="11695" y="19113"/>
                                              </a:cubicBezTo>
                                              <a:cubicBezTo>
                                                <a:pt x="11407" y="18787"/>
                                                <a:pt x="11160" y="18305"/>
                                                <a:pt x="10892" y="17900"/>
                                              </a:cubicBezTo>
                                              <a:cubicBezTo>
                                                <a:pt x="9973" y="14782"/>
                                                <a:pt x="10828" y="17179"/>
                                                <a:pt x="9552" y="14869"/>
                                              </a:cubicBezTo>
                                              <a:cubicBezTo>
                                                <a:pt x="9355" y="14512"/>
                                                <a:pt x="9242" y="13912"/>
                                                <a:pt x="9016" y="13656"/>
                                              </a:cubicBezTo>
                                              <a:cubicBezTo>
                                                <a:pt x="8511" y="13084"/>
                                                <a:pt x="7409" y="12443"/>
                                                <a:pt x="7409" y="12443"/>
                                              </a:cubicBezTo>
                                              <a:cubicBezTo>
                                                <a:pt x="6248" y="12646"/>
                                                <a:pt x="5052" y="12379"/>
                                                <a:pt x="3926" y="13050"/>
                                              </a:cubicBezTo>
                                              <a:cubicBezTo>
                                                <a:pt x="3303" y="13421"/>
                                                <a:pt x="2943" y="15122"/>
                                                <a:pt x="2318" y="15475"/>
                                              </a:cubicBezTo>
                                              <a:cubicBezTo>
                                                <a:pt x="973" y="16236"/>
                                                <a:pt x="1596" y="15818"/>
                                                <a:pt x="443" y="16688"/>
                                              </a:cubicBezTo>
                                              <a:cubicBezTo>
                                                <a:pt x="155" y="14735"/>
                                                <a:pt x="-390" y="11903"/>
                                                <a:pt x="443" y="10018"/>
                                              </a:cubicBezTo>
                                              <a:cubicBezTo>
                                                <a:pt x="827" y="9149"/>
                                                <a:pt x="1514" y="10438"/>
                                                <a:pt x="2051" y="10625"/>
                                              </a:cubicBezTo>
                                              <a:cubicBezTo>
                                                <a:pt x="2675" y="10842"/>
                                                <a:pt x="3305" y="10975"/>
                                                <a:pt x="3926" y="11231"/>
                                              </a:cubicBezTo>
                                              <a:cubicBezTo>
                                                <a:pt x="4288" y="11380"/>
                                                <a:pt x="4631" y="11758"/>
                                                <a:pt x="4998" y="11837"/>
                                              </a:cubicBezTo>
                                              <a:cubicBezTo>
                                                <a:pt x="6512" y="12163"/>
                                                <a:pt x="8034" y="12241"/>
                                                <a:pt x="9552" y="12443"/>
                                              </a:cubicBezTo>
                                              <a:cubicBezTo>
                                                <a:pt x="9820" y="12848"/>
                                                <a:pt x="10104" y="13201"/>
                                                <a:pt x="10356" y="13656"/>
                                              </a:cubicBezTo>
                                              <a:cubicBezTo>
                                                <a:pt x="10553" y="14013"/>
                                                <a:pt x="10666" y="14613"/>
                                                <a:pt x="10892" y="14869"/>
                                              </a:cubicBezTo>
                                              <a:cubicBezTo>
                                                <a:pt x="11554" y="15619"/>
                                                <a:pt x="14218" y="16042"/>
                                                <a:pt x="14375" y="16081"/>
                                              </a:cubicBezTo>
                                              <a:cubicBezTo>
                                                <a:pt x="14910" y="15879"/>
                                                <a:pt x="15496" y="16025"/>
                                                <a:pt x="15982" y="15475"/>
                                              </a:cubicBezTo>
                                              <a:cubicBezTo>
                                                <a:pt x="16397" y="15005"/>
                                                <a:pt x="16659" y="12698"/>
                                                <a:pt x="16786" y="11837"/>
                                              </a:cubicBezTo>
                                              <a:cubicBezTo>
                                                <a:pt x="16607" y="9816"/>
                                                <a:pt x="16471" y="7774"/>
                                                <a:pt x="16250" y="5774"/>
                                              </a:cubicBezTo>
                                              <a:cubicBezTo>
                                                <a:pt x="16113" y="4534"/>
                                                <a:pt x="15714" y="2136"/>
                                                <a:pt x="15714" y="2136"/>
                                              </a:cubicBezTo>
                                              <a:cubicBezTo>
                                                <a:pt x="15803" y="1530"/>
                                                <a:pt x="15710" y="493"/>
                                                <a:pt x="15982" y="317"/>
                                              </a:cubicBezTo>
                                              <a:cubicBezTo>
                                                <a:pt x="17505" y="-668"/>
                                                <a:pt x="17360" y="838"/>
                                                <a:pt x="18125" y="2136"/>
                                              </a:cubicBezTo>
                                              <a:cubicBezTo>
                                                <a:pt x="18285" y="2407"/>
                                                <a:pt x="18483" y="2540"/>
                                                <a:pt x="18661" y="2742"/>
                                              </a:cubicBez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19" name="Line"/>
                                        <p:cNvSpPr/>
                                        <p:nvPr/>
                                      </p:nvSpPr>
                                      <p:spPr>
                                        <a:xfrm>
                                          <a:off x="3438091" y="2418840"/>
                                          <a:ext cx="1541245" cy="1766406"/>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1026" name="Group"/>
                                        <p:cNvGrpSpPr/>
                                        <p:nvPr/>
                                      </p:nvGrpSpPr>
                                      <p:grpSpPr>
                                        <a:xfrm>
                                          <a:off x="-60" y="-13"/>
                                          <a:ext cx="8139157" cy="4803319"/>
                                          <a:chOff x="-59" y="-11"/>
                                          <a:chExt cx="8139155" cy="4803318"/>
                                        </a:xfrm>
                                      </p:grpSpPr>
                                      <p:sp>
                                        <p:nvSpPr>
                                          <p:cNvPr id="1020" name="Shape"/>
                                          <p:cNvSpPr/>
                                          <p:nvPr/>
                                        </p:nvSpPr>
                                        <p:spPr>
                                          <a:xfrm>
                                            <a:off x="3432797" y="2819615"/>
                                            <a:ext cx="1494428" cy="1275444"/>
                                          </a:xfrm>
                                          <a:custGeom>
                                            <a:avLst/>
                                            <a:gdLst/>
                                            <a:ahLst/>
                                            <a:cxnLst>
                                              <a:cxn ang="0">
                                                <a:pos x="wd2" y="hd2"/>
                                              </a:cxn>
                                              <a:cxn ang="5400000">
                                                <a:pos x="wd2" y="hd2"/>
                                              </a:cxn>
                                              <a:cxn ang="10800000">
                                                <a:pos x="wd2" y="hd2"/>
                                              </a:cxn>
                                              <a:cxn ang="16200000">
                                                <a:pos x="wd2" y="hd2"/>
                                              </a:cxn>
                                            </a:cxnLst>
                                            <a:rect l="0" t="0" r="r" b="b"/>
                                            <a:pathLst>
                                              <a:path w="20965" h="21341" fill="norm" stroke="1" extrusionOk="0">
                                                <a:moveTo>
                                                  <a:pt x="17245" y="2351"/>
                                                </a:moveTo>
                                                <a:cubicBezTo>
                                                  <a:pt x="17186" y="2421"/>
                                                  <a:pt x="17054" y="2821"/>
                                                  <a:pt x="16891" y="2984"/>
                                                </a:cubicBezTo>
                                                <a:cubicBezTo>
                                                  <a:pt x="16151" y="3718"/>
                                                  <a:pt x="15733" y="3339"/>
                                                  <a:pt x="14765" y="3195"/>
                                                </a:cubicBezTo>
                                                <a:cubicBezTo>
                                                  <a:pt x="12445" y="2273"/>
                                                  <a:pt x="15825" y="3720"/>
                                                  <a:pt x="13880" y="2562"/>
                                                </a:cubicBezTo>
                                                <a:cubicBezTo>
                                                  <a:pt x="13662" y="2432"/>
                                                  <a:pt x="13414" y="2367"/>
                                                  <a:pt x="13171" y="2351"/>
                                                </a:cubicBezTo>
                                                <a:cubicBezTo>
                                                  <a:pt x="11343" y="2226"/>
                                                  <a:pt x="9510" y="2210"/>
                                                  <a:pt x="7680" y="2140"/>
                                                </a:cubicBezTo>
                                                <a:cubicBezTo>
                                                  <a:pt x="7149" y="2069"/>
                                                  <a:pt x="6610" y="1804"/>
                                                  <a:pt x="6086" y="1929"/>
                                                </a:cubicBezTo>
                                                <a:cubicBezTo>
                                                  <a:pt x="5903" y="1972"/>
                                                  <a:pt x="6076" y="2661"/>
                                                  <a:pt x="5909" y="2562"/>
                                                </a:cubicBezTo>
                                                <a:cubicBezTo>
                                                  <a:pt x="5691" y="2432"/>
                                                  <a:pt x="5938" y="1871"/>
                                                  <a:pt x="5732" y="1718"/>
                                                </a:cubicBezTo>
                                                <a:cubicBezTo>
                                                  <a:pt x="5378" y="1454"/>
                                                  <a:pt x="4902" y="1596"/>
                                                  <a:pt x="4492" y="1507"/>
                                                </a:cubicBezTo>
                                                <a:cubicBezTo>
                                                  <a:pt x="3903" y="1379"/>
                                                  <a:pt x="3275" y="1094"/>
                                                  <a:pt x="2720" y="874"/>
                                                </a:cubicBezTo>
                                                <a:lnTo>
                                                  <a:pt x="1658" y="452"/>
                                                </a:lnTo>
                                                <a:cubicBezTo>
                                                  <a:pt x="1539" y="311"/>
                                                  <a:pt x="1469" y="54"/>
                                                  <a:pt x="1303" y="30"/>
                                                </a:cubicBezTo>
                                                <a:cubicBezTo>
                                                  <a:pt x="-635" y="-259"/>
                                                  <a:pt x="65" y="1619"/>
                                                  <a:pt x="418" y="3617"/>
                                                </a:cubicBezTo>
                                                <a:cubicBezTo>
                                                  <a:pt x="473" y="3932"/>
                                                  <a:pt x="1273" y="4507"/>
                                                  <a:pt x="1480" y="4672"/>
                                                </a:cubicBezTo>
                                                <a:cubicBezTo>
                                                  <a:pt x="2186" y="5932"/>
                                                  <a:pt x="1415" y="4836"/>
                                                  <a:pt x="2366" y="5516"/>
                                                </a:cubicBezTo>
                                                <a:cubicBezTo>
                                                  <a:pt x="3318" y="6196"/>
                                                  <a:pt x="2011" y="5726"/>
                                                  <a:pt x="3252" y="6360"/>
                                                </a:cubicBezTo>
                                                <a:cubicBezTo>
                                                  <a:pt x="3475" y="6474"/>
                                                  <a:pt x="3724" y="6500"/>
                                                  <a:pt x="3960" y="6571"/>
                                                </a:cubicBezTo>
                                                <a:cubicBezTo>
                                                  <a:pt x="4433" y="6500"/>
                                                  <a:pt x="4909" y="6461"/>
                                                  <a:pt x="5377" y="6360"/>
                                                </a:cubicBezTo>
                                                <a:cubicBezTo>
                                                  <a:pt x="5561" y="6320"/>
                                                  <a:pt x="5722" y="6149"/>
                                                  <a:pt x="5909" y="6149"/>
                                                </a:cubicBezTo>
                                                <a:cubicBezTo>
                                                  <a:pt x="7268" y="6149"/>
                                                  <a:pt x="8625" y="6289"/>
                                                  <a:pt x="9983" y="6360"/>
                                                </a:cubicBezTo>
                                                <a:cubicBezTo>
                                                  <a:pt x="10517" y="6519"/>
                                                  <a:pt x="11649" y="6884"/>
                                                  <a:pt x="12285" y="6993"/>
                                                </a:cubicBezTo>
                                                <a:cubicBezTo>
                                                  <a:pt x="12815" y="7083"/>
                                                  <a:pt x="13350" y="7120"/>
                                                  <a:pt x="13880" y="7204"/>
                                                </a:cubicBezTo>
                                                <a:cubicBezTo>
                                                  <a:pt x="14841" y="7356"/>
                                                  <a:pt x="15382" y="7519"/>
                                                  <a:pt x="16360" y="7837"/>
                                                </a:cubicBezTo>
                                                <a:cubicBezTo>
                                                  <a:pt x="16540" y="7895"/>
                                                  <a:pt x="16714" y="7977"/>
                                                  <a:pt x="16891" y="8048"/>
                                                </a:cubicBezTo>
                                                <a:cubicBezTo>
                                                  <a:pt x="17016" y="8644"/>
                                                  <a:pt x="17313" y="9583"/>
                                                  <a:pt x="16891" y="10158"/>
                                                </a:cubicBezTo>
                                                <a:cubicBezTo>
                                                  <a:pt x="16645" y="10493"/>
                                                  <a:pt x="16182" y="10439"/>
                                                  <a:pt x="15828" y="10580"/>
                                                </a:cubicBezTo>
                                                <a:lnTo>
                                                  <a:pt x="15297" y="10791"/>
                                                </a:lnTo>
                                                <a:cubicBezTo>
                                                  <a:pt x="13880" y="10720"/>
                                                  <a:pt x="12464" y="10580"/>
                                                  <a:pt x="11046" y="10580"/>
                                                </a:cubicBezTo>
                                                <a:cubicBezTo>
                                                  <a:pt x="10802" y="10580"/>
                                                  <a:pt x="10555" y="10661"/>
                                                  <a:pt x="10337" y="10791"/>
                                                </a:cubicBezTo>
                                                <a:cubicBezTo>
                                                  <a:pt x="10188" y="10880"/>
                                                  <a:pt x="10101" y="11072"/>
                                                  <a:pt x="9983" y="11213"/>
                                                </a:cubicBezTo>
                                                <a:cubicBezTo>
                                                  <a:pt x="9993" y="11334"/>
                                                  <a:pt x="10031" y="13348"/>
                                                  <a:pt x="10337" y="13956"/>
                                                </a:cubicBezTo>
                                                <a:cubicBezTo>
                                                  <a:pt x="10423" y="14126"/>
                                                  <a:pt x="10573" y="14237"/>
                                                  <a:pt x="10691" y="14378"/>
                                                </a:cubicBezTo>
                                                <a:cubicBezTo>
                                                  <a:pt x="11193" y="16171"/>
                                                  <a:pt x="10493" y="13985"/>
                                                  <a:pt x="11223" y="15433"/>
                                                </a:cubicBezTo>
                                                <a:cubicBezTo>
                                                  <a:pt x="11519" y="16021"/>
                                                  <a:pt x="11237" y="16206"/>
                                                  <a:pt x="11754" y="16699"/>
                                                </a:cubicBezTo>
                                                <a:cubicBezTo>
                                                  <a:pt x="11900" y="16838"/>
                                                  <a:pt x="12101" y="16878"/>
                                                  <a:pt x="12285" y="16910"/>
                                                </a:cubicBezTo>
                                                <a:cubicBezTo>
                                                  <a:pt x="12931" y="17020"/>
                                                  <a:pt x="13584" y="17051"/>
                                                  <a:pt x="14234" y="17121"/>
                                                </a:cubicBezTo>
                                                <a:cubicBezTo>
                                                  <a:pt x="14352" y="17332"/>
                                                  <a:pt x="14455" y="17556"/>
                                                  <a:pt x="14588" y="17754"/>
                                                </a:cubicBezTo>
                                                <a:cubicBezTo>
                                                  <a:pt x="14773" y="18030"/>
                                                  <a:pt x="15332" y="18327"/>
                                                  <a:pt x="14765" y="18809"/>
                                                </a:cubicBezTo>
                                                <a:cubicBezTo>
                                                  <a:pt x="14461" y="19068"/>
                                                  <a:pt x="13703" y="19231"/>
                                                  <a:pt x="13703" y="19231"/>
                                                </a:cubicBezTo>
                                                <a:cubicBezTo>
                                                  <a:pt x="13271" y="20772"/>
                                                  <a:pt x="13258" y="20065"/>
                                                  <a:pt x="13525" y="21341"/>
                                                </a:cubicBezTo>
                                                <a:cubicBezTo>
                                                  <a:pt x="13998" y="21200"/>
                                                  <a:pt x="14537" y="21241"/>
                                                  <a:pt x="14942" y="20919"/>
                                                </a:cubicBezTo>
                                                <a:cubicBezTo>
                                                  <a:pt x="15297" y="20638"/>
                                                  <a:pt x="15516" y="20134"/>
                                                  <a:pt x="15651" y="19653"/>
                                                </a:cubicBezTo>
                                                <a:lnTo>
                                                  <a:pt x="16005" y="18387"/>
                                                </a:lnTo>
                                                <a:cubicBezTo>
                                                  <a:pt x="16064" y="18176"/>
                                                  <a:pt x="16146" y="17972"/>
                                                  <a:pt x="16182" y="17754"/>
                                                </a:cubicBezTo>
                                                <a:cubicBezTo>
                                                  <a:pt x="16241" y="17402"/>
                                                  <a:pt x="16292" y="17048"/>
                                                  <a:pt x="16360" y="16699"/>
                                                </a:cubicBezTo>
                                                <a:cubicBezTo>
                                                  <a:pt x="16469" y="16134"/>
                                                  <a:pt x="16370" y="15421"/>
                                                  <a:pt x="16714" y="15011"/>
                                                </a:cubicBezTo>
                                                <a:cubicBezTo>
                                                  <a:pt x="16832" y="14870"/>
                                                  <a:pt x="16919" y="14678"/>
                                                  <a:pt x="17068" y="14589"/>
                                                </a:cubicBezTo>
                                                <a:cubicBezTo>
                                                  <a:pt x="17402" y="14390"/>
                                                  <a:pt x="18131" y="14167"/>
                                                  <a:pt x="18131" y="14167"/>
                                                </a:cubicBezTo>
                                                <a:cubicBezTo>
                                                  <a:pt x="18391" y="13238"/>
                                                  <a:pt x="18398" y="13541"/>
                                                  <a:pt x="18131" y="12268"/>
                                                </a:cubicBezTo>
                                                <a:cubicBezTo>
                                                  <a:pt x="18040" y="11836"/>
                                                  <a:pt x="17777" y="11002"/>
                                                  <a:pt x="17777" y="11002"/>
                                                </a:cubicBezTo>
                                                <a:cubicBezTo>
                                                  <a:pt x="17836" y="10650"/>
                                                  <a:pt x="17835" y="10276"/>
                                                  <a:pt x="17954" y="9947"/>
                                                </a:cubicBezTo>
                                                <a:cubicBezTo>
                                                  <a:pt x="18020" y="9764"/>
                                                  <a:pt x="18204" y="9680"/>
                                                  <a:pt x="18308" y="9525"/>
                                                </a:cubicBezTo>
                                                <a:cubicBezTo>
                                                  <a:pt x="18983" y="8520"/>
                                                  <a:pt x="18283" y="9193"/>
                                                  <a:pt x="19194" y="8470"/>
                                                </a:cubicBezTo>
                                                <a:cubicBezTo>
                                                  <a:pt x="19631" y="6388"/>
                                                  <a:pt x="19048" y="8547"/>
                                                  <a:pt x="19725" y="7204"/>
                                                </a:cubicBezTo>
                                                <a:cubicBezTo>
                                                  <a:pt x="19821" y="7013"/>
                                                  <a:pt x="19794" y="6752"/>
                                                  <a:pt x="19902" y="6571"/>
                                                </a:cubicBezTo>
                                                <a:cubicBezTo>
                                                  <a:pt x="20096" y="6247"/>
                                                  <a:pt x="20425" y="6058"/>
                                                  <a:pt x="20611" y="5727"/>
                                                </a:cubicBezTo>
                                                <a:lnTo>
                                                  <a:pt x="20965" y="5094"/>
                                                </a:lnTo>
                                                <a:cubicBezTo>
                                                  <a:pt x="19395" y="4470"/>
                                                  <a:pt x="20273" y="4721"/>
                                                  <a:pt x="18308" y="4461"/>
                                                </a:cubicBezTo>
                                                <a:cubicBezTo>
                                                  <a:pt x="18131" y="4320"/>
                                                  <a:pt x="17913" y="4234"/>
                                                  <a:pt x="17777" y="4039"/>
                                                </a:cubicBezTo>
                                                <a:cubicBezTo>
                                                  <a:pt x="17533" y="3691"/>
                                                  <a:pt x="17368" y="3001"/>
                                                  <a:pt x="17245" y="2562"/>
                                                </a:cubicBezTo>
                                                <a:cubicBezTo>
                                                  <a:pt x="16849" y="3033"/>
                                                  <a:pt x="17304" y="2280"/>
                                                  <a:pt x="17245" y="2351"/>
                                                </a:cubicBezTo>
                                                <a:close/>
                                              </a:path>
                                            </a:pathLst>
                                          </a:custGeom>
                                          <a:solidFill>
                                            <a:srgbClr val="FF5D00"/>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21" name="Shape"/>
                                          <p:cNvSpPr/>
                                          <p:nvPr/>
                                        </p:nvSpPr>
                                        <p:spPr>
                                          <a:xfrm>
                                            <a:off x="4433630" y="2188524"/>
                                            <a:ext cx="485732" cy="302906"/>
                                          </a:xfrm>
                                          <a:custGeom>
                                            <a:avLst/>
                                            <a:gdLst/>
                                            <a:ahLst/>
                                            <a:cxnLst>
                                              <a:cxn ang="0">
                                                <a:pos x="wd2" y="hd2"/>
                                              </a:cxn>
                                              <a:cxn ang="5400000">
                                                <a:pos x="wd2" y="hd2"/>
                                              </a:cxn>
                                              <a:cxn ang="10800000">
                                                <a:pos x="wd2" y="hd2"/>
                                              </a:cxn>
                                              <a:cxn ang="16200000">
                                                <a:pos x="wd2" y="hd2"/>
                                              </a:cxn>
                                            </a:cxnLst>
                                            <a:rect l="0" t="0" r="r" b="b"/>
                                            <a:pathLst>
                                              <a:path w="20991" h="20925" fill="norm" stroke="1" extrusionOk="0">
                                                <a:moveTo>
                                                  <a:pt x="108" y="6126"/>
                                                </a:moveTo>
                                                <a:cubicBezTo>
                                                  <a:pt x="-165" y="4530"/>
                                                  <a:pt x="105" y="2435"/>
                                                  <a:pt x="654" y="903"/>
                                                </a:cubicBezTo>
                                                <a:cubicBezTo>
                                                  <a:pt x="940" y="106"/>
                                                  <a:pt x="1720" y="-69"/>
                                                  <a:pt x="2292" y="32"/>
                                                </a:cubicBezTo>
                                                <a:cubicBezTo>
                                                  <a:pt x="3437" y="235"/>
                                                  <a:pt x="5569" y="1773"/>
                                                  <a:pt x="5569" y="1773"/>
                                                </a:cubicBezTo>
                                                <a:cubicBezTo>
                                                  <a:pt x="11713" y="-675"/>
                                                  <a:pt x="8444" y="-206"/>
                                                  <a:pt x="15399" y="903"/>
                                                </a:cubicBezTo>
                                                <a:cubicBezTo>
                                                  <a:pt x="15945" y="1193"/>
                                                  <a:pt x="16544" y="1301"/>
                                                  <a:pt x="17037" y="1773"/>
                                                </a:cubicBezTo>
                                                <a:cubicBezTo>
                                                  <a:pt x="17479" y="2196"/>
                                                  <a:pt x="18028" y="2710"/>
                                                  <a:pt x="18129" y="3514"/>
                                                </a:cubicBezTo>
                                                <a:cubicBezTo>
                                                  <a:pt x="18299" y="4868"/>
                                                  <a:pt x="17204" y="7298"/>
                                                  <a:pt x="16491" y="7867"/>
                                                </a:cubicBezTo>
                                                <a:cubicBezTo>
                                                  <a:pt x="15820" y="8402"/>
                                                  <a:pt x="15035" y="8447"/>
                                                  <a:pt x="14307" y="8738"/>
                                                </a:cubicBezTo>
                                                <a:cubicBezTo>
                                                  <a:pt x="13943" y="9318"/>
                                                  <a:pt x="13052" y="9700"/>
                                                  <a:pt x="13214" y="10479"/>
                                                </a:cubicBezTo>
                                                <a:cubicBezTo>
                                                  <a:pt x="13396" y="11349"/>
                                                  <a:pt x="14359" y="10877"/>
                                                  <a:pt x="14853" y="11349"/>
                                                </a:cubicBezTo>
                                                <a:cubicBezTo>
                                                  <a:pt x="15294" y="11771"/>
                                                  <a:pt x="15484" y="12723"/>
                                                  <a:pt x="15945" y="13090"/>
                                                </a:cubicBezTo>
                                                <a:cubicBezTo>
                                                  <a:pt x="16975" y="13911"/>
                                                  <a:pt x="19222" y="14831"/>
                                                  <a:pt x="19222" y="14831"/>
                                                </a:cubicBezTo>
                                                <a:cubicBezTo>
                                                  <a:pt x="19990" y="16056"/>
                                                  <a:pt x="21435" y="17763"/>
                                                  <a:pt x="20860" y="20054"/>
                                                </a:cubicBezTo>
                                                <a:cubicBezTo>
                                                  <a:pt x="20646" y="20906"/>
                                                  <a:pt x="19768" y="20635"/>
                                                  <a:pt x="19222" y="20925"/>
                                                </a:cubicBezTo>
                                                <a:cubicBezTo>
                                                  <a:pt x="18129" y="20635"/>
                                                  <a:pt x="16935" y="20844"/>
                                                  <a:pt x="15945" y="20054"/>
                                                </a:cubicBezTo>
                                                <a:cubicBezTo>
                                                  <a:pt x="15358" y="19587"/>
                                                  <a:pt x="15357" y="18113"/>
                                                  <a:pt x="14853" y="17443"/>
                                                </a:cubicBezTo>
                                                <a:cubicBezTo>
                                                  <a:pt x="14227" y="16612"/>
                                                  <a:pt x="13346" y="16422"/>
                                                  <a:pt x="12668" y="15702"/>
                                                </a:cubicBezTo>
                                                <a:cubicBezTo>
                                                  <a:pt x="12240" y="15247"/>
                                                  <a:pt x="11940" y="14541"/>
                                                  <a:pt x="11576" y="13961"/>
                                                </a:cubicBezTo>
                                                <a:cubicBezTo>
                                                  <a:pt x="10666" y="14251"/>
                                                  <a:pt x="9746" y="14472"/>
                                                  <a:pt x="8846" y="14831"/>
                                                </a:cubicBezTo>
                                                <a:cubicBezTo>
                                                  <a:pt x="8287" y="15054"/>
                                                  <a:pt x="7783" y="15702"/>
                                                  <a:pt x="7207" y="15702"/>
                                                </a:cubicBezTo>
                                                <a:cubicBezTo>
                                                  <a:pt x="6457" y="15702"/>
                                                  <a:pt x="5751" y="15121"/>
                                                  <a:pt x="5023" y="14831"/>
                                                </a:cubicBezTo>
                                                <a:cubicBezTo>
                                                  <a:pt x="2019" y="11639"/>
                                                  <a:pt x="4568" y="14831"/>
                                                  <a:pt x="2292" y="10479"/>
                                                </a:cubicBezTo>
                                                <a:cubicBezTo>
                                                  <a:pt x="-115" y="5873"/>
                                                  <a:pt x="381" y="7722"/>
                                                  <a:pt x="108" y="6126"/>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22" name="Shape"/>
                                          <p:cNvSpPr/>
                                          <p:nvPr/>
                                        </p:nvSpPr>
                                        <p:spPr>
                                          <a:xfrm>
                                            <a:off x="3577054" y="482747"/>
                                            <a:ext cx="4562043" cy="2780503"/>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7"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3"/>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023" name="Line"/>
                                          <p:cNvSpPr/>
                                          <p:nvPr/>
                                        </p:nvSpPr>
                                        <p:spPr>
                                          <a:xfrm>
                                            <a:off x="6367402" y="3588376"/>
                                            <a:ext cx="1014916" cy="696181"/>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24" name="Line"/>
                                          <p:cNvSpPr/>
                                          <p:nvPr/>
                                        </p:nvSpPr>
                                        <p:spPr>
                                          <a:xfrm>
                                            <a:off x="-60" y="762258"/>
                                            <a:ext cx="2997750" cy="4041049"/>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8"/>
                                                </a:cubicBezTo>
                                                <a:cubicBezTo>
                                                  <a:pt x="48" y="2095"/>
                                                  <a:pt x="350" y="2053"/>
                                                  <a:pt x="464" y="2025"/>
                                                </a:cubicBezTo>
                                                <a:cubicBezTo>
                                                  <a:pt x="1021" y="1402"/>
                                                  <a:pt x="311" y="2168"/>
                                                  <a:pt x="826" y="1687"/>
                                                </a:cubicBezTo>
                                                <a:cubicBezTo>
                                                  <a:pt x="894" y="1624"/>
                                                  <a:pt x="922" y="1536"/>
                                                  <a:pt x="1007" y="1485"/>
                                                </a:cubicBezTo>
                                                <a:cubicBezTo>
                                                  <a:pt x="1081" y="1441"/>
                                                  <a:pt x="1188" y="1440"/>
                                                  <a:pt x="1278" y="1418"/>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3"/>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3"/>
                                                </a:cubicBezTo>
                                                <a:cubicBezTo>
                                                  <a:pt x="7797" y="1901"/>
                                                  <a:pt x="7995" y="1978"/>
                                                  <a:pt x="8149" y="2092"/>
                                                </a:cubicBezTo>
                                                <a:cubicBezTo>
                                                  <a:pt x="8209" y="2137"/>
                                                  <a:pt x="8257" y="2195"/>
                                                  <a:pt x="8330" y="2228"/>
                                                </a:cubicBezTo>
                                                <a:cubicBezTo>
                                                  <a:pt x="8412" y="2264"/>
                                                  <a:pt x="8511" y="2272"/>
                                                  <a:pt x="8601" y="2295"/>
                                                </a:cubicBezTo>
                                                <a:cubicBezTo>
                                                  <a:pt x="8872" y="2272"/>
                                                  <a:pt x="9164" y="2308"/>
                                                  <a:pt x="9415" y="2228"/>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3"/>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3"/>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8"/>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8"/>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8"/>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7"/>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7"/>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2"/>
                                                  <a:pt x="18546" y="18562"/>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7"/>
                                                </a:cubicBezTo>
                                                <a:cubicBezTo>
                                                  <a:pt x="16768" y="19845"/>
                                                  <a:pt x="16647" y="19899"/>
                                                  <a:pt x="16647" y="19980"/>
                                                </a:cubicBezTo>
                                                <a:cubicBezTo>
                                                  <a:pt x="16647" y="20061"/>
                                                  <a:pt x="16813" y="20102"/>
                                                  <a:pt x="16828" y="20182"/>
                                                </a:cubicBezTo>
                                                <a:cubicBezTo>
                                                  <a:pt x="16885" y="20479"/>
                                                  <a:pt x="16725" y="20456"/>
                                                  <a:pt x="16467" y="20520"/>
                                                </a:cubicBezTo>
                                                <a:cubicBezTo>
                                                  <a:pt x="16436" y="20587"/>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2"/>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1025" name="Line"/>
                                          <p:cNvSpPr/>
                                          <p:nvPr/>
                                        </p:nvSpPr>
                                        <p:spPr>
                                          <a:xfrm>
                                            <a:off x="2186800" y="-12"/>
                                            <a:ext cx="1025459" cy="1548158"/>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grpSp>
                              </p:grpSp>
                            </p:grpSp>
                          </p:grpSp>
                        </p:grpSp>
                      </p:grpSp>
                    </p:grpSp>
                  </p:grpSp>
                </p:grpSp>
              </p:grpSp>
            </p:grpSp>
          </p:grpSp>
        </p:grpSp>
        <p:sp>
          <p:nvSpPr>
            <p:cNvPr id="1041" name="Oval"/>
            <p:cNvSpPr/>
            <p:nvPr/>
          </p:nvSpPr>
          <p:spPr>
            <a:xfrm>
              <a:off x="1274089" y="2095427"/>
              <a:ext cx="202607" cy="214284"/>
            </a:xfrm>
            <a:prstGeom prst="ellipse">
              <a:avLst/>
            </a:prstGeom>
            <a:noFill/>
            <a:ln w="508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1042" name="Oval"/>
            <p:cNvSpPr/>
            <p:nvPr/>
          </p:nvSpPr>
          <p:spPr>
            <a:xfrm>
              <a:off x="1568651" y="1221452"/>
              <a:ext cx="202608" cy="214284"/>
            </a:xfrm>
            <a:prstGeom prst="ellipse">
              <a:avLst/>
            </a:prstGeom>
            <a:noFill/>
            <a:ln w="508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1043" name="Oval"/>
            <p:cNvSpPr/>
            <p:nvPr/>
          </p:nvSpPr>
          <p:spPr>
            <a:xfrm>
              <a:off x="2337240" y="3334529"/>
              <a:ext cx="300083" cy="293488"/>
            </a:xfrm>
            <a:prstGeom prst="ellipse">
              <a:avLst/>
            </a:prstGeom>
            <a:noFill/>
            <a:ln w="508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1044" name="Oval"/>
            <p:cNvSpPr/>
            <p:nvPr/>
          </p:nvSpPr>
          <p:spPr>
            <a:xfrm>
              <a:off x="3649952" y="2914928"/>
              <a:ext cx="300083" cy="293489"/>
            </a:xfrm>
            <a:prstGeom prst="ellipse">
              <a:avLst/>
            </a:prstGeom>
            <a:noFill/>
            <a:ln w="508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1045" name="Oval"/>
            <p:cNvSpPr/>
            <p:nvPr/>
          </p:nvSpPr>
          <p:spPr>
            <a:xfrm>
              <a:off x="4689028" y="2475745"/>
              <a:ext cx="202607" cy="214284"/>
            </a:xfrm>
            <a:prstGeom prst="ellipse">
              <a:avLst/>
            </a:prstGeom>
            <a:noFill/>
            <a:ln w="508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1046" name="Oval"/>
            <p:cNvSpPr/>
            <p:nvPr/>
          </p:nvSpPr>
          <p:spPr>
            <a:xfrm>
              <a:off x="6103619" y="1080250"/>
              <a:ext cx="300084" cy="293488"/>
            </a:xfrm>
            <a:prstGeom prst="ellipse">
              <a:avLst/>
            </a:prstGeom>
            <a:noFill/>
            <a:ln w="508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1047" name="Oval"/>
            <p:cNvSpPr/>
            <p:nvPr/>
          </p:nvSpPr>
          <p:spPr>
            <a:xfrm>
              <a:off x="6651710" y="2019227"/>
              <a:ext cx="202608" cy="214284"/>
            </a:xfrm>
            <a:prstGeom prst="ellipse">
              <a:avLst/>
            </a:prstGeom>
            <a:noFill/>
            <a:ln w="508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grpSp>
      <p:grpSp>
        <p:nvGrpSpPr>
          <p:cNvPr id="1053" name="Group"/>
          <p:cNvGrpSpPr/>
          <p:nvPr/>
        </p:nvGrpSpPr>
        <p:grpSpPr>
          <a:xfrm>
            <a:off x="3133159" y="5573942"/>
            <a:ext cx="1785081" cy="801143"/>
            <a:chOff x="0" y="0"/>
            <a:chExt cx="1785079" cy="801142"/>
          </a:xfrm>
        </p:grpSpPr>
        <p:sp>
          <p:nvSpPr>
            <p:cNvPr id="1049" name="Rectangle"/>
            <p:cNvSpPr/>
            <p:nvPr/>
          </p:nvSpPr>
          <p:spPr>
            <a:xfrm>
              <a:off x="0" y="0"/>
              <a:ext cx="300083" cy="293488"/>
            </a:xfrm>
            <a:prstGeom prst="rect">
              <a:avLst/>
            </a:prstGeom>
            <a:solidFill>
              <a:srgbClr val="EE5A30"/>
            </a:solidFill>
            <a:ln w="25400" cap="flat">
              <a:solidFill>
                <a:srgbClr val="000000"/>
              </a:solidFill>
              <a:prstDash val="solid"/>
              <a:round/>
            </a:ln>
            <a:effectLst/>
          </p:spPr>
          <p:txBody>
            <a:bodyPr wrap="square" lIns="45718" tIns="45718" rIns="45718" bIns="45718" numCol="1" anchor="ctr">
              <a:noAutofit/>
            </a:bodyPr>
            <a:lstStyle/>
            <a:p>
              <a:pPr/>
            </a:p>
          </p:txBody>
        </p:sp>
        <p:sp>
          <p:nvSpPr>
            <p:cNvPr id="1050" name="Rectangle"/>
            <p:cNvSpPr/>
            <p:nvPr/>
          </p:nvSpPr>
          <p:spPr>
            <a:xfrm>
              <a:off x="0" y="507654"/>
              <a:ext cx="300083" cy="293489"/>
            </a:xfrm>
            <a:prstGeom prst="rect">
              <a:avLst/>
            </a:prstGeom>
            <a:solidFill>
              <a:srgbClr val="296767"/>
            </a:solidFill>
            <a:ln w="25400" cap="flat">
              <a:solidFill>
                <a:srgbClr val="000000"/>
              </a:solidFill>
              <a:prstDash val="solid"/>
              <a:round/>
            </a:ln>
            <a:effectLst/>
          </p:spPr>
          <p:txBody>
            <a:bodyPr wrap="square" lIns="45718" tIns="45718" rIns="45718" bIns="45718" numCol="1" anchor="ctr">
              <a:noAutofit/>
            </a:bodyPr>
            <a:lstStyle/>
            <a:p>
              <a:pPr/>
            </a:p>
          </p:txBody>
        </p:sp>
        <p:sp>
          <p:nvSpPr>
            <p:cNvPr id="1051" name="Savannah"/>
            <p:cNvSpPr txBox="1"/>
            <p:nvPr/>
          </p:nvSpPr>
          <p:spPr>
            <a:xfrm>
              <a:off x="422761" y="8475"/>
              <a:ext cx="847734" cy="276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Savannah</a:t>
              </a:r>
            </a:p>
          </p:txBody>
        </p:sp>
        <p:sp>
          <p:nvSpPr>
            <p:cNvPr id="1052" name="Temperate Forest"/>
            <p:cNvSpPr txBox="1"/>
            <p:nvPr/>
          </p:nvSpPr>
          <p:spPr>
            <a:xfrm>
              <a:off x="387147" y="491593"/>
              <a:ext cx="1397933" cy="276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Temperate Forest</a:t>
              </a:r>
            </a:p>
          </p:txBody>
        </p:sp>
      </p:grpSp>
      <p:grpSp>
        <p:nvGrpSpPr>
          <p:cNvPr id="1058" name="Group"/>
          <p:cNvGrpSpPr/>
          <p:nvPr/>
        </p:nvGrpSpPr>
        <p:grpSpPr>
          <a:xfrm>
            <a:off x="5726563" y="5578179"/>
            <a:ext cx="980833" cy="792668"/>
            <a:chOff x="0" y="0"/>
            <a:chExt cx="980831" cy="792666"/>
          </a:xfrm>
        </p:grpSpPr>
        <p:sp>
          <p:nvSpPr>
            <p:cNvPr id="1054" name="Rectangle"/>
            <p:cNvSpPr/>
            <p:nvPr/>
          </p:nvSpPr>
          <p:spPr>
            <a:xfrm>
              <a:off x="0" y="0"/>
              <a:ext cx="300083" cy="293488"/>
            </a:xfrm>
            <a:prstGeom prst="rect">
              <a:avLst/>
            </a:prstGeom>
            <a:solidFill>
              <a:srgbClr val="FFFFFF"/>
            </a:solidFill>
            <a:ln w="25400" cap="flat">
              <a:solidFill>
                <a:srgbClr val="000000"/>
              </a:solidFill>
              <a:prstDash val="solid"/>
              <a:round/>
            </a:ln>
            <a:effectLst/>
          </p:spPr>
          <p:txBody>
            <a:bodyPr wrap="square" lIns="45718" tIns="45718" rIns="45718" bIns="45718" numCol="1" anchor="ctr">
              <a:noAutofit/>
            </a:bodyPr>
            <a:lstStyle/>
            <a:p>
              <a:pPr/>
            </a:p>
          </p:txBody>
        </p:sp>
        <p:sp>
          <p:nvSpPr>
            <p:cNvPr id="1055" name="Rectangle"/>
            <p:cNvSpPr/>
            <p:nvPr/>
          </p:nvSpPr>
          <p:spPr>
            <a:xfrm>
              <a:off x="0" y="483118"/>
              <a:ext cx="300083" cy="293488"/>
            </a:xfrm>
            <a:prstGeom prst="rect">
              <a:avLst/>
            </a:prstGeom>
            <a:solidFill>
              <a:srgbClr val="FEF866"/>
            </a:solidFill>
            <a:ln w="25400" cap="flat">
              <a:solidFill>
                <a:srgbClr val="000000"/>
              </a:solidFill>
              <a:prstDash val="solid"/>
              <a:round/>
            </a:ln>
            <a:effectLst/>
          </p:spPr>
          <p:txBody>
            <a:bodyPr wrap="square" lIns="45718" tIns="45718" rIns="45718" bIns="45718" numCol="1" anchor="ctr">
              <a:noAutofit/>
            </a:bodyPr>
            <a:lstStyle/>
            <a:p>
              <a:pPr/>
            </a:p>
          </p:txBody>
        </p:sp>
        <p:sp>
          <p:nvSpPr>
            <p:cNvPr id="1056" name="Ice"/>
            <p:cNvSpPr txBox="1"/>
            <p:nvPr/>
          </p:nvSpPr>
          <p:spPr>
            <a:xfrm>
              <a:off x="390422" y="8475"/>
              <a:ext cx="324380" cy="276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Ice</a:t>
              </a:r>
            </a:p>
          </p:txBody>
        </p:sp>
        <p:sp>
          <p:nvSpPr>
            <p:cNvPr id="1057" name="Desert"/>
            <p:cNvSpPr txBox="1"/>
            <p:nvPr/>
          </p:nvSpPr>
          <p:spPr>
            <a:xfrm>
              <a:off x="390422" y="516130"/>
              <a:ext cx="590410" cy="276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Desert</a:t>
              </a:r>
            </a:p>
          </p:txBody>
        </p:sp>
      </p:grpSp>
      <p:grpSp>
        <p:nvGrpSpPr>
          <p:cNvPr id="1061" name="Group"/>
          <p:cNvGrpSpPr/>
          <p:nvPr/>
        </p:nvGrpSpPr>
        <p:grpSpPr>
          <a:xfrm>
            <a:off x="7111375" y="5827769"/>
            <a:ext cx="1291391" cy="293488"/>
            <a:chOff x="0" y="0"/>
            <a:chExt cx="1291390" cy="293487"/>
          </a:xfrm>
        </p:grpSpPr>
        <p:sp>
          <p:nvSpPr>
            <p:cNvPr id="1059" name="Rectangle"/>
            <p:cNvSpPr/>
            <p:nvPr/>
          </p:nvSpPr>
          <p:spPr>
            <a:xfrm>
              <a:off x="0" y="0"/>
              <a:ext cx="300083" cy="293488"/>
            </a:xfrm>
            <a:prstGeom prst="rect">
              <a:avLst/>
            </a:prstGeom>
            <a:solidFill>
              <a:srgbClr val="408A06"/>
            </a:solidFill>
            <a:ln w="25400" cap="flat">
              <a:solidFill>
                <a:srgbClr val="000000"/>
              </a:solidFill>
              <a:prstDash val="solid"/>
              <a:round/>
            </a:ln>
            <a:effectLst/>
          </p:spPr>
          <p:txBody>
            <a:bodyPr wrap="square" lIns="45718" tIns="45718" rIns="45718" bIns="45718" numCol="1" anchor="ctr">
              <a:noAutofit/>
            </a:bodyPr>
            <a:lstStyle/>
            <a:p>
              <a:pPr/>
            </a:p>
          </p:txBody>
        </p:sp>
        <p:sp>
          <p:nvSpPr>
            <p:cNvPr id="1060" name="Rainforest"/>
            <p:cNvSpPr txBox="1"/>
            <p:nvPr/>
          </p:nvSpPr>
          <p:spPr>
            <a:xfrm>
              <a:off x="434789" y="8475"/>
              <a:ext cx="856602" cy="2765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sz="1300">
                  <a:latin typeface="Arial"/>
                  <a:ea typeface="Arial"/>
                  <a:cs typeface="Arial"/>
                  <a:sym typeface="Arial"/>
                </a:defRPr>
              </a:lvl1pPr>
            </a:lstStyle>
            <a:p>
              <a:pPr/>
              <a:r>
                <a:t>Rainforest</a:t>
              </a:r>
            </a:p>
          </p:txBody>
        </p:sp>
      </p:grpSp>
      <p:sp>
        <p:nvSpPr>
          <p:cNvPr id="1062" name="Seals…"/>
          <p:cNvSpPr txBox="1"/>
          <p:nvPr/>
        </p:nvSpPr>
        <p:spPr>
          <a:xfrm>
            <a:off x="1379419" y="1145263"/>
            <a:ext cx="818532" cy="696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100">
                <a:latin typeface="Arial"/>
                <a:ea typeface="Arial"/>
                <a:cs typeface="Arial"/>
                <a:sym typeface="Arial"/>
              </a:defRPr>
            </a:pPr>
            <a:r>
              <a:t>Seals</a:t>
            </a:r>
          </a:p>
          <a:p>
            <a:pPr>
              <a:defRPr sz="1100">
                <a:latin typeface="Arial"/>
                <a:ea typeface="Arial"/>
                <a:cs typeface="Arial"/>
                <a:sym typeface="Arial"/>
              </a:defRPr>
            </a:pPr>
            <a:r>
              <a:t>Polar bears</a:t>
            </a:r>
          </a:p>
          <a:p>
            <a:pPr>
              <a:defRPr sz="1100">
                <a:latin typeface="Arial"/>
                <a:ea typeface="Arial"/>
                <a:cs typeface="Arial"/>
                <a:sym typeface="Arial"/>
              </a:defRPr>
            </a:pPr>
            <a:r>
              <a:t>ArcticHare</a:t>
            </a:r>
          </a:p>
          <a:p>
            <a:pPr>
              <a:defRPr sz="1100">
                <a:latin typeface="Arial"/>
                <a:ea typeface="Arial"/>
                <a:cs typeface="Arial"/>
                <a:sym typeface="Arial"/>
              </a:defRPr>
            </a:pPr>
            <a:r>
              <a:t>Caribou</a:t>
            </a:r>
          </a:p>
        </p:txBody>
      </p:sp>
      <p:sp>
        <p:nvSpPr>
          <p:cNvPr id="1063" name="Bison…"/>
          <p:cNvSpPr txBox="1"/>
          <p:nvPr/>
        </p:nvSpPr>
        <p:spPr>
          <a:xfrm>
            <a:off x="353195" y="3080766"/>
            <a:ext cx="911712" cy="69646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100">
                <a:latin typeface="Arial"/>
                <a:ea typeface="Arial"/>
                <a:cs typeface="Arial"/>
                <a:sym typeface="Arial"/>
              </a:defRPr>
            </a:pPr>
            <a:r>
              <a:t>Bison</a:t>
            </a:r>
          </a:p>
          <a:p>
            <a:pPr>
              <a:defRPr sz="1100">
                <a:latin typeface="Arial"/>
                <a:ea typeface="Arial"/>
                <a:cs typeface="Arial"/>
                <a:sym typeface="Arial"/>
              </a:defRPr>
            </a:pPr>
            <a:r>
              <a:t>Coyotes</a:t>
            </a:r>
          </a:p>
          <a:p>
            <a:pPr>
              <a:defRPr sz="1100">
                <a:latin typeface="Arial"/>
                <a:ea typeface="Arial"/>
                <a:cs typeface="Arial"/>
                <a:sym typeface="Arial"/>
              </a:defRPr>
            </a:pPr>
            <a:r>
              <a:t>Rattlesnakes</a:t>
            </a:r>
          </a:p>
          <a:p>
            <a:pPr>
              <a:defRPr sz="1100">
                <a:latin typeface="Arial"/>
                <a:ea typeface="Arial"/>
                <a:cs typeface="Arial"/>
                <a:sym typeface="Arial"/>
              </a:defRPr>
            </a:pPr>
            <a:r>
              <a:t>Prairie Dogs</a:t>
            </a:r>
          </a:p>
        </p:txBody>
      </p:sp>
      <p:sp>
        <p:nvSpPr>
          <p:cNvPr id="1064" name="Sloths…"/>
          <p:cNvSpPr txBox="1"/>
          <p:nvPr/>
        </p:nvSpPr>
        <p:spPr>
          <a:xfrm>
            <a:off x="1255135" y="4397794"/>
            <a:ext cx="1067100" cy="696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100">
                <a:latin typeface="Arial"/>
                <a:ea typeface="Arial"/>
                <a:cs typeface="Arial"/>
                <a:sym typeface="Arial"/>
              </a:defRPr>
            </a:pPr>
            <a:r>
              <a:t>Sloths</a:t>
            </a:r>
          </a:p>
          <a:p>
            <a:pPr>
              <a:defRPr sz="1100">
                <a:latin typeface="Arial"/>
                <a:ea typeface="Arial"/>
                <a:cs typeface="Arial"/>
                <a:sym typeface="Arial"/>
              </a:defRPr>
            </a:pPr>
            <a:r>
              <a:t>Chameleons</a:t>
            </a:r>
          </a:p>
          <a:p>
            <a:pPr>
              <a:defRPr sz="1100">
                <a:latin typeface="Arial"/>
                <a:ea typeface="Arial"/>
                <a:cs typeface="Arial"/>
                <a:sym typeface="Arial"/>
              </a:defRPr>
            </a:pPr>
            <a:r>
              <a:t>Giant Anteaters</a:t>
            </a:r>
          </a:p>
          <a:p>
            <a:pPr>
              <a:defRPr sz="1100">
                <a:latin typeface="Arial"/>
                <a:ea typeface="Arial"/>
                <a:cs typeface="Arial"/>
                <a:sym typeface="Arial"/>
              </a:defRPr>
            </a:pPr>
            <a:r>
              <a:t>Jaguars</a:t>
            </a:r>
          </a:p>
        </p:txBody>
      </p:sp>
      <p:sp>
        <p:nvSpPr>
          <p:cNvPr id="1065" name="Elephants…"/>
          <p:cNvSpPr txBox="1"/>
          <p:nvPr/>
        </p:nvSpPr>
        <p:spPr>
          <a:xfrm>
            <a:off x="2901374" y="3485514"/>
            <a:ext cx="888451" cy="696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100">
                <a:latin typeface="Arial"/>
                <a:ea typeface="Arial"/>
                <a:cs typeface="Arial"/>
                <a:sym typeface="Arial"/>
              </a:defRPr>
            </a:pPr>
            <a:r>
              <a:t>Elephants</a:t>
            </a:r>
          </a:p>
          <a:p>
            <a:pPr>
              <a:defRPr sz="1100">
                <a:latin typeface="Arial"/>
                <a:ea typeface="Arial"/>
                <a:cs typeface="Arial"/>
                <a:sym typeface="Arial"/>
              </a:defRPr>
            </a:pPr>
            <a:r>
              <a:t>Zebras</a:t>
            </a:r>
          </a:p>
          <a:p>
            <a:pPr>
              <a:defRPr sz="1100">
                <a:latin typeface="Arial"/>
                <a:ea typeface="Arial"/>
                <a:cs typeface="Arial"/>
                <a:sym typeface="Arial"/>
              </a:defRPr>
            </a:pPr>
            <a:r>
              <a:t>Hippopotami</a:t>
            </a:r>
          </a:p>
          <a:p>
            <a:pPr>
              <a:defRPr sz="1100">
                <a:latin typeface="Arial"/>
                <a:ea typeface="Arial"/>
                <a:cs typeface="Arial"/>
                <a:sym typeface="Arial"/>
              </a:defRPr>
            </a:pPr>
            <a:r>
              <a:t>Ducks</a:t>
            </a:r>
          </a:p>
        </p:txBody>
      </p:sp>
      <p:sp>
        <p:nvSpPr>
          <p:cNvPr id="1066" name="Camels…"/>
          <p:cNvSpPr txBox="1"/>
          <p:nvPr/>
        </p:nvSpPr>
        <p:spPr>
          <a:xfrm>
            <a:off x="5285748" y="4160379"/>
            <a:ext cx="911780" cy="696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100">
                <a:latin typeface="Arial"/>
                <a:ea typeface="Arial"/>
                <a:cs typeface="Arial"/>
                <a:sym typeface="Arial"/>
              </a:defRPr>
            </a:pPr>
            <a:r>
              <a:t>Camels</a:t>
            </a:r>
          </a:p>
          <a:p>
            <a:pPr>
              <a:defRPr sz="1100">
                <a:latin typeface="Arial"/>
                <a:ea typeface="Arial"/>
                <a:cs typeface="Arial"/>
                <a:sym typeface="Arial"/>
              </a:defRPr>
            </a:pPr>
            <a:r>
              <a:t>Rattlesnakes</a:t>
            </a:r>
          </a:p>
          <a:p>
            <a:pPr>
              <a:defRPr sz="1100">
                <a:latin typeface="Arial"/>
                <a:ea typeface="Arial"/>
                <a:cs typeface="Arial"/>
                <a:sym typeface="Arial"/>
              </a:defRPr>
            </a:pPr>
            <a:r>
              <a:t>Roadrunners</a:t>
            </a:r>
          </a:p>
          <a:p>
            <a:pPr>
              <a:defRPr sz="1100">
                <a:latin typeface="Arial"/>
                <a:ea typeface="Arial"/>
                <a:cs typeface="Arial"/>
                <a:sym typeface="Arial"/>
              </a:defRPr>
            </a:pPr>
            <a:r>
              <a:t>Tortoises</a:t>
            </a:r>
          </a:p>
        </p:txBody>
      </p:sp>
      <p:sp>
        <p:nvSpPr>
          <p:cNvPr id="1067" name="Squirrels…"/>
          <p:cNvSpPr txBox="1"/>
          <p:nvPr/>
        </p:nvSpPr>
        <p:spPr>
          <a:xfrm>
            <a:off x="7334539" y="3259404"/>
            <a:ext cx="1051616" cy="84886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100">
                <a:latin typeface="Arial"/>
                <a:ea typeface="Arial"/>
                <a:cs typeface="Arial"/>
                <a:sym typeface="Arial"/>
              </a:defRPr>
            </a:pPr>
            <a:r>
              <a:t>Squirrels</a:t>
            </a:r>
          </a:p>
          <a:p>
            <a:pPr>
              <a:defRPr sz="1100">
                <a:latin typeface="Arial"/>
                <a:ea typeface="Arial"/>
                <a:cs typeface="Arial"/>
                <a:sym typeface="Arial"/>
              </a:defRPr>
            </a:pPr>
            <a:r>
              <a:t>Bears</a:t>
            </a:r>
          </a:p>
          <a:p>
            <a:pPr>
              <a:defRPr sz="1100">
                <a:latin typeface="Arial"/>
                <a:ea typeface="Arial"/>
                <a:cs typeface="Arial"/>
                <a:sym typeface="Arial"/>
              </a:defRPr>
            </a:pPr>
            <a:r>
              <a:t>Mountain Lions</a:t>
            </a:r>
          </a:p>
          <a:p>
            <a:pPr>
              <a:defRPr sz="1100">
                <a:latin typeface="Arial"/>
                <a:ea typeface="Arial"/>
                <a:cs typeface="Arial"/>
                <a:sym typeface="Arial"/>
              </a:defRPr>
            </a:pPr>
            <a:r>
              <a:t>Woodpeckers</a:t>
            </a:r>
          </a:p>
        </p:txBody>
      </p:sp>
      <p:sp>
        <p:nvSpPr>
          <p:cNvPr id="1068" name="Wolves…"/>
          <p:cNvSpPr txBox="1"/>
          <p:nvPr/>
        </p:nvSpPr>
        <p:spPr>
          <a:xfrm>
            <a:off x="6631630" y="1069063"/>
            <a:ext cx="655368" cy="10012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100">
                <a:latin typeface="Arial"/>
                <a:ea typeface="Arial"/>
                <a:cs typeface="Arial"/>
                <a:sym typeface="Arial"/>
              </a:defRPr>
            </a:pPr>
            <a:r>
              <a:t>Wolves</a:t>
            </a:r>
          </a:p>
          <a:p>
            <a:pPr>
              <a:defRPr sz="1100">
                <a:latin typeface="Arial"/>
                <a:ea typeface="Arial"/>
                <a:cs typeface="Arial"/>
                <a:sym typeface="Arial"/>
              </a:defRPr>
            </a:pPr>
            <a:r>
              <a:t>Caribou</a:t>
            </a:r>
          </a:p>
          <a:p>
            <a:pPr>
              <a:defRPr sz="1100">
                <a:latin typeface="Arial"/>
                <a:ea typeface="Arial"/>
                <a:cs typeface="Arial"/>
                <a:sym typeface="Arial"/>
              </a:defRPr>
            </a:pPr>
            <a:r>
              <a:t>Squirrels</a:t>
            </a:r>
          </a:p>
          <a:p>
            <a:pPr>
              <a:defRPr sz="1100">
                <a:latin typeface="Arial"/>
                <a:ea typeface="Arial"/>
                <a:cs typeface="Arial"/>
                <a:sym typeface="Arial"/>
              </a:defRPr>
            </a:pPr>
            <a:r>
              <a:t>Beavers</a:t>
            </a:r>
          </a:p>
          <a:p>
            <a:pPr>
              <a:defRPr sz="1100">
                <a:latin typeface="Arial"/>
                <a:ea typeface="Arial"/>
                <a:cs typeface="Arial"/>
                <a:sym typeface="Arial"/>
              </a:defRPr>
            </a:pPr>
          </a:p>
        </p:txBody>
      </p:sp>
      <p:sp>
        <p:nvSpPr>
          <p:cNvPr id="1069" name="Line"/>
          <p:cNvSpPr/>
          <p:nvPr/>
        </p:nvSpPr>
        <p:spPr>
          <a:xfrm flipH="1" flipV="1">
            <a:off x="1729795" y="1777631"/>
            <a:ext cx="156594" cy="491019"/>
          </a:xfrm>
          <a:prstGeom prst="line">
            <a:avLst/>
          </a:prstGeom>
          <a:ln w="25400">
            <a:solidFill>
              <a:srgbClr val="000000"/>
            </a:solidFill>
            <a:miter lim="400000"/>
            <a:tailEnd type="triangle"/>
          </a:ln>
        </p:spPr>
        <p:txBody>
          <a:bodyPr lIns="45718" tIns="45718" rIns="45718" bIns="45718"/>
          <a:lstStyle/>
          <a:p>
            <a:pPr/>
          </a:p>
        </p:txBody>
      </p:sp>
      <p:sp>
        <p:nvSpPr>
          <p:cNvPr id="1070" name="Line"/>
          <p:cNvSpPr/>
          <p:nvPr/>
        </p:nvSpPr>
        <p:spPr>
          <a:xfrm flipH="1">
            <a:off x="881177" y="3131508"/>
            <a:ext cx="679206" cy="1"/>
          </a:xfrm>
          <a:prstGeom prst="line">
            <a:avLst/>
          </a:prstGeom>
          <a:ln w="25400">
            <a:solidFill>
              <a:srgbClr val="000000"/>
            </a:solidFill>
            <a:miter lim="400000"/>
            <a:tailEnd type="triangle"/>
          </a:ln>
        </p:spPr>
        <p:txBody>
          <a:bodyPr lIns="45718" tIns="45718" rIns="45718" bIns="45718"/>
          <a:lstStyle/>
          <a:p>
            <a:pPr/>
          </a:p>
        </p:txBody>
      </p:sp>
      <p:sp>
        <p:nvSpPr>
          <p:cNvPr id="1071" name="Line"/>
          <p:cNvSpPr/>
          <p:nvPr/>
        </p:nvSpPr>
        <p:spPr>
          <a:xfrm flipH="1">
            <a:off x="1890634" y="4508613"/>
            <a:ext cx="679206" cy="1"/>
          </a:xfrm>
          <a:prstGeom prst="line">
            <a:avLst/>
          </a:prstGeom>
          <a:ln w="25400">
            <a:solidFill>
              <a:srgbClr val="000000"/>
            </a:solidFill>
            <a:miter lim="400000"/>
            <a:tailEnd type="triangle"/>
          </a:ln>
        </p:spPr>
        <p:txBody>
          <a:bodyPr lIns="45718" tIns="45718" rIns="45718" bIns="45718"/>
          <a:lstStyle/>
          <a:p>
            <a:pPr/>
          </a:p>
        </p:txBody>
      </p:sp>
      <p:sp>
        <p:nvSpPr>
          <p:cNvPr id="1072" name="Line"/>
          <p:cNvSpPr/>
          <p:nvPr/>
        </p:nvSpPr>
        <p:spPr>
          <a:xfrm flipH="1" flipV="1">
            <a:off x="3601788" y="3676177"/>
            <a:ext cx="306164" cy="306163"/>
          </a:xfrm>
          <a:prstGeom prst="line">
            <a:avLst/>
          </a:prstGeom>
          <a:ln w="25400">
            <a:solidFill>
              <a:srgbClr val="000000"/>
            </a:solidFill>
            <a:miter lim="400000"/>
            <a:tailEnd type="triangle"/>
          </a:ln>
        </p:spPr>
        <p:txBody>
          <a:bodyPr lIns="45718" tIns="45718" rIns="45718" bIns="45718"/>
          <a:lstStyle/>
          <a:p>
            <a:pPr/>
          </a:p>
        </p:txBody>
      </p:sp>
      <p:sp>
        <p:nvSpPr>
          <p:cNvPr id="1073" name="Line"/>
          <p:cNvSpPr/>
          <p:nvPr/>
        </p:nvSpPr>
        <p:spPr>
          <a:xfrm>
            <a:off x="5047761" y="3686115"/>
            <a:ext cx="495868" cy="495868"/>
          </a:xfrm>
          <a:prstGeom prst="line">
            <a:avLst/>
          </a:prstGeom>
          <a:ln w="25400">
            <a:solidFill>
              <a:srgbClr val="000000"/>
            </a:solidFill>
            <a:miter lim="400000"/>
            <a:tailEnd type="triangle"/>
          </a:ln>
        </p:spPr>
        <p:txBody>
          <a:bodyPr lIns="45718" tIns="45718" rIns="45718" bIns="45718"/>
          <a:lstStyle/>
          <a:p>
            <a:pPr/>
          </a:p>
        </p:txBody>
      </p:sp>
      <p:sp>
        <p:nvSpPr>
          <p:cNvPr id="1074" name="Line"/>
          <p:cNvSpPr/>
          <p:nvPr/>
        </p:nvSpPr>
        <p:spPr>
          <a:xfrm>
            <a:off x="7051816" y="3089283"/>
            <a:ext cx="218004" cy="218004"/>
          </a:xfrm>
          <a:prstGeom prst="line">
            <a:avLst/>
          </a:prstGeom>
          <a:ln w="25400">
            <a:solidFill>
              <a:srgbClr val="000000"/>
            </a:solidFill>
            <a:miter lim="400000"/>
            <a:tailEnd type="triangle"/>
          </a:ln>
        </p:spPr>
        <p:txBody>
          <a:bodyPr lIns="45718" tIns="45718" rIns="45718" bIns="45718"/>
          <a:lstStyle/>
          <a:p>
            <a:pPr/>
          </a:p>
        </p:txBody>
      </p:sp>
      <p:sp>
        <p:nvSpPr>
          <p:cNvPr id="1075" name="Line"/>
          <p:cNvSpPr/>
          <p:nvPr/>
        </p:nvSpPr>
        <p:spPr>
          <a:xfrm flipV="1">
            <a:off x="6548814" y="1798867"/>
            <a:ext cx="322775" cy="322774"/>
          </a:xfrm>
          <a:prstGeom prst="line">
            <a:avLst/>
          </a:prstGeom>
          <a:ln w="25400">
            <a:solidFill>
              <a:srgbClr val="000000"/>
            </a:solidFill>
            <a:miter lim="400000"/>
            <a:tailEnd type="triangle"/>
          </a:ln>
        </p:spPr>
        <p:txBody>
          <a:bodyPr lIns="45718" tIns="45718" rIns="45718" bIns="45718"/>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How is climate different from weather?…"/>
          <p:cNvSpPr txBox="1"/>
          <p:nvPr/>
        </p:nvSpPr>
        <p:spPr>
          <a:xfrm>
            <a:off x="894555" y="1339291"/>
            <a:ext cx="7583490" cy="36137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b="1">
                <a:latin typeface="Arial"/>
                <a:ea typeface="Arial"/>
                <a:cs typeface="Arial"/>
                <a:sym typeface="Arial"/>
              </a:defRPr>
            </a:pPr>
            <a:r>
              <a:t>How is climate different from weather?</a:t>
            </a:r>
          </a:p>
          <a:p>
            <a:pPr>
              <a:spcBef>
                <a:spcPts val="1200"/>
              </a:spcBef>
              <a:defRPr b="1">
                <a:latin typeface="Arial"/>
                <a:ea typeface="Arial"/>
                <a:cs typeface="Arial"/>
                <a:sym typeface="Arial"/>
              </a:defRPr>
            </a:pPr>
          </a:p>
          <a:p>
            <a:pPr>
              <a:spcBef>
                <a:spcPts val="1200"/>
              </a:spcBef>
              <a:defRPr>
                <a:latin typeface="Arial"/>
                <a:ea typeface="Arial"/>
                <a:cs typeface="Arial"/>
                <a:sym typeface="Arial"/>
              </a:defRPr>
            </a:pPr>
            <a:r>
              <a:t>Weather is the day to day changes in the atmosphere. It includes any precipitation that </a:t>
            </a:r>
            <a:r>
              <a:t>falls</a:t>
            </a:r>
            <a:r>
              <a:t>, the temperature of the air, and the wind conditions.  </a:t>
            </a:r>
            <a:r>
              <a:rPr b="1"/>
              <a:t>BUT</a:t>
            </a:r>
            <a:r>
              <a:rPr b="1"/>
              <a:t>:</a:t>
            </a:r>
            <a:r>
              <a:t> the weather over an area changes from day to day. </a:t>
            </a:r>
          </a:p>
          <a:p>
            <a:pPr>
              <a:spcBef>
                <a:spcPts val="1200"/>
              </a:spcBef>
              <a:defRPr>
                <a:latin typeface="Arial"/>
                <a:ea typeface="Arial"/>
                <a:cs typeface="Arial"/>
                <a:sym typeface="Arial"/>
              </a:defRPr>
            </a:pPr>
          </a:p>
          <a:p>
            <a:pPr>
              <a:spcBef>
                <a:spcPts val="1200"/>
              </a:spcBef>
              <a:defRPr>
                <a:latin typeface="Arial"/>
                <a:ea typeface="Arial"/>
                <a:cs typeface="Arial"/>
                <a:sym typeface="Arial"/>
              </a:defRPr>
            </a:pPr>
            <a:r>
              <a:t>Climate describes the </a:t>
            </a:r>
            <a:r>
              <a:rPr b="1"/>
              <a:t>PATTERN</a:t>
            </a:r>
            <a:r>
              <a:t> of weather that occurs in an area over a long period of time such as 30 years. The climate of a certain area will be the same year to year.</a:t>
            </a:r>
          </a:p>
        </p:txBody>
      </p:sp>
      <p:sp>
        <p:nvSpPr>
          <p:cNvPr id="210"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211" name="Climate"/>
          <p:cNvSpPr txBox="1"/>
          <p:nvPr/>
        </p:nvSpPr>
        <p:spPr>
          <a:xfrm>
            <a:off x="3200400" y="0"/>
            <a:ext cx="2971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Climate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2. They have different seasons because of…"/>
          <p:cNvSpPr txBox="1"/>
          <p:nvPr>
            <p:ph type="title"/>
          </p:nvPr>
        </p:nvSpPr>
        <p:spPr>
          <a:xfrm>
            <a:off x="-14288" y="274638"/>
            <a:ext cx="9144001" cy="1143002"/>
          </a:xfrm>
          <a:prstGeom prst="rect">
            <a:avLst/>
          </a:prstGeom>
        </p:spPr>
        <p:txBody>
          <a:bodyPr/>
          <a:lstStyle/>
          <a:p>
            <a:pPr algn="ctr" defTabSz="850391">
              <a:spcBef>
                <a:spcPts val="700"/>
              </a:spcBef>
              <a:defRPr sz="2900">
                <a:latin typeface="Arial"/>
                <a:ea typeface="Arial"/>
                <a:cs typeface="Arial"/>
                <a:sym typeface="Arial"/>
              </a:defRPr>
            </a:pPr>
            <a:r>
              <a:t>2. They have different seasons because of </a:t>
            </a:r>
          </a:p>
          <a:p>
            <a:pPr algn="ctr" defTabSz="850391">
              <a:spcBef>
                <a:spcPts val="700"/>
              </a:spcBef>
              <a:defRPr sz="2900">
                <a:latin typeface="Arial"/>
                <a:ea typeface="Arial"/>
                <a:cs typeface="Arial"/>
                <a:sym typeface="Arial"/>
              </a:defRPr>
            </a:pPr>
            <a:r>
              <a:t>the tilt of the Earth.</a:t>
            </a:r>
          </a:p>
        </p:txBody>
      </p:sp>
      <p:sp>
        <p:nvSpPr>
          <p:cNvPr id="1080"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grpSp>
        <p:nvGrpSpPr>
          <p:cNvPr id="1090" name="Group"/>
          <p:cNvGrpSpPr/>
          <p:nvPr/>
        </p:nvGrpSpPr>
        <p:grpSpPr>
          <a:xfrm>
            <a:off x="218782" y="1031744"/>
            <a:ext cx="8706436" cy="5848838"/>
            <a:chOff x="0" y="0"/>
            <a:chExt cx="8706435" cy="5848836"/>
          </a:xfrm>
        </p:grpSpPr>
        <p:pic>
          <p:nvPicPr>
            <p:cNvPr id="1081" name="image41.png" descr="image41.png"/>
            <p:cNvPicPr>
              <a:picLocks noChangeAspect="1"/>
            </p:cNvPicPr>
            <p:nvPr/>
          </p:nvPicPr>
          <p:blipFill>
            <a:blip r:embed="rId3">
              <a:extLst/>
            </a:blip>
            <a:stretch>
              <a:fillRect/>
            </a:stretch>
          </p:blipFill>
          <p:spPr>
            <a:xfrm>
              <a:off x="2361529" y="1008818"/>
              <a:ext cx="3514841" cy="3354745"/>
            </a:xfrm>
            <a:prstGeom prst="rect">
              <a:avLst/>
            </a:prstGeom>
            <a:ln w="12700" cap="flat">
              <a:noFill/>
              <a:miter lim="400000"/>
            </a:ln>
            <a:effectLst/>
          </p:spPr>
        </p:pic>
        <p:pic>
          <p:nvPicPr>
            <p:cNvPr id="1082" name="image42.jpg" descr="image42.jpg"/>
            <p:cNvPicPr>
              <a:picLocks noChangeAspect="1"/>
            </p:cNvPicPr>
            <p:nvPr/>
          </p:nvPicPr>
          <p:blipFill>
            <a:blip r:embed="rId4">
              <a:extLst/>
            </a:blip>
            <a:stretch>
              <a:fillRect/>
            </a:stretch>
          </p:blipFill>
          <p:spPr>
            <a:xfrm>
              <a:off x="6370030" y="0"/>
              <a:ext cx="2336406" cy="1752304"/>
            </a:xfrm>
            <a:prstGeom prst="rect">
              <a:avLst/>
            </a:prstGeom>
            <a:ln w="12700" cap="flat">
              <a:noFill/>
              <a:miter lim="400000"/>
            </a:ln>
            <a:effectLst/>
          </p:spPr>
        </p:pic>
        <p:pic>
          <p:nvPicPr>
            <p:cNvPr id="1083" name="image43.jpg" descr="image43.jpg"/>
            <p:cNvPicPr>
              <a:picLocks noChangeAspect="1"/>
            </p:cNvPicPr>
            <p:nvPr/>
          </p:nvPicPr>
          <p:blipFill>
            <a:blip r:embed="rId5">
              <a:extLst/>
            </a:blip>
            <a:stretch>
              <a:fillRect/>
            </a:stretch>
          </p:blipFill>
          <p:spPr>
            <a:xfrm>
              <a:off x="6370030" y="3646768"/>
              <a:ext cx="2336406" cy="1752305"/>
            </a:xfrm>
            <a:prstGeom prst="rect">
              <a:avLst/>
            </a:prstGeom>
            <a:ln w="12700" cap="flat">
              <a:noFill/>
              <a:miter lim="400000"/>
            </a:ln>
            <a:effectLst/>
          </p:spPr>
        </p:pic>
        <p:pic>
          <p:nvPicPr>
            <p:cNvPr id="1084" name="image44.jpg" descr="image44.jpg"/>
            <p:cNvPicPr>
              <a:picLocks noChangeAspect="1"/>
            </p:cNvPicPr>
            <p:nvPr/>
          </p:nvPicPr>
          <p:blipFill>
            <a:blip r:embed="rId6">
              <a:extLst/>
            </a:blip>
            <a:srcRect l="0" t="0" r="11252" b="0"/>
            <a:stretch>
              <a:fillRect/>
            </a:stretch>
          </p:blipFill>
          <p:spPr>
            <a:xfrm>
              <a:off x="0" y="3725129"/>
              <a:ext cx="2341018" cy="1757867"/>
            </a:xfrm>
            <a:prstGeom prst="rect">
              <a:avLst/>
            </a:prstGeom>
            <a:ln w="12700" cap="flat">
              <a:noFill/>
              <a:miter lim="400000"/>
            </a:ln>
            <a:effectLst/>
          </p:spPr>
        </p:pic>
        <p:pic>
          <p:nvPicPr>
            <p:cNvPr id="1085" name="image45.jpg" descr="image45.jpg"/>
            <p:cNvPicPr>
              <a:picLocks noChangeAspect="1"/>
            </p:cNvPicPr>
            <p:nvPr/>
          </p:nvPicPr>
          <p:blipFill>
            <a:blip r:embed="rId7">
              <a:extLst/>
            </a:blip>
            <a:stretch>
              <a:fillRect/>
            </a:stretch>
          </p:blipFill>
          <p:spPr>
            <a:xfrm>
              <a:off x="0" y="0"/>
              <a:ext cx="2336405" cy="1752304"/>
            </a:xfrm>
            <a:prstGeom prst="rect">
              <a:avLst/>
            </a:prstGeom>
            <a:ln w="12700" cap="flat">
              <a:noFill/>
              <a:miter lim="400000"/>
            </a:ln>
            <a:effectLst/>
          </p:spPr>
        </p:pic>
        <p:sp>
          <p:nvSpPr>
            <p:cNvPr id="1086" name="Summer"/>
            <p:cNvSpPr txBox="1"/>
            <p:nvPr/>
          </p:nvSpPr>
          <p:spPr>
            <a:xfrm>
              <a:off x="536654" y="1769230"/>
              <a:ext cx="1239690" cy="426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b="1" sz="1800">
                  <a:latin typeface="Arial"/>
                  <a:ea typeface="Arial"/>
                  <a:cs typeface="Arial"/>
                  <a:sym typeface="Arial"/>
                </a:defRPr>
              </a:lvl1pPr>
            </a:lstStyle>
            <a:p>
              <a:pPr/>
              <a:r>
                <a:t>Summer</a:t>
              </a:r>
            </a:p>
          </p:txBody>
        </p:sp>
        <p:sp>
          <p:nvSpPr>
            <p:cNvPr id="1087" name="Winter"/>
            <p:cNvSpPr txBox="1"/>
            <p:nvPr/>
          </p:nvSpPr>
          <p:spPr>
            <a:xfrm>
              <a:off x="7031513" y="5422180"/>
              <a:ext cx="989523" cy="426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b="1" sz="1800">
                  <a:latin typeface="Arial"/>
                  <a:ea typeface="Arial"/>
                  <a:cs typeface="Arial"/>
                  <a:sym typeface="Arial"/>
                </a:defRPr>
              </a:lvl1pPr>
            </a:lstStyle>
            <a:p>
              <a:pPr/>
              <a:r>
                <a:t>Winter</a:t>
              </a:r>
            </a:p>
          </p:txBody>
        </p:sp>
        <p:sp>
          <p:nvSpPr>
            <p:cNvPr id="1088" name="Spring"/>
            <p:cNvSpPr txBox="1"/>
            <p:nvPr/>
          </p:nvSpPr>
          <p:spPr>
            <a:xfrm>
              <a:off x="6993414" y="1753778"/>
              <a:ext cx="1007451" cy="426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b="1" sz="1800">
                  <a:latin typeface="Arial"/>
                  <a:ea typeface="Arial"/>
                  <a:cs typeface="Arial"/>
                  <a:sym typeface="Arial"/>
                </a:defRPr>
              </a:lvl1pPr>
            </a:lstStyle>
            <a:p>
              <a:pPr/>
              <a:r>
                <a:t>Spring</a:t>
              </a:r>
            </a:p>
          </p:txBody>
        </p:sp>
        <p:sp>
          <p:nvSpPr>
            <p:cNvPr id="1089" name="Autumn"/>
            <p:cNvSpPr txBox="1"/>
            <p:nvPr/>
          </p:nvSpPr>
          <p:spPr>
            <a:xfrm>
              <a:off x="564811" y="5422180"/>
              <a:ext cx="1176417" cy="426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b="1" sz="1800">
                  <a:latin typeface="Arial"/>
                  <a:ea typeface="Arial"/>
                  <a:cs typeface="Arial"/>
                  <a:sym typeface="Arial"/>
                </a:defRPr>
              </a:lvl1pPr>
            </a:lstStyle>
            <a:p>
              <a:pPr/>
              <a:r>
                <a:t>Autumn</a:t>
              </a:r>
            </a:p>
          </p:txBody>
        </p:sp>
      </p:gr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4" name="3. They are connected with other biomes."/>
          <p:cNvSpPr txBox="1"/>
          <p:nvPr>
            <p:ph type="title"/>
          </p:nvPr>
        </p:nvSpPr>
        <p:spPr>
          <a:xfrm>
            <a:off x="-3317" y="274638"/>
            <a:ext cx="9150634" cy="1143002"/>
          </a:xfrm>
          <a:prstGeom prst="rect">
            <a:avLst/>
          </a:prstGeom>
        </p:spPr>
        <p:txBody>
          <a:bodyPr/>
          <a:lstStyle>
            <a:lvl1pPr algn="ctr">
              <a:spcBef>
                <a:spcPts val="700"/>
              </a:spcBef>
              <a:defRPr sz="3600">
                <a:latin typeface="Arial"/>
                <a:ea typeface="Arial"/>
                <a:cs typeface="Arial"/>
                <a:sym typeface="Arial"/>
              </a:defRPr>
            </a:lvl1pPr>
          </a:lstStyle>
          <a:p>
            <a:pPr/>
            <a:r>
              <a:t>3. They are connected with other biomes.</a:t>
            </a:r>
          </a:p>
        </p:txBody>
      </p:sp>
      <p:sp>
        <p:nvSpPr>
          <p:cNvPr id="1095" name="Which biomes do you see interacting in this picture?"/>
          <p:cNvSpPr txBox="1"/>
          <p:nvPr/>
        </p:nvSpPr>
        <p:spPr>
          <a:xfrm>
            <a:off x="0" y="6077953"/>
            <a:ext cx="9144001"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800">
                <a:latin typeface="Arial"/>
                <a:ea typeface="Arial"/>
                <a:cs typeface="Arial"/>
                <a:sym typeface="Arial"/>
              </a:defRPr>
            </a:lvl1pPr>
          </a:lstStyle>
          <a:p>
            <a:pPr/>
            <a:r>
              <a:t>Which biomes do you see interacting in this picture? </a:t>
            </a:r>
          </a:p>
        </p:txBody>
      </p:sp>
      <p:sp>
        <p:nvSpPr>
          <p:cNvPr id="1096"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097" name="Erie Wildlife Refuge.jpg" descr="Erie Wildlife Refuge.jpg"/>
          <p:cNvPicPr>
            <a:picLocks noChangeAspect="1"/>
          </p:cNvPicPr>
          <p:nvPr/>
        </p:nvPicPr>
        <p:blipFill>
          <a:blip r:embed="rId3">
            <a:extLst/>
          </a:blip>
          <a:stretch>
            <a:fillRect/>
          </a:stretch>
        </p:blipFill>
        <p:spPr>
          <a:xfrm>
            <a:off x="1518078" y="1138558"/>
            <a:ext cx="6107844" cy="4580884"/>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4. Humans can change biomes."/>
          <p:cNvSpPr txBox="1"/>
          <p:nvPr>
            <p:ph type="title"/>
          </p:nvPr>
        </p:nvSpPr>
        <p:spPr>
          <a:xfrm>
            <a:off x="5588" y="274638"/>
            <a:ext cx="9132824" cy="1143002"/>
          </a:xfrm>
          <a:prstGeom prst="rect">
            <a:avLst/>
          </a:prstGeom>
        </p:spPr>
        <p:txBody>
          <a:bodyPr/>
          <a:lstStyle>
            <a:lvl1pPr algn="ctr">
              <a:defRPr sz="3600">
                <a:latin typeface="Arial"/>
                <a:ea typeface="Arial"/>
                <a:cs typeface="Arial"/>
                <a:sym typeface="Arial"/>
              </a:defRPr>
            </a:lvl1pPr>
          </a:lstStyle>
          <a:p>
            <a:pPr/>
            <a:r>
              <a:t>4. Humans can change biomes.</a:t>
            </a:r>
          </a:p>
        </p:txBody>
      </p:sp>
      <p:pic>
        <p:nvPicPr>
          <p:cNvPr id="1102" name="image47.jpeg" descr="image47.jpeg"/>
          <p:cNvPicPr>
            <a:picLocks noChangeAspect="1"/>
          </p:cNvPicPr>
          <p:nvPr/>
        </p:nvPicPr>
        <p:blipFill>
          <a:blip r:embed="rId3">
            <a:extLst/>
          </a:blip>
          <a:stretch>
            <a:fillRect/>
          </a:stretch>
        </p:blipFill>
        <p:spPr>
          <a:xfrm>
            <a:off x="1262484" y="1197807"/>
            <a:ext cx="6619032" cy="4411586"/>
          </a:xfrm>
          <a:prstGeom prst="rect">
            <a:avLst/>
          </a:prstGeom>
          <a:ln w="12700">
            <a:miter lim="400000"/>
          </a:ln>
        </p:spPr>
      </p:pic>
      <p:sp>
        <p:nvSpPr>
          <p:cNvPr id="1103" name="Changes can be good or bad.…"/>
          <p:cNvSpPr txBox="1"/>
          <p:nvPr/>
        </p:nvSpPr>
        <p:spPr>
          <a:xfrm>
            <a:off x="-1" y="5769052"/>
            <a:ext cx="9144002"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800">
                <a:latin typeface="Arial"/>
                <a:ea typeface="Arial"/>
                <a:cs typeface="Arial"/>
                <a:sym typeface="Arial"/>
              </a:defRPr>
            </a:pPr>
            <a:r>
              <a:t>Changes can be good or bad. </a:t>
            </a:r>
          </a:p>
          <a:p>
            <a:pPr algn="ctr">
              <a:defRPr sz="1800">
                <a:latin typeface="Arial"/>
                <a:ea typeface="Arial"/>
                <a:cs typeface="Arial"/>
                <a:sym typeface="Arial"/>
              </a:defRPr>
            </a:pPr>
            <a:r>
              <a:t>Does this picture show a good change or a bad change? Why?</a:t>
            </a:r>
          </a:p>
        </p:txBody>
      </p:sp>
      <p:sp>
        <p:nvSpPr>
          <p:cNvPr id="1104"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8" name="5. All living things…"/>
          <p:cNvSpPr txBox="1"/>
          <p:nvPr>
            <p:ph type="title"/>
          </p:nvPr>
        </p:nvSpPr>
        <p:spPr>
          <a:xfrm>
            <a:off x="-5075" y="-11318"/>
            <a:ext cx="9154150" cy="1419161"/>
          </a:xfrm>
          <a:prstGeom prst="rect">
            <a:avLst/>
          </a:prstGeom>
        </p:spPr>
        <p:txBody>
          <a:bodyPr/>
          <a:lstStyle/>
          <a:p>
            <a:pPr algn="ctr">
              <a:defRPr sz="3600">
                <a:latin typeface="Arial"/>
                <a:ea typeface="Arial"/>
                <a:cs typeface="Arial"/>
                <a:sym typeface="Arial"/>
              </a:defRPr>
            </a:pPr>
            <a:r>
              <a:t>5. All living things </a:t>
            </a:r>
          </a:p>
          <a:p>
            <a:pPr algn="ctr">
              <a:defRPr sz="3600">
                <a:latin typeface="Arial"/>
                <a:ea typeface="Arial"/>
                <a:cs typeface="Arial"/>
                <a:sym typeface="Arial"/>
              </a:defRPr>
            </a:pPr>
            <a:r>
              <a:t>in biomes have life cycles.</a:t>
            </a:r>
          </a:p>
        </p:txBody>
      </p:sp>
      <p:sp>
        <p:nvSpPr>
          <p:cNvPr id="1109"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grpSp>
        <p:nvGrpSpPr>
          <p:cNvPr id="1127" name="Group"/>
          <p:cNvGrpSpPr/>
          <p:nvPr/>
        </p:nvGrpSpPr>
        <p:grpSpPr>
          <a:xfrm>
            <a:off x="936074" y="1429655"/>
            <a:ext cx="7513751" cy="4679208"/>
            <a:chOff x="0" y="0"/>
            <a:chExt cx="7513750" cy="4679207"/>
          </a:xfrm>
        </p:grpSpPr>
        <p:pic>
          <p:nvPicPr>
            <p:cNvPr id="1110" name="image48.png" descr="image48.png"/>
            <p:cNvPicPr>
              <a:picLocks noChangeAspect="1"/>
            </p:cNvPicPr>
            <p:nvPr/>
          </p:nvPicPr>
          <p:blipFill>
            <a:blip r:embed="rId3">
              <a:extLst/>
            </a:blip>
            <a:stretch>
              <a:fillRect/>
            </a:stretch>
          </p:blipFill>
          <p:spPr>
            <a:xfrm>
              <a:off x="1569114" y="564407"/>
              <a:ext cx="4131086" cy="4114801"/>
            </a:xfrm>
            <a:prstGeom prst="rect">
              <a:avLst/>
            </a:prstGeom>
            <a:ln w="12700" cap="flat">
              <a:noFill/>
              <a:miter lim="400000"/>
            </a:ln>
            <a:effectLst/>
          </p:spPr>
        </p:pic>
        <p:pic>
          <p:nvPicPr>
            <p:cNvPr id="1111" name="image49.jpg" descr="image49.jpg"/>
            <p:cNvPicPr>
              <a:picLocks noChangeAspect="1"/>
            </p:cNvPicPr>
            <p:nvPr/>
          </p:nvPicPr>
          <p:blipFill>
            <a:blip r:embed="rId4">
              <a:extLst/>
            </a:blip>
            <a:stretch>
              <a:fillRect/>
            </a:stretch>
          </p:blipFill>
          <p:spPr>
            <a:xfrm>
              <a:off x="4721028" y="3203283"/>
              <a:ext cx="1556427" cy="1165818"/>
            </a:xfrm>
            <a:prstGeom prst="rect">
              <a:avLst/>
            </a:prstGeom>
            <a:ln w="12700" cap="flat">
              <a:noFill/>
              <a:miter lim="400000"/>
            </a:ln>
            <a:effectLst/>
          </p:spPr>
        </p:pic>
        <p:pic>
          <p:nvPicPr>
            <p:cNvPr id="1112" name="image50.jpg" descr="image50.jpg"/>
            <p:cNvPicPr>
              <a:picLocks noChangeAspect="1"/>
            </p:cNvPicPr>
            <p:nvPr/>
          </p:nvPicPr>
          <p:blipFill>
            <a:blip r:embed="rId5">
              <a:extLst/>
            </a:blip>
            <a:stretch>
              <a:fillRect/>
            </a:stretch>
          </p:blipFill>
          <p:spPr>
            <a:xfrm>
              <a:off x="151405" y="971123"/>
              <a:ext cx="1316809" cy="986337"/>
            </a:xfrm>
            <a:prstGeom prst="rect">
              <a:avLst/>
            </a:prstGeom>
            <a:ln w="12700" cap="flat">
              <a:noFill/>
              <a:miter lim="400000"/>
            </a:ln>
            <a:effectLst/>
          </p:spPr>
        </p:pic>
        <p:sp>
          <p:nvSpPr>
            <p:cNvPr id="1113" name="Birth"/>
            <p:cNvSpPr txBox="1"/>
            <p:nvPr/>
          </p:nvSpPr>
          <p:spPr>
            <a:xfrm>
              <a:off x="3375466" y="1765011"/>
              <a:ext cx="518948"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Birth</a:t>
              </a:r>
            </a:p>
          </p:txBody>
        </p:sp>
        <p:sp>
          <p:nvSpPr>
            <p:cNvPr id="1114" name="Growth"/>
            <p:cNvSpPr txBox="1"/>
            <p:nvPr/>
          </p:nvSpPr>
          <p:spPr>
            <a:xfrm>
              <a:off x="3893155" y="2467920"/>
              <a:ext cx="726352"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Growth</a:t>
              </a:r>
            </a:p>
          </p:txBody>
        </p:sp>
        <p:sp>
          <p:nvSpPr>
            <p:cNvPr id="1115" name="Death"/>
            <p:cNvSpPr txBox="1"/>
            <p:nvPr/>
          </p:nvSpPr>
          <p:spPr>
            <a:xfrm>
              <a:off x="2654474" y="2485719"/>
              <a:ext cx="598125"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Death</a:t>
              </a:r>
            </a:p>
          </p:txBody>
        </p:sp>
        <p:sp>
          <p:nvSpPr>
            <p:cNvPr id="1116" name="Reproduction"/>
            <p:cNvSpPr txBox="1"/>
            <p:nvPr/>
          </p:nvSpPr>
          <p:spPr>
            <a:xfrm>
              <a:off x="3008745" y="3120661"/>
              <a:ext cx="1259752"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Reproduction</a:t>
              </a:r>
            </a:p>
          </p:txBody>
        </p:sp>
        <p:pic>
          <p:nvPicPr>
            <p:cNvPr id="1117" name="image51.jpg" descr="image51.jpg"/>
            <p:cNvPicPr>
              <a:picLocks noChangeAspect="1"/>
            </p:cNvPicPr>
            <p:nvPr/>
          </p:nvPicPr>
          <p:blipFill>
            <a:blip r:embed="rId6">
              <a:extLst/>
            </a:blip>
            <a:srcRect l="0" t="9965" r="3391" b="0"/>
            <a:stretch>
              <a:fillRect/>
            </a:stretch>
          </p:blipFill>
          <p:spPr>
            <a:xfrm>
              <a:off x="858679" y="18904"/>
              <a:ext cx="1289496" cy="1104180"/>
            </a:xfrm>
            <a:prstGeom prst="rect">
              <a:avLst/>
            </a:prstGeom>
            <a:ln w="12700" cap="flat">
              <a:noFill/>
              <a:miter lim="400000"/>
            </a:ln>
            <a:effectLst/>
          </p:spPr>
        </p:pic>
        <p:pic>
          <p:nvPicPr>
            <p:cNvPr id="1118" name="image52.jpg" descr="image52.jpg"/>
            <p:cNvPicPr>
              <a:picLocks noChangeAspect="1"/>
            </p:cNvPicPr>
            <p:nvPr/>
          </p:nvPicPr>
          <p:blipFill>
            <a:blip r:embed="rId7">
              <a:extLst/>
            </a:blip>
            <a:stretch>
              <a:fillRect/>
            </a:stretch>
          </p:blipFill>
          <p:spPr>
            <a:xfrm>
              <a:off x="6020896" y="3430642"/>
              <a:ext cx="1492855" cy="1118201"/>
            </a:xfrm>
            <a:prstGeom prst="rect">
              <a:avLst/>
            </a:prstGeom>
            <a:ln w="12700" cap="flat">
              <a:noFill/>
              <a:miter lim="400000"/>
            </a:ln>
            <a:effectLst/>
          </p:spPr>
        </p:pic>
        <p:pic>
          <p:nvPicPr>
            <p:cNvPr id="1119" name="image53.jpg" descr="image53.jpg"/>
            <p:cNvPicPr>
              <a:picLocks noChangeAspect="1"/>
            </p:cNvPicPr>
            <p:nvPr/>
          </p:nvPicPr>
          <p:blipFill>
            <a:blip r:embed="rId8">
              <a:extLst/>
            </a:blip>
            <a:stretch>
              <a:fillRect/>
            </a:stretch>
          </p:blipFill>
          <p:spPr>
            <a:xfrm>
              <a:off x="4638388" y="834086"/>
              <a:ext cx="1544953" cy="1037487"/>
            </a:xfrm>
            <a:prstGeom prst="rect">
              <a:avLst/>
            </a:prstGeom>
            <a:ln w="12700" cap="flat">
              <a:noFill/>
              <a:miter lim="400000"/>
            </a:ln>
            <a:effectLst/>
          </p:spPr>
        </p:pic>
        <p:pic>
          <p:nvPicPr>
            <p:cNvPr id="1120" name="image54.jpg" descr="image54.jpg"/>
            <p:cNvPicPr>
              <a:picLocks noChangeAspect="1"/>
            </p:cNvPicPr>
            <p:nvPr/>
          </p:nvPicPr>
          <p:blipFill>
            <a:blip r:embed="rId9">
              <a:extLst/>
            </a:blip>
            <a:stretch>
              <a:fillRect/>
            </a:stretch>
          </p:blipFill>
          <p:spPr>
            <a:xfrm>
              <a:off x="6039472" y="728852"/>
              <a:ext cx="1380803" cy="1034271"/>
            </a:xfrm>
            <a:prstGeom prst="rect">
              <a:avLst/>
            </a:prstGeom>
            <a:ln w="12700" cap="flat">
              <a:noFill/>
              <a:miter lim="400000"/>
            </a:ln>
            <a:effectLst/>
          </p:spPr>
        </p:pic>
        <p:pic>
          <p:nvPicPr>
            <p:cNvPr id="1121" name="image55.jpg" descr="image55.jpg"/>
            <p:cNvPicPr>
              <a:picLocks noChangeAspect="1"/>
            </p:cNvPicPr>
            <p:nvPr/>
          </p:nvPicPr>
          <p:blipFill>
            <a:blip r:embed="rId10">
              <a:extLst/>
            </a:blip>
            <a:stretch>
              <a:fillRect/>
            </a:stretch>
          </p:blipFill>
          <p:spPr>
            <a:xfrm>
              <a:off x="0" y="3693450"/>
              <a:ext cx="1431995" cy="954976"/>
            </a:xfrm>
            <a:prstGeom prst="rect">
              <a:avLst/>
            </a:prstGeom>
            <a:ln w="12700" cap="flat">
              <a:noFill/>
              <a:miter lim="400000"/>
            </a:ln>
            <a:effectLst/>
          </p:spPr>
        </p:pic>
        <p:pic>
          <p:nvPicPr>
            <p:cNvPr id="1122" name="image56.jpg" descr="image56.jpg"/>
            <p:cNvPicPr>
              <a:picLocks noChangeAspect="1"/>
            </p:cNvPicPr>
            <p:nvPr/>
          </p:nvPicPr>
          <p:blipFill>
            <a:blip r:embed="rId11">
              <a:extLst/>
            </a:blip>
            <a:stretch>
              <a:fillRect/>
            </a:stretch>
          </p:blipFill>
          <p:spPr>
            <a:xfrm>
              <a:off x="5141783" y="-1"/>
              <a:ext cx="1445573" cy="956187"/>
            </a:xfrm>
            <a:prstGeom prst="rect">
              <a:avLst/>
            </a:prstGeom>
            <a:ln w="12700" cap="flat">
              <a:noFill/>
              <a:miter lim="400000"/>
            </a:ln>
            <a:effectLst/>
          </p:spPr>
        </p:pic>
        <p:pic>
          <p:nvPicPr>
            <p:cNvPr id="1123" name="image57.jpg" descr="image57.jpg"/>
            <p:cNvPicPr>
              <a:picLocks noChangeAspect="1"/>
            </p:cNvPicPr>
            <p:nvPr/>
          </p:nvPicPr>
          <p:blipFill>
            <a:blip r:embed="rId12">
              <a:extLst/>
            </a:blip>
            <a:stretch>
              <a:fillRect/>
            </a:stretch>
          </p:blipFill>
          <p:spPr>
            <a:xfrm>
              <a:off x="132170" y="2728415"/>
              <a:ext cx="1359610" cy="983658"/>
            </a:xfrm>
            <a:prstGeom prst="rect">
              <a:avLst/>
            </a:prstGeom>
            <a:ln w="12700" cap="flat">
              <a:noFill/>
              <a:miter lim="400000"/>
            </a:ln>
            <a:effectLst/>
          </p:spPr>
        </p:pic>
        <p:pic>
          <p:nvPicPr>
            <p:cNvPr id="1124" name="image58.jpg" descr="image58.jpg"/>
            <p:cNvPicPr>
              <a:picLocks noChangeAspect="1"/>
            </p:cNvPicPr>
            <p:nvPr/>
          </p:nvPicPr>
          <p:blipFill>
            <a:blip r:embed="rId13">
              <a:extLst/>
            </a:blip>
            <a:srcRect l="3337" t="0" r="5881" b="7616"/>
            <a:stretch>
              <a:fillRect/>
            </a:stretch>
          </p:blipFill>
          <p:spPr>
            <a:xfrm>
              <a:off x="1233207" y="3374142"/>
              <a:ext cx="1503458" cy="1017185"/>
            </a:xfrm>
            <a:prstGeom prst="rect">
              <a:avLst/>
            </a:prstGeom>
            <a:ln w="12700" cap="flat">
              <a:noFill/>
              <a:miter lim="400000"/>
            </a:ln>
            <a:effectLst/>
          </p:spPr>
        </p:pic>
        <p:pic>
          <p:nvPicPr>
            <p:cNvPr id="1125" name="image59.jpg" descr="image59.jpg"/>
            <p:cNvPicPr>
              <a:picLocks noChangeAspect="1"/>
            </p:cNvPicPr>
            <p:nvPr/>
          </p:nvPicPr>
          <p:blipFill>
            <a:blip r:embed="rId14">
              <a:extLst/>
            </a:blip>
            <a:stretch>
              <a:fillRect/>
            </a:stretch>
          </p:blipFill>
          <p:spPr>
            <a:xfrm>
              <a:off x="1272407" y="1092232"/>
              <a:ext cx="1493139" cy="795048"/>
            </a:xfrm>
            <a:prstGeom prst="rect">
              <a:avLst/>
            </a:prstGeom>
            <a:ln w="12700" cap="flat">
              <a:noFill/>
              <a:miter lim="400000"/>
            </a:ln>
            <a:effectLst/>
          </p:spPr>
        </p:pic>
        <p:pic>
          <p:nvPicPr>
            <p:cNvPr id="1126" name="image60.jpg" descr="image60.jpg"/>
            <p:cNvPicPr>
              <a:picLocks noChangeAspect="1"/>
            </p:cNvPicPr>
            <p:nvPr/>
          </p:nvPicPr>
          <p:blipFill>
            <a:blip r:embed="rId15">
              <a:extLst/>
            </a:blip>
            <a:stretch>
              <a:fillRect/>
            </a:stretch>
          </p:blipFill>
          <p:spPr>
            <a:xfrm>
              <a:off x="5701350" y="2499917"/>
              <a:ext cx="1375344" cy="103018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1" name="Amercian Robin feeding babies.jpg" descr="Amercian Robin feeding babies.jpg"/>
          <p:cNvPicPr>
            <a:picLocks noChangeAspect="1"/>
          </p:cNvPicPr>
          <p:nvPr/>
        </p:nvPicPr>
        <p:blipFill>
          <a:blip r:embed="rId3">
            <a:extLst/>
          </a:blip>
          <a:stretch>
            <a:fillRect/>
          </a:stretch>
        </p:blipFill>
        <p:spPr>
          <a:xfrm>
            <a:off x="4620588" y="3846428"/>
            <a:ext cx="3581154" cy="2591441"/>
          </a:xfrm>
          <a:prstGeom prst="rect">
            <a:avLst/>
          </a:prstGeom>
          <a:ln w="12700">
            <a:miter lim="400000"/>
          </a:ln>
        </p:spPr>
      </p:pic>
      <p:pic>
        <p:nvPicPr>
          <p:cNvPr id="1132" name="Baby_Robins_Ready_to_Feed.jpg" descr="Baby_Robins_Ready_to_Feed.jpg"/>
          <p:cNvPicPr>
            <a:picLocks noChangeAspect="1"/>
          </p:cNvPicPr>
          <p:nvPr/>
        </p:nvPicPr>
        <p:blipFill>
          <a:blip r:embed="rId4">
            <a:extLst/>
          </a:blip>
          <a:stretch>
            <a:fillRect/>
          </a:stretch>
        </p:blipFill>
        <p:spPr>
          <a:xfrm>
            <a:off x="4652050" y="1053628"/>
            <a:ext cx="3518229" cy="2636912"/>
          </a:xfrm>
          <a:prstGeom prst="rect">
            <a:avLst/>
          </a:prstGeom>
          <a:ln w="12700">
            <a:miter lim="400000"/>
          </a:ln>
        </p:spPr>
      </p:pic>
      <p:pic>
        <p:nvPicPr>
          <p:cNvPr id="1133" name="American_Robin_Eggs_in_Nest.jpg" descr="American_Robin_Eggs_in_Nest.jpg"/>
          <p:cNvPicPr>
            <a:picLocks noChangeAspect="1"/>
          </p:cNvPicPr>
          <p:nvPr/>
        </p:nvPicPr>
        <p:blipFill>
          <a:blip r:embed="rId5">
            <a:extLst/>
          </a:blip>
          <a:stretch>
            <a:fillRect/>
          </a:stretch>
        </p:blipFill>
        <p:spPr>
          <a:xfrm>
            <a:off x="974795" y="1053628"/>
            <a:ext cx="3515883" cy="2636912"/>
          </a:xfrm>
          <a:prstGeom prst="rect">
            <a:avLst/>
          </a:prstGeom>
          <a:ln w="12700">
            <a:miter lim="400000"/>
          </a:ln>
        </p:spPr>
      </p:pic>
      <p:sp>
        <p:nvSpPr>
          <p:cNvPr id="1134" name="American Robins"/>
          <p:cNvSpPr txBox="1"/>
          <p:nvPr>
            <p:ph type="title"/>
          </p:nvPr>
        </p:nvSpPr>
        <p:spPr>
          <a:xfrm>
            <a:off x="-8484" y="276260"/>
            <a:ext cx="9160968" cy="741534"/>
          </a:xfrm>
          <a:prstGeom prst="rect">
            <a:avLst/>
          </a:prstGeom>
        </p:spPr>
        <p:txBody>
          <a:bodyPr/>
          <a:lstStyle/>
          <a:p>
            <a:pPr algn="ctr" defTabSz="457200">
              <a:defRPr sz="3600">
                <a:latin typeface="Arial"/>
                <a:ea typeface="Arial"/>
                <a:cs typeface="Arial"/>
                <a:sym typeface="Arial"/>
              </a:defRPr>
            </a:pPr>
            <a:r>
              <a:t>American </a:t>
            </a:r>
            <a:r>
              <a:t>Robin</a:t>
            </a:r>
            <a:r>
              <a:t>s</a:t>
            </a:r>
          </a:p>
        </p:txBody>
      </p:sp>
      <p:pic>
        <p:nvPicPr>
          <p:cNvPr id="1135" name="image63.jpeg" descr="image63.jpeg"/>
          <p:cNvPicPr>
            <a:picLocks noChangeAspect="1"/>
          </p:cNvPicPr>
          <p:nvPr/>
        </p:nvPicPr>
        <p:blipFill>
          <a:blip r:embed="rId6">
            <a:extLst/>
          </a:blip>
          <a:stretch>
            <a:fillRect/>
          </a:stretch>
        </p:blipFill>
        <p:spPr>
          <a:xfrm>
            <a:off x="961927" y="3836777"/>
            <a:ext cx="3541620" cy="2656216"/>
          </a:xfrm>
          <a:prstGeom prst="rect">
            <a:avLst/>
          </a:prstGeom>
          <a:ln w="12700">
            <a:miter lim="400000"/>
          </a:ln>
        </p:spPr>
      </p:pic>
      <p:sp>
        <p:nvSpPr>
          <p:cNvPr id="1136" name="Oval"/>
          <p:cNvSpPr/>
          <p:nvPr/>
        </p:nvSpPr>
        <p:spPr>
          <a:xfrm>
            <a:off x="3482285" y="2891502"/>
            <a:ext cx="2103229" cy="1882925"/>
          </a:xfrm>
          <a:prstGeom prst="ellipse">
            <a:avLst/>
          </a:prstGeom>
          <a:ln w="101600">
            <a:solidFill>
              <a:srgbClr val="000000"/>
            </a:solidFill>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latin typeface="+mj-lt"/>
                <a:ea typeface="+mj-ea"/>
                <a:cs typeface="+mj-cs"/>
                <a:sym typeface="Calibri"/>
              </a:defRPr>
            </a:pPr>
          </a:p>
        </p:txBody>
      </p:sp>
      <p:sp>
        <p:nvSpPr>
          <p:cNvPr id="1137" name="Shape"/>
          <p:cNvSpPr/>
          <p:nvPr/>
        </p:nvSpPr>
        <p:spPr>
          <a:xfrm>
            <a:off x="4347712" y="4393110"/>
            <a:ext cx="360736"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7" y="10235"/>
                </a:moveTo>
                <a:lnTo>
                  <a:pt x="21600" y="0"/>
                </a:lnTo>
                <a:lnTo>
                  <a:pt x="0" y="9220"/>
                </a:lnTo>
                <a:lnTo>
                  <a:pt x="21445" y="21600"/>
                </a:lnTo>
                <a:lnTo>
                  <a:pt x="21327"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38" name="Shape"/>
          <p:cNvSpPr/>
          <p:nvPr/>
        </p:nvSpPr>
        <p:spPr>
          <a:xfrm>
            <a:off x="4391631" y="2554478"/>
            <a:ext cx="360737"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 y="10235"/>
                </a:moveTo>
                <a:lnTo>
                  <a:pt x="0" y="0"/>
                </a:lnTo>
                <a:lnTo>
                  <a:pt x="21600" y="9220"/>
                </a:lnTo>
                <a:lnTo>
                  <a:pt x="155" y="21600"/>
                </a:lnTo>
                <a:lnTo>
                  <a:pt x="273"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39" name="Shape"/>
          <p:cNvSpPr/>
          <p:nvPr/>
        </p:nvSpPr>
        <p:spPr>
          <a:xfrm rot="16200000">
            <a:off x="5450154" y="3447950"/>
            <a:ext cx="360737"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7" y="10235"/>
                </a:moveTo>
                <a:lnTo>
                  <a:pt x="21600" y="0"/>
                </a:lnTo>
                <a:lnTo>
                  <a:pt x="0" y="9220"/>
                </a:lnTo>
                <a:lnTo>
                  <a:pt x="21445" y="21600"/>
                </a:lnTo>
                <a:lnTo>
                  <a:pt x="21327"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40" name="Shape"/>
          <p:cNvSpPr/>
          <p:nvPr/>
        </p:nvSpPr>
        <p:spPr>
          <a:xfrm rot="5400000">
            <a:off x="3261657" y="3435250"/>
            <a:ext cx="360737"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7" y="10235"/>
                </a:moveTo>
                <a:lnTo>
                  <a:pt x="21600" y="0"/>
                </a:lnTo>
                <a:lnTo>
                  <a:pt x="0" y="9220"/>
                </a:lnTo>
                <a:lnTo>
                  <a:pt x="21445" y="21600"/>
                </a:lnTo>
                <a:lnTo>
                  <a:pt x="21327"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41" name="Birth"/>
          <p:cNvSpPr txBox="1"/>
          <p:nvPr/>
        </p:nvSpPr>
        <p:spPr>
          <a:xfrm rot="16200000">
            <a:off x="356936" y="2036262"/>
            <a:ext cx="626402" cy="3752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Birth</a:t>
            </a:r>
          </a:p>
        </p:txBody>
      </p:sp>
      <p:sp>
        <p:nvSpPr>
          <p:cNvPr id="1142" name="Growth"/>
          <p:cNvSpPr txBox="1"/>
          <p:nvPr/>
        </p:nvSpPr>
        <p:spPr>
          <a:xfrm rot="5400000">
            <a:off x="7931826" y="2184468"/>
            <a:ext cx="922818"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Growth</a:t>
            </a:r>
          </a:p>
        </p:txBody>
      </p:sp>
      <p:sp>
        <p:nvSpPr>
          <p:cNvPr id="1143" name="Reproduction"/>
          <p:cNvSpPr txBox="1"/>
          <p:nvPr/>
        </p:nvSpPr>
        <p:spPr>
          <a:xfrm rot="5400000">
            <a:off x="7585739" y="4977267"/>
            <a:ext cx="1614993" cy="3752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Reproduction</a:t>
            </a:r>
          </a:p>
        </p:txBody>
      </p:sp>
      <p:sp>
        <p:nvSpPr>
          <p:cNvPr id="1144" name="Death"/>
          <p:cNvSpPr txBox="1"/>
          <p:nvPr/>
        </p:nvSpPr>
        <p:spPr>
          <a:xfrm rot="16200000">
            <a:off x="266110" y="4750742"/>
            <a:ext cx="781927" cy="3752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Death</a:t>
            </a:r>
          </a:p>
        </p:txBody>
      </p:sp>
      <p:sp>
        <p:nvSpPr>
          <p:cNvPr id="1145"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Water Lilies"/>
          <p:cNvSpPr txBox="1"/>
          <p:nvPr>
            <p:ph type="title"/>
          </p:nvPr>
        </p:nvSpPr>
        <p:spPr>
          <a:xfrm>
            <a:off x="-7375" y="-20330"/>
            <a:ext cx="9158751" cy="1143001"/>
          </a:xfrm>
          <a:prstGeom prst="rect">
            <a:avLst/>
          </a:prstGeom>
        </p:spPr>
        <p:txBody>
          <a:bodyPr/>
          <a:lstStyle>
            <a:lvl1pPr algn="ctr">
              <a:defRPr sz="3600">
                <a:latin typeface="Arial"/>
                <a:ea typeface="Arial"/>
                <a:cs typeface="Arial"/>
                <a:sym typeface="Arial"/>
              </a:defRPr>
            </a:lvl1pPr>
          </a:lstStyle>
          <a:p>
            <a:pPr/>
            <a:r>
              <a:t>Water Lilies</a:t>
            </a:r>
          </a:p>
        </p:txBody>
      </p:sp>
      <p:pic>
        <p:nvPicPr>
          <p:cNvPr id="1150" name="image65.jpg" descr="image65.jpg"/>
          <p:cNvPicPr>
            <a:picLocks noChangeAspect="1"/>
          </p:cNvPicPr>
          <p:nvPr/>
        </p:nvPicPr>
        <p:blipFill>
          <a:blip r:embed="rId3">
            <a:extLst/>
          </a:blip>
          <a:srcRect l="0" t="0" r="7202" b="0"/>
          <a:stretch>
            <a:fillRect/>
          </a:stretch>
        </p:blipFill>
        <p:spPr>
          <a:xfrm>
            <a:off x="889165" y="3673502"/>
            <a:ext cx="3565269" cy="2560321"/>
          </a:xfrm>
          <a:prstGeom prst="rect">
            <a:avLst/>
          </a:prstGeom>
          <a:ln w="12700">
            <a:miter lim="400000"/>
          </a:ln>
        </p:spPr>
      </p:pic>
      <p:pic>
        <p:nvPicPr>
          <p:cNvPr id="1151" name="image66.jpg" descr="image66.jpg"/>
          <p:cNvPicPr>
            <a:picLocks noChangeAspect="1"/>
          </p:cNvPicPr>
          <p:nvPr/>
        </p:nvPicPr>
        <p:blipFill>
          <a:blip r:embed="rId4">
            <a:extLst/>
          </a:blip>
          <a:srcRect l="0" t="0" r="2519" b="0"/>
          <a:stretch>
            <a:fillRect/>
          </a:stretch>
        </p:blipFill>
        <p:spPr>
          <a:xfrm>
            <a:off x="896968" y="991759"/>
            <a:ext cx="3557469" cy="2560321"/>
          </a:xfrm>
          <a:prstGeom prst="rect">
            <a:avLst/>
          </a:prstGeom>
          <a:ln w="12700">
            <a:miter lim="400000"/>
          </a:ln>
        </p:spPr>
      </p:pic>
      <p:pic>
        <p:nvPicPr>
          <p:cNvPr id="1152" name="image67.jpg" descr="image67.jpg"/>
          <p:cNvPicPr>
            <a:picLocks noChangeAspect="1"/>
          </p:cNvPicPr>
          <p:nvPr/>
        </p:nvPicPr>
        <p:blipFill>
          <a:blip r:embed="rId5">
            <a:extLst/>
          </a:blip>
          <a:srcRect l="0" t="0" r="3853" b="0"/>
          <a:stretch>
            <a:fillRect/>
          </a:stretch>
        </p:blipFill>
        <p:spPr>
          <a:xfrm>
            <a:off x="4561285" y="990699"/>
            <a:ext cx="3537686" cy="2560322"/>
          </a:xfrm>
          <a:prstGeom prst="rect">
            <a:avLst/>
          </a:prstGeom>
          <a:ln w="12700">
            <a:miter lim="400000"/>
          </a:ln>
        </p:spPr>
      </p:pic>
      <p:pic>
        <p:nvPicPr>
          <p:cNvPr id="1153" name="image68.jpg" descr="image68.jpg"/>
          <p:cNvPicPr>
            <a:picLocks noChangeAspect="1"/>
          </p:cNvPicPr>
          <p:nvPr/>
        </p:nvPicPr>
        <p:blipFill>
          <a:blip r:embed="rId6">
            <a:extLst/>
          </a:blip>
          <a:srcRect l="0" t="0" r="7529" b="0"/>
          <a:stretch>
            <a:fillRect/>
          </a:stretch>
        </p:blipFill>
        <p:spPr>
          <a:xfrm>
            <a:off x="4563655" y="3673502"/>
            <a:ext cx="3552146" cy="2560321"/>
          </a:xfrm>
          <a:prstGeom prst="rect">
            <a:avLst/>
          </a:prstGeom>
          <a:ln w="12700">
            <a:miter lim="400000"/>
          </a:ln>
        </p:spPr>
      </p:pic>
      <p:sp>
        <p:nvSpPr>
          <p:cNvPr id="1154" name="Oval"/>
          <p:cNvSpPr/>
          <p:nvPr/>
        </p:nvSpPr>
        <p:spPr>
          <a:xfrm>
            <a:off x="3482285" y="2711623"/>
            <a:ext cx="2103229" cy="1882925"/>
          </a:xfrm>
          <a:prstGeom prst="ellipse">
            <a:avLst/>
          </a:prstGeom>
          <a:ln w="101600">
            <a:solidFill>
              <a:srgbClr val="000000"/>
            </a:solidFill>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defRPr>
                <a:latin typeface="+mj-lt"/>
                <a:ea typeface="+mj-ea"/>
                <a:cs typeface="+mj-cs"/>
                <a:sym typeface="Calibri"/>
              </a:defRPr>
            </a:pPr>
          </a:p>
        </p:txBody>
      </p:sp>
      <p:sp>
        <p:nvSpPr>
          <p:cNvPr id="1155" name="Shape"/>
          <p:cNvSpPr/>
          <p:nvPr/>
        </p:nvSpPr>
        <p:spPr>
          <a:xfrm>
            <a:off x="4347712" y="4393110"/>
            <a:ext cx="360736"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7" y="10235"/>
                </a:moveTo>
                <a:lnTo>
                  <a:pt x="21600" y="0"/>
                </a:lnTo>
                <a:lnTo>
                  <a:pt x="0" y="9220"/>
                </a:lnTo>
                <a:lnTo>
                  <a:pt x="21445" y="21600"/>
                </a:lnTo>
                <a:lnTo>
                  <a:pt x="21327"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56" name="Shape"/>
          <p:cNvSpPr/>
          <p:nvPr/>
        </p:nvSpPr>
        <p:spPr>
          <a:xfrm>
            <a:off x="4391631" y="2554478"/>
            <a:ext cx="360737"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 y="10235"/>
                </a:moveTo>
                <a:lnTo>
                  <a:pt x="0" y="0"/>
                </a:lnTo>
                <a:lnTo>
                  <a:pt x="21600" y="9220"/>
                </a:lnTo>
                <a:lnTo>
                  <a:pt x="155" y="21600"/>
                </a:lnTo>
                <a:lnTo>
                  <a:pt x="273"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57" name="Shape"/>
          <p:cNvSpPr/>
          <p:nvPr/>
        </p:nvSpPr>
        <p:spPr>
          <a:xfrm rot="16200000">
            <a:off x="5450154" y="3447950"/>
            <a:ext cx="360737"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7" y="10235"/>
                </a:moveTo>
                <a:lnTo>
                  <a:pt x="21600" y="0"/>
                </a:lnTo>
                <a:lnTo>
                  <a:pt x="0" y="9220"/>
                </a:lnTo>
                <a:lnTo>
                  <a:pt x="21445" y="21600"/>
                </a:lnTo>
                <a:lnTo>
                  <a:pt x="21327"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58" name="Shape"/>
          <p:cNvSpPr/>
          <p:nvPr/>
        </p:nvSpPr>
        <p:spPr>
          <a:xfrm rot="5400000">
            <a:off x="3261657" y="3435250"/>
            <a:ext cx="360737" cy="795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7" y="10235"/>
                </a:moveTo>
                <a:lnTo>
                  <a:pt x="21600" y="0"/>
                </a:lnTo>
                <a:lnTo>
                  <a:pt x="0" y="9220"/>
                </a:lnTo>
                <a:lnTo>
                  <a:pt x="21445" y="21600"/>
                </a:lnTo>
                <a:lnTo>
                  <a:pt x="21327" y="10235"/>
                </a:lnTo>
                <a:close/>
              </a:path>
            </a:pathLst>
          </a:custGeom>
          <a:solidFill>
            <a:srgbClr val="FFFFFF"/>
          </a:solidFill>
          <a:ln w="63500">
            <a:solidFill>
              <a:srgbClr val="000000"/>
            </a:solidFill>
          </a:ln>
          <a:effectLst>
            <a:outerShdw sx="100000" sy="100000" kx="0" ky="0" algn="b" rotWithShape="0" blurRad="38100" dist="20000" dir="5400000">
              <a:srgbClr val="000000">
                <a:alpha val="38000"/>
              </a:srgbClr>
            </a:outerShdw>
          </a:effectLst>
        </p:spPr>
        <p:txBody>
          <a:bodyPr lIns="45718" tIns="45718" rIns="45718" bIns="45718"/>
          <a:lstStyle/>
          <a:p>
            <a:pPr>
              <a:defRPr>
                <a:latin typeface="+mj-lt"/>
                <a:ea typeface="+mj-ea"/>
                <a:cs typeface="+mj-cs"/>
                <a:sym typeface="Calibri"/>
              </a:defRPr>
            </a:pPr>
          </a:p>
        </p:txBody>
      </p:sp>
      <p:sp>
        <p:nvSpPr>
          <p:cNvPr id="1159" name="Birth"/>
          <p:cNvSpPr txBox="1"/>
          <p:nvPr/>
        </p:nvSpPr>
        <p:spPr>
          <a:xfrm rot="16200000">
            <a:off x="329359" y="2013138"/>
            <a:ext cx="626402" cy="3752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Birth</a:t>
            </a:r>
          </a:p>
        </p:txBody>
      </p:sp>
      <p:sp>
        <p:nvSpPr>
          <p:cNvPr id="1160" name="Growth"/>
          <p:cNvSpPr txBox="1"/>
          <p:nvPr/>
        </p:nvSpPr>
        <p:spPr>
          <a:xfrm rot="5400000">
            <a:off x="7943437" y="2004588"/>
            <a:ext cx="922818"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Growth</a:t>
            </a:r>
          </a:p>
        </p:txBody>
      </p:sp>
      <p:sp>
        <p:nvSpPr>
          <p:cNvPr id="1161" name="Reproduction"/>
          <p:cNvSpPr txBox="1"/>
          <p:nvPr/>
        </p:nvSpPr>
        <p:spPr>
          <a:xfrm rot="5400000">
            <a:off x="7597350" y="4797388"/>
            <a:ext cx="1614993" cy="37523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Reproduction</a:t>
            </a:r>
          </a:p>
        </p:txBody>
      </p:sp>
      <p:sp>
        <p:nvSpPr>
          <p:cNvPr id="1162" name="Death"/>
          <p:cNvSpPr txBox="1"/>
          <p:nvPr/>
        </p:nvSpPr>
        <p:spPr>
          <a:xfrm rot="16200000">
            <a:off x="251595" y="4727619"/>
            <a:ext cx="781927"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Arial"/>
                <a:ea typeface="Arial"/>
                <a:cs typeface="Arial"/>
                <a:sym typeface="Arial"/>
              </a:defRPr>
            </a:lvl1pPr>
          </a:lstStyle>
          <a:p>
            <a:pPr/>
            <a:r>
              <a:t>Death</a:t>
            </a:r>
          </a:p>
        </p:txBody>
      </p:sp>
      <p:sp>
        <p:nvSpPr>
          <p:cNvPr id="1163"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Life Cycles"/>
          <p:cNvSpPr txBox="1"/>
          <p:nvPr>
            <p:ph type="title"/>
          </p:nvPr>
        </p:nvSpPr>
        <p:spPr>
          <a:xfrm>
            <a:off x="104102" y="384861"/>
            <a:ext cx="9024764" cy="926246"/>
          </a:xfrm>
          <a:prstGeom prst="rect">
            <a:avLst/>
          </a:prstGeom>
        </p:spPr>
        <p:txBody>
          <a:bodyPr/>
          <a:lstStyle>
            <a:lvl1pPr algn="ctr">
              <a:defRPr sz="3600">
                <a:latin typeface="Arial"/>
                <a:ea typeface="Arial"/>
                <a:cs typeface="Arial"/>
                <a:sym typeface="Arial"/>
              </a:defRPr>
            </a:lvl1pPr>
          </a:lstStyle>
          <a:p>
            <a:pPr/>
            <a:r>
              <a:t>Life Cycles</a:t>
            </a:r>
          </a:p>
        </p:txBody>
      </p:sp>
      <p:sp>
        <p:nvSpPr>
          <p:cNvPr id="1168" name="How do living things begin life?"/>
          <p:cNvSpPr txBox="1"/>
          <p:nvPr>
            <p:ph type="body" sz="quarter" idx="1"/>
          </p:nvPr>
        </p:nvSpPr>
        <p:spPr>
          <a:xfrm>
            <a:off x="-9013" y="5564309"/>
            <a:ext cx="9144001" cy="602548"/>
          </a:xfrm>
          <a:prstGeom prst="rect">
            <a:avLst/>
          </a:prstGeom>
        </p:spPr>
        <p:txBody>
          <a:bodyPr/>
          <a:lstStyle>
            <a:lvl1pPr marL="0" indent="0" algn="ctr" defTabSz="905255">
              <a:lnSpc>
                <a:spcPct val="90000"/>
              </a:lnSpc>
              <a:buSzTx/>
              <a:buNone/>
              <a:defRPr sz="3500">
                <a:latin typeface="Arial"/>
                <a:ea typeface="Arial"/>
                <a:cs typeface="Arial"/>
                <a:sym typeface="Arial"/>
              </a:defRPr>
            </a:lvl1pPr>
          </a:lstStyle>
          <a:p>
            <a:pPr/>
            <a:r>
              <a:t>How do living things begin life?</a:t>
            </a:r>
          </a:p>
        </p:txBody>
      </p:sp>
      <p:pic>
        <p:nvPicPr>
          <p:cNvPr id="1169" name="image69.jpg" descr="image69.jpg"/>
          <p:cNvPicPr>
            <a:picLocks noChangeAspect="1"/>
          </p:cNvPicPr>
          <p:nvPr/>
        </p:nvPicPr>
        <p:blipFill>
          <a:blip r:embed="rId3">
            <a:extLst/>
          </a:blip>
          <a:stretch>
            <a:fillRect/>
          </a:stretch>
        </p:blipFill>
        <p:spPr>
          <a:xfrm>
            <a:off x="4617099" y="1288255"/>
            <a:ext cx="4725782" cy="3559876"/>
          </a:xfrm>
          <a:prstGeom prst="rect">
            <a:avLst/>
          </a:prstGeom>
          <a:ln w="12700">
            <a:miter lim="400000"/>
          </a:ln>
        </p:spPr>
      </p:pic>
      <p:sp>
        <p:nvSpPr>
          <p:cNvPr id="1170"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171" name="American_Robin_Eggs_in_Nest.jpg" descr="American_Robin_Eggs_in_Nest.jpg"/>
          <p:cNvPicPr>
            <a:picLocks noChangeAspect="1"/>
          </p:cNvPicPr>
          <p:nvPr/>
        </p:nvPicPr>
        <p:blipFill>
          <a:blip r:embed="rId4">
            <a:extLst/>
          </a:blip>
          <a:stretch>
            <a:fillRect/>
          </a:stretch>
        </p:blipFill>
        <p:spPr>
          <a:xfrm>
            <a:off x="-127598" y="1288255"/>
            <a:ext cx="4746501" cy="3559876"/>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Life Cycles"/>
          <p:cNvSpPr txBox="1"/>
          <p:nvPr>
            <p:ph type="title"/>
          </p:nvPr>
        </p:nvSpPr>
        <p:spPr>
          <a:xfrm>
            <a:off x="-239617" y="-191259"/>
            <a:ext cx="9138701" cy="1143002"/>
          </a:xfrm>
          <a:prstGeom prst="rect">
            <a:avLst/>
          </a:prstGeom>
        </p:spPr>
        <p:txBody>
          <a:bodyPr/>
          <a:lstStyle>
            <a:lvl1pPr algn="ctr">
              <a:defRPr sz="3600">
                <a:latin typeface="Arial"/>
                <a:ea typeface="Arial"/>
                <a:cs typeface="Arial"/>
                <a:sym typeface="Arial"/>
              </a:defRPr>
            </a:lvl1pPr>
          </a:lstStyle>
          <a:p>
            <a:pPr/>
            <a:r>
              <a:t>Life Cycles</a:t>
            </a:r>
          </a:p>
        </p:txBody>
      </p:sp>
      <p:sp>
        <p:nvSpPr>
          <p:cNvPr id="1176" name="Then what happens?"/>
          <p:cNvSpPr txBox="1"/>
          <p:nvPr>
            <p:ph type="body" sz="quarter" idx="1"/>
          </p:nvPr>
        </p:nvSpPr>
        <p:spPr>
          <a:xfrm>
            <a:off x="-239040" y="547384"/>
            <a:ext cx="9137548" cy="546916"/>
          </a:xfrm>
          <a:prstGeom prst="rect">
            <a:avLst/>
          </a:prstGeom>
        </p:spPr>
        <p:txBody>
          <a:bodyPr/>
          <a:lstStyle>
            <a:lvl1pPr marL="0" indent="0" algn="ctr" defTabSz="411479">
              <a:lnSpc>
                <a:spcPct val="90000"/>
              </a:lnSpc>
              <a:spcBef>
                <a:spcPts val="0"/>
              </a:spcBef>
              <a:buSzTx/>
              <a:buNone/>
              <a:defRPr>
                <a:latin typeface="Arial"/>
                <a:ea typeface="Arial"/>
                <a:cs typeface="Arial"/>
                <a:sym typeface="Arial"/>
              </a:defRPr>
            </a:lvl1pPr>
          </a:lstStyle>
          <a:p>
            <a:pPr/>
            <a:r>
              <a:t>Then what happens? </a:t>
            </a:r>
          </a:p>
        </p:txBody>
      </p:sp>
      <p:sp>
        <p:nvSpPr>
          <p:cNvPr id="1177"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grpSp>
        <p:nvGrpSpPr>
          <p:cNvPr id="1184" name="Group"/>
          <p:cNvGrpSpPr/>
          <p:nvPr/>
        </p:nvGrpSpPr>
        <p:grpSpPr>
          <a:xfrm>
            <a:off x="-74023" y="1435530"/>
            <a:ext cx="9292047" cy="5130593"/>
            <a:chOff x="0" y="0"/>
            <a:chExt cx="9292046" cy="5130591"/>
          </a:xfrm>
        </p:grpSpPr>
        <p:pic>
          <p:nvPicPr>
            <p:cNvPr id="1178" name="Amercian Robin feeding babies.jpg" descr="Amercian Robin feeding babies.jpg"/>
            <p:cNvPicPr>
              <a:picLocks noChangeAspect="1"/>
            </p:cNvPicPr>
            <p:nvPr/>
          </p:nvPicPr>
          <p:blipFill>
            <a:blip r:embed="rId3">
              <a:extLst/>
            </a:blip>
            <a:stretch>
              <a:fillRect/>
            </a:stretch>
          </p:blipFill>
          <p:spPr>
            <a:xfrm>
              <a:off x="5961277" y="0"/>
              <a:ext cx="3330770" cy="2410254"/>
            </a:xfrm>
            <a:prstGeom prst="rect">
              <a:avLst/>
            </a:prstGeom>
            <a:ln w="12700" cap="flat">
              <a:noFill/>
              <a:miter lim="400000"/>
            </a:ln>
            <a:effectLst/>
          </p:spPr>
        </p:pic>
        <p:pic>
          <p:nvPicPr>
            <p:cNvPr id="1179" name="Baby_Robins_Ready_to_Feed.jpg" descr="Baby_Robins_Ready_to_Feed.jpg"/>
            <p:cNvPicPr>
              <a:picLocks noChangeAspect="1"/>
            </p:cNvPicPr>
            <p:nvPr/>
          </p:nvPicPr>
          <p:blipFill>
            <a:blip r:embed="rId4">
              <a:extLst/>
            </a:blip>
            <a:stretch>
              <a:fillRect/>
            </a:stretch>
          </p:blipFill>
          <p:spPr>
            <a:xfrm>
              <a:off x="4584336" y="2554822"/>
              <a:ext cx="3384061" cy="2536354"/>
            </a:xfrm>
            <a:prstGeom prst="rect">
              <a:avLst/>
            </a:prstGeom>
            <a:ln w="12700" cap="flat">
              <a:noFill/>
              <a:miter lim="400000"/>
            </a:ln>
            <a:effectLst/>
          </p:spPr>
        </p:pic>
        <p:pic>
          <p:nvPicPr>
            <p:cNvPr id="1180" name="image70.jpeg" descr="image70.jpeg"/>
            <p:cNvPicPr>
              <a:picLocks noChangeAspect="1"/>
            </p:cNvPicPr>
            <p:nvPr/>
          </p:nvPicPr>
          <p:blipFill>
            <a:blip r:embed="rId5">
              <a:extLst/>
            </a:blip>
            <a:srcRect l="2495" t="0" r="1677" b="20037"/>
            <a:stretch>
              <a:fillRect/>
            </a:stretch>
          </p:blipFill>
          <p:spPr>
            <a:xfrm>
              <a:off x="0" y="2771856"/>
              <a:ext cx="3383961" cy="2358736"/>
            </a:xfrm>
            <a:prstGeom prst="rect">
              <a:avLst/>
            </a:prstGeom>
            <a:ln w="12700" cap="flat">
              <a:noFill/>
              <a:miter lim="400000"/>
            </a:ln>
            <a:effectLst/>
          </p:spPr>
        </p:pic>
        <p:pic>
          <p:nvPicPr>
            <p:cNvPr id="1181" name="image71.jpg" descr="image71.jpg"/>
            <p:cNvPicPr>
              <a:picLocks noChangeAspect="1"/>
            </p:cNvPicPr>
            <p:nvPr/>
          </p:nvPicPr>
          <p:blipFill>
            <a:blip r:embed="rId6">
              <a:extLst/>
            </a:blip>
            <a:stretch>
              <a:fillRect/>
            </a:stretch>
          </p:blipFill>
          <p:spPr>
            <a:xfrm>
              <a:off x="1532123" y="25759"/>
              <a:ext cx="3389800" cy="2358736"/>
            </a:xfrm>
            <a:prstGeom prst="rect">
              <a:avLst/>
            </a:prstGeom>
            <a:ln w="12700" cap="flat">
              <a:noFill/>
              <a:miter lim="400000"/>
            </a:ln>
            <a:effectLst/>
          </p:spPr>
        </p:pic>
        <p:sp>
          <p:nvSpPr>
            <p:cNvPr id="1182" name="Line"/>
            <p:cNvSpPr/>
            <p:nvPr/>
          </p:nvSpPr>
          <p:spPr>
            <a:xfrm flipV="1">
              <a:off x="1838171" y="1910050"/>
              <a:ext cx="1394054" cy="1394053"/>
            </a:xfrm>
            <a:prstGeom prst="line">
              <a:avLst/>
            </a:prstGeom>
            <a:noFill/>
            <a:ln w="127000" cap="flat">
              <a:solidFill>
                <a:srgbClr val="95B3D7"/>
              </a:solidFill>
              <a:prstDash val="solid"/>
              <a:round/>
              <a:tailEnd type="triangle" w="med" len="med"/>
            </a:ln>
            <a:effectLst>
              <a:outerShdw sx="100000" sy="100000" kx="0" ky="0" algn="b" rotWithShape="0" blurRad="50800" dist="38100" dir="5400000">
                <a:srgbClr val="000000">
                  <a:alpha val="40000"/>
                </a:srgbClr>
              </a:outerShdw>
            </a:effectLst>
          </p:spPr>
          <p:txBody>
            <a:bodyPr wrap="square" lIns="45718" tIns="45718" rIns="45718" bIns="45718" numCol="1" anchor="t">
              <a:noAutofit/>
            </a:bodyPr>
            <a:lstStyle/>
            <a:p>
              <a:pPr/>
            </a:p>
          </p:txBody>
        </p:sp>
        <p:sp>
          <p:nvSpPr>
            <p:cNvPr id="1183" name="Line"/>
            <p:cNvSpPr/>
            <p:nvPr/>
          </p:nvSpPr>
          <p:spPr>
            <a:xfrm flipV="1">
              <a:off x="6499386" y="1910050"/>
              <a:ext cx="1394054" cy="1394053"/>
            </a:xfrm>
            <a:prstGeom prst="line">
              <a:avLst/>
            </a:prstGeom>
            <a:noFill/>
            <a:ln w="127000" cap="flat">
              <a:solidFill>
                <a:srgbClr val="95B3D7"/>
              </a:solidFill>
              <a:prstDash val="solid"/>
              <a:round/>
              <a:tailEnd type="triangle" w="med" len="med"/>
            </a:ln>
            <a:effectLst>
              <a:outerShdw sx="100000" sy="100000" kx="0" ky="0" algn="b" rotWithShape="0" blurRad="50800" dist="38100" dir="5400000">
                <a:srgbClr val="000000">
                  <a:alpha val="40000"/>
                </a:srgbClr>
              </a:outerShdw>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Life Cycles"/>
          <p:cNvSpPr txBox="1"/>
          <p:nvPr>
            <p:ph type="title"/>
          </p:nvPr>
        </p:nvSpPr>
        <p:spPr>
          <a:xfrm>
            <a:off x="3802" y="-217217"/>
            <a:ext cx="9136396" cy="1143002"/>
          </a:xfrm>
          <a:prstGeom prst="rect">
            <a:avLst/>
          </a:prstGeom>
        </p:spPr>
        <p:txBody>
          <a:bodyPr/>
          <a:lstStyle>
            <a:lvl1pPr algn="ctr" defTabSz="457200">
              <a:defRPr sz="3600">
                <a:latin typeface="Arial"/>
                <a:ea typeface="Arial"/>
                <a:cs typeface="Arial"/>
                <a:sym typeface="Arial"/>
              </a:defRPr>
            </a:lvl1pPr>
          </a:lstStyle>
          <a:p>
            <a:pPr/>
            <a:r>
              <a:t>Life Cycles</a:t>
            </a:r>
          </a:p>
        </p:txBody>
      </p:sp>
      <p:sp>
        <p:nvSpPr>
          <p:cNvPr id="1189" name="How does the population survive?"/>
          <p:cNvSpPr txBox="1"/>
          <p:nvPr>
            <p:ph type="body" sz="quarter" idx="1"/>
          </p:nvPr>
        </p:nvSpPr>
        <p:spPr>
          <a:xfrm>
            <a:off x="25040" y="593422"/>
            <a:ext cx="9143593" cy="725435"/>
          </a:xfrm>
          <a:prstGeom prst="rect">
            <a:avLst/>
          </a:prstGeom>
        </p:spPr>
        <p:txBody>
          <a:bodyPr/>
          <a:lstStyle>
            <a:lvl1pPr marL="0" indent="0" algn="ctr">
              <a:buSzTx/>
              <a:buNone/>
              <a:defRPr sz="3600">
                <a:latin typeface="Arial"/>
                <a:ea typeface="Arial"/>
                <a:cs typeface="Arial"/>
                <a:sym typeface="Arial"/>
              </a:defRPr>
            </a:lvl1pPr>
          </a:lstStyle>
          <a:p>
            <a:pPr/>
            <a:r>
              <a:t>How does the population survive?</a:t>
            </a:r>
          </a:p>
        </p:txBody>
      </p:sp>
      <p:grpSp>
        <p:nvGrpSpPr>
          <p:cNvPr id="1197" name="Group"/>
          <p:cNvGrpSpPr/>
          <p:nvPr/>
        </p:nvGrpSpPr>
        <p:grpSpPr>
          <a:xfrm>
            <a:off x="3802" y="1318726"/>
            <a:ext cx="9186069" cy="5558933"/>
            <a:chOff x="0" y="0"/>
            <a:chExt cx="9186068" cy="5558931"/>
          </a:xfrm>
        </p:grpSpPr>
        <p:pic>
          <p:nvPicPr>
            <p:cNvPr id="1190" name="Amercian Robin feeding babies.jpg" descr="Amercian Robin feeding babies.jpg"/>
            <p:cNvPicPr>
              <a:picLocks noChangeAspect="1"/>
            </p:cNvPicPr>
            <p:nvPr/>
          </p:nvPicPr>
          <p:blipFill>
            <a:blip r:embed="rId3">
              <a:extLst/>
            </a:blip>
            <a:stretch>
              <a:fillRect/>
            </a:stretch>
          </p:blipFill>
          <p:spPr>
            <a:xfrm>
              <a:off x="5712446" y="0"/>
              <a:ext cx="3473623" cy="2513628"/>
            </a:xfrm>
            <a:prstGeom prst="rect">
              <a:avLst/>
            </a:prstGeom>
            <a:ln w="12700" cap="flat">
              <a:noFill/>
              <a:miter lim="400000"/>
            </a:ln>
            <a:effectLst/>
          </p:spPr>
        </p:pic>
        <p:pic>
          <p:nvPicPr>
            <p:cNvPr id="1191" name="American_Robin_Eggs_in_Nest.jpg" descr="American_Robin_Eggs_in_Nest.jpg"/>
            <p:cNvPicPr>
              <a:picLocks noChangeAspect="1"/>
            </p:cNvPicPr>
            <p:nvPr/>
          </p:nvPicPr>
          <p:blipFill>
            <a:blip r:embed="rId4">
              <a:extLst/>
            </a:blip>
            <a:stretch>
              <a:fillRect/>
            </a:stretch>
          </p:blipFill>
          <p:spPr>
            <a:xfrm>
              <a:off x="4790499" y="2654147"/>
              <a:ext cx="3485735" cy="2614302"/>
            </a:xfrm>
            <a:prstGeom prst="rect">
              <a:avLst/>
            </a:prstGeom>
            <a:ln w="12700" cap="flat">
              <a:noFill/>
              <a:miter lim="400000"/>
            </a:ln>
            <a:effectLst/>
          </p:spPr>
        </p:pic>
        <p:pic>
          <p:nvPicPr>
            <p:cNvPr id="1192" name="image72.jpg" descr="image72.jpg"/>
            <p:cNvPicPr>
              <a:picLocks noChangeAspect="1"/>
            </p:cNvPicPr>
            <p:nvPr/>
          </p:nvPicPr>
          <p:blipFill>
            <a:blip r:embed="rId5">
              <a:extLst/>
            </a:blip>
            <a:srcRect l="1" t="0" r="9932" b="0"/>
            <a:stretch>
              <a:fillRect/>
            </a:stretch>
          </p:blipFill>
          <p:spPr>
            <a:xfrm>
              <a:off x="1346159" y="27772"/>
              <a:ext cx="3396656" cy="2513574"/>
            </a:xfrm>
            <a:prstGeom prst="rect">
              <a:avLst/>
            </a:prstGeom>
            <a:ln w="12700" cap="flat">
              <a:noFill/>
              <a:miter lim="400000"/>
            </a:ln>
            <a:effectLst/>
          </p:spPr>
        </p:pic>
        <p:pic>
          <p:nvPicPr>
            <p:cNvPr id="1193" name="image73.jpg" descr="image73.jpg"/>
            <p:cNvPicPr>
              <a:picLocks noChangeAspect="1"/>
            </p:cNvPicPr>
            <p:nvPr/>
          </p:nvPicPr>
          <p:blipFill>
            <a:blip r:embed="rId6">
              <a:extLst/>
            </a:blip>
            <a:srcRect l="0" t="0" r="5286" b="0"/>
            <a:stretch>
              <a:fillRect/>
            </a:stretch>
          </p:blipFill>
          <p:spPr>
            <a:xfrm>
              <a:off x="0" y="2662884"/>
              <a:ext cx="3391697" cy="2512319"/>
            </a:xfrm>
            <a:prstGeom prst="rect">
              <a:avLst/>
            </a:prstGeom>
            <a:ln w="12700" cap="flat">
              <a:noFill/>
              <a:miter lim="400000"/>
            </a:ln>
            <a:effectLst/>
          </p:spPr>
        </p:pic>
        <p:sp>
          <p:nvSpPr>
            <p:cNvPr id="1194" name="Line"/>
            <p:cNvSpPr/>
            <p:nvPr/>
          </p:nvSpPr>
          <p:spPr>
            <a:xfrm flipV="1">
              <a:off x="1639894" y="1988864"/>
              <a:ext cx="1395735" cy="1395734"/>
            </a:xfrm>
            <a:prstGeom prst="line">
              <a:avLst/>
            </a:prstGeom>
            <a:noFill/>
            <a:ln w="127000" cap="flat">
              <a:solidFill>
                <a:srgbClr val="95B3D7"/>
              </a:solidFill>
              <a:prstDash val="solid"/>
              <a:round/>
              <a:tailEnd type="triangle" w="med" len="med"/>
            </a:ln>
            <a:effectLst>
              <a:outerShdw sx="100000" sy="100000" kx="0" ky="0" algn="b" rotWithShape="0" blurRad="50800" dist="38100" dir="2700000">
                <a:srgbClr val="000000">
                  <a:alpha val="40000"/>
                </a:srgbClr>
              </a:outerShdw>
            </a:effectLst>
          </p:spPr>
          <p:txBody>
            <a:bodyPr wrap="square" lIns="45718" tIns="45718" rIns="45718" bIns="45718" numCol="1" anchor="t">
              <a:noAutofit/>
            </a:bodyPr>
            <a:lstStyle/>
            <a:p>
              <a:pPr/>
            </a:p>
          </p:txBody>
        </p:sp>
        <p:sp>
          <p:nvSpPr>
            <p:cNvPr id="1195" name="Line"/>
            <p:cNvSpPr/>
            <p:nvPr/>
          </p:nvSpPr>
          <p:spPr>
            <a:xfrm flipV="1">
              <a:off x="6249309" y="1988864"/>
              <a:ext cx="1395734" cy="1395734"/>
            </a:xfrm>
            <a:prstGeom prst="line">
              <a:avLst/>
            </a:prstGeom>
            <a:noFill/>
            <a:ln w="127000" cap="flat">
              <a:solidFill>
                <a:srgbClr val="95B3D7"/>
              </a:solidFill>
              <a:prstDash val="solid"/>
              <a:round/>
              <a:tailEnd type="triangle" w="med" len="med"/>
            </a:ln>
            <a:effectLst>
              <a:outerShdw sx="100000" sy="100000" kx="0" ky="0" algn="b" rotWithShape="0" blurRad="50800" dist="38100" dir="2700000">
                <a:srgbClr val="000000">
                  <a:alpha val="40000"/>
                </a:srgbClr>
              </a:outerShdw>
            </a:effectLst>
          </p:spPr>
          <p:txBody>
            <a:bodyPr wrap="square" lIns="45718" tIns="45718" rIns="45718" bIns="45718" numCol="1" anchor="t">
              <a:noAutofit/>
            </a:bodyPr>
            <a:lstStyle/>
            <a:p>
              <a:pPr/>
            </a:p>
          </p:txBody>
        </p:sp>
        <p:sp>
          <p:nvSpPr>
            <p:cNvPr id="1196" name="Cognitive Learning Systems, Inc. © 2016"/>
            <p:cNvSpPr txBox="1"/>
            <p:nvPr/>
          </p:nvSpPr>
          <p:spPr>
            <a:xfrm>
              <a:off x="3324268" y="5309476"/>
              <a:ext cx="2645645" cy="249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p>
              <a:pPr algn="ctr">
                <a:defRPr sz="1000">
                  <a:latin typeface="Arial"/>
                  <a:ea typeface="Arial"/>
                  <a:cs typeface="Arial"/>
                  <a:sym typeface="Arial"/>
                </a:defRPr>
              </a:pPr>
              <a:r>
                <a:t>Cognitive Learning Systems, </a:t>
              </a:r>
              <a:r>
                <a:t>Inc. </a:t>
              </a:r>
              <a:r>
                <a:t>© 2016</a:t>
              </a:r>
            </a:p>
          </p:txBody>
        </p:sp>
      </p:gr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Life Cycles"/>
          <p:cNvSpPr txBox="1"/>
          <p:nvPr>
            <p:ph type="title"/>
          </p:nvPr>
        </p:nvSpPr>
        <p:spPr>
          <a:xfrm>
            <a:off x="2189" y="-235260"/>
            <a:ext cx="9139622" cy="1143002"/>
          </a:xfrm>
          <a:prstGeom prst="rect">
            <a:avLst/>
          </a:prstGeom>
        </p:spPr>
        <p:txBody>
          <a:bodyPr/>
          <a:lstStyle>
            <a:lvl1pPr algn="ctr">
              <a:defRPr sz="3600">
                <a:latin typeface="Arial"/>
                <a:ea typeface="Arial"/>
                <a:cs typeface="Arial"/>
                <a:sym typeface="Arial"/>
              </a:defRPr>
            </a:lvl1pPr>
          </a:lstStyle>
          <a:p>
            <a:pPr/>
            <a:r>
              <a:t>Life Cycles</a:t>
            </a:r>
          </a:p>
        </p:txBody>
      </p:sp>
      <p:sp>
        <p:nvSpPr>
          <p:cNvPr id="1202" name="Finally, the older generation makes way for the young.…"/>
          <p:cNvSpPr txBox="1"/>
          <p:nvPr>
            <p:ph type="body" sz="quarter" idx="1"/>
          </p:nvPr>
        </p:nvSpPr>
        <p:spPr>
          <a:xfrm>
            <a:off x="36776" y="797380"/>
            <a:ext cx="9070448" cy="1143002"/>
          </a:xfrm>
          <a:prstGeom prst="rect">
            <a:avLst/>
          </a:prstGeom>
        </p:spPr>
        <p:txBody>
          <a:bodyPr/>
          <a:lstStyle/>
          <a:p>
            <a:pPr marL="0" indent="0" algn="ctr" defTabSz="749808">
              <a:spcBef>
                <a:spcPts val="600"/>
              </a:spcBef>
              <a:buSzTx/>
              <a:buNone/>
              <a:defRPr sz="2600">
                <a:latin typeface="Arial"/>
                <a:ea typeface="Arial"/>
                <a:cs typeface="Arial"/>
                <a:sym typeface="Arial"/>
              </a:defRPr>
            </a:pPr>
            <a:r>
              <a:t>Finally, the older generation makes way for the young. </a:t>
            </a:r>
          </a:p>
          <a:p>
            <a:pPr marL="0" indent="0" algn="ctr" defTabSz="749808">
              <a:spcBef>
                <a:spcPts val="600"/>
              </a:spcBef>
              <a:buSzTx/>
              <a:buNone/>
              <a:defRPr sz="2600">
                <a:latin typeface="Arial"/>
                <a:ea typeface="Arial"/>
                <a:cs typeface="Arial"/>
                <a:sym typeface="Arial"/>
              </a:defRPr>
            </a:pPr>
            <a:r>
              <a:t>The new generation continues the cycle.</a:t>
            </a:r>
          </a:p>
        </p:txBody>
      </p:sp>
      <p:pic>
        <p:nvPicPr>
          <p:cNvPr id="1203" name="image74.jpeg" descr="image74.jpeg"/>
          <p:cNvPicPr>
            <a:picLocks noChangeAspect="1"/>
          </p:cNvPicPr>
          <p:nvPr/>
        </p:nvPicPr>
        <p:blipFill>
          <a:blip r:embed="rId3">
            <a:extLst/>
          </a:blip>
          <a:stretch>
            <a:fillRect/>
          </a:stretch>
        </p:blipFill>
        <p:spPr>
          <a:xfrm>
            <a:off x="1034801" y="1759195"/>
            <a:ext cx="7222444" cy="4811952"/>
          </a:xfrm>
          <a:prstGeom prst="rect">
            <a:avLst/>
          </a:prstGeom>
          <a:ln w="12700">
            <a:miter lim="400000"/>
          </a:ln>
        </p:spPr>
      </p:pic>
      <p:sp>
        <p:nvSpPr>
          <p:cNvPr id="1204"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216" name="The differences in temperature, precipitation, and wind created by the tilt of the Earth’s axis create 5 different types of climate around the world."/>
          <p:cNvSpPr txBox="1"/>
          <p:nvPr/>
        </p:nvSpPr>
        <p:spPr>
          <a:xfrm>
            <a:off x="381000" y="685800"/>
            <a:ext cx="83058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200"/>
              </a:spcBef>
              <a:defRPr>
                <a:latin typeface="Arial"/>
                <a:ea typeface="Arial"/>
                <a:cs typeface="Arial"/>
                <a:sym typeface="Arial"/>
              </a:defRPr>
            </a:lvl1pPr>
          </a:lstStyle>
          <a:p>
            <a:pPr/>
            <a:r>
              <a:t>The differences in temperature, precipitation, and wind created by the tilt of the Earth’s axis create 5 different types of climate around the world.  </a:t>
            </a:r>
          </a:p>
        </p:txBody>
      </p:sp>
      <p:sp>
        <p:nvSpPr>
          <p:cNvPr id="217" name="Different plants and animals can live in different climates.  Some can survive in very cold climates, some in very hot climates.  The type of climate in an area determines which plants and animals can live there."/>
          <p:cNvSpPr txBox="1"/>
          <p:nvPr/>
        </p:nvSpPr>
        <p:spPr>
          <a:xfrm>
            <a:off x="533400" y="5384800"/>
            <a:ext cx="8153400"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a:latin typeface="Arial"/>
                <a:ea typeface="Arial"/>
                <a:cs typeface="Arial"/>
                <a:sym typeface="Arial"/>
              </a:defRPr>
            </a:pPr>
            <a:r>
              <a:t>Different plants and animals can live in different climates.  Some can survive in very cold climates, some in very hot climates.  The type of climate in an area determines which plants and animals can live there</a:t>
            </a:r>
            <a:r>
              <a:rPr sz="1800"/>
              <a:t>. </a:t>
            </a:r>
          </a:p>
        </p:txBody>
      </p:sp>
      <p:sp>
        <p:nvSpPr>
          <p:cNvPr id="218" name="Rectangle"/>
          <p:cNvSpPr/>
          <p:nvPr/>
        </p:nvSpPr>
        <p:spPr>
          <a:xfrm>
            <a:off x="7086600" y="1905000"/>
            <a:ext cx="381000" cy="304800"/>
          </a:xfrm>
          <a:prstGeom prst="rect">
            <a:avLst/>
          </a:prstGeom>
          <a:solidFill>
            <a:srgbClr val="B7DEE8"/>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19" name="Rectangle"/>
          <p:cNvSpPr/>
          <p:nvPr/>
        </p:nvSpPr>
        <p:spPr>
          <a:xfrm>
            <a:off x="7086600" y="4267200"/>
            <a:ext cx="381000" cy="304800"/>
          </a:xfrm>
          <a:prstGeom prst="rect">
            <a:avLst/>
          </a:prstGeom>
          <a:solidFill>
            <a:srgbClr val="C741C2"/>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20" name="Rectangle"/>
          <p:cNvSpPr/>
          <p:nvPr/>
        </p:nvSpPr>
        <p:spPr>
          <a:xfrm>
            <a:off x="7086600" y="3657600"/>
            <a:ext cx="381000" cy="304800"/>
          </a:xfrm>
          <a:prstGeom prst="rect">
            <a:avLst/>
          </a:prstGeom>
          <a:solidFill>
            <a:srgbClr val="E46C0A"/>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21" name="Rectangle"/>
          <p:cNvSpPr/>
          <p:nvPr/>
        </p:nvSpPr>
        <p:spPr>
          <a:xfrm>
            <a:off x="7086600" y="3048000"/>
            <a:ext cx="381000" cy="304800"/>
          </a:xfrm>
          <a:prstGeom prst="rect">
            <a:avLst/>
          </a:prstGeom>
          <a:solidFill>
            <a:srgbClr val="006867"/>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22" name="Rectangle"/>
          <p:cNvSpPr/>
          <p:nvPr/>
        </p:nvSpPr>
        <p:spPr>
          <a:xfrm>
            <a:off x="7086600" y="2514600"/>
            <a:ext cx="381000" cy="304800"/>
          </a:xfrm>
          <a:prstGeom prst="rect">
            <a:avLst/>
          </a:prstGeom>
          <a:solidFill>
            <a:srgbClr val="0000FF"/>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23" name="Shape"/>
          <p:cNvSpPr/>
          <p:nvPr/>
        </p:nvSpPr>
        <p:spPr>
          <a:xfrm>
            <a:off x="4763643" y="3033713"/>
            <a:ext cx="446845" cy="226003"/>
          </a:xfrm>
          <a:custGeom>
            <a:avLst/>
            <a:gdLst/>
            <a:ahLst/>
            <a:cxnLst>
              <a:cxn ang="0">
                <a:pos x="wd2" y="hd2"/>
              </a:cxn>
              <a:cxn ang="5400000">
                <a:pos x="wd2" y="hd2"/>
              </a:cxn>
              <a:cxn ang="10800000">
                <a:pos x="wd2" y="hd2"/>
              </a:cxn>
              <a:cxn ang="16200000">
                <a:pos x="wd2" y="hd2"/>
              </a:cxn>
            </a:cxnLst>
            <a:rect l="0" t="0" r="r" b="b"/>
            <a:pathLst>
              <a:path w="20132" h="18413" fill="norm" stroke="1" extrusionOk="0">
                <a:moveTo>
                  <a:pt x="18733" y="4603"/>
                </a:moveTo>
                <a:cubicBezTo>
                  <a:pt x="18840" y="5179"/>
                  <a:pt x="19939" y="6678"/>
                  <a:pt x="20009" y="8056"/>
                </a:cubicBezTo>
                <a:cubicBezTo>
                  <a:pt x="20691" y="21600"/>
                  <a:pt x="18633" y="17374"/>
                  <a:pt x="11719" y="18413"/>
                </a:cubicBezTo>
                <a:cubicBezTo>
                  <a:pt x="10231" y="18030"/>
                  <a:pt x="8729" y="17795"/>
                  <a:pt x="7255" y="17263"/>
                </a:cubicBezTo>
                <a:cubicBezTo>
                  <a:pt x="6596" y="17025"/>
                  <a:pt x="5960" y="16590"/>
                  <a:pt x="5342" y="16112"/>
                </a:cubicBezTo>
                <a:cubicBezTo>
                  <a:pt x="3077" y="14359"/>
                  <a:pt x="2800" y="13820"/>
                  <a:pt x="878" y="11508"/>
                </a:cubicBezTo>
                <a:cubicBezTo>
                  <a:pt x="529" y="9617"/>
                  <a:pt x="-909" y="3735"/>
                  <a:pt x="878" y="2302"/>
                </a:cubicBezTo>
                <a:cubicBezTo>
                  <a:pt x="2444" y="1046"/>
                  <a:pt x="4279" y="3069"/>
                  <a:pt x="5980" y="3452"/>
                </a:cubicBezTo>
                <a:cubicBezTo>
                  <a:pt x="6830" y="3069"/>
                  <a:pt x="7691" y="2756"/>
                  <a:pt x="8530" y="2302"/>
                </a:cubicBezTo>
                <a:cubicBezTo>
                  <a:pt x="9818" y="1605"/>
                  <a:pt x="12357" y="0"/>
                  <a:pt x="12357" y="0"/>
                </a:cubicBezTo>
                <a:cubicBezTo>
                  <a:pt x="12994" y="384"/>
                  <a:pt x="13618" y="857"/>
                  <a:pt x="14270" y="1151"/>
                </a:cubicBezTo>
                <a:cubicBezTo>
                  <a:pt x="16703" y="2249"/>
                  <a:pt x="17622" y="1446"/>
                  <a:pt x="19371" y="4603"/>
                </a:cubicBezTo>
                <a:cubicBezTo>
                  <a:pt x="19707" y="5210"/>
                  <a:pt x="18627" y="4028"/>
                  <a:pt x="18733" y="4603"/>
                </a:cubicBezTo>
                <a:close/>
              </a:path>
            </a:pathLst>
          </a:custGeom>
          <a:solidFill>
            <a:srgbClr val="B7DEE8"/>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sp>
        <p:nvSpPr>
          <p:cNvPr id="224" name="Shape"/>
          <p:cNvSpPr/>
          <p:nvPr/>
        </p:nvSpPr>
        <p:spPr>
          <a:xfrm>
            <a:off x="522286" y="2384425"/>
            <a:ext cx="592139" cy="366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86" y="14123"/>
                </a:moveTo>
                <a:cubicBezTo>
                  <a:pt x="6171" y="14123"/>
                  <a:pt x="4665" y="11631"/>
                  <a:pt x="3600" y="11631"/>
                </a:cubicBezTo>
                <a:cubicBezTo>
                  <a:pt x="3058" y="11631"/>
                  <a:pt x="2571" y="12185"/>
                  <a:pt x="2057" y="12461"/>
                </a:cubicBezTo>
                <a:cubicBezTo>
                  <a:pt x="1609" y="13185"/>
                  <a:pt x="0" y="15567"/>
                  <a:pt x="0" y="16615"/>
                </a:cubicBezTo>
                <a:cubicBezTo>
                  <a:pt x="0" y="18367"/>
                  <a:pt x="1029" y="21600"/>
                  <a:pt x="1029" y="21600"/>
                </a:cubicBezTo>
                <a:cubicBezTo>
                  <a:pt x="1714" y="21046"/>
                  <a:pt x="2544" y="20814"/>
                  <a:pt x="3086" y="19938"/>
                </a:cubicBezTo>
                <a:cubicBezTo>
                  <a:pt x="8306" y="11506"/>
                  <a:pt x="320" y="20701"/>
                  <a:pt x="5657" y="14954"/>
                </a:cubicBezTo>
                <a:lnTo>
                  <a:pt x="8743" y="16615"/>
                </a:lnTo>
                <a:lnTo>
                  <a:pt x="10286" y="17446"/>
                </a:lnTo>
                <a:cubicBezTo>
                  <a:pt x="10457" y="16615"/>
                  <a:pt x="10682" y="15809"/>
                  <a:pt x="10800" y="14954"/>
                </a:cubicBezTo>
                <a:cubicBezTo>
                  <a:pt x="11026" y="13310"/>
                  <a:pt x="10409" y="10805"/>
                  <a:pt x="11314" y="9969"/>
                </a:cubicBezTo>
                <a:cubicBezTo>
                  <a:pt x="12256" y="9100"/>
                  <a:pt x="13371" y="11077"/>
                  <a:pt x="14400" y="11631"/>
                </a:cubicBezTo>
                <a:lnTo>
                  <a:pt x="15943" y="12461"/>
                </a:lnTo>
                <a:cubicBezTo>
                  <a:pt x="16286" y="13015"/>
                  <a:pt x="16556" y="13720"/>
                  <a:pt x="16971" y="14123"/>
                </a:cubicBezTo>
                <a:cubicBezTo>
                  <a:pt x="17498" y="14634"/>
                  <a:pt x="20187" y="15629"/>
                  <a:pt x="20571" y="15785"/>
                </a:cubicBezTo>
                <a:cubicBezTo>
                  <a:pt x="20914" y="14954"/>
                  <a:pt x="21600" y="14291"/>
                  <a:pt x="21600" y="13292"/>
                </a:cubicBezTo>
                <a:cubicBezTo>
                  <a:pt x="21600" y="10787"/>
                  <a:pt x="19992" y="10488"/>
                  <a:pt x="19029" y="9969"/>
                </a:cubicBezTo>
                <a:cubicBezTo>
                  <a:pt x="18686" y="9138"/>
                  <a:pt x="18483" y="8101"/>
                  <a:pt x="18000" y="7477"/>
                </a:cubicBezTo>
                <a:cubicBezTo>
                  <a:pt x="17577" y="6930"/>
                  <a:pt x="16840" y="7265"/>
                  <a:pt x="16457" y="6646"/>
                </a:cubicBezTo>
                <a:cubicBezTo>
                  <a:pt x="16174" y="6189"/>
                  <a:pt x="15482" y="938"/>
                  <a:pt x="15429" y="831"/>
                </a:cubicBezTo>
                <a:cubicBezTo>
                  <a:pt x="15090" y="147"/>
                  <a:pt x="14400" y="277"/>
                  <a:pt x="13886" y="0"/>
                </a:cubicBezTo>
                <a:cubicBezTo>
                  <a:pt x="13388" y="2412"/>
                  <a:pt x="13430" y="2935"/>
                  <a:pt x="12343" y="4985"/>
                </a:cubicBezTo>
                <a:cubicBezTo>
                  <a:pt x="11712" y="6174"/>
                  <a:pt x="10286" y="8308"/>
                  <a:pt x="10286" y="8308"/>
                </a:cubicBezTo>
                <a:cubicBezTo>
                  <a:pt x="9237" y="13390"/>
                  <a:pt x="10649" y="9318"/>
                  <a:pt x="8229" y="9969"/>
                </a:cubicBezTo>
                <a:cubicBezTo>
                  <a:pt x="7619" y="10133"/>
                  <a:pt x="7239" y="11184"/>
                  <a:pt x="6686" y="11631"/>
                </a:cubicBezTo>
                <a:cubicBezTo>
                  <a:pt x="6532" y="11755"/>
                  <a:pt x="7200" y="14123"/>
                  <a:pt x="6686" y="14123"/>
                </a:cubicBezTo>
                <a:close/>
              </a:path>
            </a:pathLst>
          </a:custGeom>
          <a:solidFill>
            <a:srgbClr val="B7DEE8"/>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lgn="ctr">
              <a:defRPr>
                <a:solidFill>
                  <a:srgbClr val="FFFFFF"/>
                </a:solidFill>
                <a:latin typeface="+mj-lt"/>
                <a:ea typeface="+mj-ea"/>
                <a:cs typeface="+mj-cs"/>
                <a:sym typeface="Calibri"/>
              </a:defRPr>
            </a:pPr>
          </a:p>
        </p:txBody>
      </p:sp>
      <p:grpSp>
        <p:nvGrpSpPr>
          <p:cNvPr id="283" name="Group"/>
          <p:cNvGrpSpPr/>
          <p:nvPr/>
        </p:nvGrpSpPr>
        <p:grpSpPr>
          <a:xfrm>
            <a:off x="152398" y="1545854"/>
            <a:ext cx="6779831" cy="3635764"/>
            <a:chOff x="0" y="-10"/>
            <a:chExt cx="6779829" cy="3635762"/>
          </a:xfrm>
        </p:grpSpPr>
        <p:grpSp>
          <p:nvGrpSpPr>
            <p:cNvPr id="277" name="Group"/>
            <p:cNvGrpSpPr/>
            <p:nvPr/>
          </p:nvGrpSpPr>
          <p:grpSpPr>
            <a:xfrm>
              <a:off x="19053" y="-11"/>
              <a:ext cx="6760777" cy="3635764"/>
              <a:chOff x="-63" y="-10"/>
              <a:chExt cx="6760775" cy="3635762"/>
            </a:xfrm>
          </p:grpSpPr>
          <p:sp>
            <p:nvSpPr>
              <p:cNvPr id="225" name="Line"/>
              <p:cNvSpPr/>
              <p:nvPr/>
            </p:nvSpPr>
            <p:spPr>
              <a:xfrm>
                <a:off x="2951732" y="1291827"/>
                <a:ext cx="867728" cy="526223"/>
              </a:xfrm>
              <a:custGeom>
                <a:avLst/>
                <a:gdLst/>
                <a:ahLst/>
                <a:cxnLst>
                  <a:cxn ang="0">
                    <a:pos x="wd2" y="hd2"/>
                  </a:cxn>
                  <a:cxn ang="5400000">
                    <a:pos x="wd2" y="hd2"/>
                  </a:cxn>
                  <a:cxn ang="10800000">
                    <a:pos x="wd2" y="hd2"/>
                  </a:cxn>
                  <a:cxn ang="16200000">
                    <a:pos x="wd2" y="hd2"/>
                  </a:cxn>
                </a:cxnLst>
                <a:rect l="0" t="0" r="r" b="b"/>
                <a:pathLst>
                  <a:path w="21388" h="21059" fill="norm" stroke="1" extrusionOk="0">
                    <a:moveTo>
                      <a:pt x="4825" y="12125"/>
                    </a:moveTo>
                    <a:cubicBezTo>
                      <a:pt x="4896" y="12310"/>
                      <a:pt x="6473" y="15320"/>
                      <a:pt x="5193" y="15954"/>
                    </a:cubicBezTo>
                    <a:cubicBezTo>
                      <a:pt x="4475" y="16309"/>
                      <a:pt x="3721" y="15528"/>
                      <a:pt x="2984" y="15316"/>
                    </a:cubicBezTo>
                    <a:cubicBezTo>
                      <a:pt x="2371" y="15528"/>
                      <a:pt x="1751" y="15691"/>
                      <a:pt x="1144" y="15954"/>
                    </a:cubicBezTo>
                    <a:cubicBezTo>
                      <a:pt x="768" y="16117"/>
                      <a:pt x="213" y="15990"/>
                      <a:pt x="40" y="16592"/>
                    </a:cubicBezTo>
                    <a:cubicBezTo>
                      <a:pt x="-212" y="17465"/>
                      <a:pt x="786" y="19473"/>
                      <a:pt x="1144" y="19783"/>
                    </a:cubicBezTo>
                    <a:cubicBezTo>
                      <a:pt x="1838" y="20384"/>
                      <a:pt x="3353" y="21059"/>
                      <a:pt x="3353" y="21059"/>
                    </a:cubicBezTo>
                    <a:cubicBezTo>
                      <a:pt x="4251" y="20540"/>
                      <a:pt x="4847" y="20382"/>
                      <a:pt x="5561" y="19145"/>
                    </a:cubicBezTo>
                    <a:cubicBezTo>
                      <a:pt x="6081" y="18243"/>
                      <a:pt x="6305" y="16585"/>
                      <a:pt x="7033" y="15954"/>
                    </a:cubicBezTo>
                    <a:cubicBezTo>
                      <a:pt x="7727" y="15352"/>
                      <a:pt x="9242" y="14678"/>
                      <a:pt x="9242" y="14678"/>
                    </a:cubicBezTo>
                    <a:cubicBezTo>
                      <a:pt x="9610" y="14890"/>
                      <a:pt x="10030" y="14925"/>
                      <a:pt x="10346" y="15316"/>
                    </a:cubicBezTo>
                    <a:cubicBezTo>
                      <a:pt x="10911" y="16015"/>
                      <a:pt x="11160" y="17488"/>
                      <a:pt x="11818" y="17868"/>
                    </a:cubicBezTo>
                    <a:lnTo>
                      <a:pt x="12922" y="18506"/>
                    </a:lnTo>
                    <a:cubicBezTo>
                      <a:pt x="12800" y="17868"/>
                      <a:pt x="12728" y="17194"/>
                      <a:pt x="12554" y="16592"/>
                    </a:cubicBezTo>
                    <a:cubicBezTo>
                      <a:pt x="12356" y="15906"/>
                      <a:pt x="11711" y="15422"/>
                      <a:pt x="11818" y="14678"/>
                    </a:cubicBezTo>
                    <a:cubicBezTo>
                      <a:pt x="11912" y="14025"/>
                      <a:pt x="12575" y="14340"/>
                      <a:pt x="12922" y="14039"/>
                    </a:cubicBezTo>
                    <a:cubicBezTo>
                      <a:pt x="15776" y="11565"/>
                      <a:pt x="12355" y="13729"/>
                      <a:pt x="15131" y="12125"/>
                    </a:cubicBezTo>
                    <a:cubicBezTo>
                      <a:pt x="15376" y="11700"/>
                      <a:pt x="15569" y="11158"/>
                      <a:pt x="15867" y="10849"/>
                    </a:cubicBezTo>
                    <a:cubicBezTo>
                      <a:pt x="16200" y="10503"/>
                      <a:pt x="16591" y="10343"/>
                      <a:pt x="16971" y="10211"/>
                    </a:cubicBezTo>
                    <a:cubicBezTo>
                      <a:pt x="18435" y="9703"/>
                      <a:pt x="19916" y="9360"/>
                      <a:pt x="21388" y="8934"/>
                    </a:cubicBezTo>
                    <a:cubicBezTo>
                      <a:pt x="21265" y="7445"/>
                      <a:pt x="21190" y="5942"/>
                      <a:pt x="21020" y="4467"/>
                    </a:cubicBezTo>
                    <a:cubicBezTo>
                      <a:pt x="20944" y="3808"/>
                      <a:pt x="20926" y="3029"/>
                      <a:pt x="20652" y="2553"/>
                    </a:cubicBezTo>
                    <a:cubicBezTo>
                      <a:pt x="20026" y="1468"/>
                      <a:pt x="18443" y="0"/>
                      <a:pt x="18443" y="0"/>
                    </a:cubicBezTo>
                    <a:cubicBezTo>
                      <a:pt x="16034" y="1393"/>
                      <a:pt x="18399" y="-541"/>
                      <a:pt x="16971" y="2553"/>
                    </a:cubicBezTo>
                    <a:cubicBezTo>
                      <a:pt x="16452" y="3678"/>
                      <a:pt x="15490" y="4047"/>
                      <a:pt x="14763" y="4467"/>
                    </a:cubicBezTo>
                    <a:cubicBezTo>
                      <a:pt x="14395" y="4255"/>
                      <a:pt x="14006" y="4130"/>
                      <a:pt x="13659" y="3829"/>
                    </a:cubicBezTo>
                    <a:cubicBezTo>
                      <a:pt x="13263" y="3486"/>
                      <a:pt x="12997" y="2553"/>
                      <a:pt x="12554" y="2553"/>
                    </a:cubicBezTo>
                    <a:cubicBezTo>
                      <a:pt x="12112" y="2553"/>
                      <a:pt x="11818" y="3404"/>
                      <a:pt x="11450" y="3829"/>
                    </a:cubicBezTo>
                    <a:cubicBezTo>
                      <a:pt x="11218" y="3561"/>
                      <a:pt x="9718" y="1585"/>
                      <a:pt x="9242" y="1915"/>
                    </a:cubicBezTo>
                    <a:cubicBezTo>
                      <a:pt x="8831" y="2200"/>
                      <a:pt x="8751" y="3191"/>
                      <a:pt x="8506" y="3829"/>
                    </a:cubicBezTo>
                    <a:cubicBezTo>
                      <a:pt x="7524" y="8934"/>
                      <a:pt x="8996" y="2978"/>
                      <a:pt x="7033" y="6382"/>
                    </a:cubicBezTo>
                    <a:cubicBezTo>
                      <a:pt x="6759" y="6857"/>
                      <a:pt x="6908" y="7771"/>
                      <a:pt x="6665" y="8296"/>
                    </a:cubicBezTo>
                    <a:cubicBezTo>
                      <a:pt x="6389" y="8895"/>
                      <a:pt x="5929" y="9147"/>
                      <a:pt x="5561" y="9573"/>
                    </a:cubicBezTo>
                    <a:cubicBezTo>
                      <a:pt x="4685" y="14129"/>
                      <a:pt x="4394" y="12282"/>
                      <a:pt x="5561" y="15316"/>
                    </a:cubicBezTo>
                    <a:cubicBezTo>
                      <a:pt x="5193" y="15528"/>
                      <a:pt x="4845" y="15954"/>
                      <a:pt x="4457" y="15954"/>
                    </a:cubicBezTo>
                    <a:cubicBezTo>
                      <a:pt x="3951" y="15954"/>
                      <a:pt x="3486" y="15425"/>
                      <a:pt x="2984" y="15316"/>
                    </a:cubicBezTo>
                    <a:cubicBezTo>
                      <a:pt x="2498" y="15210"/>
                      <a:pt x="2003" y="15316"/>
                      <a:pt x="1512" y="15316"/>
                    </a:cubicBez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276" name="Group"/>
              <p:cNvGrpSpPr/>
              <p:nvPr/>
            </p:nvGrpSpPr>
            <p:grpSpPr>
              <a:xfrm>
                <a:off x="-64" y="-11"/>
                <a:ext cx="6760777" cy="3635764"/>
                <a:chOff x="-62" y="-10"/>
                <a:chExt cx="6760775" cy="3635762"/>
              </a:xfrm>
            </p:grpSpPr>
            <p:sp>
              <p:nvSpPr>
                <p:cNvPr id="226" name="Line"/>
                <p:cNvSpPr/>
                <p:nvPr/>
              </p:nvSpPr>
              <p:spPr>
                <a:xfrm>
                  <a:off x="4059173" y="1263622"/>
                  <a:ext cx="1540298" cy="589353"/>
                </a:xfrm>
                <a:custGeom>
                  <a:avLst/>
                  <a:gdLst/>
                  <a:ahLst/>
                  <a:cxnLst>
                    <a:cxn ang="0">
                      <a:pos x="wd2" y="hd2"/>
                    </a:cxn>
                    <a:cxn ang="5400000">
                      <a:pos x="wd2" y="hd2"/>
                    </a:cxn>
                    <a:cxn ang="10800000">
                      <a:pos x="wd2" y="hd2"/>
                    </a:cxn>
                    <a:cxn ang="16200000">
                      <a:pos x="wd2" y="hd2"/>
                    </a:cxn>
                  </a:cxnLst>
                  <a:rect l="0" t="0" r="r" b="b"/>
                  <a:pathLst>
                    <a:path w="21495" h="21498" fill="norm" stroke="1" extrusionOk="0">
                      <a:moveTo>
                        <a:pt x="417" y="17434"/>
                      </a:moveTo>
                      <a:cubicBezTo>
                        <a:pt x="870" y="13653"/>
                        <a:pt x="1172" y="12711"/>
                        <a:pt x="626" y="8146"/>
                      </a:cubicBezTo>
                      <a:cubicBezTo>
                        <a:pt x="546" y="7484"/>
                        <a:pt x="209" y="7372"/>
                        <a:pt x="0" y="6985"/>
                      </a:cubicBezTo>
                      <a:cubicBezTo>
                        <a:pt x="70" y="5049"/>
                        <a:pt x="39" y="3066"/>
                        <a:pt x="209" y="1179"/>
                      </a:cubicBezTo>
                      <a:cubicBezTo>
                        <a:pt x="256" y="648"/>
                        <a:pt x="433" y="125"/>
                        <a:pt x="626" y="18"/>
                      </a:cubicBezTo>
                      <a:cubicBezTo>
                        <a:pt x="841" y="-102"/>
                        <a:pt x="1043" y="405"/>
                        <a:pt x="1251" y="599"/>
                      </a:cubicBezTo>
                      <a:cubicBezTo>
                        <a:pt x="1390" y="1179"/>
                        <a:pt x="1473" y="1904"/>
                        <a:pt x="1669" y="2340"/>
                      </a:cubicBezTo>
                      <a:cubicBezTo>
                        <a:pt x="2196" y="3514"/>
                        <a:pt x="3039" y="2597"/>
                        <a:pt x="3546" y="2340"/>
                      </a:cubicBezTo>
                      <a:cubicBezTo>
                        <a:pt x="3894" y="2164"/>
                        <a:pt x="4241" y="1953"/>
                        <a:pt x="4588" y="1760"/>
                      </a:cubicBezTo>
                      <a:cubicBezTo>
                        <a:pt x="5954" y="3026"/>
                        <a:pt x="4614" y="1267"/>
                        <a:pt x="5423" y="4082"/>
                      </a:cubicBezTo>
                      <a:cubicBezTo>
                        <a:pt x="5579" y="4627"/>
                        <a:pt x="5840" y="4856"/>
                        <a:pt x="6048" y="5243"/>
                      </a:cubicBezTo>
                      <a:cubicBezTo>
                        <a:pt x="6118" y="5823"/>
                        <a:pt x="6293" y="6381"/>
                        <a:pt x="6257" y="6985"/>
                      </a:cubicBezTo>
                      <a:cubicBezTo>
                        <a:pt x="6204" y="7863"/>
                        <a:pt x="5646" y="9267"/>
                        <a:pt x="5423" y="9887"/>
                      </a:cubicBezTo>
                      <a:cubicBezTo>
                        <a:pt x="5631" y="10081"/>
                        <a:pt x="5830" y="10535"/>
                        <a:pt x="6048" y="10468"/>
                      </a:cubicBezTo>
                      <a:cubicBezTo>
                        <a:pt x="6485" y="10333"/>
                        <a:pt x="7300" y="9307"/>
                        <a:pt x="7300" y="9307"/>
                      </a:cubicBezTo>
                      <a:cubicBezTo>
                        <a:pt x="8028" y="7280"/>
                        <a:pt x="7530" y="8319"/>
                        <a:pt x="8968" y="6985"/>
                      </a:cubicBezTo>
                      <a:lnTo>
                        <a:pt x="10220" y="5823"/>
                      </a:lnTo>
                      <a:lnTo>
                        <a:pt x="10845" y="5243"/>
                      </a:lnTo>
                      <a:cubicBezTo>
                        <a:pt x="10915" y="4662"/>
                        <a:pt x="10899" y="3934"/>
                        <a:pt x="11054" y="3501"/>
                      </a:cubicBezTo>
                      <a:cubicBezTo>
                        <a:pt x="11210" y="3069"/>
                        <a:pt x="11478" y="3162"/>
                        <a:pt x="11680" y="2921"/>
                      </a:cubicBezTo>
                      <a:cubicBezTo>
                        <a:pt x="11966" y="2580"/>
                        <a:pt x="12236" y="2147"/>
                        <a:pt x="12514" y="1760"/>
                      </a:cubicBezTo>
                      <a:cubicBezTo>
                        <a:pt x="14360" y="2330"/>
                        <a:pt x="14942" y="2414"/>
                        <a:pt x="16894" y="3501"/>
                      </a:cubicBezTo>
                      <a:cubicBezTo>
                        <a:pt x="17505" y="3842"/>
                        <a:pt x="17760" y="4535"/>
                        <a:pt x="18354" y="5243"/>
                      </a:cubicBezTo>
                      <a:cubicBezTo>
                        <a:pt x="19082" y="6111"/>
                        <a:pt x="19576" y="6061"/>
                        <a:pt x="20440" y="6404"/>
                      </a:cubicBezTo>
                      <a:cubicBezTo>
                        <a:pt x="20648" y="6597"/>
                        <a:pt x="20894" y="6602"/>
                        <a:pt x="21065" y="6985"/>
                      </a:cubicBezTo>
                      <a:cubicBezTo>
                        <a:pt x="21592" y="8157"/>
                        <a:pt x="21600" y="9459"/>
                        <a:pt x="21274" y="11048"/>
                      </a:cubicBezTo>
                      <a:cubicBezTo>
                        <a:pt x="21127" y="11761"/>
                        <a:pt x="20857" y="12209"/>
                        <a:pt x="20648" y="12790"/>
                      </a:cubicBezTo>
                      <a:cubicBezTo>
                        <a:pt x="20572" y="13427"/>
                        <a:pt x="20320" y="16036"/>
                        <a:pt x="20022" y="16273"/>
                      </a:cubicBezTo>
                      <a:cubicBezTo>
                        <a:pt x="19682" y="16544"/>
                        <a:pt x="19327" y="15886"/>
                        <a:pt x="18980" y="15693"/>
                      </a:cubicBezTo>
                      <a:cubicBezTo>
                        <a:pt x="18910" y="15112"/>
                        <a:pt x="18908" y="14429"/>
                        <a:pt x="18771" y="13951"/>
                      </a:cubicBezTo>
                      <a:cubicBezTo>
                        <a:pt x="18614" y="13406"/>
                        <a:pt x="18393" y="12889"/>
                        <a:pt x="18145" y="12790"/>
                      </a:cubicBezTo>
                      <a:cubicBezTo>
                        <a:pt x="17962" y="12717"/>
                        <a:pt x="16920" y="13733"/>
                        <a:pt x="16685" y="13951"/>
                      </a:cubicBezTo>
                      <a:cubicBezTo>
                        <a:pt x="16546" y="14532"/>
                        <a:pt x="16370" y="15055"/>
                        <a:pt x="16268" y="15693"/>
                      </a:cubicBezTo>
                      <a:cubicBezTo>
                        <a:pt x="15978" y="17510"/>
                        <a:pt x="15816" y="19568"/>
                        <a:pt x="15643" y="21498"/>
                      </a:cubicBezTo>
                      <a:cubicBezTo>
                        <a:pt x="14461" y="21304"/>
                        <a:pt x="13271" y="21344"/>
                        <a:pt x="12097" y="20917"/>
                      </a:cubicBezTo>
                      <a:cubicBezTo>
                        <a:pt x="12097" y="20917"/>
                        <a:pt x="10533" y="19466"/>
                        <a:pt x="10220" y="19176"/>
                      </a:cubicBezTo>
                      <a:lnTo>
                        <a:pt x="9594" y="18595"/>
                      </a:lnTo>
                      <a:cubicBezTo>
                        <a:pt x="9455" y="17434"/>
                        <a:pt x="9543" y="15791"/>
                        <a:pt x="9177" y="15112"/>
                      </a:cubicBezTo>
                      <a:cubicBezTo>
                        <a:pt x="7762" y="12486"/>
                        <a:pt x="8280" y="13777"/>
                        <a:pt x="7508" y="11629"/>
                      </a:cubicBezTo>
                      <a:cubicBezTo>
                        <a:pt x="7300" y="11822"/>
                        <a:pt x="7054" y="11827"/>
                        <a:pt x="6883" y="12209"/>
                      </a:cubicBezTo>
                      <a:cubicBezTo>
                        <a:pt x="6687" y="12645"/>
                        <a:pt x="6643" y="13458"/>
                        <a:pt x="6466" y="13951"/>
                      </a:cubicBezTo>
                      <a:cubicBezTo>
                        <a:pt x="6288" y="14444"/>
                        <a:pt x="6036" y="14676"/>
                        <a:pt x="5840" y="15112"/>
                      </a:cubicBezTo>
                      <a:cubicBezTo>
                        <a:pt x="5686" y="15454"/>
                        <a:pt x="5599" y="16028"/>
                        <a:pt x="5423" y="16273"/>
                      </a:cubicBezTo>
                      <a:cubicBezTo>
                        <a:pt x="4249" y="17906"/>
                        <a:pt x="3201" y="17680"/>
                        <a:pt x="1877" y="18015"/>
                      </a:cubicBezTo>
                      <a:cubicBezTo>
                        <a:pt x="1808" y="18595"/>
                        <a:pt x="1873" y="19529"/>
                        <a:pt x="1669" y="19756"/>
                      </a:cubicBezTo>
                      <a:cubicBezTo>
                        <a:pt x="742" y="20788"/>
                        <a:pt x="832" y="18583"/>
                        <a:pt x="626" y="17434"/>
                      </a:cubicBezTo>
                      <a:cubicBezTo>
                        <a:pt x="170" y="14897"/>
                        <a:pt x="209" y="16566"/>
                        <a:pt x="209" y="15112"/>
                      </a:cubicBezTo>
                    </a:path>
                  </a:pathLst>
                </a:custGeom>
                <a:solidFill>
                  <a:srgbClr val="E46C0A"/>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275" name="Group"/>
                <p:cNvGrpSpPr/>
                <p:nvPr/>
              </p:nvGrpSpPr>
              <p:grpSpPr>
                <a:xfrm>
                  <a:off x="-63" y="-11"/>
                  <a:ext cx="6760777" cy="3635764"/>
                  <a:chOff x="-61" y="-10"/>
                  <a:chExt cx="6760775" cy="3635762"/>
                </a:xfrm>
              </p:grpSpPr>
              <p:sp>
                <p:nvSpPr>
                  <p:cNvPr id="227" name="Line"/>
                  <p:cNvSpPr/>
                  <p:nvPr/>
                </p:nvSpPr>
                <p:spPr>
                  <a:xfrm>
                    <a:off x="929541" y="1355184"/>
                    <a:ext cx="532718" cy="780802"/>
                  </a:xfrm>
                  <a:custGeom>
                    <a:avLst/>
                    <a:gdLst/>
                    <a:ahLst/>
                    <a:cxnLst>
                      <a:cxn ang="0">
                        <a:pos x="wd2" y="hd2"/>
                      </a:cxn>
                      <a:cxn ang="5400000">
                        <a:pos x="wd2" y="hd2"/>
                      </a:cxn>
                      <a:cxn ang="10800000">
                        <a:pos x="wd2" y="hd2"/>
                      </a:cxn>
                      <a:cxn ang="16200000">
                        <a:pos x="wd2" y="hd2"/>
                      </a:cxn>
                    </a:cxnLst>
                    <a:rect l="0" t="0" r="r" b="b"/>
                    <a:pathLst>
                      <a:path w="20828" h="20045" fill="norm" stroke="1" extrusionOk="0">
                        <a:moveTo>
                          <a:pt x="734" y="6539"/>
                        </a:moveTo>
                        <a:cubicBezTo>
                          <a:pt x="-66" y="8775"/>
                          <a:pt x="-409" y="8926"/>
                          <a:pt x="734" y="11853"/>
                        </a:cubicBezTo>
                        <a:cubicBezTo>
                          <a:pt x="879" y="12225"/>
                          <a:pt x="1411" y="12498"/>
                          <a:pt x="1904" y="12671"/>
                        </a:cubicBezTo>
                        <a:cubicBezTo>
                          <a:pt x="2623" y="12922"/>
                          <a:pt x="3464" y="12943"/>
                          <a:pt x="4244" y="13079"/>
                        </a:cubicBezTo>
                        <a:cubicBezTo>
                          <a:pt x="4634" y="12807"/>
                          <a:pt x="4921" y="12434"/>
                          <a:pt x="5415" y="12262"/>
                        </a:cubicBezTo>
                        <a:cubicBezTo>
                          <a:pt x="6518" y="11876"/>
                          <a:pt x="8925" y="11444"/>
                          <a:pt x="8925" y="11444"/>
                        </a:cubicBezTo>
                        <a:cubicBezTo>
                          <a:pt x="9120" y="11036"/>
                          <a:pt x="9510" y="10649"/>
                          <a:pt x="9510" y="10218"/>
                        </a:cubicBezTo>
                        <a:cubicBezTo>
                          <a:pt x="9510" y="9705"/>
                          <a:pt x="8616" y="7935"/>
                          <a:pt x="8340" y="7357"/>
                        </a:cubicBezTo>
                        <a:cubicBezTo>
                          <a:pt x="8535" y="6267"/>
                          <a:pt x="8925" y="5185"/>
                          <a:pt x="8925" y="4087"/>
                        </a:cubicBezTo>
                        <a:cubicBezTo>
                          <a:pt x="8925" y="-1363"/>
                          <a:pt x="7365" y="5450"/>
                          <a:pt x="8925" y="0"/>
                        </a:cubicBezTo>
                        <a:cubicBezTo>
                          <a:pt x="9510" y="272"/>
                          <a:pt x="10241" y="433"/>
                          <a:pt x="10681" y="817"/>
                        </a:cubicBezTo>
                        <a:cubicBezTo>
                          <a:pt x="12950" y="2799"/>
                          <a:pt x="9191" y="1560"/>
                          <a:pt x="13021" y="2452"/>
                        </a:cubicBezTo>
                        <a:cubicBezTo>
                          <a:pt x="14263" y="5055"/>
                          <a:pt x="12483" y="2474"/>
                          <a:pt x="15947" y="4087"/>
                        </a:cubicBezTo>
                        <a:cubicBezTo>
                          <a:pt x="17204" y="4673"/>
                          <a:pt x="17118" y="5723"/>
                          <a:pt x="17702" y="6539"/>
                        </a:cubicBezTo>
                        <a:cubicBezTo>
                          <a:pt x="18016" y="6979"/>
                          <a:pt x="18482" y="7357"/>
                          <a:pt x="18872" y="7766"/>
                        </a:cubicBezTo>
                        <a:cubicBezTo>
                          <a:pt x="18677" y="8174"/>
                          <a:pt x="18723" y="8687"/>
                          <a:pt x="18287" y="8992"/>
                        </a:cubicBezTo>
                        <a:cubicBezTo>
                          <a:pt x="17851" y="9297"/>
                          <a:pt x="17083" y="9208"/>
                          <a:pt x="16532" y="9401"/>
                        </a:cubicBezTo>
                        <a:cubicBezTo>
                          <a:pt x="15903" y="9620"/>
                          <a:pt x="15361" y="9946"/>
                          <a:pt x="14776" y="10218"/>
                        </a:cubicBezTo>
                        <a:cubicBezTo>
                          <a:pt x="15132" y="11709"/>
                          <a:pt x="14671" y="12708"/>
                          <a:pt x="16532" y="13488"/>
                        </a:cubicBezTo>
                        <a:cubicBezTo>
                          <a:pt x="17061" y="13710"/>
                          <a:pt x="17702" y="13761"/>
                          <a:pt x="18287" y="13897"/>
                        </a:cubicBezTo>
                        <a:cubicBezTo>
                          <a:pt x="18872" y="14169"/>
                          <a:pt x="19603" y="14331"/>
                          <a:pt x="20042" y="14714"/>
                        </a:cubicBezTo>
                        <a:cubicBezTo>
                          <a:pt x="20428" y="15051"/>
                          <a:pt x="21191" y="15766"/>
                          <a:pt x="20627" y="15941"/>
                        </a:cubicBezTo>
                        <a:cubicBezTo>
                          <a:pt x="18836" y="16497"/>
                          <a:pt x="16727" y="16213"/>
                          <a:pt x="14776" y="16349"/>
                        </a:cubicBezTo>
                        <a:cubicBezTo>
                          <a:pt x="14581" y="16758"/>
                          <a:pt x="14123" y="17147"/>
                          <a:pt x="14191" y="17576"/>
                        </a:cubicBezTo>
                        <a:cubicBezTo>
                          <a:pt x="14327" y="18432"/>
                          <a:pt x="16558" y="20237"/>
                          <a:pt x="15361" y="20028"/>
                        </a:cubicBezTo>
                        <a:cubicBezTo>
                          <a:pt x="11824" y="19410"/>
                          <a:pt x="13784" y="19797"/>
                          <a:pt x="9510" y="18802"/>
                        </a:cubicBezTo>
                        <a:lnTo>
                          <a:pt x="7755" y="18393"/>
                        </a:lnTo>
                        <a:cubicBezTo>
                          <a:pt x="7560" y="17848"/>
                          <a:pt x="7530" y="17261"/>
                          <a:pt x="7170" y="16758"/>
                        </a:cubicBezTo>
                        <a:cubicBezTo>
                          <a:pt x="6753" y="16176"/>
                          <a:pt x="4865" y="15412"/>
                          <a:pt x="4244" y="15123"/>
                        </a:cubicBezTo>
                        <a:cubicBezTo>
                          <a:pt x="1598" y="12350"/>
                          <a:pt x="2898" y="13365"/>
                          <a:pt x="734" y="11853"/>
                        </a:cubicBezTo>
                        <a:cubicBezTo>
                          <a:pt x="-36" y="10239"/>
                          <a:pt x="149" y="11058"/>
                          <a:pt x="149" y="9401"/>
                        </a:cubicBezTo>
                      </a:path>
                    </a:pathLst>
                  </a:custGeom>
                  <a:solidFill>
                    <a:srgbClr val="E46C0A"/>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274" name="Group"/>
                  <p:cNvGrpSpPr/>
                  <p:nvPr/>
                </p:nvGrpSpPr>
                <p:grpSpPr>
                  <a:xfrm>
                    <a:off x="-62" y="-11"/>
                    <a:ext cx="6760777" cy="3635764"/>
                    <a:chOff x="-60" y="-10"/>
                    <a:chExt cx="6760775" cy="3635762"/>
                  </a:xfrm>
                </p:grpSpPr>
                <p:grpSp>
                  <p:nvGrpSpPr>
                    <p:cNvPr id="271" name="Group"/>
                    <p:cNvGrpSpPr/>
                    <p:nvPr/>
                  </p:nvGrpSpPr>
                  <p:grpSpPr>
                    <a:xfrm>
                      <a:off x="-61" y="-11"/>
                      <a:ext cx="6760777" cy="3635764"/>
                      <a:chOff x="-59" y="-10"/>
                      <a:chExt cx="6760775" cy="3635762"/>
                    </a:xfrm>
                  </p:grpSpPr>
                  <p:grpSp>
                    <p:nvGrpSpPr>
                      <p:cNvPr id="267" name="Group"/>
                      <p:cNvGrpSpPr/>
                      <p:nvPr/>
                    </p:nvGrpSpPr>
                    <p:grpSpPr>
                      <a:xfrm>
                        <a:off x="-60" y="-11"/>
                        <a:ext cx="6760777" cy="3635764"/>
                        <a:chOff x="-58" y="-10"/>
                        <a:chExt cx="6760775" cy="3635762"/>
                      </a:xfrm>
                    </p:grpSpPr>
                    <p:grpSp>
                      <p:nvGrpSpPr>
                        <p:cNvPr id="265" name="Group"/>
                        <p:cNvGrpSpPr/>
                        <p:nvPr/>
                      </p:nvGrpSpPr>
                      <p:grpSpPr>
                        <a:xfrm>
                          <a:off x="-59" y="-11"/>
                          <a:ext cx="6760777" cy="3635764"/>
                          <a:chOff x="-57" y="-10"/>
                          <a:chExt cx="6760775" cy="3635762"/>
                        </a:xfrm>
                      </p:grpSpPr>
                      <p:grpSp>
                        <p:nvGrpSpPr>
                          <p:cNvPr id="261" name="Group"/>
                          <p:cNvGrpSpPr/>
                          <p:nvPr/>
                        </p:nvGrpSpPr>
                        <p:grpSpPr>
                          <a:xfrm>
                            <a:off x="-58" y="-11"/>
                            <a:ext cx="6760777" cy="3635764"/>
                            <a:chOff x="-56" y="-10"/>
                            <a:chExt cx="6760775" cy="3635762"/>
                          </a:xfrm>
                        </p:grpSpPr>
                        <p:grpSp>
                          <p:nvGrpSpPr>
                            <p:cNvPr id="258" name="Group"/>
                            <p:cNvGrpSpPr/>
                            <p:nvPr/>
                          </p:nvGrpSpPr>
                          <p:grpSpPr>
                            <a:xfrm>
                              <a:off x="-57" y="-11"/>
                              <a:ext cx="6760777" cy="3635764"/>
                              <a:chOff x="-55" y="-10"/>
                              <a:chExt cx="6760775" cy="3635762"/>
                            </a:xfrm>
                          </p:grpSpPr>
                          <p:grpSp>
                            <p:nvGrpSpPr>
                              <p:cNvPr id="253" name="Group"/>
                              <p:cNvGrpSpPr/>
                              <p:nvPr/>
                            </p:nvGrpSpPr>
                            <p:grpSpPr>
                              <a:xfrm>
                                <a:off x="-56" y="-11"/>
                                <a:ext cx="6760777" cy="3635764"/>
                                <a:chOff x="-54" y="-10"/>
                                <a:chExt cx="6760775" cy="3635762"/>
                              </a:xfrm>
                            </p:grpSpPr>
                            <p:grpSp>
                              <p:nvGrpSpPr>
                                <p:cNvPr id="246" name="Group"/>
                                <p:cNvGrpSpPr/>
                                <p:nvPr/>
                              </p:nvGrpSpPr>
                              <p:grpSpPr>
                                <a:xfrm>
                                  <a:off x="-55" y="-11"/>
                                  <a:ext cx="6760777" cy="3635764"/>
                                  <a:chOff x="-53" y="-10"/>
                                  <a:chExt cx="6760775" cy="3635762"/>
                                </a:xfrm>
                              </p:grpSpPr>
                              <p:grpSp>
                                <p:nvGrpSpPr>
                                  <p:cNvPr id="243" name="Group"/>
                                  <p:cNvGrpSpPr/>
                                  <p:nvPr/>
                                </p:nvGrpSpPr>
                                <p:grpSpPr>
                                  <a:xfrm>
                                    <a:off x="-54" y="-11"/>
                                    <a:ext cx="6760777" cy="3635764"/>
                                    <a:chOff x="-52" y="-10"/>
                                    <a:chExt cx="6760775" cy="3635762"/>
                                  </a:xfrm>
                                </p:grpSpPr>
                                <p:grpSp>
                                  <p:nvGrpSpPr>
                                    <p:cNvPr id="239" name="Group"/>
                                    <p:cNvGrpSpPr/>
                                    <p:nvPr/>
                                  </p:nvGrpSpPr>
                                  <p:grpSpPr>
                                    <a:xfrm>
                                      <a:off x="-53" y="-11"/>
                                      <a:ext cx="6760777" cy="3635764"/>
                                      <a:chOff x="-50" y="-10"/>
                                      <a:chExt cx="6760775" cy="3635762"/>
                                    </a:xfrm>
                                  </p:grpSpPr>
                                  <p:grpSp>
                                    <p:nvGrpSpPr>
                                      <p:cNvPr id="237" name="Group"/>
                                      <p:cNvGrpSpPr/>
                                      <p:nvPr/>
                                    </p:nvGrpSpPr>
                                    <p:grpSpPr>
                                      <a:xfrm>
                                        <a:off x="-51" y="-11"/>
                                        <a:ext cx="6760776" cy="3635764"/>
                                        <a:chOff x="-50" y="-10"/>
                                        <a:chExt cx="6760775" cy="3635762"/>
                                      </a:xfrm>
                                    </p:grpSpPr>
                                    <p:grpSp>
                                      <p:nvGrpSpPr>
                                        <p:cNvPr id="235" name="Group"/>
                                        <p:cNvGrpSpPr/>
                                        <p:nvPr/>
                                      </p:nvGrpSpPr>
                                      <p:grpSpPr>
                                        <a:xfrm>
                                          <a:off x="-51" y="-11"/>
                                          <a:ext cx="6760777" cy="3635764"/>
                                          <a:chOff x="-49" y="-10"/>
                                          <a:chExt cx="6760775" cy="3635762"/>
                                        </a:xfrm>
                                      </p:grpSpPr>
                                      <p:sp>
                                        <p:nvSpPr>
                                          <p:cNvPr id="228" name="Line"/>
                                          <p:cNvSpPr/>
                                          <p:nvPr/>
                                        </p:nvSpPr>
                                        <p:spPr>
                                          <a:xfrm>
                                            <a:off x="1470289" y="528999"/>
                                            <a:ext cx="516271" cy="526111"/>
                                          </a:xfrm>
                                          <a:custGeom>
                                            <a:avLst/>
                                            <a:gdLst/>
                                            <a:ahLst/>
                                            <a:cxnLst>
                                              <a:cxn ang="0">
                                                <a:pos x="wd2" y="hd2"/>
                                              </a:cxn>
                                              <a:cxn ang="5400000">
                                                <a:pos x="wd2" y="hd2"/>
                                              </a:cxn>
                                              <a:cxn ang="10800000">
                                                <a:pos x="wd2" y="hd2"/>
                                              </a:cxn>
                                              <a:cxn ang="16200000">
                                                <a:pos x="wd2" y="hd2"/>
                                              </a:cxn>
                                            </a:cxnLst>
                                            <a:rect l="0" t="0" r="r" b="b"/>
                                            <a:pathLst>
                                              <a:path w="20660" h="21116" fill="norm" stroke="1" extrusionOk="0">
                                                <a:moveTo>
                                                  <a:pt x="2943" y="6527"/>
                                                </a:moveTo>
                                                <a:cubicBezTo>
                                                  <a:pt x="0" y="5631"/>
                                                  <a:pt x="701" y="6527"/>
                                                  <a:pt x="0" y="4607"/>
                                                </a:cubicBezTo>
                                                <a:cubicBezTo>
                                                  <a:pt x="199" y="2970"/>
                                                  <a:pt x="-394" y="1291"/>
                                                  <a:pt x="1262" y="384"/>
                                                </a:cubicBezTo>
                                                <a:cubicBezTo>
                                                  <a:pt x="1642" y="176"/>
                                                  <a:pt x="2103" y="128"/>
                                                  <a:pt x="2523" y="0"/>
                                                </a:cubicBezTo>
                                                <a:cubicBezTo>
                                                  <a:pt x="5422" y="882"/>
                                                  <a:pt x="4419" y="1340"/>
                                                  <a:pt x="5887" y="0"/>
                                                </a:cubicBezTo>
                                                <a:cubicBezTo>
                                                  <a:pt x="6307" y="128"/>
                                                  <a:pt x="6928" y="33"/>
                                                  <a:pt x="7148" y="384"/>
                                                </a:cubicBezTo>
                                                <a:cubicBezTo>
                                                  <a:pt x="7571" y="1060"/>
                                                  <a:pt x="6914" y="2189"/>
                                                  <a:pt x="7569" y="2688"/>
                                                </a:cubicBezTo>
                                                <a:cubicBezTo>
                                                  <a:pt x="7858" y="2908"/>
                                                  <a:pt x="10386" y="2086"/>
                                                  <a:pt x="10932" y="1920"/>
                                                </a:cubicBezTo>
                                                <a:cubicBezTo>
                                                  <a:pt x="11913" y="4607"/>
                                                  <a:pt x="10932" y="3967"/>
                                                  <a:pt x="13034" y="4607"/>
                                                </a:cubicBezTo>
                                                <a:cubicBezTo>
                                                  <a:pt x="15607" y="6956"/>
                                                  <a:pt x="11484" y="3354"/>
                                                  <a:pt x="15557" y="6143"/>
                                                </a:cubicBezTo>
                                                <a:cubicBezTo>
                                                  <a:pt x="16192" y="6577"/>
                                                  <a:pt x="17239" y="7679"/>
                                                  <a:pt x="17239" y="7679"/>
                                                </a:cubicBezTo>
                                                <a:cubicBezTo>
                                                  <a:pt x="17379" y="8446"/>
                                                  <a:pt x="17332" y="9264"/>
                                                  <a:pt x="17660" y="9982"/>
                                                </a:cubicBezTo>
                                                <a:cubicBezTo>
                                                  <a:pt x="18339" y="11471"/>
                                                  <a:pt x="19106" y="12071"/>
                                                  <a:pt x="20182" y="13054"/>
                                                </a:cubicBezTo>
                                                <a:cubicBezTo>
                                                  <a:pt x="20280" y="13321"/>
                                                  <a:pt x="21206" y="15090"/>
                                                  <a:pt x="20182" y="15357"/>
                                                </a:cubicBezTo>
                                                <a:cubicBezTo>
                                                  <a:pt x="19363" y="15571"/>
                                                  <a:pt x="18500" y="15101"/>
                                                  <a:pt x="17660" y="14973"/>
                                                </a:cubicBezTo>
                                                <a:cubicBezTo>
                                                  <a:pt x="17733" y="15646"/>
                                                  <a:pt x="18568" y="19488"/>
                                                  <a:pt x="17660" y="20732"/>
                                                </a:cubicBezTo>
                                                <a:cubicBezTo>
                                                  <a:pt x="17414" y="21069"/>
                                                  <a:pt x="16819" y="20988"/>
                                                  <a:pt x="16398" y="21116"/>
                                                </a:cubicBezTo>
                                                <a:cubicBezTo>
                                                  <a:pt x="12189" y="20155"/>
                                                  <a:pt x="16508" y="21600"/>
                                                  <a:pt x="14296" y="19580"/>
                                                </a:cubicBezTo>
                                                <a:cubicBezTo>
                                                  <a:pt x="13853" y="19176"/>
                                                  <a:pt x="13175" y="19069"/>
                                                  <a:pt x="12614" y="18813"/>
                                                </a:cubicBezTo>
                                                <a:cubicBezTo>
                                                  <a:pt x="12474" y="18429"/>
                                                  <a:pt x="12194" y="18066"/>
                                                  <a:pt x="12194" y="17661"/>
                                                </a:cubicBezTo>
                                                <a:cubicBezTo>
                                                  <a:pt x="12194" y="17179"/>
                                                  <a:pt x="12836" y="15516"/>
                                                  <a:pt x="13034" y="14973"/>
                                                </a:cubicBezTo>
                                                <a:cubicBezTo>
                                                  <a:pt x="12873" y="14088"/>
                                                  <a:pt x="12711" y="12463"/>
                                                  <a:pt x="12194" y="11518"/>
                                                </a:cubicBezTo>
                                                <a:cubicBezTo>
                                                  <a:pt x="11663" y="10549"/>
                                                  <a:pt x="11294" y="10313"/>
                                                  <a:pt x="10512" y="9598"/>
                                                </a:cubicBezTo>
                                                <a:cubicBezTo>
                                                  <a:pt x="10372" y="9214"/>
                                                  <a:pt x="10405" y="8733"/>
                                                  <a:pt x="10091" y="8446"/>
                                                </a:cubicBezTo>
                                                <a:cubicBezTo>
                                                  <a:pt x="9778" y="8160"/>
                                                  <a:pt x="9210" y="8271"/>
                                                  <a:pt x="8830" y="8063"/>
                                                </a:cubicBezTo>
                                                <a:cubicBezTo>
                                                  <a:pt x="8490" y="7876"/>
                                                  <a:pt x="8269" y="7551"/>
                                                  <a:pt x="7989" y="7295"/>
                                                </a:cubicBezTo>
                                                <a:cubicBezTo>
                                                  <a:pt x="7428" y="7423"/>
                                                  <a:pt x="6758" y="7349"/>
                                                  <a:pt x="6307" y="7679"/>
                                                </a:cubicBezTo>
                                                <a:cubicBezTo>
                                                  <a:pt x="5961" y="7931"/>
                                                  <a:pt x="6200" y="8544"/>
                                                  <a:pt x="5887" y="8830"/>
                                                </a:cubicBezTo>
                                                <a:cubicBezTo>
                                                  <a:pt x="5573" y="9117"/>
                                                  <a:pt x="5046" y="9086"/>
                                                  <a:pt x="4625" y="9214"/>
                                                </a:cubicBezTo>
                                                <a:cubicBezTo>
                                                  <a:pt x="4611" y="9211"/>
                                                  <a:pt x="1883" y="8630"/>
                                                  <a:pt x="1682" y="8446"/>
                                                </a:cubicBezTo>
                                                <a:cubicBezTo>
                                                  <a:pt x="1369" y="8160"/>
                                                  <a:pt x="1402" y="7679"/>
                                                  <a:pt x="1262" y="7295"/>
                                                </a:cubicBezTo>
                                                <a:lnTo>
                                                  <a:pt x="841" y="4607"/>
                                                </a:lnTo>
                                              </a:path>
                                            </a:pathLst>
                                          </a:custGeom>
                                          <a:solidFill>
                                            <a:srgbClr val="B7DEE8"/>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nvGrpSpPr>
                                          <p:cNvPr id="234" name="Group"/>
                                          <p:cNvGrpSpPr/>
                                          <p:nvPr/>
                                        </p:nvGrpSpPr>
                                        <p:grpSpPr>
                                          <a:xfrm>
                                            <a:off x="-50" y="-11"/>
                                            <a:ext cx="6760777" cy="3635764"/>
                                            <a:chOff x="-48" y="-9"/>
                                            <a:chExt cx="6760775" cy="3635762"/>
                                          </a:xfrm>
                                        </p:grpSpPr>
                                        <p:sp>
                                          <p:nvSpPr>
                                            <p:cNvPr id="229" name="Line"/>
                                            <p:cNvSpPr/>
                                            <p:nvPr/>
                                          </p:nvSpPr>
                                          <p:spPr>
                                            <a:xfrm>
                                              <a:off x="-49" y="576624"/>
                                              <a:ext cx="2490067" cy="3059130"/>
                                            </a:xfrm>
                                            <a:custGeom>
                                              <a:avLst/>
                                              <a:gdLst/>
                                              <a:ahLst/>
                                              <a:cxnLst>
                                                <a:cxn ang="0">
                                                  <a:pos x="wd2" y="hd2"/>
                                                </a:cxn>
                                                <a:cxn ang="5400000">
                                                  <a:pos x="wd2" y="hd2"/>
                                                </a:cxn>
                                                <a:cxn ang="10800000">
                                                  <a:pos x="wd2" y="hd2"/>
                                                </a:cxn>
                                                <a:cxn ang="16200000">
                                                  <a:pos x="wd2" y="hd2"/>
                                                </a:cxn>
                                              </a:cxnLst>
                                              <a:rect l="0" t="0" r="r" b="b"/>
                                              <a:pathLst>
                                                <a:path w="21456" h="21600" fill="norm" stroke="1" extrusionOk="0">
                                                  <a:moveTo>
                                                    <a:pt x="1188" y="4995"/>
                                                  </a:moveTo>
                                                  <a:cubicBezTo>
                                                    <a:pt x="1097" y="4972"/>
                                                    <a:pt x="1002" y="4959"/>
                                                    <a:pt x="916" y="4927"/>
                                                  </a:cubicBezTo>
                                                  <a:cubicBezTo>
                                                    <a:pt x="819" y="4891"/>
                                                    <a:pt x="744" y="4825"/>
                                                    <a:pt x="645" y="4792"/>
                                                  </a:cubicBezTo>
                                                  <a:cubicBezTo>
                                                    <a:pt x="471" y="4735"/>
                                                    <a:pt x="103" y="4658"/>
                                                    <a:pt x="103" y="4658"/>
                                                  </a:cubicBezTo>
                                                  <a:cubicBezTo>
                                                    <a:pt x="163" y="4523"/>
                                                    <a:pt x="257" y="4393"/>
                                                    <a:pt x="284" y="4253"/>
                                                  </a:cubicBezTo>
                                                  <a:cubicBezTo>
                                                    <a:pt x="314" y="4095"/>
                                                    <a:pt x="261" y="3915"/>
                                                    <a:pt x="374" y="3780"/>
                                                  </a:cubicBezTo>
                                                  <a:cubicBezTo>
                                                    <a:pt x="440" y="3701"/>
                                                    <a:pt x="615" y="3735"/>
                                                    <a:pt x="736" y="3712"/>
                                                  </a:cubicBezTo>
                                                  <a:cubicBezTo>
                                                    <a:pt x="112" y="3557"/>
                                                    <a:pt x="328" y="3678"/>
                                                    <a:pt x="12" y="3443"/>
                                                  </a:cubicBezTo>
                                                  <a:cubicBezTo>
                                                    <a:pt x="42" y="3262"/>
                                                    <a:pt x="-80" y="3022"/>
                                                    <a:pt x="103" y="2902"/>
                                                  </a:cubicBezTo>
                                                  <a:cubicBezTo>
                                                    <a:pt x="217" y="2828"/>
                                                    <a:pt x="807" y="2988"/>
                                                    <a:pt x="1007" y="3038"/>
                                                  </a:cubicBezTo>
                                                  <a:cubicBezTo>
                                                    <a:pt x="977" y="2947"/>
                                                    <a:pt x="985" y="2845"/>
                                                    <a:pt x="916" y="2767"/>
                                                  </a:cubicBezTo>
                                                  <a:cubicBezTo>
                                                    <a:pt x="787" y="2622"/>
                                                    <a:pt x="554" y="2632"/>
                                                    <a:pt x="374" y="2565"/>
                                                  </a:cubicBezTo>
                                                  <a:cubicBezTo>
                                                    <a:pt x="277" y="2529"/>
                                                    <a:pt x="193" y="2475"/>
                                                    <a:pt x="103" y="2430"/>
                                                  </a:cubicBezTo>
                                                  <a:cubicBezTo>
                                                    <a:pt x="73" y="2362"/>
                                                    <a:pt x="-6" y="2297"/>
                                                    <a:pt x="12" y="2227"/>
                                                  </a:cubicBezTo>
                                                  <a:cubicBezTo>
                                                    <a:pt x="48" y="2095"/>
                                                    <a:pt x="350" y="2053"/>
                                                    <a:pt x="464" y="2025"/>
                                                  </a:cubicBezTo>
                                                  <a:cubicBezTo>
                                                    <a:pt x="1021" y="1402"/>
                                                    <a:pt x="311" y="2168"/>
                                                    <a:pt x="826" y="1687"/>
                                                  </a:cubicBezTo>
                                                  <a:cubicBezTo>
                                                    <a:pt x="894" y="1624"/>
                                                    <a:pt x="922" y="1536"/>
                                                    <a:pt x="1007" y="1485"/>
                                                  </a:cubicBezTo>
                                                  <a:cubicBezTo>
                                                    <a:pt x="1081" y="1441"/>
                                                    <a:pt x="1188" y="1440"/>
                                                    <a:pt x="1278" y="1417"/>
                                                  </a:cubicBezTo>
                                                  <a:cubicBezTo>
                                                    <a:pt x="1338" y="1372"/>
                                                    <a:pt x="1374" y="1289"/>
                                                    <a:pt x="1459" y="1282"/>
                                                  </a:cubicBezTo>
                                                  <a:cubicBezTo>
                                                    <a:pt x="2019" y="1241"/>
                                                    <a:pt x="2228" y="1392"/>
                                                    <a:pt x="2725" y="1485"/>
                                                  </a:cubicBezTo>
                                                  <a:lnTo>
                                                    <a:pt x="3086" y="1552"/>
                                                  </a:lnTo>
                                                  <a:cubicBezTo>
                                                    <a:pt x="3116" y="1620"/>
                                                    <a:pt x="3089" y="1726"/>
                                                    <a:pt x="3177" y="1755"/>
                                                  </a:cubicBezTo>
                                                  <a:cubicBezTo>
                                                    <a:pt x="3399" y="1829"/>
                                                    <a:pt x="3659" y="1799"/>
                                                    <a:pt x="3900" y="1822"/>
                                                  </a:cubicBezTo>
                                                  <a:cubicBezTo>
                                                    <a:pt x="5099" y="1942"/>
                                                    <a:pt x="3942" y="1846"/>
                                                    <a:pt x="5437" y="1957"/>
                                                  </a:cubicBezTo>
                                                  <a:cubicBezTo>
                                                    <a:pt x="5618" y="1935"/>
                                                    <a:pt x="5808" y="1938"/>
                                                    <a:pt x="5979" y="1890"/>
                                                  </a:cubicBezTo>
                                                  <a:cubicBezTo>
                                                    <a:pt x="6059" y="1868"/>
                                                    <a:pt x="6093" y="1795"/>
                                                    <a:pt x="6160" y="1755"/>
                                                  </a:cubicBezTo>
                                                  <a:cubicBezTo>
                                                    <a:pt x="6410" y="1605"/>
                                                    <a:pt x="6416" y="1624"/>
                                                    <a:pt x="6702" y="1552"/>
                                                  </a:cubicBezTo>
                                                  <a:cubicBezTo>
                                                    <a:pt x="7455" y="1693"/>
                                                    <a:pt x="6711" y="1522"/>
                                                    <a:pt x="7335" y="1755"/>
                                                  </a:cubicBezTo>
                                                  <a:cubicBezTo>
                                                    <a:pt x="7421" y="1787"/>
                                                    <a:pt x="7523" y="1788"/>
                                                    <a:pt x="7607" y="1822"/>
                                                  </a:cubicBezTo>
                                                  <a:cubicBezTo>
                                                    <a:pt x="7797" y="1901"/>
                                                    <a:pt x="7995" y="1978"/>
                                                    <a:pt x="8149" y="2092"/>
                                                  </a:cubicBezTo>
                                                  <a:cubicBezTo>
                                                    <a:pt x="8209" y="2137"/>
                                                    <a:pt x="8257" y="2195"/>
                                                    <a:pt x="8330" y="2227"/>
                                                  </a:cubicBezTo>
                                                  <a:cubicBezTo>
                                                    <a:pt x="8412" y="2264"/>
                                                    <a:pt x="8511" y="2272"/>
                                                    <a:pt x="8601" y="2295"/>
                                                  </a:cubicBezTo>
                                                  <a:cubicBezTo>
                                                    <a:pt x="8872" y="2272"/>
                                                    <a:pt x="9164" y="2308"/>
                                                    <a:pt x="9415" y="2227"/>
                                                  </a:cubicBezTo>
                                                  <a:cubicBezTo>
                                                    <a:pt x="9493" y="2202"/>
                                                    <a:pt x="9313" y="2116"/>
                                                    <a:pt x="9234" y="2092"/>
                                                  </a:cubicBezTo>
                                                  <a:cubicBezTo>
                                                    <a:pt x="9003" y="2024"/>
                                                    <a:pt x="8511" y="1957"/>
                                                    <a:pt x="8511" y="1957"/>
                                                  </a:cubicBezTo>
                                                  <a:cubicBezTo>
                                                    <a:pt x="8313" y="1736"/>
                                                    <a:pt x="8333" y="1797"/>
                                                    <a:pt x="8239" y="1552"/>
                                                  </a:cubicBezTo>
                                                  <a:cubicBezTo>
                                                    <a:pt x="8205" y="1463"/>
                                                    <a:pt x="8218" y="1360"/>
                                                    <a:pt x="8149" y="1282"/>
                                                  </a:cubicBezTo>
                                                  <a:cubicBezTo>
                                                    <a:pt x="8089" y="1215"/>
                                                    <a:pt x="7968" y="1192"/>
                                                    <a:pt x="7878" y="1147"/>
                                                  </a:cubicBezTo>
                                                  <a:cubicBezTo>
                                                    <a:pt x="7489" y="1220"/>
                                                    <a:pt x="7417" y="1272"/>
                                                    <a:pt x="6974" y="1147"/>
                                                  </a:cubicBezTo>
                                                  <a:cubicBezTo>
                                                    <a:pt x="6894" y="1125"/>
                                                    <a:pt x="6853" y="1057"/>
                                                    <a:pt x="6793" y="1012"/>
                                                  </a:cubicBezTo>
                                                  <a:cubicBezTo>
                                                    <a:pt x="6763" y="945"/>
                                                    <a:pt x="6684" y="880"/>
                                                    <a:pt x="6702" y="810"/>
                                                  </a:cubicBezTo>
                                                  <a:cubicBezTo>
                                                    <a:pt x="6719" y="748"/>
                                                    <a:pt x="6839" y="730"/>
                                                    <a:pt x="6883" y="675"/>
                                                  </a:cubicBezTo>
                                                  <a:cubicBezTo>
                                                    <a:pt x="7015" y="511"/>
                                                    <a:pt x="6967" y="304"/>
                                                    <a:pt x="7064" y="135"/>
                                                  </a:cubicBezTo>
                                                  <a:cubicBezTo>
                                                    <a:pt x="7098" y="77"/>
                                                    <a:pt x="7185" y="45"/>
                                                    <a:pt x="7245" y="0"/>
                                                  </a:cubicBezTo>
                                                  <a:cubicBezTo>
                                                    <a:pt x="7453" y="26"/>
                                                    <a:pt x="7836" y="52"/>
                                                    <a:pt x="8059" y="135"/>
                                                  </a:cubicBezTo>
                                                  <a:cubicBezTo>
                                                    <a:pt x="8683" y="368"/>
                                                    <a:pt x="7939" y="197"/>
                                                    <a:pt x="8691" y="337"/>
                                                  </a:cubicBezTo>
                                                  <a:cubicBezTo>
                                                    <a:pt x="9183" y="704"/>
                                                    <a:pt x="8885" y="628"/>
                                                    <a:pt x="9596" y="540"/>
                                                  </a:cubicBezTo>
                                                  <a:cubicBezTo>
                                                    <a:pt x="9695" y="428"/>
                                                    <a:pt x="9791" y="232"/>
                                                    <a:pt x="10048" y="270"/>
                                                  </a:cubicBezTo>
                                                  <a:cubicBezTo>
                                                    <a:pt x="10131" y="282"/>
                                                    <a:pt x="10168" y="360"/>
                                                    <a:pt x="10228" y="405"/>
                                                  </a:cubicBezTo>
                                                  <a:cubicBezTo>
                                                    <a:pt x="10259" y="630"/>
                                                    <a:pt x="10245" y="861"/>
                                                    <a:pt x="10319" y="1080"/>
                                                  </a:cubicBezTo>
                                                  <a:cubicBezTo>
                                                    <a:pt x="10339" y="1142"/>
                                                    <a:pt x="10446" y="1165"/>
                                                    <a:pt x="10500" y="1215"/>
                                                  </a:cubicBezTo>
                                                  <a:cubicBezTo>
                                                    <a:pt x="10844" y="1536"/>
                                                    <a:pt x="10487" y="1321"/>
                                                    <a:pt x="10952" y="1552"/>
                                                  </a:cubicBezTo>
                                                  <a:cubicBezTo>
                                                    <a:pt x="10922" y="1642"/>
                                                    <a:pt x="10956" y="1762"/>
                                                    <a:pt x="10861" y="1822"/>
                                                  </a:cubicBezTo>
                                                  <a:cubicBezTo>
                                                    <a:pt x="10717" y="1915"/>
                                                    <a:pt x="10319" y="1957"/>
                                                    <a:pt x="10319" y="1957"/>
                                                  </a:cubicBezTo>
                                                  <a:cubicBezTo>
                                                    <a:pt x="10349" y="2025"/>
                                                    <a:pt x="10342" y="2110"/>
                                                    <a:pt x="10409" y="2160"/>
                                                  </a:cubicBezTo>
                                                  <a:cubicBezTo>
                                                    <a:pt x="10504" y="2231"/>
                                                    <a:pt x="10645" y="2260"/>
                                                    <a:pt x="10771" y="2295"/>
                                                  </a:cubicBezTo>
                                                  <a:cubicBezTo>
                                                    <a:pt x="10887" y="2328"/>
                                                    <a:pt x="11013" y="2337"/>
                                                    <a:pt x="11132" y="2362"/>
                                                  </a:cubicBezTo>
                                                  <a:cubicBezTo>
                                                    <a:pt x="11224" y="2382"/>
                                                    <a:pt x="11313" y="2408"/>
                                                    <a:pt x="11404" y="2430"/>
                                                  </a:cubicBezTo>
                                                  <a:cubicBezTo>
                                                    <a:pt x="11524" y="2408"/>
                                                    <a:pt x="11668" y="2420"/>
                                                    <a:pt x="11765" y="2362"/>
                                                  </a:cubicBezTo>
                                                  <a:cubicBezTo>
                                                    <a:pt x="11840" y="2318"/>
                                                    <a:pt x="11856" y="2231"/>
                                                    <a:pt x="11856" y="2160"/>
                                                  </a:cubicBezTo>
                                                  <a:cubicBezTo>
                                                    <a:pt x="11856" y="1997"/>
                                                    <a:pt x="11746" y="1780"/>
                                                    <a:pt x="11675" y="1620"/>
                                                  </a:cubicBezTo>
                                                  <a:cubicBezTo>
                                                    <a:pt x="11735" y="1530"/>
                                                    <a:pt x="11735" y="1395"/>
                                                    <a:pt x="11856" y="1350"/>
                                                  </a:cubicBezTo>
                                                  <a:cubicBezTo>
                                                    <a:pt x="11967" y="1309"/>
                                                    <a:pt x="12120" y="1360"/>
                                                    <a:pt x="12217" y="1417"/>
                                                  </a:cubicBezTo>
                                                  <a:cubicBezTo>
                                                    <a:pt x="12292" y="1462"/>
                                                    <a:pt x="12285" y="1551"/>
                                                    <a:pt x="12308" y="1620"/>
                                                  </a:cubicBezTo>
                                                  <a:cubicBezTo>
                                                    <a:pt x="12345" y="1731"/>
                                                    <a:pt x="12344" y="1850"/>
                                                    <a:pt x="12398" y="1957"/>
                                                  </a:cubicBezTo>
                                                  <a:cubicBezTo>
                                                    <a:pt x="12499" y="2158"/>
                                                    <a:pt x="12629" y="2185"/>
                                                    <a:pt x="12850" y="2295"/>
                                                  </a:cubicBezTo>
                                                  <a:cubicBezTo>
                                                    <a:pt x="12941" y="2272"/>
                                                    <a:pt x="13033" y="2201"/>
                                                    <a:pt x="13121" y="2227"/>
                                                  </a:cubicBezTo>
                                                  <a:cubicBezTo>
                                                    <a:pt x="13234" y="2261"/>
                                                    <a:pt x="13431" y="2671"/>
                                                    <a:pt x="13483" y="2700"/>
                                                  </a:cubicBezTo>
                                                  <a:cubicBezTo>
                                                    <a:pt x="13636" y="2785"/>
                                                    <a:pt x="14026" y="2835"/>
                                                    <a:pt x="14026" y="2835"/>
                                                  </a:cubicBezTo>
                                                  <a:cubicBezTo>
                                                    <a:pt x="14056" y="2700"/>
                                                    <a:pt x="14058" y="2560"/>
                                                    <a:pt x="14116" y="2430"/>
                                                  </a:cubicBezTo>
                                                  <a:cubicBezTo>
                                                    <a:pt x="14150" y="2353"/>
                                                    <a:pt x="14275" y="2148"/>
                                                    <a:pt x="14297" y="2227"/>
                                                  </a:cubicBezTo>
                                                  <a:cubicBezTo>
                                                    <a:pt x="14374" y="2515"/>
                                                    <a:pt x="14260" y="2766"/>
                                                    <a:pt x="14026" y="2970"/>
                                                  </a:cubicBezTo>
                                                  <a:cubicBezTo>
                                                    <a:pt x="13915" y="3067"/>
                                                    <a:pt x="13806" y="3169"/>
                                                    <a:pt x="13664" y="3240"/>
                                                  </a:cubicBezTo>
                                                  <a:cubicBezTo>
                                                    <a:pt x="13573" y="3285"/>
                                                    <a:pt x="13496" y="3349"/>
                                                    <a:pt x="13393" y="3375"/>
                                                  </a:cubicBezTo>
                                                  <a:cubicBezTo>
                                                    <a:pt x="13219" y="3418"/>
                                                    <a:pt x="13031" y="3420"/>
                                                    <a:pt x="12850" y="3443"/>
                                                  </a:cubicBezTo>
                                                  <a:cubicBezTo>
                                                    <a:pt x="12820" y="3510"/>
                                                    <a:pt x="12760" y="3574"/>
                                                    <a:pt x="12760" y="3645"/>
                                                  </a:cubicBezTo>
                                                  <a:cubicBezTo>
                                                    <a:pt x="12760" y="3774"/>
                                                    <a:pt x="13001" y="3921"/>
                                                    <a:pt x="12760" y="4050"/>
                                                  </a:cubicBezTo>
                                                  <a:cubicBezTo>
                                                    <a:pt x="12605" y="4133"/>
                                                    <a:pt x="12217" y="4185"/>
                                                    <a:pt x="12217" y="4185"/>
                                                  </a:cubicBezTo>
                                                  <a:cubicBezTo>
                                                    <a:pt x="12157" y="4320"/>
                                                    <a:pt x="11901" y="4624"/>
                                                    <a:pt x="12127" y="4792"/>
                                                  </a:cubicBezTo>
                                                  <a:cubicBezTo>
                                                    <a:pt x="12194" y="4843"/>
                                                    <a:pt x="12313" y="4828"/>
                                                    <a:pt x="12398" y="4860"/>
                                                  </a:cubicBezTo>
                                                  <a:cubicBezTo>
                                                    <a:pt x="12495" y="4896"/>
                                                    <a:pt x="12579" y="4950"/>
                                                    <a:pt x="12669" y="4995"/>
                                                  </a:cubicBezTo>
                                                  <a:cubicBezTo>
                                                    <a:pt x="12894" y="5497"/>
                                                    <a:pt x="12549" y="4827"/>
                                                    <a:pt x="13121" y="5468"/>
                                                  </a:cubicBezTo>
                                                  <a:cubicBezTo>
                                                    <a:pt x="13182" y="5535"/>
                                                    <a:pt x="13212" y="5625"/>
                                                    <a:pt x="13302" y="5670"/>
                                                  </a:cubicBezTo>
                                                  <a:cubicBezTo>
                                                    <a:pt x="13406" y="5721"/>
                                                    <a:pt x="13543" y="5715"/>
                                                    <a:pt x="13664" y="5737"/>
                                                  </a:cubicBezTo>
                                                  <a:cubicBezTo>
                                                    <a:pt x="13724" y="5782"/>
                                                    <a:pt x="13772" y="5840"/>
                                                    <a:pt x="13845" y="5873"/>
                                                  </a:cubicBezTo>
                                                  <a:cubicBezTo>
                                                    <a:pt x="13926" y="5909"/>
                                                    <a:pt x="14049" y="5890"/>
                                                    <a:pt x="14116" y="5940"/>
                                                  </a:cubicBezTo>
                                                  <a:cubicBezTo>
                                                    <a:pt x="14183" y="5990"/>
                                                    <a:pt x="14151" y="6085"/>
                                                    <a:pt x="14206" y="6142"/>
                                                  </a:cubicBezTo>
                                                  <a:cubicBezTo>
                                                    <a:pt x="14305" y="6246"/>
                                                    <a:pt x="14568" y="6412"/>
                                                    <a:pt x="14568" y="6412"/>
                                                  </a:cubicBezTo>
                                                  <a:cubicBezTo>
                                                    <a:pt x="14965" y="5968"/>
                                                    <a:pt x="14653" y="6452"/>
                                                    <a:pt x="14568" y="6007"/>
                                                  </a:cubicBezTo>
                                                  <a:cubicBezTo>
                                                    <a:pt x="14534" y="5828"/>
                                                    <a:pt x="14722" y="5667"/>
                                                    <a:pt x="14839" y="5535"/>
                                                  </a:cubicBezTo>
                                                  <a:cubicBezTo>
                                                    <a:pt x="14869" y="5467"/>
                                                    <a:pt x="14960" y="5400"/>
                                                    <a:pt x="14930" y="5332"/>
                                                  </a:cubicBezTo>
                                                  <a:cubicBezTo>
                                                    <a:pt x="14861" y="5179"/>
                                                    <a:pt x="14568" y="4927"/>
                                                    <a:pt x="14568" y="4927"/>
                                                  </a:cubicBezTo>
                                                  <a:cubicBezTo>
                                                    <a:pt x="14538" y="4770"/>
                                                    <a:pt x="14545" y="4606"/>
                                                    <a:pt x="14478" y="4455"/>
                                                  </a:cubicBezTo>
                                                  <a:cubicBezTo>
                                                    <a:pt x="14451" y="4395"/>
                                                    <a:pt x="14311" y="4383"/>
                                                    <a:pt x="14297" y="4320"/>
                                                  </a:cubicBezTo>
                                                  <a:cubicBezTo>
                                                    <a:pt x="14231" y="4026"/>
                                                    <a:pt x="14407" y="4045"/>
                                                    <a:pt x="14658" y="3982"/>
                                                  </a:cubicBezTo>
                                                  <a:cubicBezTo>
                                                    <a:pt x="14899" y="4005"/>
                                                    <a:pt x="15156" y="3983"/>
                                                    <a:pt x="15382" y="4050"/>
                                                  </a:cubicBezTo>
                                                  <a:cubicBezTo>
                                                    <a:pt x="15483" y="4080"/>
                                                    <a:pt x="15478" y="4202"/>
                                                    <a:pt x="15562" y="4253"/>
                                                  </a:cubicBezTo>
                                                  <a:cubicBezTo>
                                                    <a:pt x="15637" y="4297"/>
                                                    <a:pt x="15743" y="4297"/>
                                                    <a:pt x="15834" y="4320"/>
                                                  </a:cubicBezTo>
                                                  <a:cubicBezTo>
                                                    <a:pt x="16002" y="4446"/>
                                                    <a:pt x="16081" y="4487"/>
                                                    <a:pt x="16195" y="4658"/>
                                                  </a:cubicBezTo>
                                                  <a:cubicBezTo>
                                                    <a:pt x="16430" y="5008"/>
                                                    <a:pt x="16113" y="4731"/>
                                                    <a:pt x="16467" y="4995"/>
                                                  </a:cubicBezTo>
                                                  <a:cubicBezTo>
                                                    <a:pt x="16491" y="4967"/>
                                                    <a:pt x="16773" y="4595"/>
                                                    <a:pt x="16919" y="4658"/>
                                                  </a:cubicBezTo>
                                                  <a:cubicBezTo>
                                                    <a:pt x="17107" y="4738"/>
                                                    <a:pt x="17280" y="5063"/>
                                                    <a:pt x="17280" y="5063"/>
                                                  </a:cubicBezTo>
                                                  <a:cubicBezTo>
                                                    <a:pt x="17310" y="5130"/>
                                                    <a:pt x="17322" y="5204"/>
                                                    <a:pt x="17371" y="5265"/>
                                                  </a:cubicBezTo>
                                                  <a:cubicBezTo>
                                                    <a:pt x="17471" y="5390"/>
                                                    <a:pt x="17681" y="5450"/>
                                                    <a:pt x="17823" y="5535"/>
                                                  </a:cubicBezTo>
                                                  <a:cubicBezTo>
                                                    <a:pt x="17889" y="5575"/>
                                                    <a:pt x="17943" y="5625"/>
                                                    <a:pt x="18003" y="5670"/>
                                                  </a:cubicBezTo>
                                                  <a:cubicBezTo>
                                                    <a:pt x="18219" y="6152"/>
                                                    <a:pt x="18079" y="5957"/>
                                                    <a:pt x="18365" y="6278"/>
                                                  </a:cubicBezTo>
                                                  <a:cubicBezTo>
                                                    <a:pt x="18335" y="6345"/>
                                                    <a:pt x="18354" y="6441"/>
                                                    <a:pt x="18275" y="6480"/>
                                                  </a:cubicBezTo>
                                                  <a:cubicBezTo>
                                                    <a:pt x="18147" y="6544"/>
                                                    <a:pt x="17971" y="6517"/>
                                                    <a:pt x="17823" y="6547"/>
                                                  </a:cubicBezTo>
                                                  <a:cubicBezTo>
                                                    <a:pt x="17639" y="6585"/>
                                                    <a:pt x="17461" y="6638"/>
                                                    <a:pt x="17280" y="6683"/>
                                                  </a:cubicBezTo>
                                                  <a:lnTo>
                                                    <a:pt x="17009" y="6750"/>
                                                  </a:lnTo>
                                                  <a:lnTo>
                                                    <a:pt x="16467" y="6885"/>
                                                  </a:lnTo>
                                                  <a:cubicBezTo>
                                                    <a:pt x="16436" y="6953"/>
                                                    <a:pt x="16309" y="7037"/>
                                                    <a:pt x="16376" y="7088"/>
                                                  </a:cubicBezTo>
                                                  <a:cubicBezTo>
                                                    <a:pt x="16511" y="7188"/>
                                                    <a:pt x="16738" y="7178"/>
                                                    <a:pt x="16919" y="7222"/>
                                                  </a:cubicBezTo>
                                                  <a:cubicBezTo>
                                                    <a:pt x="17293" y="7316"/>
                                                    <a:pt x="17110" y="7251"/>
                                                    <a:pt x="17461" y="7425"/>
                                                  </a:cubicBezTo>
                                                  <a:cubicBezTo>
                                                    <a:pt x="17280" y="7515"/>
                                                    <a:pt x="17125" y="7644"/>
                                                    <a:pt x="16919" y="7695"/>
                                                  </a:cubicBezTo>
                                                  <a:lnTo>
                                                    <a:pt x="16376" y="7830"/>
                                                  </a:lnTo>
                                                  <a:cubicBezTo>
                                                    <a:pt x="16286" y="7807"/>
                                                    <a:pt x="16198" y="7749"/>
                                                    <a:pt x="16105" y="7762"/>
                                                  </a:cubicBezTo>
                                                  <a:cubicBezTo>
                                                    <a:pt x="16021" y="7775"/>
                                                    <a:pt x="15968" y="7843"/>
                                                    <a:pt x="15924" y="7898"/>
                                                  </a:cubicBezTo>
                                                  <a:cubicBezTo>
                                                    <a:pt x="15833" y="8011"/>
                                                    <a:pt x="15776" y="8349"/>
                                                    <a:pt x="15743" y="8437"/>
                                                  </a:cubicBezTo>
                                                  <a:cubicBezTo>
                                                    <a:pt x="15639" y="8722"/>
                                                    <a:pt x="15605" y="8837"/>
                                                    <a:pt x="15382" y="9045"/>
                                                  </a:cubicBezTo>
                                                  <a:cubicBezTo>
                                                    <a:pt x="15328" y="9095"/>
                                                    <a:pt x="15261" y="9135"/>
                                                    <a:pt x="15201" y="9180"/>
                                                  </a:cubicBezTo>
                                                  <a:cubicBezTo>
                                                    <a:pt x="15044" y="9532"/>
                                                    <a:pt x="15213" y="9253"/>
                                                    <a:pt x="14930" y="9518"/>
                                                  </a:cubicBezTo>
                                                  <a:cubicBezTo>
                                                    <a:pt x="14862" y="9581"/>
                                                    <a:pt x="14832" y="9668"/>
                                                    <a:pt x="14749" y="9720"/>
                                                  </a:cubicBezTo>
                                                  <a:cubicBezTo>
                                                    <a:pt x="14645" y="9784"/>
                                                    <a:pt x="14508" y="9810"/>
                                                    <a:pt x="14387" y="9855"/>
                                                  </a:cubicBezTo>
                                                  <a:cubicBezTo>
                                                    <a:pt x="14602" y="10337"/>
                                                    <a:pt x="14409" y="10181"/>
                                                    <a:pt x="14839" y="10395"/>
                                                  </a:cubicBezTo>
                                                  <a:cubicBezTo>
                                                    <a:pt x="14899" y="10462"/>
                                                    <a:pt x="15020" y="10516"/>
                                                    <a:pt x="15020" y="10597"/>
                                                  </a:cubicBezTo>
                                                  <a:cubicBezTo>
                                                    <a:pt x="15020" y="10848"/>
                                                    <a:pt x="14530" y="10675"/>
                                                    <a:pt x="14478" y="10665"/>
                                                  </a:cubicBezTo>
                                                  <a:cubicBezTo>
                                                    <a:pt x="14387" y="10620"/>
                                                    <a:pt x="14289" y="10583"/>
                                                    <a:pt x="14206" y="10530"/>
                                                  </a:cubicBezTo>
                                                  <a:cubicBezTo>
                                                    <a:pt x="13749" y="10237"/>
                                                    <a:pt x="13998" y="10279"/>
                                                    <a:pt x="13483" y="10125"/>
                                                  </a:cubicBezTo>
                                                  <a:cubicBezTo>
                                                    <a:pt x="13306" y="10072"/>
                                                    <a:pt x="12941" y="9990"/>
                                                    <a:pt x="12941" y="9990"/>
                                                  </a:cubicBezTo>
                                                  <a:cubicBezTo>
                                                    <a:pt x="12458" y="10012"/>
                                                    <a:pt x="11964" y="9975"/>
                                                    <a:pt x="11494" y="10057"/>
                                                  </a:cubicBezTo>
                                                  <a:cubicBezTo>
                                                    <a:pt x="11401" y="10074"/>
                                                    <a:pt x="11404" y="10189"/>
                                                    <a:pt x="11404" y="10260"/>
                                                  </a:cubicBezTo>
                                                  <a:cubicBezTo>
                                                    <a:pt x="11404" y="10464"/>
                                                    <a:pt x="11449" y="10667"/>
                                                    <a:pt x="11494" y="10867"/>
                                                  </a:cubicBezTo>
                                                  <a:cubicBezTo>
                                                    <a:pt x="11510" y="10938"/>
                                                    <a:pt x="11558" y="11002"/>
                                                    <a:pt x="11584" y="11070"/>
                                                  </a:cubicBezTo>
                                                  <a:cubicBezTo>
                                                    <a:pt x="11661" y="11269"/>
                                                    <a:pt x="11611" y="11365"/>
                                                    <a:pt x="11856" y="11475"/>
                                                  </a:cubicBezTo>
                                                  <a:cubicBezTo>
                                                    <a:pt x="11937" y="11512"/>
                                                    <a:pt x="12037" y="11520"/>
                                                    <a:pt x="12127" y="11543"/>
                                                  </a:cubicBezTo>
                                                  <a:cubicBezTo>
                                                    <a:pt x="12247" y="11520"/>
                                                    <a:pt x="12377" y="11516"/>
                                                    <a:pt x="12489" y="11475"/>
                                                  </a:cubicBezTo>
                                                  <a:cubicBezTo>
                                                    <a:pt x="12750" y="11377"/>
                                                    <a:pt x="12627" y="11302"/>
                                                    <a:pt x="12760" y="11138"/>
                                                  </a:cubicBezTo>
                                                  <a:cubicBezTo>
                                                    <a:pt x="12804" y="11083"/>
                                                    <a:pt x="12880" y="11047"/>
                                                    <a:pt x="12941" y="11002"/>
                                                  </a:cubicBezTo>
                                                  <a:cubicBezTo>
                                                    <a:pt x="13613" y="11170"/>
                                                    <a:pt x="12906" y="10925"/>
                                                    <a:pt x="13302" y="11812"/>
                                                  </a:cubicBezTo>
                                                  <a:cubicBezTo>
                                                    <a:pt x="13332" y="11880"/>
                                                    <a:pt x="13482" y="11860"/>
                                                    <a:pt x="13573" y="11880"/>
                                                  </a:cubicBezTo>
                                                  <a:cubicBezTo>
                                                    <a:pt x="13693" y="11905"/>
                                                    <a:pt x="13815" y="11925"/>
                                                    <a:pt x="13935" y="11948"/>
                                                  </a:cubicBezTo>
                                                  <a:cubicBezTo>
                                                    <a:pt x="13952" y="11998"/>
                                                    <a:pt x="14060" y="12351"/>
                                                    <a:pt x="14116" y="12420"/>
                                                  </a:cubicBezTo>
                                                  <a:cubicBezTo>
                                                    <a:pt x="14160" y="12475"/>
                                                    <a:pt x="14226" y="12520"/>
                                                    <a:pt x="14297" y="12555"/>
                                                  </a:cubicBezTo>
                                                  <a:cubicBezTo>
                                                    <a:pt x="14520" y="12666"/>
                                                    <a:pt x="14689" y="12698"/>
                                                    <a:pt x="14930" y="12758"/>
                                                  </a:cubicBezTo>
                                                  <a:cubicBezTo>
                                                    <a:pt x="15050" y="12735"/>
                                                    <a:pt x="15194" y="12748"/>
                                                    <a:pt x="15291" y="12690"/>
                                                  </a:cubicBezTo>
                                                  <a:cubicBezTo>
                                                    <a:pt x="15366" y="12646"/>
                                                    <a:pt x="15322" y="12543"/>
                                                    <a:pt x="15382" y="12487"/>
                                                  </a:cubicBezTo>
                                                  <a:cubicBezTo>
                                                    <a:pt x="15450" y="12424"/>
                                                    <a:pt x="15562" y="12397"/>
                                                    <a:pt x="15653" y="12353"/>
                                                  </a:cubicBezTo>
                                                  <a:cubicBezTo>
                                                    <a:pt x="15773" y="12397"/>
                                                    <a:pt x="15891" y="12448"/>
                                                    <a:pt x="16014" y="12487"/>
                                                  </a:cubicBezTo>
                                                  <a:cubicBezTo>
                                                    <a:pt x="16465" y="12632"/>
                                                    <a:pt x="17198" y="12652"/>
                                                    <a:pt x="17551" y="12690"/>
                                                  </a:cubicBezTo>
                                                  <a:cubicBezTo>
                                                    <a:pt x="18212" y="12854"/>
                                                    <a:pt x="17909" y="12790"/>
                                                    <a:pt x="18455" y="12892"/>
                                                  </a:cubicBezTo>
                                                  <a:cubicBezTo>
                                                    <a:pt x="18546" y="12937"/>
                                                    <a:pt x="18627" y="12995"/>
                                                    <a:pt x="18727" y="13027"/>
                                                  </a:cubicBezTo>
                                                  <a:cubicBezTo>
                                                    <a:pt x="18901" y="13085"/>
                                                    <a:pt x="19269" y="13163"/>
                                                    <a:pt x="19269" y="13163"/>
                                                  </a:cubicBezTo>
                                                  <a:cubicBezTo>
                                                    <a:pt x="19472" y="13314"/>
                                                    <a:pt x="19473" y="13275"/>
                                                    <a:pt x="19540" y="13500"/>
                                                  </a:cubicBezTo>
                                                  <a:cubicBezTo>
                                                    <a:pt x="19580" y="13634"/>
                                                    <a:pt x="19510" y="13802"/>
                                                    <a:pt x="19631" y="13905"/>
                                                  </a:cubicBezTo>
                                                  <a:cubicBezTo>
                                                    <a:pt x="19692" y="13958"/>
                                                    <a:pt x="20379" y="14078"/>
                                                    <a:pt x="20535" y="14107"/>
                                                  </a:cubicBezTo>
                                                  <a:cubicBezTo>
                                                    <a:pt x="20625" y="14152"/>
                                                    <a:pt x="20707" y="14210"/>
                                                    <a:pt x="20806" y="14242"/>
                                                  </a:cubicBezTo>
                                                  <a:cubicBezTo>
                                                    <a:pt x="20980" y="14300"/>
                                                    <a:pt x="21349" y="14378"/>
                                                    <a:pt x="21349" y="14378"/>
                                                  </a:cubicBezTo>
                                                  <a:cubicBezTo>
                                                    <a:pt x="21464" y="14637"/>
                                                    <a:pt x="21517" y="14650"/>
                                                    <a:pt x="21349" y="14985"/>
                                                  </a:cubicBezTo>
                                                  <a:cubicBezTo>
                                                    <a:pt x="21319" y="15045"/>
                                                    <a:pt x="21228" y="15075"/>
                                                    <a:pt x="21168" y="15120"/>
                                                  </a:cubicBezTo>
                                                  <a:cubicBezTo>
                                                    <a:pt x="21138" y="15188"/>
                                                    <a:pt x="21126" y="15261"/>
                                                    <a:pt x="21077" y="15322"/>
                                                  </a:cubicBezTo>
                                                  <a:cubicBezTo>
                                                    <a:pt x="21033" y="15377"/>
                                                    <a:pt x="20913" y="15395"/>
                                                    <a:pt x="20896" y="15457"/>
                                                  </a:cubicBezTo>
                                                  <a:cubicBezTo>
                                                    <a:pt x="20819" y="15745"/>
                                                    <a:pt x="20855" y="16044"/>
                                                    <a:pt x="20806" y="16335"/>
                                                  </a:cubicBezTo>
                                                  <a:cubicBezTo>
                                                    <a:pt x="20794" y="16406"/>
                                                    <a:pt x="20793" y="16496"/>
                                                    <a:pt x="20716" y="16537"/>
                                                  </a:cubicBezTo>
                                                  <a:cubicBezTo>
                                                    <a:pt x="20561" y="16620"/>
                                                    <a:pt x="20173" y="16672"/>
                                                    <a:pt x="20173" y="16672"/>
                                                  </a:cubicBezTo>
                                                  <a:cubicBezTo>
                                                    <a:pt x="19708" y="16904"/>
                                                    <a:pt x="20066" y="16689"/>
                                                    <a:pt x="19721" y="17010"/>
                                                  </a:cubicBezTo>
                                                  <a:cubicBezTo>
                                                    <a:pt x="19668" y="17060"/>
                                                    <a:pt x="19592" y="17094"/>
                                                    <a:pt x="19540" y="17145"/>
                                                  </a:cubicBezTo>
                                                  <a:cubicBezTo>
                                                    <a:pt x="19410" y="17275"/>
                                                    <a:pt x="19332" y="17435"/>
                                                    <a:pt x="19179" y="17550"/>
                                                  </a:cubicBezTo>
                                                  <a:cubicBezTo>
                                                    <a:pt x="19118" y="17595"/>
                                                    <a:pt x="19051" y="17635"/>
                                                    <a:pt x="18998" y="17685"/>
                                                  </a:cubicBezTo>
                                                  <a:cubicBezTo>
                                                    <a:pt x="18701" y="17963"/>
                                                    <a:pt x="18976" y="17848"/>
                                                    <a:pt x="18546" y="17955"/>
                                                  </a:cubicBezTo>
                                                  <a:cubicBezTo>
                                                    <a:pt x="18486" y="18023"/>
                                                    <a:pt x="18365" y="18076"/>
                                                    <a:pt x="18365" y="18157"/>
                                                  </a:cubicBezTo>
                                                  <a:cubicBezTo>
                                                    <a:pt x="18365" y="18300"/>
                                                    <a:pt x="18546" y="18562"/>
                                                    <a:pt x="18546" y="18562"/>
                                                  </a:cubicBezTo>
                                                  <a:cubicBezTo>
                                                    <a:pt x="18365" y="18585"/>
                                                    <a:pt x="18182" y="18600"/>
                                                    <a:pt x="18003" y="18630"/>
                                                  </a:cubicBezTo>
                                                  <a:cubicBezTo>
                                                    <a:pt x="17910" y="18645"/>
                                                    <a:pt x="17800" y="18647"/>
                                                    <a:pt x="17732" y="18697"/>
                                                  </a:cubicBezTo>
                                                  <a:cubicBezTo>
                                                    <a:pt x="17665" y="18748"/>
                                                    <a:pt x="17691" y="18839"/>
                                                    <a:pt x="17642" y="18900"/>
                                                  </a:cubicBezTo>
                                                  <a:cubicBezTo>
                                                    <a:pt x="17320" y="19301"/>
                                                    <a:pt x="17590" y="18716"/>
                                                    <a:pt x="17280" y="19238"/>
                                                  </a:cubicBezTo>
                                                  <a:cubicBezTo>
                                                    <a:pt x="16963" y="19770"/>
                                                    <a:pt x="17316" y="19535"/>
                                                    <a:pt x="16828" y="19777"/>
                                                  </a:cubicBezTo>
                                                  <a:cubicBezTo>
                                                    <a:pt x="16768" y="19845"/>
                                                    <a:pt x="16647" y="19899"/>
                                                    <a:pt x="16647" y="19980"/>
                                                  </a:cubicBezTo>
                                                  <a:cubicBezTo>
                                                    <a:pt x="16647" y="20061"/>
                                                    <a:pt x="16813" y="20102"/>
                                                    <a:pt x="16828" y="20182"/>
                                                  </a:cubicBezTo>
                                                  <a:cubicBezTo>
                                                    <a:pt x="16885" y="20479"/>
                                                    <a:pt x="16725" y="20456"/>
                                                    <a:pt x="16467" y="20520"/>
                                                  </a:cubicBezTo>
                                                  <a:cubicBezTo>
                                                    <a:pt x="16436" y="20588"/>
                                                    <a:pt x="16425" y="20661"/>
                                                    <a:pt x="16376" y="20722"/>
                                                  </a:cubicBezTo>
                                                  <a:cubicBezTo>
                                                    <a:pt x="16332" y="20777"/>
                                                    <a:pt x="16222" y="20797"/>
                                                    <a:pt x="16195" y="20858"/>
                                                  </a:cubicBezTo>
                                                  <a:cubicBezTo>
                                                    <a:pt x="16128" y="21008"/>
                                                    <a:pt x="16172" y="21179"/>
                                                    <a:pt x="16105" y="21330"/>
                                                  </a:cubicBezTo>
                                                  <a:cubicBezTo>
                                                    <a:pt x="16068" y="21412"/>
                                                    <a:pt x="15713" y="21570"/>
                                                    <a:pt x="15653" y="21600"/>
                                                  </a:cubicBezTo>
                                                  <a:cubicBezTo>
                                                    <a:pt x="15593" y="21532"/>
                                                    <a:pt x="15506" y="21474"/>
                                                    <a:pt x="15472" y="21397"/>
                                                  </a:cubicBezTo>
                                                  <a:cubicBezTo>
                                                    <a:pt x="15414" y="21268"/>
                                                    <a:pt x="15421" y="21126"/>
                                                    <a:pt x="15382" y="20992"/>
                                                  </a:cubicBezTo>
                                                  <a:cubicBezTo>
                                                    <a:pt x="15361" y="20923"/>
                                                    <a:pt x="15321" y="20858"/>
                                                    <a:pt x="15291" y="20790"/>
                                                  </a:cubicBezTo>
                                                  <a:cubicBezTo>
                                                    <a:pt x="15321" y="20543"/>
                                                    <a:pt x="15338" y="20294"/>
                                                    <a:pt x="15382" y="20048"/>
                                                  </a:cubicBezTo>
                                                  <a:cubicBezTo>
                                                    <a:pt x="15407" y="19906"/>
                                                    <a:pt x="15500" y="19714"/>
                                                    <a:pt x="15562" y="19575"/>
                                                  </a:cubicBezTo>
                                                  <a:cubicBezTo>
                                                    <a:pt x="15552" y="19520"/>
                                                    <a:pt x="15467" y="18960"/>
                                                    <a:pt x="15382" y="18833"/>
                                                  </a:cubicBezTo>
                                                  <a:cubicBezTo>
                                                    <a:pt x="15344" y="18776"/>
                                                    <a:pt x="15261" y="18743"/>
                                                    <a:pt x="15201" y="18697"/>
                                                  </a:cubicBezTo>
                                                  <a:cubicBezTo>
                                                    <a:pt x="15231" y="18607"/>
                                                    <a:pt x="15225" y="18506"/>
                                                    <a:pt x="15291" y="18428"/>
                                                  </a:cubicBezTo>
                                                  <a:cubicBezTo>
                                                    <a:pt x="15382" y="18320"/>
                                                    <a:pt x="15653" y="18157"/>
                                                    <a:pt x="15653" y="18157"/>
                                                  </a:cubicBezTo>
                                                  <a:cubicBezTo>
                                                    <a:pt x="15713" y="18023"/>
                                                    <a:pt x="15787" y="17891"/>
                                                    <a:pt x="15834" y="17752"/>
                                                  </a:cubicBezTo>
                                                  <a:lnTo>
                                                    <a:pt x="16014" y="17213"/>
                                                  </a:lnTo>
                                                  <a:cubicBezTo>
                                                    <a:pt x="15963" y="16481"/>
                                                    <a:pt x="16323" y="16141"/>
                                                    <a:pt x="15743" y="15795"/>
                                                  </a:cubicBezTo>
                                                  <a:cubicBezTo>
                                                    <a:pt x="15658" y="15744"/>
                                                    <a:pt x="15562" y="15705"/>
                                                    <a:pt x="15472" y="15660"/>
                                                  </a:cubicBezTo>
                                                  <a:cubicBezTo>
                                                    <a:pt x="15442" y="15570"/>
                                                    <a:pt x="15451" y="15467"/>
                                                    <a:pt x="15382" y="15390"/>
                                                  </a:cubicBezTo>
                                                  <a:cubicBezTo>
                                                    <a:pt x="15321" y="15322"/>
                                                    <a:pt x="15195" y="15306"/>
                                                    <a:pt x="15110" y="15255"/>
                                                  </a:cubicBezTo>
                                                  <a:cubicBezTo>
                                                    <a:pt x="14916" y="15139"/>
                                                    <a:pt x="14621" y="14833"/>
                                                    <a:pt x="14568" y="14715"/>
                                                  </a:cubicBezTo>
                                                  <a:lnTo>
                                                    <a:pt x="14387" y="14310"/>
                                                  </a:lnTo>
                                                  <a:cubicBezTo>
                                                    <a:pt x="14357" y="14242"/>
                                                    <a:pt x="14320" y="14177"/>
                                                    <a:pt x="14297" y="14107"/>
                                                  </a:cubicBezTo>
                                                  <a:lnTo>
                                                    <a:pt x="14206" y="13837"/>
                                                  </a:lnTo>
                                                  <a:cubicBezTo>
                                                    <a:pt x="14236" y="13725"/>
                                                    <a:pt x="14248" y="13609"/>
                                                    <a:pt x="14297" y="13500"/>
                                                  </a:cubicBezTo>
                                                  <a:cubicBezTo>
                                                    <a:pt x="14339" y="13405"/>
                                                    <a:pt x="14424" y="13322"/>
                                                    <a:pt x="14478" y="13230"/>
                                                  </a:cubicBezTo>
                                                  <a:cubicBezTo>
                                                    <a:pt x="14515" y="13165"/>
                                                    <a:pt x="14538" y="13095"/>
                                                    <a:pt x="14568" y="13027"/>
                                                  </a:cubicBezTo>
                                                  <a:cubicBezTo>
                                                    <a:pt x="14418" y="12915"/>
                                                    <a:pt x="14321" y="12826"/>
                                                    <a:pt x="14116" y="12758"/>
                                                  </a:cubicBezTo>
                                                  <a:cubicBezTo>
                                                    <a:pt x="13942" y="12700"/>
                                                    <a:pt x="13754" y="12667"/>
                                                    <a:pt x="13573" y="12622"/>
                                                  </a:cubicBezTo>
                                                  <a:lnTo>
                                                    <a:pt x="13302" y="12555"/>
                                                  </a:lnTo>
                                                  <a:cubicBezTo>
                                                    <a:pt x="12776" y="12162"/>
                                                    <a:pt x="13534" y="12711"/>
                                                    <a:pt x="12850" y="12285"/>
                                                  </a:cubicBezTo>
                                                  <a:cubicBezTo>
                                                    <a:pt x="12412" y="12013"/>
                                                    <a:pt x="12768" y="12124"/>
                                                    <a:pt x="12217" y="11948"/>
                                                  </a:cubicBezTo>
                                                  <a:cubicBezTo>
                                                    <a:pt x="12055" y="11895"/>
                                                    <a:pt x="11743" y="11839"/>
                                                    <a:pt x="11584" y="11812"/>
                                                  </a:cubicBezTo>
                                                  <a:cubicBezTo>
                                                    <a:pt x="11399" y="11782"/>
                                                    <a:pt x="11055" y="11750"/>
                                                    <a:pt x="10861" y="11677"/>
                                                  </a:cubicBezTo>
                                                  <a:cubicBezTo>
                                                    <a:pt x="10705" y="11619"/>
                                                    <a:pt x="10521" y="11512"/>
                                                    <a:pt x="10409" y="11407"/>
                                                  </a:cubicBezTo>
                                                  <a:cubicBezTo>
                                                    <a:pt x="10341" y="11344"/>
                                                    <a:pt x="10296" y="11268"/>
                                                    <a:pt x="10228" y="11205"/>
                                                  </a:cubicBezTo>
                                                  <a:cubicBezTo>
                                                    <a:pt x="10175" y="11155"/>
                                                    <a:pt x="10108" y="11115"/>
                                                    <a:pt x="10048" y="11070"/>
                                                  </a:cubicBezTo>
                                                  <a:cubicBezTo>
                                                    <a:pt x="10017" y="11002"/>
                                                    <a:pt x="10013" y="10925"/>
                                                    <a:pt x="9957" y="10867"/>
                                                  </a:cubicBezTo>
                                                  <a:cubicBezTo>
                                                    <a:pt x="9758" y="10659"/>
                                                    <a:pt x="9585" y="10592"/>
                                                    <a:pt x="9324" y="10462"/>
                                                  </a:cubicBezTo>
                                                  <a:lnTo>
                                                    <a:pt x="9143" y="10057"/>
                                                  </a:lnTo>
                                                  <a:cubicBezTo>
                                                    <a:pt x="9113" y="9990"/>
                                                    <a:pt x="9132" y="9894"/>
                                                    <a:pt x="9053" y="9855"/>
                                                  </a:cubicBezTo>
                                                  <a:lnTo>
                                                    <a:pt x="8782" y="9720"/>
                                                  </a:lnTo>
                                                  <a:cubicBezTo>
                                                    <a:pt x="8722" y="9788"/>
                                                    <a:pt x="8616" y="9842"/>
                                                    <a:pt x="8601" y="9923"/>
                                                  </a:cubicBezTo>
                                                  <a:cubicBezTo>
                                                    <a:pt x="8598" y="9938"/>
                                                    <a:pt x="8741" y="10353"/>
                                                    <a:pt x="8782" y="10395"/>
                                                  </a:cubicBezTo>
                                                  <a:cubicBezTo>
                                                    <a:pt x="8881" y="10499"/>
                                                    <a:pt x="9049" y="10559"/>
                                                    <a:pt x="9143" y="10665"/>
                                                  </a:cubicBezTo>
                                                  <a:cubicBezTo>
                                                    <a:pt x="9377" y="10927"/>
                                                    <a:pt x="9290" y="10791"/>
                                                    <a:pt x="9415" y="11070"/>
                                                  </a:cubicBezTo>
                                                  <a:cubicBezTo>
                                                    <a:pt x="9324" y="11092"/>
                                                    <a:pt x="9237" y="11151"/>
                                                    <a:pt x="9143" y="11138"/>
                                                  </a:cubicBezTo>
                                                  <a:cubicBezTo>
                                                    <a:pt x="9060" y="11125"/>
                                                    <a:pt x="9007" y="11057"/>
                                                    <a:pt x="8963" y="11002"/>
                                                  </a:cubicBezTo>
                                                  <a:cubicBezTo>
                                                    <a:pt x="8914" y="10941"/>
                                                    <a:pt x="8898" y="10868"/>
                                                    <a:pt x="8872" y="10800"/>
                                                  </a:cubicBezTo>
                                                  <a:cubicBezTo>
                                                    <a:pt x="8809" y="10635"/>
                                                    <a:pt x="8708" y="10245"/>
                                                    <a:pt x="8601" y="10125"/>
                                                  </a:cubicBezTo>
                                                  <a:cubicBezTo>
                                                    <a:pt x="8541" y="10057"/>
                                                    <a:pt x="8488" y="9986"/>
                                                    <a:pt x="8420" y="9923"/>
                                                  </a:cubicBezTo>
                                                  <a:cubicBezTo>
                                                    <a:pt x="8196" y="9713"/>
                                                    <a:pt x="8244" y="9862"/>
                                                    <a:pt x="8059" y="9585"/>
                                                  </a:cubicBezTo>
                                                  <a:cubicBezTo>
                                                    <a:pt x="8016" y="9521"/>
                                                    <a:pt x="8011" y="9446"/>
                                                    <a:pt x="7968" y="9382"/>
                                                  </a:cubicBezTo>
                                                  <a:cubicBezTo>
                                                    <a:pt x="7920" y="9310"/>
                                                    <a:pt x="7832" y="9254"/>
                                                    <a:pt x="7787" y="9180"/>
                                                  </a:cubicBezTo>
                                                  <a:cubicBezTo>
                                                    <a:pt x="7710" y="9050"/>
                                                    <a:pt x="7667" y="8910"/>
                                                    <a:pt x="7607" y="8775"/>
                                                  </a:cubicBezTo>
                                                  <a:cubicBezTo>
                                                    <a:pt x="7576" y="8707"/>
                                                    <a:pt x="7535" y="8642"/>
                                                    <a:pt x="7516" y="8572"/>
                                                  </a:cubicBezTo>
                                                  <a:cubicBezTo>
                                                    <a:pt x="7486" y="8460"/>
                                                    <a:pt x="7460" y="8347"/>
                                                    <a:pt x="7426" y="8235"/>
                                                  </a:cubicBezTo>
                                                  <a:cubicBezTo>
                                                    <a:pt x="7370" y="8054"/>
                                                    <a:pt x="7245" y="7695"/>
                                                    <a:pt x="7245" y="7695"/>
                                                  </a:cubicBezTo>
                                                  <a:cubicBezTo>
                                                    <a:pt x="7215" y="7402"/>
                                                    <a:pt x="7250" y="7102"/>
                                                    <a:pt x="7155" y="6817"/>
                                                  </a:cubicBezTo>
                                                  <a:cubicBezTo>
                                                    <a:pt x="7124" y="6725"/>
                                                    <a:pt x="6965" y="6688"/>
                                                    <a:pt x="6883" y="6615"/>
                                                  </a:cubicBezTo>
                                                  <a:cubicBezTo>
                                                    <a:pt x="6814" y="6553"/>
                                                    <a:pt x="6779" y="6470"/>
                                                    <a:pt x="6702" y="6412"/>
                                                  </a:cubicBezTo>
                                                  <a:cubicBezTo>
                                                    <a:pt x="6527" y="6282"/>
                                                    <a:pt x="6381" y="6265"/>
                                                    <a:pt x="6160" y="6210"/>
                                                  </a:cubicBezTo>
                                                  <a:cubicBezTo>
                                                    <a:pt x="5702" y="5868"/>
                                                    <a:pt x="6241" y="6311"/>
                                                    <a:pt x="5889" y="5873"/>
                                                  </a:cubicBezTo>
                                                  <a:cubicBezTo>
                                                    <a:pt x="5777" y="5734"/>
                                                    <a:pt x="5210" y="5490"/>
                                                    <a:pt x="5166" y="5468"/>
                                                  </a:cubicBezTo>
                                                  <a:cubicBezTo>
                                                    <a:pt x="4815" y="5293"/>
                                                    <a:pt x="4997" y="5358"/>
                                                    <a:pt x="4623" y="5265"/>
                                                  </a:cubicBezTo>
                                                  <a:cubicBezTo>
                                                    <a:pt x="4426" y="4823"/>
                                                    <a:pt x="4700" y="5257"/>
                                                    <a:pt x="4261" y="4995"/>
                                                  </a:cubicBezTo>
                                                  <a:cubicBezTo>
                                                    <a:pt x="4177" y="4944"/>
                                                    <a:pt x="4165" y="4843"/>
                                                    <a:pt x="4081" y="4792"/>
                                                  </a:cubicBezTo>
                                                  <a:cubicBezTo>
                                                    <a:pt x="4006" y="4748"/>
                                                    <a:pt x="3893" y="4760"/>
                                                    <a:pt x="3809" y="4725"/>
                                                  </a:cubicBezTo>
                                                  <a:cubicBezTo>
                                                    <a:pt x="3349" y="4534"/>
                                                    <a:pt x="3361" y="4525"/>
                                                    <a:pt x="3086" y="4320"/>
                                                  </a:cubicBezTo>
                                                  <a:cubicBezTo>
                                                    <a:pt x="2966" y="4342"/>
                                                    <a:pt x="2822" y="4330"/>
                                                    <a:pt x="2725" y="4387"/>
                                                  </a:cubicBezTo>
                                                  <a:cubicBezTo>
                                                    <a:pt x="2534" y="4501"/>
                                                    <a:pt x="2674" y="4679"/>
                                                    <a:pt x="2725" y="4792"/>
                                                  </a:cubicBezTo>
                                                  <a:cubicBezTo>
                                                    <a:pt x="2694" y="4950"/>
                                                    <a:pt x="2702" y="5114"/>
                                                    <a:pt x="2634" y="5265"/>
                                                  </a:cubicBezTo>
                                                  <a:cubicBezTo>
                                                    <a:pt x="2607" y="5325"/>
                                                    <a:pt x="2526" y="5367"/>
                                                    <a:pt x="2453" y="5400"/>
                                                  </a:cubicBezTo>
                                                  <a:cubicBezTo>
                                                    <a:pt x="2212" y="5508"/>
                                                    <a:pt x="1449" y="5528"/>
                                                    <a:pt x="1368" y="5535"/>
                                                  </a:cubicBezTo>
                                                  <a:cubicBezTo>
                                                    <a:pt x="1084" y="5606"/>
                                                    <a:pt x="1019" y="5588"/>
                                                    <a:pt x="826" y="5805"/>
                                                  </a:cubicBezTo>
                                                  <a:cubicBezTo>
                                                    <a:pt x="550" y="6114"/>
                                                    <a:pt x="981" y="5946"/>
                                                    <a:pt x="464" y="6075"/>
                                                  </a:cubicBezTo>
                                                  <a:cubicBezTo>
                                                    <a:pt x="404" y="6120"/>
                                                    <a:pt x="366" y="6225"/>
                                                    <a:pt x="284" y="6210"/>
                                                  </a:cubicBezTo>
                                                  <a:cubicBezTo>
                                                    <a:pt x="178" y="6190"/>
                                                    <a:pt x="81" y="6087"/>
                                                    <a:pt x="103" y="6007"/>
                                                  </a:cubicBezTo>
                                                  <a:cubicBezTo>
                                                    <a:pt x="124" y="5928"/>
                                                    <a:pt x="277" y="5909"/>
                                                    <a:pt x="374" y="5873"/>
                                                  </a:cubicBezTo>
                                                  <a:cubicBezTo>
                                                    <a:pt x="459" y="5841"/>
                                                    <a:pt x="560" y="5837"/>
                                                    <a:pt x="645" y="5805"/>
                                                  </a:cubicBezTo>
                                                  <a:cubicBezTo>
                                                    <a:pt x="1346" y="5543"/>
                                                    <a:pt x="506" y="5772"/>
                                                    <a:pt x="1188" y="5602"/>
                                                  </a:cubicBezTo>
                                                  <a:cubicBezTo>
                                                    <a:pt x="1279" y="5500"/>
                                                    <a:pt x="1459" y="5337"/>
                                                    <a:pt x="1459" y="5197"/>
                                                  </a:cubicBezTo>
                                                  <a:cubicBezTo>
                                                    <a:pt x="1459" y="5010"/>
                                                    <a:pt x="1305" y="4929"/>
                                                    <a:pt x="1097" y="4860"/>
                                                  </a:cubicBezTo>
                                                  <a:cubicBezTo>
                                                    <a:pt x="722" y="4735"/>
                                                    <a:pt x="489" y="4715"/>
                                                    <a:pt x="103" y="4658"/>
                                                  </a:cubicBezTo>
                                                  <a:cubicBezTo>
                                                    <a:pt x="-16" y="4391"/>
                                                    <a:pt x="-83" y="4455"/>
                                                    <a:pt x="284" y="4455"/>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30" name="Line"/>
                                            <p:cNvSpPr/>
                                            <p:nvPr/>
                                          </p:nvSpPr>
                                          <p:spPr>
                                            <a:xfrm>
                                              <a:off x="1816568" y="-10"/>
                                              <a:ext cx="850446" cy="1171498"/>
                                            </a:xfrm>
                                            <a:custGeom>
                                              <a:avLst/>
                                              <a:gdLst/>
                                              <a:ahLst/>
                                              <a:cxnLst>
                                                <a:cxn ang="0">
                                                  <a:pos x="wd2" y="hd2"/>
                                                </a:cxn>
                                                <a:cxn ang="5400000">
                                                  <a:pos x="wd2" y="hd2"/>
                                                </a:cxn>
                                                <a:cxn ang="10800000">
                                                  <a:pos x="wd2" y="hd2"/>
                                                </a:cxn>
                                                <a:cxn ang="16200000">
                                                  <a:pos x="wd2" y="hd2"/>
                                                </a:cxn>
                                              </a:cxnLst>
                                              <a:rect l="0" t="0" r="r" b="b"/>
                                              <a:pathLst>
                                                <a:path w="21349" h="20945" fill="norm" stroke="1" extrusionOk="0">
                                                  <a:moveTo>
                                                    <a:pt x="1578" y="8596"/>
                                                  </a:moveTo>
                                                  <a:cubicBezTo>
                                                    <a:pt x="958" y="8462"/>
                                                    <a:pt x="624" y="8474"/>
                                                    <a:pt x="263" y="8083"/>
                                                  </a:cubicBezTo>
                                                  <a:cubicBezTo>
                                                    <a:pt x="120" y="7929"/>
                                                    <a:pt x="88" y="7741"/>
                                                    <a:pt x="0" y="7570"/>
                                                  </a:cubicBezTo>
                                                  <a:cubicBezTo>
                                                    <a:pt x="88" y="7285"/>
                                                    <a:pt x="-53" y="6921"/>
                                                    <a:pt x="263" y="6715"/>
                                                  </a:cubicBezTo>
                                                  <a:cubicBezTo>
                                                    <a:pt x="655" y="6461"/>
                                                    <a:pt x="1315" y="6487"/>
                                                    <a:pt x="1841" y="6373"/>
                                                  </a:cubicBezTo>
                                                  <a:lnTo>
                                                    <a:pt x="2630" y="6202"/>
                                                  </a:lnTo>
                                                  <a:cubicBezTo>
                                                    <a:pt x="3376" y="4749"/>
                                                    <a:pt x="2336" y="6521"/>
                                                    <a:pt x="3419" y="5348"/>
                                                  </a:cubicBezTo>
                                                  <a:cubicBezTo>
                                                    <a:pt x="3675" y="5070"/>
                                                    <a:pt x="3774" y="4412"/>
                                                    <a:pt x="3946" y="4151"/>
                                                  </a:cubicBezTo>
                                                  <a:cubicBezTo>
                                                    <a:pt x="4070" y="3962"/>
                                                    <a:pt x="4296" y="3809"/>
                                                    <a:pt x="4472" y="3638"/>
                                                  </a:cubicBezTo>
                                                  <a:cubicBezTo>
                                                    <a:pt x="4735" y="3695"/>
                                                    <a:pt x="4983" y="3809"/>
                                                    <a:pt x="5261" y="3809"/>
                                                  </a:cubicBezTo>
                                                  <a:cubicBezTo>
                                                    <a:pt x="7365" y="3809"/>
                                                    <a:pt x="4735" y="3353"/>
                                                    <a:pt x="6839" y="3809"/>
                                                  </a:cubicBezTo>
                                                  <a:cubicBezTo>
                                                    <a:pt x="7103" y="3981"/>
                                                    <a:pt x="7878" y="4680"/>
                                                    <a:pt x="8417" y="3980"/>
                                                  </a:cubicBezTo>
                                                  <a:cubicBezTo>
                                                    <a:pt x="8544" y="3815"/>
                                                    <a:pt x="8020" y="2863"/>
                                                    <a:pt x="7891" y="2612"/>
                                                  </a:cubicBezTo>
                                                  <a:cubicBezTo>
                                                    <a:pt x="7979" y="2441"/>
                                                    <a:pt x="7928" y="2204"/>
                                                    <a:pt x="8154" y="2099"/>
                                                  </a:cubicBezTo>
                                                  <a:cubicBezTo>
                                                    <a:pt x="8154" y="2099"/>
                                                    <a:pt x="10127" y="1672"/>
                                                    <a:pt x="10521" y="1586"/>
                                                  </a:cubicBezTo>
                                                  <a:lnTo>
                                                    <a:pt x="12100" y="1244"/>
                                                  </a:lnTo>
                                                  <a:cubicBezTo>
                                                    <a:pt x="12187" y="1073"/>
                                                    <a:pt x="12253" y="897"/>
                                                    <a:pt x="12363" y="731"/>
                                                  </a:cubicBezTo>
                                                  <a:cubicBezTo>
                                                    <a:pt x="13102" y="-391"/>
                                                    <a:pt x="12710" y="18"/>
                                                    <a:pt x="14993" y="389"/>
                                                  </a:cubicBezTo>
                                                  <a:cubicBezTo>
                                                    <a:pt x="15081" y="560"/>
                                                    <a:pt x="15095" y="755"/>
                                                    <a:pt x="15256" y="902"/>
                                                  </a:cubicBezTo>
                                                  <a:cubicBezTo>
                                                    <a:pt x="16036" y="1612"/>
                                                    <a:pt x="16099" y="1541"/>
                                                    <a:pt x="17097" y="1757"/>
                                                  </a:cubicBezTo>
                                                  <a:cubicBezTo>
                                                    <a:pt x="17185" y="1928"/>
                                                    <a:pt x="17415" y="2093"/>
                                                    <a:pt x="17360" y="2270"/>
                                                  </a:cubicBezTo>
                                                  <a:cubicBezTo>
                                                    <a:pt x="17257" y="2605"/>
                                                    <a:pt x="16377" y="2711"/>
                                                    <a:pt x="16045" y="2783"/>
                                                  </a:cubicBezTo>
                                                  <a:cubicBezTo>
                                                    <a:pt x="15870" y="2897"/>
                                                    <a:pt x="15647" y="2987"/>
                                                    <a:pt x="15519" y="3125"/>
                                                  </a:cubicBezTo>
                                                  <a:cubicBezTo>
                                                    <a:pt x="14417" y="4319"/>
                                                    <a:pt x="16948" y="3722"/>
                                                    <a:pt x="18675" y="3809"/>
                                                  </a:cubicBezTo>
                                                  <a:cubicBezTo>
                                                    <a:pt x="18868" y="4185"/>
                                                    <a:pt x="19517" y="5108"/>
                                                    <a:pt x="18412" y="5348"/>
                                                  </a:cubicBezTo>
                                                  <a:lnTo>
                                                    <a:pt x="17623" y="5519"/>
                                                  </a:lnTo>
                                                  <a:cubicBezTo>
                                                    <a:pt x="17536" y="5690"/>
                                                    <a:pt x="17236" y="5870"/>
                                                    <a:pt x="17360" y="6031"/>
                                                  </a:cubicBezTo>
                                                  <a:cubicBezTo>
                                                    <a:pt x="17816" y="6623"/>
                                                    <a:pt x="18462" y="5999"/>
                                                    <a:pt x="18675" y="5860"/>
                                                  </a:cubicBezTo>
                                                  <a:cubicBezTo>
                                                    <a:pt x="18819" y="5581"/>
                                                    <a:pt x="19035" y="5009"/>
                                                    <a:pt x="19464" y="4835"/>
                                                  </a:cubicBezTo>
                                                  <a:cubicBezTo>
                                                    <a:pt x="19935" y="4644"/>
                                                    <a:pt x="21043" y="4493"/>
                                                    <a:pt x="21043" y="4493"/>
                                                  </a:cubicBezTo>
                                                  <a:cubicBezTo>
                                                    <a:pt x="21547" y="5476"/>
                                                    <a:pt x="21408" y="4911"/>
                                                    <a:pt x="20780" y="6544"/>
                                                  </a:cubicBezTo>
                                                  <a:cubicBezTo>
                                                    <a:pt x="20712" y="6719"/>
                                                    <a:pt x="20713" y="6930"/>
                                                    <a:pt x="20517" y="7057"/>
                                                  </a:cubicBezTo>
                                                  <a:cubicBezTo>
                                                    <a:pt x="20321" y="7185"/>
                                                    <a:pt x="19991" y="7171"/>
                                                    <a:pt x="19728" y="7228"/>
                                                  </a:cubicBezTo>
                                                  <a:cubicBezTo>
                                                    <a:pt x="19552" y="7342"/>
                                                    <a:pt x="19312" y="7426"/>
                                                    <a:pt x="19201" y="7570"/>
                                                  </a:cubicBezTo>
                                                  <a:cubicBezTo>
                                                    <a:pt x="18953" y="7893"/>
                                                    <a:pt x="18675" y="8596"/>
                                                    <a:pt x="18675" y="8596"/>
                                                  </a:cubicBezTo>
                                                  <a:cubicBezTo>
                                                    <a:pt x="18851" y="8938"/>
                                                    <a:pt x="19728" y="9508"/>
                                                    <a:pt x="19201" y="9622"/>
                                                  </a:cubicBezTo>
                                                  <a:lnTo>
                                                    <a:pt x="16834" y="10135"/>
                                                  </a:lnTo>
                                                  <a:cubicBezTo>
                                                    <a:pt x="16922" y="10420"/>
                                                    <a:pt x="16781" y="10784"/>
                                                    <a:pt x="17097" y="10990"/>
                                                  </a:cubicBezTo>
                                                  <a:cubicBezTo>
                                                    <a:pt x="17489" y="11245"/>
                                                    <a:pt x="18675" y="11332"/>
                                                    <a:pt x="18675" y="11332"/>
                                                  </a:cubicBezTo>
                                                  <a:cubicBezTo>
                                                    <a:pt x="18851" y="11503"/>
                                                    <a:pt x="19004" y="11684"/>
                                                    <a:pt x="19201" y="11845"/>
                                                  </a:cubicBezTo>
                                                  <a:cubicBezTo>
                                                    <a:pt x="19356" y="11971"/>
                                                    <a:pt x="19692" y="12027"/>
                                                    <a:pt x="19728" y="12187"/>
                                                  </a:cubicBezTo>
                                                  <a:cubicBezTo>
                                                    <a:pt x="19761" y="12339"/>
                                                    <a:pt x="19388" y="13312"/>
                                                    <a:pt x="19201" y="13555"/>
                                                  </a:cubicBezTo>
                                                  <a:cubicBezTo>
                                                    <a:pt x="19060" y="13738"/>
                                                    <a:pt x="18817" y="13884"/>
                                                    <a:pt x="18675" y="14068"/>
                                                  </a:cubicBezTo>
                                                  <a:cubicBezTo>
                                                    <a:pt x="18551" y="14229"/>
                                                    <a:pt x="18608" y="14453"/>
                                                    <a:pt x="18412" y="14580"/>
                                                  </a:cubicBezTo>
                                                  <a:cubicBezTo>
                                                    <a:pt x="18216" y="14708"/>
                                                    <a:pt x="17886" y="14694"/>
                                                    <a:pt x="17623" y="14751"/>
                                                  </a:cubicBezTo>
                                                  <a:cubicBezTo>
                                                    <a:pt x="17448" y="15093"/>
                                                    <a:pt x="17097" y="15435"/>
                                                    <a:pt x="17623" y="15777"/>
                                                  </a:cubicBezTo>
                                                  <a:cubicBezTo>
                                                    <a:pt x="17819" y="15905"/>
                                                    <a:pt x="18149" y="15891"/>
                                                    <a:pt x="18412" y="15948"/>
                                                  </a:cubicBezTo>
                                                  <a:cubicBezTo>
                                                    <a:pt x="18763" y="15891"/>
                                                    <a:pt x="19117" y="15842"/>
                                                    <a:pt x="19464" y="15777"/>
                                                  </a:cubicBezTo>
                                                  <a:cubicBezTo>
                                                    <a:pt x="19731" y="15728"/>
                                                    <a:pt x="19982" y="15571"/>
                                                    <a:pt x="20254" y="15606"/>
                                                  </a:cubicBezTo>
                                                  <a:cubicBezTo>
                                                    <a:pt x="20497" y="15638"/>
                                                    <a:pt x="20604" y="15834"/>
                                                    <a:pt x="20780" y="15948"/>
                                                  </a:cubicBezTo>
                                                  <a:cubicBezTo>
                                                    <a:pt x="20604" y="16290"/>
                                                    <a:pt x="20780" y="16860"/>
                                                    <a:pt x="20254" y="16974"/>
                                                  </a:cubicBezTo>
                                                  <a:cubicBezTo>
                                                    <a:pt x="19728" y="17088"/>
                                                    <a:pt x="19137" y="17116"/>
                                                    <a:pt x="18675" y="17316"/>
                                                  </a:cubicBezTo>
                                                  <a:cubicBezTo>
                                                    <a:pt x="18412" y="17430"/>
                                                    <a:pt x="18186" y="17593"/>
                                                    <a:pt x="17886" y="17658"/>
                                                  </a:cubicBezTo>
                                                  <a:cubicBezTo>
                                                    <a:pt x="17380" y="17768"/>
                                                    <a:pt x="16834" y="17772"/>
                                                    <a:pt x="16308" y="17829"/>
                                                  </a:cubicBezTo>
                                                  <a:cubicBezTo>
                                                    <a:pt x="16160" y="18118"/>
                                                    <a:pt x="15970" y="18998"/>
                                                    <a:pt x="15256" y="19197"/>
                                                  </a:cubicBezTo>
                                                  <a:cubicBezTo>
                                                    <a:pt x="14845" y="19311"/>
                                                    <a:pt x="14379" y="19311"/>
                                                    <a:pt x="13941" y="19368"/>
                                                  </a:cubicBezTo>
                                                  <a:cubicBezTo>
                                                    <a:pt x="13678" y="19539"/>
                                                    <a:pt x="13477" y="19763"/>
                                                    <a:pt x="13152" y="19881"/>
                                                  </a:cubicBezTo>
                                                  <a:cubicBezTo>
                                                    <a:pt x="12667" y="20056"/>
                                                    <a:pt x="11574" y="20223"/>
                                                    <a:pt x="11574" y="20223"/>
                                                  </a:cubicBezTo>
                                                  <a:cubicBezTo>
                                                    <a:pt x="11486" y="20394"/>
                                                    <a:pt x="11507" y="20608"/>
                                                    <a:pt x="11310" y="20736"/>
                                                  </a:cubicBezTo>
                                                  <a:cubicBezTo>
                                                    <a:pt x="10582" y="21209"/>
                                                    <a:pt x="10264" y="20786"/>
                                                    <a:pt x="9995" y="20394"/>
                                                  </a:cubicBezTo>
                                                  <a:cubicBezTo>
                                                    <a:pt x="9770" y="20064"/>
                                                    <a:pt x="9995" y="19482"/>
                                                    <a:pt x="9469" y="19368"/>
                                                  </a:cubicBezTo>
                                                  <a:lnTo>
                                                    <a:pt x="8680" y="19197"/>
                                                  </a:lnTo>
                                                  <a:cubicBezTo>
                                                    <a:pt x="8088" y="17658"/>
                                                    <a:pt x="8680" y="19547"/>
                                                    <a:pt x="8680" y="17145"/>
                                                  </a:cubicBezTo>
                                                  <a:cubicBezTo>
                                                    <a:pt x="8680" y="16910"/>
                                                    <a:pt x="8488" y="16692"/>
                                                    <a:pt x="8417" y="16461"/>
                                                  </a:cubicBezTo>
                                                  <a:cubicBezTo>
                                                    <a:pt x="8313" y="16121"/>
                                                    <a:pt x="8341" y="15760"/>
                                                    <a:pt x="8154" y="15435"/>
                                                  </a:cubicBezTo>
                                                  <a:cubicBezTo>
                                                    <a:pt x="8067" y="15284"/>
                                                    <a:pt x="7783" y="15219"/>
                                                    <a:pt x="7628" y="15093"/>
                                                  </a:cubicBezTo>
                                                  <a:cubicBezTo>
                                                    <a:pt x="6626" y="14279"/>
                                                    <a:pt x="7666" y="14825"/>
                                                    <a:pt x="6313" y="14239"/>
                                                  </a:cubicBezTo>
                                                  <a:cubicBezTo>
                                                    <a:pt x="6939" y="13018"/>
                                                    <a:pt x="6378" y="13413"/>
                                                    <a:pt x="7628" y="12871"/>
                                                  </a:cubicBezTo>
                                                  <a:cubicBezTo>
                                                    <a:pt x="8029" y="12089"/>
                                                    <a:pt x="7929" y="12626"/>
                                                    <a:pt x="7628" y="11845"/>
                                                  </a:cubicBezTo>
                                                  <a:cubicBezTo>
                                                    <a:pt x="7547" y="11635"/>
                                                    <a:pt x="7360" y="10756"/>
                                                    <a:pt x="7102" y="10477"/>
                                                  </a:cubicBezTo>
                                                  <a:cubicBezTo>
                                                    <a:pt x="6760" y="10107"/>
                                                    <a:pt x="6386" y="10075"/>
                                                    <a:pt x="5787" y="9964"/>
                                                  </a:cubicBezTo>
                                                  <a:cubicBezTo>
                                                    <a:pt x="4077" y="9646"/>
                                                    <a:pt x="4024" y="9755"/>
                                                    <a:pt x="1578" y="9622"/>
                                                  </a:cubicBezTo>
                                                  <a:cubicBezTo>
                                                    <a:pt x="1141" y="9338"/>
                                                    <a:pt x="792" y="9155"/>
                                                    <a:pt x="526" y="8767"/>
                                                  </a:cubicBezTo>
                                                  <a:cubicBezTo>
                                                    <a:pt x="301" y="8438"/>
                                                    <a:pt x="0" y="7741"/>
                                                    <a:pt x="0" y="7741"/>
                                                  </a:cubicBezTo>
                                                  <a:cubicBezTo>
                                                    <a:pt x="88" y="7342"/>
                                                    <a:pt x="-14" y="6905"/>
                                                    <a:pt x="263" y="6544"/>
                                                  </a:cubicBezTo>
                                                  <a:cubicBezTo>
                                                    <a:pt x="387" y="6383"/>
                                                    <a:pt x="810" y="6461"/>
                                                    <a:pt x="1052" y="6373"/>
                                                  </a:cubicBezTo>
                                                  <a:cubicBezTo>
                                                    <a:pt x="1605" y="6174"/>
                                                    <a:pt x="2183" y="5980"/>
                                                    <a:pt x="2630" y="5690"/>
                                                  </a:cubicBezTo>
                                                  <a:cubicBezTo>
                                                    <a:pt x="2806" y="5576"/>
                                                    <a:pt x="3008" y="5477"/>
                                                    <a:pt x="3156" y="5348"/>
                                                  </a:cubicBezTo>
                                                  <a:cubicBezTo>
                                                    <a:pt x="3536" y="5019"/>
                                                    <a:pt x="3643" y="4505"/>
                                                    <a:pt x="4209" y="4322"/>
                                                  </a:cubicBezTo>
                                                  <a:lnTo>
                                                    <a:pt x="4735" y="4151"/>
                                                  </a:lnTo>
                                                </a:path>
                                              </a:pathLst>
                                            </a:custGeom>
                                            <a:solidFill>
                                              <a:srgbClr val="B7DEE8"/>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31" name="Line"/>
                                            <p:cNvSpPr/>
                                            <p:nvPr/>
                                          </p:nvSpPr>
                                          <p:spPr>
                                            <a:xfrm>
                                              <a:off x="5289507" y="2629405"/>
                                              <a:ext cx="842815" cy="526921"/>
                                            </a:xfrm>
                                            <a:custGeom>
                                              <a:avLst/>
                                              <a:gdLst/>
                                              <a:ahLst/>
                                              <a:cxnLst>
                                                <a:cxn ang="0">
                                                  <a:pos x="wd2" y="hd2"/>
                                                </a:cxn>
                                                <a:cxn ang="5400000">
                                                  <a:pos x="wd2" y="hd2"/>
                                                </a:cxn>
                                                <a:cxn ang="10800000">
                                                  <a:pos x="wd2" y="hd2"/>
                                                </a:cxn>
                                                <a:cxn ang="16200000">
                                                  <a:pos x="wd2" y="hd2"/>
                                                </a:cxn>
                                              </a:cxnLst>
                                              <a:rect l="0" t="0" r="r" b="b"/>
                                              <a:pathLst>
                                                <a:path w="21275" h="20027" fill="norm" stroke="1" extrusionOk="0">
                                                  <a:moveTo>
                                                    <a:pt x="3442" y="6244"/>
                                                  </a:moveTo>
                                                  <a:cubicBezTo>
                                                    <a:pt x="3707" y="5881"/>
                                                    <a:pt x="3997" y="5550"/>
                                                    <a:pt x="4237" y="5156"/>
                                                  </a:cubicBezTo>
                                                  <a:cubicBezTo>
                                                    <a:pt x="4598" y="4563"/>
                                                    <a:pt x="4782" y="3765"/>
                                                    <a:pt x="5296" y="3342"/>
                                                  </a:cubicBezTo>
                                                  <a:cubicBezTo>
                                                    <a:pt x="5535" y="3146"/>
                                                    <a:pt x="5825" y="3101"/>
                                                    <a:pt x="6090" y="2980"/>
                                                  </a:cubicBezTo>
                                                  <a:cubicBezTo>
                                                    <a:pt x="6267" y="2617"/>
                                                    <a:pt x="6344" y="2108"/>
                                                    <a:pt x="6620" y="1892"/>
                                                  </a:cubicBezTo>
                                                  <a:cubicBezTo>
                                                    <a:pt x="7011" y="1586"/>
                                                    <a:pt x="7507" y="1678"/>
                                                    <a:pt x="7944" y="1529"/>
                                                  </a:cubicBezTo>
                                                  <a:cubicBezTo>
                                                    <a:pt x="8215" y="1436"/>
                                                    <a:pt x="8473" y="1287"/>
                                                    <a:pt x="8738" y="1166"/>
                                                  </a:cubicBezTo>
                                                  <a:cubicBezTo>
                                                    <a:pt x="8915" y="924"/>
                                                    <a:pt x="9054" y="617"/>
                                                    <a:pt x="9268" y="441"/>
                                                  </a:cubicBezTo>
                                                  <a:cubicBezTo>
                                                    <a:pt x="9507" y="244"/>
                                                    <a:pt x="9783" y="78"/>
                                                    <a:pt x="10062" y="78"/>
                                                  </a:cubicBezTo>
                                                  <a:cubicBezTo>
                                                    <a:pt x="10610" y="78"/>
                                                    <a:pt x="11249" y="799"/>
                                                    <a:pt x="11651" y="1166"/>
                                                  </a:cubicBezTo>
                                                  <a:cubicBezTo>
                                                    <a:pt x="11827" y="1529"/>
                                                    <a:pt x="11911" y="2023"/>
                                                    <a:pt x="12181" y="2254"/>
                                                  </a:cubicBezTo>
                                                  <a:cubicBezTo>
                                                    <a:pt x="12654" y="2660"/>
                                                    <a:pt x="13769" y="2980"/>
                                                    <a:pt x="13769" y="2980"/>
                                                  </a:cubicBezTo>
                                                  <a:cubicBezTo>
                                                    <a:pt x="13858" y="2617"/>
                                                    <a:pt x="13966" y="2263"/>
                                                    <a:pt x="14034" y="1892"/>
                                                  </a:cubicBezTo>
                                                  <a:cubicBezTo>
                                                    <a:pt x="14143" y="1294"/>
                                                    <a:pt x="13981" y="514"/>
                                                    <a:pt x="14299" y="78"/>
                                                  </a:cubicBezTo>
                                                  <a:cubicBezTo>
                                                    <a:pt x="14496" y="-192"/>
                                                    <a:pt x="14828" y="320"/>
                                                    <a:pt x="15093" y="441"/>
                                                  </a:cubicBezTo>
                                                  <a:cubicBezTo>
                                                    <a:pt x="15983" y="4096"/>
                                                    <a:pt x="14626" y="-1573"/>
                                                    <a:pt x="15623" y="2980"/>
                                                  </a:cubicBezTo>
                                                  <a:cubicBezTo>
                                                    <a:pt x="15783" y="3712"/>
                                                    <a:pt x="15758" y="4615"/>
                                                    <a:pt x="16152" y="5156"/>
                                                  </a:cubicBezTo>
                                                  <a:cubicBezTo>
                                                    <a:pt x="16505" y="5640"/>
                                                    <a:pt x="16738" y="6391"/>
                                                    <a:pt x="17212" y="6607"/>
                                                  </a:cubicBezTo>
                                                  <a:cubicBezTo>
                                                    <a:pt x="18308" y="7107"/>
                                                    <a:pt x="17774" y="6757"/>
                                                    <a:pt x="18800" y="7695"/>
                                                  </a:cubicBezTo>
                                                  <a:cubicBezTo>
                                                    <a:pt x="18889" y="8058"/>
                                                    <a:pt x="18868" y="8513"/>
                                                    <a:pt x="19065" y="8783"/>
                                                  </a:cubicBezTo>
                                                  <a:cubicBezTo>
                                                    <a:pt x="19263" y="9053"/>
                                                    <a:pt x="19627" y="8934"/>
                                                    <a:pt x="19860" y="9146"/>
                                                  </a:cubicBezTo>
                                                  <a:cubicBezTo>
                                                    <a:pt x="20171" y="9430"/>
                                                    <a:pt x="20389" y="9871"/>
                                                    <a:pt x="20654" y="10234"/>
                                                  </a:cubicBezTo>
                                                  <a:cubicBezTo>
                                                    <a:pt x="21188" y="12430"/>
                                                    <a:pt x="21600" y="13108"/>
                                                    <a:pt x="20919" y="15675"/>
                                                  </a:cubicBezTo>
                                                  <a:cubicBezTo>
                                                    <a:pt x="20777" y="16208"/>
                                                    <a:pt x="19650" y="16617"/>
                                                    <a:pt x="19330" y="16763"/>
                                                  </a:cubicBezTo>
                                                  <a:cubicBezTo>
                                                    <a:pt x="19066" y="17848"/>
                                                    <a:pt x="19041" y="19031"/>
                                                    <a:pt x="18271" y="19664"/>
                                                  </a:cubicBezTo>
                                                  <a:cubicBezTo>
                                                    <a:pt x="18031" y="19861"/>
                                                    <a:pt x="17741" y="19906"/>
                                                    <a:pt x="17476" y="20027"/>
                                                  </a:cubicBezTo>
                                                  <a:cubicBezTo>
                                                    <a:pt x="16152" y="19906"/>
                                                    <a:pt x="14823" y="19865"/>
                                                    <a:pt x="13504" y="19664"/>
                                                  </a:cubicBezTo>
                                                  <a:cubicBezTo>
                                                    <a:pt x="13227" y="19622"/>
                                                    <a:pt x="12954" y="19487"/>
                                                    <a:pt x="12710" y="19302"/>
                                                  </a:cubicBezTo>
                                                  <a:cubicBezTo>
                                                    <a:pt x="11363" y="18276"/>
                                                    <a:pt x="11395" y="18226"/>
                                                    <a:pt x="10592" y="17125"/>
                                                  </a:cubicBezTo>
                                                  <a:cubicBezTo>
                                                    <a:pt x="10193" y="15487"/>
                                                    <a:pt x="10622" y="16231"/>
                                                    <a:pt x="9268" y="15675"/>
                                                  </a:cubicBezTo>
                                                  <a:cubicBezTo>
                                                    <a:pt x="8733" y="15455"/>
                                                    <a:pt x="7679" y="14949"/>
                                                    <a:pt x="7679" y="14949"/>
                                                  </a:cubicBezTo>
                                                  <a:cubicBezTo>
                                                    <a:pt x="6532" y="15070"/>
                                                    <a:pt x="5343" y="14879"/>
                                                    <a:pt x="4237" y="15312"/>
                                                  </a:cubicBezTo>
                                                  <a:cubicBezTo>
                                                    <a:pt x="3968" y="15417"/>
                                                    <a:pt x="4146" y="16101"/>
                                                    <a:pt x="3972" y="16400"/>
                                                  </a:cubicBezTo>
                                                  <a:cubicBezTo>
                                                    <a:pt x="3773" y="16740"/>
                                                    <a:pt x="3442" y="16884"/>
                                                    <a:pt x="3178" y="17125"/>
                                                  </a:cubicBezTo>
                                                  <a:cubicBezTo>
                                                    <a:pt x="572" y="16729"/>
                                                    <a:pt x="537" y="17815"/>
                                                    <a:pt x="1059" y="15312"/>
                                                  </a:cubicBezTo>
                                                  <a:cubicBezTo>
                                                    <a:pt x="1136" y="14944"/>
                                                    <a:pt x="1236" y="14586"/>
                                                    <a:pt x="1324" y="14224"/>
                                                  </a:cubicBezTo>
                                                  <a:cubicBezTo>
                                                    <a:pt x="1236" y="13498"/>
                                                    <a:pt x="1299" y="12705"/>
                                                    <a:pt x="1059" y="12047"/>
                                                  </a:cubicBezTo>
                                                  <a:cubicBezTo>
                                                    <a:pt x="917" y="11658"/>
                                                    <a:pt x="464" y="11662"/>
                                                    <a:pt x="265" y="11322"/>
                                                  </a:cubicBezTo>
                                                  <a:cubicBezTo>
                                                    <a:pt x="90" y="11023"/>
                                                    <a:pt x="88" y="10597"/>
                                                    <a:pt x="0" y="10234"/>
                                                  </a:cubicBezTo>
                                                  <a:cubicBezTo>
                                                    <a:pt x="88" y="9750"/>
                                                    <a:pt x="63" y="9198"/>
                                                    <a:pt x="265" y="8783"/>
                                                  </a:cubicBezTo>
                                                  <a:cubicBezTo>
                                                    <a:pt x="441" y="8420"/>
                                                    <a:pt x="775" y="8253"/>
                                                    <a:pt x="1059" y="8058"/>
                                                  </a:cubicBezTo>
                                                  <a:cubicBezTo>
                                                    <a:pt x="1664" y="7643"/>
                                                    <a:pt x="2573" y="7539"/>
                                                    <a:pt x="3178" y="7332"/>
                                                  </a:cubicBezTo>
                                                  <a:cubicBezTo>
                                                    <a:pt x="3448" y="7240"/>
                                                    <a:pt x="3707" y="7090"/>
                                                    <a:pt x="3972" y="6970"/>
                                                  </a:cubicBezTo>
                                                  <a:cubicBezTo>
                                                    <a:pt x="4148" y="6728"/>
                                                    <a:pt x="4346" y="6511"/>
                                                    <a:pt x="4502" y="6244"/>
                                                  </a:cubicBezTo>
                                                  <a:cubicBezTo>
                                                    <a:pt x="4700" y="5904"/>
                                                    <a:pt x="4806" y="5464"/>
                                                    <a:pt x="5031" y="5156"/>
                                                  </a:cubicBezTo>
                                                  <a:cubicBezTo>
                                                    <a:pt x="5256" y="4848"/>
                                                    <a:pt x="5561" y="4672"/>
                                                    <a:pt x="5825" y="4431"/>
                                                  </a:cubicBezTo>
                                                  <a:cubicBezTo>
                                                    <a:pt x="6002" y="3705"/>
                                                    <a:pt x="5960" y="2795"/>
                                                    <a:pt x="6355" y="2254"/>
                                                  </a:cubicBezTo>
                                                  <a:cubicBezTo>
                                                    <a:pt x="7279" y="988"/>
                                                    <a:pt x="6648" y="1637"/>
                                                    <a:pt x="8473" y="803"/>
                                                  </a:cubicBezTo>
                                                  <a:lnTo>
                                                    <a:pt x="9268" y="441"/>
                                                  </a:lnTo>
                                                  <a:cubicBezTo>
                                                    <a:pt x="9533" y="320"/>
                                                    <a:pt x="9783" y="78"/>
                                                    <a:pt x="10062" y="78"/>
                                                  </a:cubicBezTo>
                                                  <a:lnTo>
                                                    <a:pt x="10857" y="78"/>
                                                  </a:ln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32" name="Shape"/>
                                            <p:cNvSpPr/>
                                            <p:nvPr/>
                                          </p:nvSpPr>
                                          <p:spPr>
                                            <a:xfrm>
                                              <a:off x="2971745" y="365485"/>
                                              <a:ext cx="3788983" cy="2104336"/>
                                            </a:xfrm>
                                            <a:custGeom>
                                              <a:avLst/>
                                              <a:gdLst/>
                                              <a:ahLst/>
                                              <a:cxnLst>
                                                <a:cxn ang="0">
                                                  <a:pos x="wd2" y="hd2"/>
                                                </a:cxn>
                                                <a:cxn ang="5400000">
                                                  <a:pos x="wd2" y="hd2"/>
                                                </a:cxn>
                                                <a:cxn ang="10800000">
                                                  <a:pos x="wd2" y="hd2"/>
                                                </a:cxn>
                                                <a:cxn ang="16200000">
                                                  <a:pos x="wd2" y="hd2"/>
                                                </a:cxn>
                                              </a:cxnLst>
                                              <a:rect l="0" t="0" r="r" b="b"/>
                                              <a:pathLst>
                                                <a:path w="21544" h="21560" fill="norm" stroke="1" extrusionOk="0">
                                                  <a:moveTo>
                                                    <a:pt x="1730" y="7837"/>
                                                  </a:moveTo>
                                                  <a:cubicBezTo>
                                                    <a:pt x="1760" y="7625"/>
                                                    <a:pt x="1855" y="7793"/>
                                                    <a:pt x="1909" y="7739"/>
                                                  </a:cubicBezTo>
                                                  <a:cubicBezTo>
                                                    <a:pt x="1984" y="7665"/>
                                                    <a:pt x="2118" y="7359"/>
                                                    <a:pt x="2147" y="7250"/>
                                                  </a:cubicBezTo>
                                                  <a:cubicBezTo>
                                                    <a:pt x="2198" y="7061"/>
                                                    <a:pt x="2197" y="6834"/>
                                                    <a:pt x="2266" y="6662"/>
                                                  </a:cubicBezTo>
                                                  <a:cubicBezTo>
                                                    <a:pt x="2346" y="6466"/>
                                                    <a:pt x="2460" y="6297"/>
                                                    <a:pt x="2505" y="6074"/>
                                                  </a:cubicBezTo>
                                                  <a:lnTo>
                                                    <a:pt x="2624" y="5486"/>
                                                  </a:lnTo>
                                                  <a:cubicBezTo>
                                                    <a:pt x="2655" y="5335"/>
                                                    <a:pt x="2708" y="4988"/>
                                                    <a:pt x="2803" y="4898"/>
                                                  </a:cubicBezTo>
                                                  <a:cubicBezTo>
                                                    <a:pt x="2891" y="4816"/>
                                                    <a:pt x="3003" y="4841"/>
                                                    <a:pt x="3102" y="4800"/>
                                                  </a:cubicBezTo>
                                                  <a:cubicBezTo>
                                                    <a:pt x="3163" y="4775"/>
                                                    <a:pt x="3224" y="4749"/>
                                                    <a:pt x="3280" y="4702"/>
                                                  </a:cubicBezTo>
                                                  <a:cubicBezTo>
                                                    <a:pt x="3345" y="4650"/>
                                                    <a:pt x="3395" y="4559"/>
                                                    <a:pt x="3459" y="4506"/>
                                                  </a:cubicBezTo>
                                                  <a:cubicBezTo>
                                                    <a:pt x="3516" y="4460"/>
                                                    <a:pt x="3582" y="4455"/>
                                                    <a:pt x="3638" y="4409"/>
                                                  </a:cubicBezTo>
                                                  <a:cubicBezTo>
                                                    <a:pt x="4101" y="4029"/>
                                                    <a:pt x="3546" y="4361"/>
                                                    <a:pt x="3996" y="4115"/>
                                                  </a:cubicBezTo>
                                                  <a:cubicBezTo>
                                                    <a:pt x="4012" y="4121"/>
                                                    <a:pt x="4375" y="4259"/>
                                                    <a:pt x="4414" y="4311"/>
                                                  </a:cubicBezTo>
                                                  <a:cubicBezTo>
                                                    <a:pt x="4470" y="4384"/>
                                                    <a:pt x="4488" y="4512"/>
                                                    <a:pt x="4533" y="4604"/>
                                                  </a:cubicBezTo>
                                                  <a:cubicBezTo>
                                                    <a:pt x="4630" y="4804"/>
                                                    <a:pt x="4698" y="4851"/>
                                                    <a:pt x="4831" y="4996"/>
                                                  </a:cubicBezTo>
                                                  <a:cubicBezTo>
                                                    <a:pt x="4931" y="5486"/>
                                                    <a:pt x="4831" y="5258"/>
                                                    <a:pt x="5249" y="5486"/>
                                                  </a:cubicBezTo>
                                                  <a:lnTo>
                                                    <a:pt x="5428" y="5584"/>
                                                  </a:lnTo>
                                                  <a:cubicBezTo>
                                                    <a:pt x="5696" y="6245"/>
                                                    <a:pt x="5497" y="5543"/>
                                                    <a:pt x="5368" y="6074"/>
                                                  </a:cubicBezTo>
                                                  <a:cubicBezTo>
                                                    <a:pt x="5345" y="6170"/>
                                                    <a:pt x="5408" y="6270"/>
                                                    <a:pt x="5428" y="6368"/>
                                                  </a:cubicBezTo>
                                                  <a:cubicBezTo>
                                                    <a:pt x="5388" y="6433"/>
                                                    <a:pt x="5365" y="6564"/>
                                                    <a:pt x="5308" y="6564"/>
                                                  </a:cubicBezTo>
                                                  <a:cubicBezTo>
                                                    <a:pt x="5183" y="6564"/>
                                                    <a:pt x="4950" y="6368"/>
                                                    <a:pt x="4950" y="6368"/>
                                                  </a:cubicBezTo>
                                                  <a:cubicBezTo>
                                                    <a:pt x="4931" y="6270"/>
                                                    <a:pt x="4951" y="6107"/>
                                                    <a:pt x="4891" y="6074"/>
                                                  </a:cubicBezTo>
                                                  <a:cubicBezTo>
                                                    <a:pt x="4838" y="6045"/>
                                                    <a:pt x="4781" y="6179"/>
                                                    <a:pt x="4772" y="6270"/>
                                                  </a:cubicBezTo>
                                                  <a:cubicBezTo>
                                                    <a:pt x="4758" y="6403"/>
                                                    <a:pt x="4788" y="6548"/>
                                                    <a:pt x="4831" y="6662"/>
                                                  </a:cubicBezTo>
                                                  <a:cubicBezTo>
                                                    <a:pt x="4891" y="6818"/>
                                                    <a:pt x="5007" y="6900"/>
                                                    <a:pt x="5070" y="7054"/>
                                                  </a:cubicBezTo>
                                                  <a:lnTo>
                                                    <a:pt x="5189" y="7348"/>
                                                  </a:lnTo>
                                                  <a:cubicBezTo>
                                                    <a:pt x="5818" y="6935"/>
                                                    <a:pt x="5267" y="7450"/>
                                                    <a:pt x="5547" y="6760"/>
                                                  </a:cubicBezTo>
                                                  <a:cubicBezTo>
                                                    <a:pt x="5587" y="6662"/>
                                                    <a:pt x="5670" y="6637"/>
                                                    <a:pt x="5726" y="6564"/>
                                                  </a:cubicBezTo>
                                                  <a:cubicBezTo>
                                                    <a:pt x="5770" y="6506"/>
                                                    <a:pt x="5805" y="6433"/>
                                                    <a:pt x="5845" y="6368"/>
                                                  </a:cubicBezTo>
                                                  <a:cubicBezTo>
                                                    <a:pt x="5865" y="6139"/>
                                                    <a:pt x="5842" y="5889"/>
                                                    <a:pt x="5905" y="5682"/>
                                                  </a:cubicBezTo>
                                                  <a:cubicBezTo>
                                                    <a:pt x="5933" y="5590"/>
                                                    <a:pt x="6025" y="5546"/>
                                                    <a:pt x="6084" y="5584"/>
                                                  </a:cubicBezTo>
                                                  <a:cubicBezTo>
                                                    <a:pt x="6150" y="5628"/>
                                                    <a:pt x="6158" y="5786"/>
                                                    <a:pt x="6203" y="5878"/>
                                                  </a:cubicBezTo>
                                                  <a:cubicBezTo>
                                                    <a:pt x="6238" y="5950"/>
                                                    <a:pt x="6283" y="6009"/>
                                                    <a:pt x="6322" y="6074"/>
                                                  </a:cubicBezTo>
                                                  <a:cubicBezTo>
                                                    <a:pt x="6382" y="6009"/>
                                                    <a:pt x="6456" y="5970"/>
                                                    <a:pt x="6501" y="5878"/>
                                                  </a:cubicBezTo>
                                                  <a:cubicBezTo>
                                                    <a:pt x="6541" y="5797"/>
                                                    <a:pt x="6529" y="5673"/>
                                                    <a:pt x="6561" y="5584"/>
                                                  </a:cubicBezTo>
                                                  <a:cubicBezTo>
                                                    <a:pt x="6643" y="5360"/>
                                                    <a:pt x="6718" y="5367"/>
                                                    <a:pt x="6859" y="5290"/>
                                                  </a:cubicBezTo>
                                                  <a:cubicBezTo>
                                                    <a:pt x="6879" y="5388"/>
                                                    <a:pt x="6868" y="5524"/>
                                                    <a:pt x="6919" y="5584"/>
                                                  </a:cubicBezTo>
                                                  <a:cubicBezTo>
                                                    <a:pt x="7021" y="5704"/>
                                                    <a:pt x="7277" y="5780"/>
                                                    <a:pt x="7277" y="5780"/>
                                                  </a:cubicBezTo>
                                                  <a:cubicBezTo>
                                                    <a:pt x="7305" y="5641"/>
                                                    <a:pt x="7363" y="5268"/>
                                                    <a:pt x="7456" y="5192"/>
                                                  </a:cubicBezTo>
                                                  <a:cubicBezTo>
                                                    <a:pt x="7564" y="5103"/>
                                                    <a:pt x="7694" y="5127"/>
                                                    <a:pt x="7813" y="5094"/>
                                                  </a:cubicBezTo>
                                                  <a:cubicBezTo>
                                                    <a:pt x="7913" y="5127"/>
                                                    <a:pt x="8018" y="5127"/>
                                                    <a:pt x="8112" y="5192"/>
                                                  </a:cubicBezTo>
                                                  <a:cubicBezTo>
                                                    <a:pt x="8163" y="5229"/>
                                                    <a:pt x="8183" y="5341"/>
                                                    <a:pt x="8231" y="5388"/>
                                                  </a:cubicBezTo>
                                                  <a:cubicBezTo>
                                                    <a:pt x="8285" y="5441"/>
                                                    <a:pt x="8350" y="5453"/>
                                                    <a:pt x="8410" y="5486"/>
                                                  </a:cubicBezTo>
                                                  <a:cubicBezTo>
                                                    <a:pt x="8450" y="5388"/>
                                                    <a:pt x="8519" y="5309"/>
                                                    <a:pt x="8529" y="5192"/>
                                                  </a:cubicBezTo>
                                                  <a:cubicBezTo>
                                                    <a:pt x="8557" y="4876"/>
                                                    <a:pt x="8458" y="4782"/>
                                                    <a:pt x="8350" y="4604"/>
                                                  </a:cubicBezTo>
                                                  <a:cubicBezTo>
                                                    <a:pt x="8274" y="4228"/>
                                                    <a:pt x="8220" y="4107"/>
                                                    <a:pt x="8350" y="3625"/>
                                                  </a:cubicBezTo>
                                                  <a:cubicBezTo>
                                                    <a:pt x="8379" y="3517"/>
                                                    <a:pt x="8470" y="3494"/>
                                                    <a:pt x="8529" y="3429"/>
                                                  </a:cubicBezTo>
                                                  <a:cubicBezTo>
                                                    <a:pt x="8549" y="3298"/>
                                                    <a:pt x="8552" y="3157"/>
                                                    <a:pt x="8589" y="3037"/>
                                                  </a:cubicBezTo>
                                                  <a:cubicBezTo>
                                                    <a:pt x="8614" y="2954"/>
                                                    <a:pt x="8674" y="2767"/>
                                                    <a:pt x="8708" y="2841"/>
                                                  </a:cubicBezTo>
                                                  <a:cubicBezTo>
                                                    <a:pt x="8781" y="3000"/>
                                                    <a:pt x="8742" y="3235"/>
                                                    <a:pt x="8768" y="3429"/>
                                                  </a:cubicBezTo>
                                                  <a:cubicBezTo>
                                                    <a:pt x="8812" y="3756"/>
                                                    <a:pt x="8813" y="3698"/>
                                                    <a:pt x="8947" y="3919"/>
                                                  </a:cubicBezTo>
                                                  <a:cubicBezTo>
                                                    <a:pt x="8967" y="4017"/>
                                                    <a:pt x="9006" y="4109"/>
                                                    <a:pt x="9006" y="4213"/>
                                                  </a:cubicBezTo>
                                                  <a:cubicBezTo>
                                                    <a:pt x="9006" y="4792"/>
                                                    <a:pt x="8944" y="5318"/>
                                                    <a:pt x="8887" y="5878"/>
                                                  </a:cubicBezTo>
                                                  <a:cubicBezTo>
                                                    <a:pt x="8907" y="6009"/>
                                                    <a:pt x="8881" y="6189"/>
                                                    <a:pt x="8947" y="6270"/>
                                                  </a:cubicBezTo>
                                                  <a:cubicBezTo>
                                                    <a:pt x="9075" y="6428"/>
                                                    <a:pt x="9226" y="5924"/>
                                                    <a:pt x="9245" y="5878"/>
                                                  </a:cubicBezTo>
                                                  <a:cubicBezTo>
                                                    <a:pt x="9305" y="5911"/>
                                                    <a:pt x="9370" y="5923"/>
                                                    <a:pt x="9424" y="5976"/>
                                                  </a:cubicBezTo>
                                                  <a:cubicBezTo>
                                                    <a:pt x="9626" y="6175"/>
                                                    <a:pt x="9471" y="6350"/>
                                                    <a:pt x="9662" y="5878"/>
                                                  </a:cubicBezTo>
                                                  <a:cubicBezTo>
                                                    <a:pt x="9643" y="5453"/>
                                                    <a:pt x="9669" y="5016"/>
                                                    <a:pt x="9603" y="4604"/>
                                                  </a:cubicBezTo>
                                                  <a:cubicBezTo>
                                                    <a:pt x="9566" y="4377"/>
                                                    <a:pt x="9410" y="4240"/>
                                                    <a:pt x="9364" y="4017"/>
                                                  </a:cubicBezTo>
                                                  <a:cubicBezTo>
                                                    <a:pt x="9344" y="3919"/>
                                                    <a:pt x="9344" y="3803"/>
                                                    <a:pt x="9305" y="3723"/>
                                                  </a:cubicBezTo>
                                                  <a:cubicBezTo>
                                                    <a:pt x="9260" y="3631"/>
                                                    <a:pt x="9185" y="3592"/>
                                                    <a:pt x="9126" y="3527"/>
                                                  </a:cubicBezTo>
                                                  <a:cubicBezTo>
                                                    <a:pt x="9145" y="3396"/>
                                                    <a:pt x="9131" y="3236"/>
                                                    <a:pt x="9185" y="3135"/>
                                                  </a:cubicBezTo>
                                                  <a:cubicBezTo>
                                                    <a:pt x="9280" y="2958"/>
                                                    <a:pt x="9543" y="2743"/>
                                                    <a:pt x="9543" y="2743"/>
                                                  </a:cubicBezTo>
                                                  <a:cubicBezTo>
                                                    <a:pt x="9885" y="2930"/>
                                                    <a:pt x="9579" y="2714"/>
                                                    <a:pt x="9841" y="3037"/>
                                                  </a:cubicBezTo>
                                                  <a:cubicBezTo>
                                                    <a:pt x="9956" y="3178"/>
                                                    <a:pt x="10199" y="3429"/>
                                                    <a:pt x="10199" y="3429"/>
                                                  </a:cubicBezTo>
                                                  <a:cubicBezTo>
                                                    <a:pt x="10259" y="3396"/>
                                                    <a:pt x="10334" y="3404"/>
                                                    <a:pt x="10378" y="3331"/>
                                                  </a:cubicBezTo>
                                                  <a:cubicBezTo>
                                                    <a:pt x="10423" y="3258"/>
                                                    <a:pt x="10424" y="3138"/>
                                                    <a:pt x="10438" y="3037"/>
                                                  </a:cubicBezTo>
                                                  <a:cubicBezTo>
                                                    <a:pt x="10530" y="2356"/>
                                                    <a:pt x="10455" y="2615"/>
                                                    <a:pt x="10557" y="2057"/>
                                                  </a:cubicBezTo>
                                                  <a:cubicBezTo>
                                                    <a:pt x="10593" y="1859"/>
                                                    <a:pt x="10587" y="1616"/>
                                                    <a:pt x="10676" y="1470"/>
                                                  </a:cubicBezTo>
                                                  <a:cubicBezTo>
                                                    <a:pt x="11014" y="914"/>
                                                    <a:pt x="10804" y="1104"/>
                                                    <a:pt x="11332" y="980"/>
                                                  </a:cubicBezTo>
                                                  <a:cubicBezTo>
                                                    <a:pt x="11392" y="914"/>
                                                    <a:pt x="11447" y="836"/>
                                                    <a:pt x="11511" y="784"/>
                                                  </a:cubicBezTo>
                                                  <a:cubicBezTo>
                                                    <a:pt x="11634" y="683"/>
                                                    <a:pt x="11875" y="625"/>
                                                    <a:pt x="11989" y="588"/>
                                                  </a:cubicBezTo>
                                                  <a:cubicBezTo>
                                                    <a:pt x="12048" y="522"/>
                                                    <a:pt x="12122" y="482"/>
                                                    <a:pt x="12167" y="392"/>
                                                  </a:cubicBezTo>
                                                  <a:cubicBezTo>
                                                    <a:pt x="12224" y="280"/>
                                                    <a:pt x="12198" y="0"/>
                                                    <a:pt x="12287" y="0"/>
                                                  </a:cubicBezTo>
                                                  <a:cubicBezTo>
                                                    <a:pt x="12399" y="0"/>
                                                    <a:pt x="12414" y="366"/>
                                                    <a:pt x="12525" y="392"/>
                                                  </a:cubicBezTo>
                                                  <a:lnTo>
                                                    <a:pt x="12943" y="490"/>
                                                  </a:lnTo>
                                                  <a:cubicBezTo>
                                                    <a:pt x="13066" y="557"/>
                                                    <a:pt x="13260" y="615"/>
                                                    <a:pt x="13301" y="882"/>
                                                  </a:cubicBezTo>
                                                  <a:cubicBezTo>
                                                    <a:pt x="13312" y="956"/>
                                                    <a:pt x="13221" y="1534"/>
                                                    <a:pt x="13181" y="1665"/>
                                                  </a:cubicBezTo>
                                                  <a:cubicBezTo>
                                                    <a:pt x="13149" y="1771"/>
                                                    <a:pt x="13091" y="1852"/>
                                                    <a:pt x="13062" y="1959"/>
                                                  </a:cubicBezTo>
                                                  <a:cubicBezTo>
                                                    <a:pt x="12843" y="2770"/>
                                                    <a:pt x="13069" y="2341"/>
                                                    <a:pt x="12824" y="2743"/>
                                                  </a:cubicBezTo>
                                                  <a:cubicBezTo>
                                                    <a:pt x="12804" y="2841"/>
                                                    <a:pt x="12702" y="3017"/>
                                                    <a:pt x="12764" y="3037"/>
                                                  </a:cubicBezTo>
                                                  <a:cubicBezTo>
                                                    <a:pt x="12887" y="3077"/>
                                                    <a:pt x="13122" y="2841"/>
                                                    <a:pt x="13122" y="2841"/>
                                                  </a:cubicBezTo>
                                                  <a:cubicBezTo>
                                                    <a:pt x="13261" y="2155"/>
                                                    <a:pt x="13122" y="2319"/>
                                                    <a:pt x="13420" y="2155"/>
                                                  </a:cubicBezTo>
                                                  <a:cubicBezTo>
                                                    <a:pt x="13460" y="2253"/>
                                                    <a:pt x="13473" y="2405"/>
                                                    <a:pt x="13539" y="2449"/>
                                                  </a:cubicBezTo>
                                                  <a:cubicBezTo>
                                                    <a:pt x="13650" y="2522"/>
                                                    <a:pt x="13783" y="2245"/>
                                                    <a:pt x="13838" y="2155"/>
                                                  </a:cubicBezTo>
                                                  <a:cubicBezTo>
                                                    <a:pt x="13937" y="2188"/>
                                                    <a:pt x="14037" y="2213"/>
                                                    <a:pt x="14136" y="2253"/>
                                                  </a:cubicBezTo>
                                                  <a:cubicBezTo>
                                                    <a:pt x="14197" y="2278"/>
                                                    <a:pt x="14270" y="2278"/>
                                                    <a:pt x="14315" y="2351"/>
                                                  </a:cubicBezTo>
                                                  <a:cubicBezTo>
                                                    <a:pt x="14359" y="2424"/>
                                                    <a:pt x="14317" y="2603"/>
                                                    <a:pt x="14374" y="2645"/>
                                                  </a:cubicBezTo>
                                                  <a:cubicBezTo>
                                                    <a:pt x="14521" y="2752"/>
                                                    <a:pt x="14692" y="2710"/>
                                                    <a:pt x="14851" y="2743"/>
                                                  </a:cubicBezTo>
                                                  <a:cubicBezTo>
                                                    <a:pt x="14911" y="2776"/>
                                                    <a:pt x="14977" y="2788"/>
                                                    <a:pt x="15030" y="2841"/>
                                                  </a:cubicBezTo>
                                                  <a:cubicBezTo>
                                                    <a:pt x="15160" y="2968"/>
                                                    <a:pt x="15171" y="3108"/>
                                                    <a:pt x="15209" y="3331"/>
                                                  </a:cubicBezTo>
                                                  <a:cubicBezTo>
                                                    <a:pt x="15232" y="3460"/>
                                                    <a:pt x="15232" y="3602"/>
                                                    <a:pt x="15269" y="3723"/>
                                                  </a:cubicBezTo>
                                                  <a:cubicBezTo>
                                                    <a:pt x="15312" y="3862"/>
                                                    <a:pt x="15504" y="4045"/>
                                                    <a:pt x="15567" y="4115"/>
                                                  </a:cubicBezTo>
                                                  <a:cubicBezTo>
                                                    <a:pt x="15587" y="3984"/>
                                                    <a:pt x="15581" y="3835"/>
                                                    <a:pt x="15627" y="3723"/>
                                                  </a:cubicBezTo>
                                                  <a:cubicBezTo>
                                                    <a:pt x="15741" y="3441"/>
                                                    <a:pt x="16091" y="3460"/>
                                                    <a:pt x="16223" y="3429"/>
                                                  </a:cubicBezTo>
                                                  <a:cubicBezTo>
                                                    <a:pt x="16259" y="3140"/>
                                                    <a:pt x="16226" y="2808"/>
                                                    <a:pt x="16462" y="2743"/>
                                                  </a:cubicBezTo>
                                                  <a:cubicBezTo>
                                                    <a:pt x="16524" y="2726"/>
                                                    <a:pt x="16581" y="2808"/>
                                                    <a:pt x="16641" y="2841"/>
                                                  </a:cubicBezTo>
                                                  <a:cubicBezTo>
                                                    <a:pt x="16681" y="2906"/>
                                                    <a:pt x="16712" y="2989"/>
                                                    <a:pt x="16760" y="3037"/>
                                                  </a:cubicBezTo>
                                                  <a:cubicBezTo>
                                                    <a:pt x="16944" y="3218"/>
                                                    <a:pt x="17025" y="3107"/>
                                                    <a:pt x="17237" y="3037"/>
                                                  </a:cubicBezTo>
                                                  <a:cubicBezTo>
                                                    <a:pt x="17267" y="2840"/>
                                                    <a:pt x="17270" y="2449"/>
                                                    <a:pt x="17476" y="2449"/>
                                                  </a:cubicBezTo>
                                                  <a:cubicBezTo>
                                                    <a:pt x="17532" y="2449"/>
                                                    <a:pt x="17555" y="2580"/>
                                                    <a:pt x="17595" y="2645"/>
                                                  </a:cubicBezTo>
                                                  <a:cubicBezTo>
                                                    <a:pt x="17615" y="2743"/>
                                                    <a:pt x="17616" y="2858"/>
                                                    <a:pt x="17655" y="2939"/>
                                                  </a:cubicBezTo>
                                                  <a:cubicBezTo>
                                                    <a:pt x="17700" y="3031"/>
                                                    <a:pt x="17768" y="3087"/>
                                                    <a:pt x="17834" y="3135"/>
                                                  </a:cubicBezTo>
                                                  <a:cubicBezTo>
                                                    <a:pt x="17949" y="3219"/>
                                                    <a:pt x="18072" y="3266"/>
                                                    <a:pt x="18192" y="3331"/>
                                                  </a:cubicBezTo>
                                                  <a:cubicBezTo>
                                                    <a:pt x="18598" y="3553"/>
                                                    <a:pt x="18308" y="3420"/>
                                                    <a:pt x="19086" y="3527"/>
                                                  </a:cubicBezTo>
                                                  <a:cubicBezTo>
                                                    <a:pt x="19123" y="3706"/>
                                                    <a:pt x="19196" y="4239"/>
                                                    <a:pt x="19325" y="4409"/>
                                                  </a:cubicBezTo>
                                                  <a:cubicBezTo>
                                                    <a:pt x="19374" y="4473"/>
                                                    <a:pt x="19448" y="4460"/>
                                                    <a:pt x="19504" y="4506"/>
                                                  </a:cubicBezTo>
                                                  <a:cubicBezTo>
                                                    <a:pt x="19568" y="4559"/>
                                                    <a:pt x="19623" y="4637"/>
                                                    <a:pt x="19683" y="4702"/>
                                                  </a:cubicBezTo>
                                                  <a:cubicBezTo>
                                                    <a:pt x="19722" y="4604"/>
                                                    <a:pt x="19746" y="4482"/>
                                                    <a:pt x="19802" y="4409"/>
                                                  </a:cubicBezTo>
                                                  <a:cubicBezTo>
                                                    <a:pt x="19851" y="4344"/>
                                                    <a:pt x="19927" y="4364"/>
                                                    <a:pt x="19981" y="4311"/>
                                                  </a:cubicBezTo>
                                                  <a:cubicBezTo>
                                                    <a:pt x="20029" y="4263"/>
                                                    <a:pt x="20060" y="4180"/>
                                                    <a:pt x="20100" y="4115"/>
                                                  </a:cubicBezTo>
                                                  <a:cubicBezTo>
                                                    <a:pt x="20200" y="4147"/>
                                                    <a:pt x="20310" y="4130"/>
                                                    <a:pt x="20398" y="4213"/>
                                                  </a:cubicBezTo>
                                                  <a:cubicBezTo>
                                                    <a:pt x="20461" y="4271"/>
                                                    <a:pt x="20473" y="4415"/>
                                                    <a:pt x="20518" y="4506"/>
                                                  </a:cubicBezTo>
                                                  <a:cubicBezTo>
                                                    <a:pt x="20553" y="4579"/>
                                                    <a:pt x="20597" y="4637"/>
                                                    <a:pt x="20637" y="4702"/>
                                                  </a:cubicBezTo>
                                                  <a:cubicBezTo>
                                                    <a:pt x="20686" y="4941"/>
                                                    <a:pt x="20700" y="5100"/>
                                                    <a:pt x="20816" y="5290"/>
                                                  </a:cubicBezTo>
                                                  <a:cubicBezTo>
                                                    <a:pt x="20867" y="5373"/>
                                                    <a:pt x="20939" y="5413"/>
                                                    <a:pt x="20995" y="5486"/>
                                                  </a:cubicBezTo>
                                                  <a:cubicBezTo>
                                                    <a:pt x="21039" y="5544"/>
                                                    <a:pt x="21074" y="5617"/>
                                                    <a:pt x="21114" y="5682"/>
                                                  </a:cubicBezTo>
                                                  <a:cubicBezTo>
                                                    <a:pt x="21134" y="5780"/>
                                                    <a:pt x="21129" y="5903"/>
                                                    <a:pt x="21174" y="5976"/>
                                                  </a:cubicBezTo>
                                                  <a:cubicBezTo>
                                                    <a:pt x="21218" y="6049"/>
                                                    <a:pt x="21299" y="6021"/>
                                                    <a:pt x="21353" y="6074"/>
                                                  </a:cubicBezTo>
                                                  <a:cubicBezTo>
                                                    <a:pt x="21401" y="6121"/>
                                                    <a:pt x="21432" y="6205"/>
                                                    <a:pt x="21472" y="6270"/>
                                                  </a:cubicBezTo>
                                                  <a:cubicBezTo>
                                                    <a:pt x="21529" y="6551"/>
                                                    <a:pt x="21600" y="6738"/>
                                                    <a:pt x="21472" y="7054"/>
                                                  </a:cubicBezTo>
                                                  <a:cubicBezTo>
                                                    <a:pt x="21437" y="7140"/>
                                                    <a:pt x="21353" y="7119"/>
                                                    <a:pt x="21293" y="7152"/>
                                                  </a:cubicBezTo>
                                                  <a:cubicBezTo>
                                                    <a:pt x="20970" y="7076"/>
                                                    <a:pt x="20767" y="6933"/>
                                                    <a:pt x="20458" y="7250"/>
                                                  </a:cubicBezTo>
                                                  <a:cubicBezTo>
                                                    <a:pt x="20405" y="7304"/>
                                                    <a:pt x="20412" y="7443"/>
                                                    <a:pt x="20398" y="7543"/>
                                                  </a:cubicBezTo>
                                                  <a:cubicBezTo>
                                                    <a:pt x="20372" y="7737"/>
                                                    <a:pt x="20365" y="7937"/>
                                                    <a:pt x="20339" y="8131"/>
                                                  </a:cubicBezTo>
                                                  <a:cubicBezTo>
                                                    <a:pt x="20325" y="8232"/>
                                                    <a:pt x="20324" y="8352"/>
                                                    <a:pt x="20279" y="8425"/>
                                                  </a:cubicBezTo>
                                                  <a:cubicBezTo>
                                                    <a:pt x="20235" y="8498"/>
                                                    <a:pt x="20156" y="8477"/>
                                                    <a:pt x="20100" y="8523"/>
                                                  </a:cubicBezTo>
                                                  <a:cubicBezTo>
                                                    <a:pt x="19638" y="8903"/>
                                                    <a:pt x="20192" y="8571"/>
                                                    <a:pt x="19742" y="8817"/>
                                                  </a:cubicBezTo>
                                                  <a:cubicBezTo>
                                                    <a:pt x="19703" y="8882"/>
                                                    <a:pt x="19671" y="8965"/>
                                                    <a:pt x="19623" y="9013"/>
                                                  </a:cubicBezTo>
                                                  <a:cubicBezTo>
                                                    <a:pt x="19569" y="9066"/>
                                                    <a:pt x="19506" y="9097"/>
                                                    <a:pt x="19444" y="9111"/>
                                                  </a:cubicBezTo>
                                                  <a:cubicBezTo>
                                                    <a:pt x="19207" y="9163"/>
                                                    <a:pt x="18967" y="9176"/>
                                                    <a:pt x="18728" y="9209"/>
                                                  </a:cubicBezTo>
                                                  <a:cubicBezTo>
                                                    <a:pt x="18709" y="9307"/>
                                                    <a:pt x="18662" y="9400"/>
                                                    <a:pt x="18669" y="9503"/>
                                                  </a:cubicBezTo>
                                                  <a:cubicBezTo>
                                                    <a:pt x="18683" y="9708"/>
                                                    <a:pt x="18788" y="10091"/>
                                                    <a:pt x="18788" y="10091"/>
                                                  </a:cubicBezTo>
                                                  <a:cubicBezTo>
                                                    <a:pt x="18670" y="11250"/>
                                                    <a:pt x="18856" y="10298"/>
                                                    <a:pt x="18549" y="10874"/>
                                                  </a:cubicBezTo>
                                                  <a:cubicBezTo>
                                                    <a:pt x="18155" y="11614"/>
                                                    <a:pt x="18500" y="11359"/>
                                                    <a:pt x="18132" y="11560"/>
                                                  </a:cubicBezTo>
                                                  <a:cubicBezTo>
                                                    <a:pt x="17924" y="11218"/>
                                                    <a:pt x="18030" y="11452"/>
                                                    <a:pt x="17893" y="10776"/>
                                                  </a:cubicBezTo>
                                                  <a:lnTo>
                                                    <a:pt x="17774" y="10189"/>
                                                  </a:lnTo>
                                                  <a:cubicBezTo>
                                                    <a:pt x="17807" y="9922"/>
                                                    <a:pt x="17783" y="9642"/>
                                                    <a:pt x="17953" y="9503"/>
                                                  </a:cubicBezTo>
                                                  <a:cubicBezTo>
                                                    <a:pt x="18065" y="9410"/>
                                                    <a:pt x="18311" y="9307"/>
                                                    <a:pt x="18311" y="9307"/>
                                                  </a:cubicBezTo>
                                                  <a:cubicBezTo>
                                                    <a:pt x="18351" y="9209"/>
                                                    <a:pt x="18379" y="9096"/>
                                                    <a:pt x="18430" y="9013"/>
                                                  </a:cubicBezTo>
                                                  <a:cubicBezTo>
                                                    <a:pt x="18481" y="8930"/>
                                                    <a:pt x="18571" y="8917"/>
                                                    <a:pt x="18609" y="8817"/>
                                                  </a:cubicBezTo>
                                                  <a:cubicBezTo>
                                                    <a:pt x="18676" y="8642"/>
                                                    <a:pt x="18728" y="8229"/>
                                                    <a:pt x="18728" y="8229"/>
                                                  </a:cubicBezTo>
                                                  <a:cubicBezTo>
                                                    <a:pt x="18563" y="8138"/>
                                                    <a:pt x="18365" y="7980"/>
                                                    <a:pt x="18192" y="8229"/>
                                                  </a:cubicBezTo>
                                                  <a:cubicBezTo>
                                                    <a:pt x="18097" y="8365"/>
                                                    <a:pt x="18177" y="8702"/>
                                                    <a:pt x="18072" y="8817"/>
                                                  </a:cubicBezTo>
                                                  <a:cubicBezTo>
                                                    <a:pt x="18013" y="8882"/>
                                                    <a:pt x="17949" y="8939"/>
                                                    <a:pt x="17893" y="9013"/>
                                                  </a:cubicBezTo>
                                                  <a:cubicBezTo>
                                                    <a:pt x="17772" y="9172"/>
                                                    <a:pt x="17743" y="9285"/>
                                                    <a:pt x="17655" y="9503"/>
                                                  </a:cubicBezTo>
                                                  <a:cubicBezTo>
                                                    <a:pt x="17610" y="9484"/>
                                                    <a:pt x="17298" y="9367"/>
                                                    <a:pt x="17237" y="9307"/>
                                                  </a:cubicBezTo>
                                                  <a:cubicBezTo>
                                                    <a:pt x="16828" y="8903"/>
                                                    <a:pt x="17446" y="9290"/>
                                                    <a:pt x="16939" y="9013"/>
                                                  </a:cubicBezTo>
                                                  <a:cubicBezTo>
                                                    <a:pt x="16860" y="9046"/>
                                                    <a:pt x="16769" y="9036"/>
                                                    <a:pt x="16700" y="9111"/>
                                                  </a:cubicBezTo>
                                                  <a:cubicBezTo>
                                                    <a:pt x="16521" y="9308"/>
                                                    <a:pt x="16627" y="9571"/>
                                                    <a:pt x="16462" y="9797"/>
                                                  </a:cubicBezTo>
                                                  <a:cubicBezTo>
                                                    <a:pt x="16399" y="9883"/>
                                                    <a:pt x="16303" y="9862"/>
                                                    <a:pt x="16223" y="9895"/>
                                                  </a:cubicBezTo>
                                                  <a:cubicBezTo>
                                                    <a:pt x="16112" y="10077"/>
                                                    <a:pt x="16060" y="10137"/>
                                                    <a:pt x="15985" y="10384"/>
                                                  </a:cubicBezTo>
                                                  <a:cubicBezTo>
                                                    <a:pt x="15957" y="10477"/>
                                                    <a:pt x="15945" y="10580"/>
                                                    <a:pt x="15925" y="10678"/>
                                                  </a:cubicBezTo>
                                                  <a:cubicBezTo>
                                                    <a:pt x="15945" y="10809"/>
                                                    <a:pt x="15923" y="10983"/>
                                                    <a:pt x="15985" y="11070"/>
                                                  </a:cubicBezTo>
                                                  <a:cubicBezTo>
                                                    <a:pt x="16080" y="11205"/>
                                                    <a:pt x="16291" y="11078"/>
                                                    <a:pt x="16343" y="11266"/>
                                                  </a:cubicBezTo>
                                                  <a:cubicBezTo>
                                                    <a:pt x="16417" y="11535"/>
                                                    <a:pt x="16313" y="11856"/>
                                                    <a:pt x="16283" y="12148"/>
                                                  </a:cubicBezTo>
                                                  <a:cubicBezTo>
                                                    <a:pt x="16244" y="12535"/>
                                                    <a:pt x="16205" y="12420"/>
                                                    <a:pt x="16044" y="12736"/>
                                                  </a:cubicBezTo>
                                                  <a:cubicBezTo>
                                                    <a:pt x="15831" y="13157"/>
                                                    <a:pt x="16000" y="12882"/>
                                                    <a:pt x="15865" y="13323"/>
                                                  </a:cubicBezTo>
                                                  <a:cubicBezTo>
                                                    <a:pt x="15810" y="13504"/>
                                                    <a:pt x="15666" y="13803"/>
                                                    <a:pt x="15567" y="13911"/>
                                                  </a:cubicBezTo>
                                                  <a:cubicBezTo>
                                                    <a:pt x="15515" y="13969"/>
                                                    <a:pt x="15448" y="13977"/>
                                                    <a:pt x="15388" y="14009"/>
                                                  </a:cubicBezTo>
                                                  <a:cubicBezTo>
                                                    <a:pt x="15099" y="14484"/>
                                                    <a:pt x="15243" y="14299"/>
                                                    <a:pt x="14971" y="14597"/>
                                                  </a:cubicBezTo>
                                                  <a:cubicBezTo>
                                                    <a:pt x="14991" y="14695"/>
                                                    <a:pt x="15043" y="14790"/>
                                                    <a:pt x="15030" y="14891"/>
                                                  </a:cubicBezTo>
                                                  <a:cubicBezTo>
                                                    <a:pt x="15019" y="14982"/>
                                                    <a:pt x="14966" y="15109"/>
                                                    <a:pt x="14911" y="15087"/>
                                                  </a:cubicBezTo>
                                                  <a:cubicBezTo>
                                                    <a:pt x="14842" y="15058"/>
                                                    <a:pt x="14848" y="14867"/>
                                                    <a:pt x="14792" y="14793"/>
                                                  </a:cubicBezTo>
                                                  <a:cubicBezTo>
                                                    <a:pt x="14743" y="14728"/>
                                                    <a:pt x="14673" y="14728"/>
                                                    <a:pt x="14613" y="14695"/>
                                                  </a:cubicBezTo>
                                                  <a:cubicBezTo>
                                                    <a:pt x="14573" y="14597"/>
                                                    <a:pt x="14550" y="14475"/>
                                                    <a:pt x="14494" y="14401"/>
                                                  </a:cubicBezTo>
                                                  <a:cubicBezTo>
                                                    <a:pt x="14371" y="14240"/>
                                                    <a:pt x="14258" y="14301"/>
                                                    <a:pt x="14136" y="14401"/>
                                                  </a:cubicBezTo>
                                                  <a:cubicBezTo>
                                                    <a:pt x="14072" y="14454"/>
                                                    <a:pt x="14013" y="14523"/>
                                                    <a:pt x="13957" y="14597"/>
                                                  </a:cubicBezTo>
                                                  <a:cubicBezTo>
                                                    <a:pt x="13913" y="14655"/>
                                                    <a:pt x="13877" y="14728"/>
                                                    <a:pt x="13838" y="14793"/>
                                                  </a:cubicBezTo>
                                                  <a:cubicBezTo>
                                                    <a:pt x="13983" y="14953"/>
                                                    <a:pt x="14069" y="14993"/>
                                                    <a:pt x="14136" y="15283"/>
                                                  </a:cubicBezTo>
                                                  <a:cubicBezTo>
                                                    <a:pt x="14305" y="16026"/>
                                                    <a:pt x="14069" y="15565"/>
                                                    <a:pt x="14315" y="15969"/>
                                                  </a:cubicBezTo>
                                                  <a:cubicBezTo>
                                                    <a:pt x="14335" y="16067"/>
                                                    <a:pt x="14385" y="16161"/>
                                                    <a:pt x="14374" y="16262"/>
                                                  </a:cubicBezTo>
                                                  <a:cubicBezTo>
                                                    <a:pt x="14363" y="16379"/>
                                                    <a:pt x="14291" y="16454"/>
                                                    <a:pt x="14255" y="16556"/>
                                                  </a:cubicBezTo>
                                                  <a:cubicBezTo>
                                                    <a:pt x="14211" y="16683"/>
                                                    <a:pt x="14169" y="16813"/>
                                                    <a:pt x="14136" y="16948"/>
                                                  </a:cubicBezTo>
                                                  <a:cubicBezTo>
                                                    <a:pt x="14089" y="17140"/>
                                                    <a:pt x="14105" y="17390"/>
                                                    <a:pt x="14016" y="17536"/>
                                                  </a:cubicBezTo>
                                                  <a:cubicBezTo>
                                                    <a:pt x="13977" y="17601"/>
                                                    <a:pt x="13932" y="17660"/>
                                                    <a:pt x="13897" y="17732"/>
                                                  </a:cubicBezTo>
                                                  <a:cubicBezTo>
                                                    <a:pt x="13852" y="17824"/>
                                                    <a:pt x="13829" y="17943"/>
                                                    <a:pt x="13778" y="18026"/>
                                                  </a:cubicBezTo>
                                                  <a:cubicBezTo>
                                                    <a:pt x="13662" y="18216"/>
                                                    <a:pt x="13566" y="18240"/>
                                                    <a:pt x="13420" y="18320"/>
                                                  </a:cubicBezTo>
                                                  <a:cubicBezTo>
                                                    <a:pt x="13397" y="18432"/>
                                                    <a:pt x="13363" y="18861"/>
                                                    <a:pt x="13181" y="18712"/>
                                                  </a:cubicBezTo>
                                                  <a:cubicBezTo>
                                                    <a:pt x="13125" y="18665"/>
                                                    <a:pt x="13154" y="18506"/>
                                                    <a:pt x="13122" y="18418"/>
                                                  </a:cubicBezTo>
                                                  <a:cubicBezTo>
                                                    <a:pt x="13093" y="18339"/>
                                                    <a:pt x="13042" y="18287"/>
                                                    <a:pt x="13003" y="18222"/>
                                                  </a:cubicBezTo>
                                                  <a:cubicBezTo>
                                                    <a:pt x="12943" y="18254"/>
                                                    <a:pt x="12876" y="18263"/>
                                                    <a:pt x="12824" y="18320"/>
                                                  </a:cubicBezTo>
                                                  <a:cubicBezTo>
                                                    <a:pt x="12686" y="18471"/>
                                                    <a:pt x="12613" y="18691"/>
                                                    <a:pt x="12525" y="18908"/>
                                                  </a:cubicBezTo>
                                                  <a:cubicBezTo>
                                                    <a:pt x="12545" y="19038"/>
                                                    <a:pt x="12523" y="19212"/>
                                                    <a:pt x="12585" y="19299"/>
                                                  </a:cubicBezTo>
                                                  <a:cubicBezTo>
                                                    <a:pt x="12680" y="19434"/>
                                                    <a:pt x="12943" y="19495"/>
                                                    <a:pt x="12943" y="19495"/>
                                                  </a:cubicBezTo>
                                                  <a:cubicBezTo>
                                                    <a:pt x="12920" y="19721"/>
                                                    <a:pt x="12897" y="20136"/>
                                                    <a:pt x="12824" y="20377"/>
                                                  </a:cubicBezTo>
                                                  <a:cubicBezTo>
                                                    <a:pt x="12792" y="20482"/>
                                                    <a:pt x="12760" y="20597"/>
                                                    <a:pt x="12704" y="20671"/>
                                                  </a:cubicBezTo>
                                                  <a:cubicBezTo>
                                                    <a:pt x="12655" y="20736"/>
                                                    <a:pt x="12585" y="20736"/>
                                                    <a:pt x="12525" y="20769"/>
                                                  </a:cubicBezTo>
                                                  <a:cubicBezTo>
                                                    <a:pt x="12466" y="20736"/>
                                                    <a:pt x="12386" y="20752"/>
                                                    <a:pt x="12346" y="20671"/>
                                                  </a:cubicBezTo>
                                                  <a:cubicBezTo>
                                                    <a:pt x="12295" y="20566"/>
                                                    <a:pt x="12309" y="20409"/>
                                                    <a:pt x="12287" y="20279"/>
                                                  </a:cubicBezTo>
                                                  <a:cubicBezTo>
                                                    <a:pt x="12270" y="20180"/>
                                                    <a:pt x="12247" y="20083"/>
                                                    <a:pt x="12227" y="19985"/>
                                                  </a:cubicBezTo>
                                                  <a:cubicBezTo>
                                                    <a:pt x="12175" y="20006"/>
                                                    <a:pt x="11824" y="20034"/>
                                                    <a:pt x="11929" y="20377"/>
                                                  </a:cubicBezTo>
                                                  <a:cubicBezTo>
                                                    <a:pt x="11957" y="20469"/>
                                                    <a:pt x="12048" y="20442"/>
                                                    <a:pt x="12108" y="20475"/>
                                                  </a:cubicBezTo>
                                                  <a:cubicBezTo>
                                                    <a:pt x="12148" y="20540"/>
                                                    <a:pt x="12183" y="20613"/>
                                                    <a:pt x="12227" y="20671"/>
                                                  </a:cubicBezTo>
                                                  <a:cubicBezTo>
                                                    <a:pt x="12283" y="20745"/>
                                                    <a:pt x="12355" y="20784"/>
                                                    <a:pt x="12406" y="20867"/>
                                                  </a:cubicBezTo>
                                                  <a:cubicBezTo>
                                                    <a:pt x="12457" y="20950"/>
                                                    <a:pt x="12486" y="21063"/>
                                                    <a:pt x="12525" y="21161"/>
                                                  </a:cubicBezTo>
                                                  <a:cubicBezTo>
                                                    <a:pt x="12505" y="21291"/>
                                                    <a:pt x="12539" y="21492"/>
                                                    <a:pt x="12466" y="21553"/>
                                                  </a:cubicBezTo>
                                                  <a:cubicBezTo>
                                                    <a:pt x="12408" y="21600"/>
                                                    <a:pt x="12076" y="21405"/>
                                                    <a:pt x="11989" y="21357"/>
                                                  </a:cubicBezTo>
                                                  <a:cubicBezTo>
                                                    <a:pt x="11929" y="21259"/>
                                                    <a:pt x="11874" y="21152"/>
                                                    <a:pt x="11810" y="21063"/>
                                                  </a:cubicBezTo>
                                                  <a:cubicBezTo>
                                                    <a:pt x="11755" y="20987"/>
                                                    <a:pt x="11646" y="20982"/>
                                                    <a:pt x="11631" y="20867"/>
                                                  </a:cubicBezTo>
                                                  <a:cubicBezTo>
                                                    <a:pt x="11606" y="20681"/>
                                                    <a:pt x="11712" y="20036"/>
                                                    <a:pt x="11750" y="19789"/>
                                                  </a:cubicBezTo>
                                                  <a:cubicBezTo>
                                                    <a:pt x="11724" y="19496"/>
                                                    <a:pt x="11773" y="19073"/>
                                                    <a:pt x="11571" y="18908"/>
                                                  </a:cubicBezTo>
                                                  <a:cubicBezTo>
                                                    <a:pt x="11498" y="18847"/>
                                                    <a:pt x="11412" y="18842"/>
                                                    <a:pt x="11332" y="18810"/>
                                                  </a:cubicBezTo>
                                                  <a:cubicBezTo>
                                                    <a:pt x="11293" y="18744"/>
                                                    <a:pt x="11242" y="18693"/>
                                                    <a:pt x="11213" y="18614"/>
                                                  </a:cubicBezTo>
                                                  <a:cubicBezTo>
                                                    <a:pt x="11181" y="18525"/>
                                                    <a:pt x="11198" y="18393"/>
                                                    <a:pt x="11154" y="18320"/>
                                                  </a:cubicBezTo>
                                                  <a:cubicBezTo>
                                                    <a:pt x="11109" y="18247"/>
                                                    <a:pt x="11034" y="18254"/>
                                                    <a:pt x="10975" y="18222"/>
                                                  </a:cubicBezTo>
                                                  <a:cubicBezTo>
                                                    <a:pt x="10855" y="18254"/>
                                                    <a:pt x="10722" y="18221"/>
                                                    <a:pt x="10617" y="18320"/>
                                                  </a:cubicBezTo>
                                                  <a:cubicBezTo>
                                                    <a:pt x="10562" y="18371"/>
                                                    <a:pt x="10582" y="18519"/>
                                                    <a:pt x="10557" y="18614"/>
                                                  </a:cubicBezTo>
                                                  <a:cubicBezTo>
                                                    <a:pt x="10449" y="19029"/>
                                                    <a:pt x="10478" y="18940"/>
                                                    <a:pt x="10319" y="19202"/>
                                                  </a:cubicBezTo>
                                                  <a:cubicBezTo>
                                                    <a:pt x="10299" y="19299"/>
                                                    <a:pt x="10291" y="19407"/>
                                                    <a:pt x="10259" y="19495"/>
                                                  </a:cubicBezTo>
                                                  <a:cubicBezTo>
                                                    <a:pt x="10230" y="19575"/>
                                                    <a:pt x="10165" y="19609"/>
                                                    <a:pt x="10140" y="19691"/>
                                                  </a:cubicBezTo>
                                                  <a:cubicBezTo>
                                                    <a:pt x="10080" y="19887"/>
                                                    <a:pt x="10050" y="20524"/>
                                                    <a:pt x="10020" y="20671"/>
                                                  </a:cubicBezTo>
                                                  <a:cubicBezTo>
                                                    <a:pt x="9998" y="20783"/>
                                                    <a:pt x="9941" y="20867"/>
                                                    <a:pt x="9901" y="20965"/>
                                                  </a:cubicBezTo>
                                                  <a:cubicBezTo>
                                                    <a:pt x="9821" y="20900"/>
                                                    <a:pt x="9725" y="20872"/>
                                                    <a:pt x="9662" y="20769"/>
                                                  </a:cubicBezTo>
                                                  <a:cubicBezTo>
                                                    <a:pt x="9556" y="20595"/>
                                                    <a:pt x="9375" y="20060"/>
                                                    <a:pt x="9305" y="19789"/>
                                                  </a:cubicBezTo>
                                                  <a:cubicBezTo>
                                                    <a:pt x="9280" y="19694"/>
                                                    <a:pt x="9277" y="19584"/>
                                                    <a:pt x="9245" y="19495"/>
                                                  </a:cubicBezTo>
                                                  <a:cubicBezTo>
                                                    <a:pt x="9032" y="18914"/>
                                                    <a:pt x="9211" y="19762"/>
                                                    <a:pt x="9006" y="19006"/>
                                                  </a:cubicBezTo>
                                                  <a:cubicBezTo>
                                                    <a:pt x="8797" y="18232"/>
                                                    <a:pt x="9030" y="18574"/>
                                                    <a:pt x="8708" y="18222"/>
                                                  </a:cubicBezTo>
                                                  <a:cubicBezTo>
                                                    <a:pt x="8629" y="18026"/>
                                                    <a:pt x="8606" y="17709"/>
                                                    <a:pt x="8470" y="17634"/>
                                                  </a:cubicBezTo>
                                                  <a:cubicBezTo>
                                                    <a:pt x="8350" y="17569"/>
                                                    <a:pt x="8234" y="17488"/>
                                                    <a:pt x="8112" y="17438"/>
                                                  </a:cubicBezTo>
                                                  <a:cubicBezTo>
                                                    <a:pt x="8032" y="17405"/>
                                                    <a:pt x="7950" y="17387"/>
                                                    <a:pt x="7873" y="17340"/>
                                                  </a:cubicBezTo>
                                                  <a:cubicBezTo>
                                                    <a:pt x="7790" y="17289"/>
                                                    <a:pt x="7721" y="17175"/>
                                                    <a:pt x="7635" y="17144"/>
                                                  </a:cubicBezTo>
                                                  <a:cubicBezTo>
                                                    <a:pt x="7439" y="17075"/>
                                                    <a:pt x="7237" y="17079"/>
                                                    <a:pt x="7038" y="17046"/>
                                                  </a:cubicBezTo>
                                                  <a:cubicBezTo>
                                                    <a:pt x="6612" y="16813"/>
                                                    <a:pt x="6750" y="17022"/>
                                                    <a:pt x="6561" y="16556"/>
                                                  </a:cubicBezTo>
                                                  <a:cubicBezTo>
                                                    <a:pt x="6481" y="16589"/>
                                                    <a:pt x="6359" y="16534"/>
                                                    <a:pt x="6322" y="16654"/>
                                                  </a:cubicBezTo>
                                                  <a:cubicBezTo>
                                                    <a:pt x="6277" y="16803"/>
                                                    <a:pt x="6357" y="16983"/>
                                                    <a:pt x="6382" y="17144"/>
                                                  </a:cubicBezTo>
                                                  <a:cubicBezTo>
                                                    <a:pt x="6422" y="17408"/>
                                                    <a:pt x="6455" y="17514"/>
                                                    <a:pt x="6561" y="17732"/>
                                                  </a:cubicBezTo>
                                                  <a:cubicBezTo>
                                                    <a:pt x="6596" y="17804"/>
                                                    <a:pt x="6630" y="17887"/>
                                                    <a:pt x="6680" y="17928"/>
                                                  </a:cubicBezTo>
                                                  <a:cubicBezTo>
                                                    <a:pt x="6793" y="18020"/>
                                                    <a:pt x="7038" y="18124"/>
                                                    <a:pt x="7038" y="18124"/>
                                                  </a:cubicBezTo>
                                                  <a:cubicBezTo>
                                                    <a:pt x="7068" y="18091"/>
                                                    <a:pt x="7325" y="17772"/>
                                                    <a:pt x="7396" y="17830"/>
                                                  </a:cubicBezTo>
                                                  <a:cubicBezTo>
                                                    <a:pt x="7452" y="17876"/>
                                                    <a:pt x="7436" y="18026"/>
                                                    <a:pt x="7456" y="18124"/>
                                                  </a:cubicBezTo>
                                                  <a:cubicBezTo>
                                                    <a:pt x="7405" y="18700"/>
                                                    <a:pt x="7503" y="18797"/>
                                                    <a:pt x="7217" y="19006"/>
                                                  </a:cubicBezTo>
                                                  <a:cubicBezTo>
                                                    <a:pt x="7102" y="19089"/>
                                                    <a:pt x="6978" y="19136"/>
                                                    <a:pt x="6859" y="19202"/>
                                                  </a:cubicBezTo>
                                                  <a:lnTo>
                                                    <a:pt x="6680" y="19299"/>
                                                  </a:lnTo>
                                                  <a:cubicBezTo>
                                                    <a:pt x="6660" y="19397"/>
                                                    <a:pt x="6665" y="19520"/>
                                                    <a:pt x="6621" y="19593"/>
                                                  </a:cubicBezTo>
                                                  <a:cubicBezTo>
                                                    <a:pt x="6576" y="19666"/>
                                                    <a:pt x="6504" y="19691"/>
                                                    <a:pt x="6442" y="19691"/>
                                                  </a:cubicBezTo>
                                                  <a:cubicBezTo>
                                                    <a:pt x="6262" y="19691"/>
                                                    <a:pt x="6084" y="19626"/>
                                                    <a:pt x="5905" y="19593"/>
                                                  </a:cubicBezTo>
                                                  <a:cubicBezTo>
                                                    <a:pt x="5885" y="19201"/>
                                                    <a:pt x="5877" y="18808"/>
                                                    <a:pt x="5845" y="18418"/>
                                                  </a:cubicBezTo>
                                                  <a:cubicBezTo>
                                                    <a:pt x="5837" y="18315"/>
                                                    <a:pt x="5830" y="18197"/>
                                                    <a:pt x="5786" y="18124"/>
                                                  </a:cubicBezTo>
                                                  <a:cubicBezTo>
                                                    <a:pt x="5741" y="18051"/>
                                                    <a:pt x="5666" y="18059"/>
                                                    <a:pt x="5607" y="18026"/>
                                                  </a:cubicBezTo>
                                                  <a:cubicBezTo>
                                                    <a:pt x="5304" y="17529"/>
                                                    <a:pt x="5660" y="18172"/>
                                                    <a:pt x="5428" y="17536"/>
                                                  </a:cubicBezTo>
                                                  <a:cubicBezTo>
                                                    <a:pt x="5371" y="17381"/>
                                                    <a:pt x="5211" y="17233"/>
                                                    <a:pt x="5129" y="17144"/>
                                                  </a:cubicBezTo>
                                                  <a:cubicBezTo>
                                                    <a:pt x="5090" y="17046"/>
                                                    <a:pt x="5055" y="16942"/>
                                                    <a:pt x="5010" y="16850"/>
                                                  </a:cubicBezTo>
                                                  <a:cubicBezTo>
                                                    <a:pt x="4975" y="16778"/>
                                                    <a:pt x="4920" y="16734"/>
                                                    <a:pt x="4891" y="16654"/>
                                                  </a:cubicBezTo>
                                                  <a:cubicBezTo>
                                                    <a:pt x="4859" y="16566"/>
                                                    <a:pt x="4851" y="16458"/>
                                                    <a:pt x="4831" y="16360"/>
                                                  </a:cubicBezTo>
                                                  <a:cubicBezTo>
                                                    <a:pt x="4851" y="16230"/>
                                                    <a:pt x="4867" y="16098"/>
                                                    <a:pt x="4891" y="15969"/>
                                                  </a:cubicBezTo>
                                                  <a:cubicBezTo>
                                                    <a:pt x="4927" y="15771"/>
                                                    <a:pt x="5010" y="15381"/>
                                                    <a:pt x="5010" y="15381"/>
                                                  </a:cubicBezTo>
                                                  <a:cubicBezTo>
                                                    <a:pt x="4990" y="15283"/>
                                                    <a:pt x="5005" y="15138"/>
                                                    <a:pt x="4950" y="15087"/>
                                                  </a:cubicBezTo>
                                                  <a:cubicBezTo>
                                                    <a:pt x="4845" y="14988"/>
                                                    <a:pt x="4711" y="15032"/>
                                                    <a:pt x="4593" y="14989"/>
                                                  </a:cubicBezTo>
                                                  <a:cubicBezTo>
                                                    <a:pt x="4407" y="14921"/>
                                                    <a:pt x="4396" y="14871"/>
                                                    <a:pt x="4235" y="14695"/>
                                                  </a:cubicBezTo>
                                                  <a:cubicBezTo>
                                                    <a:pt x="3961" y="14021"/>
                                                    <a:pt x="4132" y="14182"/>
                                                    <a:pt x="3817" y="14009"/>
                                                  </a:cubicBezTo>
                                                  <a:cubicBezTo>
                                                    <a:pt x="3762" y="14099"/>
                                                    <a:pt x="3630" y="14376"/>
                                                    <a:pt x="3519" y="14303"/>
                                                  </a:cubicBezTo>
                                                  <a:cubicBezTo>
                                                    <a:pt x="3391" y="14219"/>
                                                    <a:pt x="3399" y="13862"/>
                                                    <a:pt x="3340" y="13715"/>
                                                  </a:cubicBezTo>
                                                  <a:cubicBezTo>
                                                    <a:pt x="3212" y="13401"/>
                                                    <a:pt x="3170" y="13426"/>
                                                    <a:pt x="2982" y="13323"/>
                                                  </a:cubicBezTo>
                                                  <a:cubicBezTo>
                                                    <a:pt x="2942" y="13258"/>
                                                    <a:pt x="2919" y="13128"/>
                                                    <a:pt x="2863" y="13128"/>
                                                  </a:cubicBezTo>
                                                  <a:cubicBezTo>
                                                    <a:pt x="2617" y="13128"/>
                                                    <a:pt x="2618" y="13356"/>
                                                    <a:pt x="2565" y="13617"/>
                                                  </a:cubicBezTo>
                                                  <a:cubicBezTo>
                                                    <a:pt x="2664" y="14107"/>
                                                    <a:pt x="2565" y="13879"/>
                                                    <a:pt x="2982" y="14107"/>
                                                  </a:cubicBezTo>
                                                  <a:lnTo>
                                                    <a:pt x="3161" y="14205"/>
                                                  </a:lnTo>
                                                  <a:cubicBezTo>
                                                    <a:pt x="3121" y="14303"/>
                                                    <a:pt x="3074" y="14394"/>
                                                    <a:pt x="3042" y="14499"/>
                                                  </a:cubicBezTo>
                                                  <a:cubicBezTo>
                                                    <a:pt x="3014" y="14591"/>
                                                    <a:pt x="3045" y="14793"/>
                                                    <a:pt x="2982" y="14793"/>
                                                  </a:cubicBezTo>
                                                  <a:cubicBezTo>
                                                    <a:pt x="2919" y="14793"/>
                                                    <a:pt x="2967" y="14572"/>
                                                    <a:pt x="2923" y="14499"/>
                                                  </a:cubicBezTo>
                                                  <a:cubicBezTo>
                                                    <a:pt x="2878" y="14426"/>
                                                    <a:pt x="2803" y="14434"/>
                                                    <a:pt x="2744" y="14401"/>
                                                  </a:cubicBezTo>
                                                  <a:cubicBezTo>
                                                    <a:pt x="2704" y="14303"/>
                                                    <a:pt x="2675" y="14190"/>
                                                    <a:pt x="2624" y="14107"/>
                                                  </a:cubicBezTo>
                                                  <a:cubicBezTo>
                                                    <a:pt x="2574" y="14024"/>
                                                    <a:pt x="2468" y="14023"/>
                                                    <a:pt x="2445" y="13911"/>
                                                  </a:cubicBezTo>
                                                  <a:cubicBezTo>
                                                    <a:pt x="2420" y="13784"/>
                                                    <a:pt x="2551" y="13631"/>
                                                    <a:pt x="2505" y="13519"/>
                                                  </a:cubicBezTo>
                                                  <a:cubicBezTo>
                                                    <a:pt x="2470" y="13433"/>
                                                    <a:pt x="2386" y="13585"/>
                                                    <a:pt x="2326" y="13617"/>
                                                  </a:cubicBezTo>
                                                  <a:cubicBezTo>
                                                    <a:pt x="2227" y="13585"/>
                                                    <a:pt x="2126" y="13560"/>
                                                    <a:pt x="2028" y="13519"/>
                                                  </a:cubicBezTo>
                                                  <a:cubicBezTo>
                                                    <a:pt x="1967" y="13494"/>
                                                    <a:pt x="1912" y="13421"/>
                                                    <a:pt x="1849" y="13421"/>
                                                  </a:cubicBezTo>
                                                  <a:cubicBezTo>
                                                    <a:pt x="1786" y="13421"/>
                                                    <a:pt x="1730" y="13487"/>
                                                    <a:pt x="1670" y="13519"/>
                                                  </a:cubicBezTo>
                                                  <a:cubicBezTo>
                                                    <a:pt x="1650" y="13617"/>
                                                    <a:pt x="1650" y="13733"/>
                                                    <a:pt x="1610" y="13813"/>
                                                  </a:cubicBezTo>
                                                  <a:cubicBezTo>
                                                    <a:pt x="1566" y="13905"/>
                                                    <a:pt x="1469" y="13909"/>
                                                    <a:pt x="1431" y="14009"/>
                                                  </a:cubicBezTo>
                                                  <a:cubicBezTo>
                                                    <a:pt x="1365" y="14184"/>
                                                    <a:pt x="1352" y="14401"/>
                                                    <a:pt x="1312" y="14597"/>
                                                  </a:cubicBezTo>
                                                  <a:cubicBezTo>
                                                    <a:pt x="1292" y="14695"/>
                                                    <a:pt x="1312" y="14858"/>
                                                    <a:pt x="1253" y="14891"/>
                                                  </a:cubicBezTo>
                                                  <a:lnTo>
                                                    <a:pt x="895" y="15087"/>
                                                  </a:lnTo>
                                                  <a:cubicBezTo>
                                                    <a:pt x="413" y="14955"/>
                                                    <a:pt x="652" y="15052"/>
                                                    <a:pt x="179" y="14793"/>
                                                  </a:cubicBezTo>
                                                  <a:lnTo>
                                                    <a:pt x="0" y="14695"/>
                                                  </a:lnTo>
                                                  <a:cubicBezTo>
                                                    <a:pt x="20" y="14466"/>
                                                    <a:pt x="32" y="14236"/>
                                                    <a:pt x="60" y="14009"/>
                                                  </a:cubicBezTo>
                                                  <a:cubicBezTo>
                                                    <a:pt x="72" y="13908"/>
                                                    <a:pt x="75" y="13788"/>
                                                    <a:pt x="119" y="13715"/>
                                                  </a:cubicBezTo>
                                                  <a:cubicBezTo>
                                                    <a:pt x="164" y="13642"/>
                                                    <a:pt x="236" y="13629"/>
                                                    <a:pt x="298" y="13617"/>
                                                  </a:cubicBezTo>
                                                  <a:cubicBezTo>
                                                    <a:pt x="595" y="13563"/>
                                                    <a:pt x="895" y="13552"/>
                                                    <a:pt x="1193" y="13519"/>
                                                  </a:cubicBezTo>
                                                  <a:cubicBezTo>
                                                    <a:pt x="1213" y="13421"/>
                                                    <a:pt x="1263" y="13327"/>
                                                    <a:pt x="1253" y="13226"/>
                                                  </a:cubicBezTo>
                                                  <a:cubicBezTo>
                                                    <a:pt x="1244" y="13137"/>
                                                    <a:pt x="1073" y="12794"/>
                                                    <a:pt x="1014" y="12736"/>
                                                  </a:cubicBezTo>
                                                  <a:cubicBezTo>
                                                    <a:pt x="960" y="12683"/>
                                                    <a:pt x="895" y="12670"/>
                                                    <a:pt x="835" y="12638"/>
                                                  </a:cubicBezTo>
                                                  <a:cubicBezTo>
                                                    <a:pt x="875" y="12572"/>
                                                    <a:pt x="906" y="12489"/>
                                                    <a:pt x="954" y="12442"/>
                                                  </a:cubicBezTo>
                                                  <a:cubicBezTo>
                                                    <a:pt x="1008" y="12389"/>
                                                    <a:pt x="1089" y="12417"/>
                                                    <a:pt x="1133" y="12344"/>
                                                  </a:cubicBezTo>
                                                  <a:cubicBezTo>
                                                    <a:pt x="1560" y="11643"/>
                                                    <a:pt x="1027" y="12244"/>
                                                    <a:pt x="1312" y="11658"/>
                                                  </a:cubicBezTo>
                                                  <a:cubicBezTo>
                                                    <a:pt x="1357" y="11566"/>
                                                    <a:pt x="1431" y="11527"/>
                                                    <a:pt x="1491" y="11462"/>
                                                  </a:cubicBezTo>
                                                  <a:cubicBezTo>
                                                    <a:pt x="1531" y="11364"/>
                                                    <a:pt x="1582" y="11276"/>
                                                    <a:pt x="1610" y="11168"/>
                                                  </a:cubicBezTo>
                                                  <a:cubicBezTo>
                                                    <a:pt x="1643" y="11044"/>
                                                    <a:pt x="1619" y="10881"/>
                                                    <a:pt x="1670" y="10776"/>
                                                  </a:cubicBezTo>
                                                  <a:cubicBezTo>
                                                    <a:pt x="1709" y="10696"/>
                                                    <a:pt x="1789" y="10711"/>
                                                    <a:pt x="1849" y="10678"/>
                                                  </a:cubicBezTo>
                                                  <a:cubicBezTo>
                                                    <a:pt x="1909" y="10613"/>
                                                    <a:pt x="2001" y="10592"/>
                                                    <a:pt x="2028" y="10482"/>
                                                  </a:cubicBezTo>
                                                  <a:cubicBezTo>
                                                    <a:pt x="2087" y="10238"/>
                                                    <a:pt x="1962" y="9863"/>
                                                    <a:pt x="2088" y="9699"/>
                                                  </a:cubicBezTo>
                                                  <a:cubicBezTo>
                                                    <a:pt x="2175" y="9583"/>
                                                    <a:pt x="2326" y="10091"/>
                                                    <a:pt x="2326" y="10091"/>
                                                  </a:cubicBezTo>
                                                  <a:cubicBezTo>
                                                    <a:pt x="2346" y="10221"/>
                                                    <a:pt x="2335" y="10377"/>
                                                    <a:pt x="2386" y="10482"/>
                                                  </a:cubicBezTo>
                                                  <a:cubicBezTo>
                                                    <a:pt x="2425" y="10563"/>
                                                    <a:pt x="2503" y="10597"/>
                                                    <a:pt x="2565" y="10580"/>
                                                  </a:cubicBezTo>
                                                  <a:cubicBezTo>
                                                    <a:pt x="2655" y="10556"/>
                                                    <a:pt x="2799" y="10293"/>
                                                    <a:pt x="2863" y="10189"/>
                                                  </a:cubicBezTo>
                                                  <a:cubicBezTo>
                                                    <a:pt x="2923" y="10221"/>
                                                    <a:pt x="2997" y="10213"/>
                                                    <a:pt x="3042" y="10287"/>
                                                  </a:cubicBezTo>
                                                  <a:cubicBezTo>
                                                    <a:pt x="3300" y="10710"/>
                                                    <a:pt x="2999" y="10767"/>
                                                    <a:pt x="3340" y="10580"/>
                                                  </a:cubicBezTo>
                                                  <a:cubicBezTo>
                                                    <a:pt x="3642" y="10084"/>
                                                    <a:pt x="3287" y="10726"/>
                                                    <a:pt x="3519" y="10091"/>
                                                  </a:cubicBezTo>
                                                  <a:cubicBezTo>
                                                    <a:pt x="3548" y="10011"/>
                                                    <a:pt x="3607" y="9972"/>
                                                    <a:pt x="3638" y="9895"/>
                                                  </a:cubicBezTo>
                                                  <a:cubicBezTo>
                                                    <a:pt x="3688" y="9773"/>
                                                    <a:pt x="3695" y="9606"/>
                                                    <a:pt x="3758" y="9503"/>
                                                  </a:cubicBezTo>
                                                  <a:cubicBezTo>
                                                    <a:pt x="3802" y="9430"/>
                                                    <a:pt x="3879" y="9446"/>
                                                    <a:pt x="3937" y="9405"/>
                                                  </a:cubicBezTo>
                                                  <a:cubicBezTo>
                                                    <a:pt x="4018" y="9347"/>
                                                    <a:pt x="4093" y="9266"/>
                                                    <a:pt x="4175" y="9209"/>
                                                  </a:cubicBezTo>
                                                  <a:cubicBezTo>
                                                    <a:pt x="4233" y="9168"/>
                                                    <a:pt x="4298" y="9157"/>
                                                    <a:pt x="4354" y="9111"/>
                                                  </a:cubicBezTo>
                                                  <a:cubicBezTo>
                                                    <a:pt x="4505" y="8987"/>
                                                    <a:pt x="4541" y="8901"/>
                                                    <a:pt x="4652" y="8719"/>
                                                  </a:cubicBezTo>
                                                  <a:cubicBezTo>
                                                    <a:pt x="4632" y="8588"/>
                                                    <a:pt x="4658" y="8408"/>
                                                    <a:pt x="4593" y="8327"/>
                                                  </a:cubicBezTo>
                                                  <a:cubicBezTo>
                                                    <a:pt x="4542" y="8265"/>
                                                    <a:pt x="4474" y="8397"/>
                                                    <a:pt x="4414" y="8425"/>
                                                  </a:cubicBezTo>
                                                  <a:cubicBezTo>
                                                    <a:pt x="4335" y="8462"/>
                                                    <a:pt x="4254" y="8484"/>
                                                    <a:pt x="4175" y="8523"/>
                                                  </a:cubicBezTo>
                                                  <a:cubicBezTo>
                                                    <a:pt x="4055" y="8582"/>
                                                    <a:pt x="3817" y="8719"/>
                                                    <a:pt x="3817" y="8719"/>
                                                  </a:cubicBezTo>
                                                  <a:cubicBezTo>
                                                    <a:pt x="3723" y="8874"/>
                                                    <a:pt x="3674" y="9013"/>
                                                    <a:pt x="3519" y="9013"/>
                                                  </a:cubicBezTo>
                                                  <a:cubicBezTo>
                                                    <a:pt x="3456" y="9013"/>
                                                    <a:pt x="3400" y="8948"/>
                                                    <a:pt x="3340" y="8915"/>
                                                  </a:cubicBezTo>
                                                  <a:cubicBezTo>
                                                    <a:pt x="3380" y="8719"/>
                                                    <a:pt x="3439" y="8531"/>
                                                    <a:pt x="3459" y="8327"/>
                                                  </a:cubicBezTo>
                                                  <a:cubicBezTo>
                                                    <a:pt x="3471" y="8208"/>
                                                    <a:pt x="3511" y="7631"/>
                                                    <a:pt x="3579" y="7445"/>
                                                  </a:cubicBezTo>
                                                  <a:cubicBezTo>
                                                    <a:pt x="3608" y="7366"/>
                                                    <a:pt x="3658" y="7315"/>
                                                    <a:pt x="3698" y="7250"/>
                                                  </a:cubicBezTo>
                                                  <a:cubicBezTo>
                                                    <a:pt x="3718" y="7152"/>
                                                    <a:pt x="3758" y="7059"/>
                                                    <a:pt x="3758" y="6956"/>
                                                  </a:cubicBezTo>
                                                  <a:cubicBezTo>
                                                    <a:pt x="3758" y="6852"/>
                                                    <a:pt x="3760" y="6682"/>
                                                    <a:pt x="3698" y="6662"/>
                                                  </a:cubicBezTo>
                                                  <a:cubicBezTo>
                                                    <a:pt x="3554" y="6614"/>
                                                    <a:pt x="3431" y="6934"/>
                                                    <a:pt x="3340" y="7054"/>
                                                  </a:cubicBezTo>
                                                  <a:cubicBezTo>
                                                    <a:pt x="3284" y="7127"/>
                                                    <a:pt x="3221" y="7184"/>
                                                    <a:pt x="3161" y="7250"/>
                                                  </a:cubicBezTo>
                                                  <a:lnTo>
                                                    <a:pt x="2982" y="8131"/>
                                                  </a:lnTo>
                                                  <a:lnTo>
                                                    <a:pt x="2923" y="8425"/>
                                                  </a:lnTo>
                                                  <a:cubicBezTo>
                                                    <a:pt x="2903" y="8752"/>
                                                    <a:pt x="2926" y="9093"/>
                                                    <a:pt x="2863" y="9405"/>
                                                  </a:cubicBezTo>
                                                  <a:cubicBezTo>
                                                    <a:pt x="2840" y="9517"/>
                                                    <a:pt x="2740" y="9527"/>
                                                    <a:pt x="2684" y="9601"/>
                                                  </a:cubicBezTo>
                                                  <a:cubicBezTo>
                                                    <a:pt x="2640" y="9658"/>
                                                    <a:pt x="2604" y="9731"/>
                                                    <a:pt x="2565" y="9797"/>
                                                  </a:cubicBezTo>
                                                  <a:cubicBezTo>
                                                    <a:pt x="2525" y="9731"/>
                                                    <a:pt x="2468" y="9686"/>
                                                    <a:pt x="2445" y="9601"/>
                                                  </a:cubicBezTo>
                                                  <a:cubicBezTo>
                                                    <a:pt x="2405" y="9448"/>
                                                    <a:pt x="2465" y="9215"/>
                                                    <a:pt x="2386" y="9111"/>
                                                  </a:cubicBezTo>
                                                  <a:cubicBezTo>
                                                    <a:pt x="2322" y="9027"/>
                                                    <a:pt x="2227" y="9176"/>
                                                    <a:pt x="2147" y="9209"/>
                                                  </a:cubicBezTo>
                                                  <a:cubicBezTo>
                                                    <a:pt x="2029" y="9339"/>
                                                    <a:pt x="1937" y="9550"/>
                                                    <a:pt x="1789" y="9307"/>
                                                  </a:cubicBezTo>
                                                  <a:cubicBezTo>
                                                    <a:pt x="1745" y="9234"/>
                                                    <a:pt x="1750" y="9111"/>
                                                    <a:pt x="1730" y="9013"/>
                                                  </a:cubicBezTo>
                                                  <a:cubicBezTo>
                                                    <a:pt x="1853" y="7694"/>
                                                    <a:pt x="1700" y="8050"/>
                                                    <a:pt x="1730" y="7837"/>
                                                  </a:cubicBezTo>
                                                  <a:close/>
                                                </a:path>
                                              </a:pathLst>
                                            </a:custGeom>
                                            <a:no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33" name="Line"/>
                                            <p:cNvSpPr/>
                                            <p:nvPr/>
                                          </p:nvSpPr>
                                          <p:spPr>
                                            <a:xfrm>
                                              <a:off x="2855685" y="1831446"/>
                                              <a:ext cx="1279707" cy="1336690"/>
                                            </a:xfrm>
                                            <a:custGeom>
                                              <a:avLst/>
                                              <a:gdLst/>
                                              <a:ahLst/>
                                              <a:cxnLst>
                                                <a:cxn ang="0">
                                                  <a:pos x="wd2" y="hd2"/>
                                                </a:cxn>
                                                <a:cxn ang="5400000">
                                                  <a:pos x="wd2" y="hd2"/>
                                                </a:cxn>
                                                <a:cxn ang="10800000">
                                                  <a:pos x="wd2" y="hd2"/>
                                                </a:cxn>
                                                <a:cxn ang="16200000">
                                                  <a:pos x="wd2" y="hd2"/>
                                                </a:cxn>
                                              </a:cxnLst>
                                              <a:rect l="0" t="0" r="r" b="b"/>
                                              <a:pathLst>
                                                <a:path w="21523" h="21222" fill="norm" stroke="1" extrusionOk="0">
                                                  <a:moveTo>
                                                    <a:pt x="3352" y="1335"/>
                                                  </a:moveTo>
                                                  <a:lnTo>
                                                    <a:pt x="4411" y="1032"/>
                                                  </a:lnTo>
                                                  <a:cubicBezTo>
                                                    <a:pt x="4587" y="981"/>
                                                    <a:pt x="4785" y="969"/>
                                                    <a:pt x="4940" y="880"/>
                                                  </a:cubicBezTo>
                                                  <a:cubicBezTo>
                                                    <a:pt x="5116" y="779"/>
                                                    <a:pt x="5275" y="651"/>
                                                    <a:pt x="5469" y="577"/>
                                                  </a:cubicBezTo>
                                                  <a:cubicBezTo>
                                                    <a:pt x="5809" y="447"/>
                                                    <a:pt x="6528" y="273"/>
                                                    <a:pt x="6528" y="273"/>
                                                  </a:cubicBezTo>
                                                  <a:cubicBezTo>
                                                    <a:pt x="7468" y="324"/>
                                                    <a:pt x="8496" y="82"/>
                                                    <a:pt x="9350" y="425"/>
                                                  </a:cubicBezTo>
                                                  <a:cubicBezTo>
                                                    <a:pt x="9674" y="555"/>
                                                    <a:pt x="9174" y="1028"/>
                                                    <a:pt x="9174" y="1335"/>
                                                  </a:cubicBezTo>
                                                  <a:cubicBezTo>
                                                    <a:pt x="9174" y="1544"/>
                                                    <a:pt x="9199" y="1779"/>
                                                    <a:pt x="9350" y="1942"/>
                                                  </a:cubicBezTo>
                                                  <a:cubicBezTo>
                                                    <a:pt x="9466" y="2067"/>
                                                    <a:pt x="9701" y="2050"/>
                                                    <a:pt x="9880" y="2094"/>
                                                  </a:cubicBezTo>
                                                  <a:cubicBezTo>
                                                    <a:pt x="10113" y="2151"/>
                                                    <a:pt x="10358" y="2173"/>
                                                    <a:pt x="10585" y="2246"/>
                                                  </a:cubicBezTo>
                                                  <a:cubicBezTo>
                                                    <a:pt x="11269" y="2466"/>
                                                    <a:pt x="11213" y="2482"/>
                                                    <a:pt x="11644" y="2853"/>
                                                  </a:cubicBezTo>
                                                  <a:cubicBezTo>
                                                    <a:pt x="11820" y="2802"/>
                                                    <a:pt x="12065" y="2831"/>
                                                    <a:pt x="12173" y="2701"/>
                                                  </a:cubicBezTo>
                                                  <a:cubicBezTo>
                                                    <a:pt x="12389" y="2441"/>
                                                    <a:pt x="12173" y="1892"/>
                                                    <a:pt x="12526" y="1791"/>
                                                  </a:cubicBezTo>
                                                  <a:lnTo>
                                                    <a:pt x="13055" y="1639"/>
                                                  </a:lnTo>
                                                  <a:cubicBezTo>
                                                    <a:pt x="15118" y="1994"/>
                                                    <a:pt x="13160" y="1511"/>
                                                    <a:pt x="14290" y="2094"/>
                                                  </a:cubicBezTo>
                                                  <a:cubicBezTo>
                                                    <a:pt x="14719" y="2316"/>
                                                    <a:pt x="16036" y="2377"/>
                                                    <a:pt x="16231" y="2398"/>
                                                  </a:cubicBezTo>
                                                  <a:cubicBezTo>
                                                    <a:pt x="16348" y="2600"/>
                                                    <a:pt x="16561" y="2779"/>
                                                    <a:pt x="16583" y="3005"/>
                                                  </a:cubicBezTo>
                                                  <a:cubicBezTo>
                                                    <a:pt x="16764" y="4872"/>
                                                    <a:pt x="15932" y="3565"/>
                                                    <a:pt x="16583" y="5433"/>
                                                  </a:cubicBezTo>
                                                  <a:cubicBezTo>
                                                    <a:pt x="16631" y="5570"/>
                                                    <a:pt x="16819" y="5635"/>
                                                    <a:pt x="16936" y="5736"/>
                                                  </a:cubicBezTo>
                                                  <a:cubicBezTo>
                                                    <a:pt x="16995" y="5888"/>
                                                    <a:pt x="17029" y="6048"/>
                                                    <a:pt x="17113" y="6191"/>
                                                  </a:cubicBezTo>
                                                  <a:cubicBezTo>
                                                    <a:pt x="17475" y="6814"/>
                                                    <a:pt x="17381" y="6480"/>
                                                    <a:pt x="17818" y="6950"/>
                                                  </a:cubicBezTo>
                                                  <a:cubicBezTo>
                                                    <a:pt x="17951" y="7093"/>
                                                    <a:pt x="18039" y="7263"/>
                                                    <a:pt x="18171" y="7405"/>
                                                  </a:cubicBezTo>
                                                  <a:cubicBezTo>
                                                    <a:pt x="18275" y="7517"/>
                                                    <a:pt x="18420" y="7597"/>
                                                    <a:pt x="18524" y="7709"/>
                                                  </a:cubicBezTo>
                                                  <a:cubicBezTo>
                                                    <a:pt x="18656" y="7851"/>
                                                    <a:pt x="18671" y="8120"/>
                                                    <a:pt x="18877" y="8164"/>
                                                  </a:cubicBezTo>
                                                  <a:cubicBezTo>
                                                    <a:pt x="19677" y="8336"/>
                                                    <a:pt x="20523" y="8265"/>
                                                    <a:pt x="21347" y="8316"/>
                                                  </a:cubicBezTo>
                                                  <a:cubicBezTo>
                                                    <a:pt x="21405" y="8468"/>
                                                    <a:pt x="21523" y="8611"/>
                                                    <a:pt x="21523" y="8771"/>
                                                  </a:cubicBezTo>
                                                  <a:lnTo>
                                                    <a:pt x="20288" y="9833"/>
                                                  </a:lnTo>
                                                  <a:cubicBezTo>
                                                    <a:pt x="20170" y="9935"/>
                                                    <a:pt x="20035" y="10023"/>
                                                    <a:pt x="19935" y="10137"/>
                                                  </a:cubicBezTo>
                                                  <a:cubicBezTo>
                                                    <a:pt x="19681" y="10429"/>
                                                    <a:pt x="19465" y="10744"/>
                                                    <a:pt x="19230" y="11048"/>
                                                  </a:cubicBezTo>
                                                  <a:cubicBezTo>
                                                    <a:pt x="19112" y="11199"/>
                                                    <a:pt x="18944" y="11330"/>
                                                    <a:pt x="18877" y="11503"/>
                                                  </a:cubicBezTo>
                                                  <a:cubicBezTo>
                                                    <a:pt x="18818" y="11655"/>
                                                    <a:pt x="18783" y="11815"/>
                                                    <a:pt x="18700" y="11958"/>
                                                  </a:cubicBezTo>
                                                  <a:cubicBezTo>
                                                    <a:pt x="18016" y="13135"/>
                                                    <a:pt x="18615" y="11724"/>
                                                    <a:pt x="18171" y="12869"/>
                                                  </a:cubicBezTo>
                                                  <a:cubicBezTo>
                                                    <a:pt x="18286" y="13758"/>
                                                    <a:pt x="18507" y="14430"/>
                                                    <a:pt x="18171" y="15297"/>
                                                  </a:cubicBezTo>
                                                  <a:cubicBezTo>
                                                    <a:pt x="18118" y="15432"/>
                                                    <a:pt x="17951" y="15514"/>
                                                    <a:pt x="17818" y="15600"/>
                                                  </a:cubicBezTo>
                                                  <a:cubicBezTo>
                                                    <a:pt x="17479" y="15819"/>
                                                    <a:pt x="16760" y="16207"/>
                                                    <a:pt x="16760" y="16207"/>
                                                  </a:cubicBezTo>
                                                  <a:cubicBezTo>
                                                    <a:pt x="16330" y="17316"/>
                                                    <a:pt x="16317" y="16807"/>
                                                    <a:pt x="16583" y="17725"/>
                                                  </a:cubicBezTo>
                                                  <a:cubicBezTo>
                                                    <a:pt x="16562" y="17835"/>
                                                    <a:pt x="16424" y="18841"/>
                                                    <a:pt x="16231" y="19090"/>
                                                  </a:cubicBezTo>
                                                  <a:cubicBezTo>
                                                    <a:pt x="16092" y="19269"/>
                                                    <a:pt x="15861" y="19381"/>
                                                    <a:pt x="15701" y="19546"/>
                                                  </a:cubicBezTo>
                                                  <a:cubicBezTo>
                                                    <a:pt x="15566" y="19686"/>
                                                    <a:pt x="15481" y="19859"/>
                                                    <a:pt x="15348" y="20001"/>
                                                  </a:cubicBezTo>
                                                  <a:cubicBezTo>
                                                    <a:pt x="15245" y="20113"/>
                                                    <a:pt x="15144" y="20240"/>
                                                    <a:pt x="14996" y="20304"/>
                                                  </a:cubicBezTo>
                                                  <a:cubicBezTo>
                                                    <a:pt x="14663" y="20448"/>
                                                    <a:pt x="13937" y="20608"/>
                                                    <a:pt x="13937" y="20608"/>
                                                  </a:cubicBezTo>
                                                  <a:cubicBezTo>
                                                    <a:pt x="13819" y="20760"/>
                                                    <a:pt x="13768" y="20973"/>
                                                    <a:pt x="13584" y="21063"/>
                                                  </a:cubicBezTo>
                                                  <a:cubicBezTo>
                                                    <a:pt x="12974" y="21363"/>
                                                    <a:pt x="12430" y="21168"/>
                                                    <a:pt x="11820" y="21063"/>
                                                  </a:cubicBezTo>
                                                  <a:cubicBezTo>
                                                    <a:pt x="11349" y="20658"/>
                                                    <a:pt x="11435" y="20796"/>
                                                    <a:pt x="11114" y="20153"/>
                                                  </a:cubicBezTo>
                                                  <a:cubicBezTo>
                                                    <a:pt x="11041" y="20006"/>
                                                    <a:pt x="11034" y="19835"/>
                                                    <a:pt x="10938" y="19697"/>
                                                  </a:cubicBezTo>
                                                  <a:cubicBezTo>
                                                    <a:pt x="10852" y="19575"/>
                                                    <a:pt x="10703" y="19495"/>
                                                    <a:pt x="10585" y="19394"/>
                                                  </a:cubicBezTo>
                                                  <a:cubicBezTo>
                                                    <a:pt x="10526" y="19242"/>
                                                    <a:pt x="10512" y="19072"/>
                                                    <a:pt x="10409" y="18939"/>
                                                  </a:cubicBezTo>
                                                  <a:cubicBezTo>
                                                    <a:pt x="10137" y="18588"/>
                                                    <a:pt x="9741" y="18404"/>
                                                    <a:pt x="9350" y="18180"/>
                                                  </a:cubicBezTo>
                                                  <a:cubicBezTo>
                                                    <a:pt x="8774" y="16692"/>
                                                    <a:pt x="8967" y="17588"/>
                                                    <a:pt x="9174" y="15448"/>
                                                  </a:cubicBezTo>
                                                  <a:cubicBezTo>
                                                    <a:pt x="9115" y="14740"/>
                                                    <a:pt x="9094" y="14029"/>
                                                    <a:pt x="8997" y="13324"/>
                                                  </a:cubicBezTo>
                                                  <a:cubicBezTo>
                                                    <a:pt x="8976" y="13165"/>
                                                    <a:pt x="8911" y="13008"/>
                                                    <a:pt x="8821" y="12869"/>
                                                  </a:cubicBezTo>
                                                  <a:cubicBezTo>
                                                    <a:pt x="8615" y="12550"/>
                                                    <a:pt x="8115" y="11958"/>
                                                    <a:pt x="8115" y="11958"/>
                                                  </a:cubicBezTo>
                                                  <a:lnTo>
                                                    <a:pt x="7763" y="11048"/>
                                                  </a:lnTo>
                                                  <a:cubicBezTo>
                                                    <a:pt x="7704" y="10896"/>
                                                    <a:pt x="7763" y="10643"/>
                                                    <a:pt x="7586" y="10592"/>
                                                  </a:cubicBezTo>
                                                  <a:cubicBezTo>
                                                    <a:pt x="7410" y="10542"/>
                                                    <a:pt x="7223" y="10512"/>
                                                    <a:pt x="7057" y="10440"/>
                                                  </a:cubicBezTo>
                                                  <a:cubicBezTo>
                                                    <a:pt x="6338" y="10131"/>
                                                    <a:pt x="6519" y="9894"/>
                                                    <a:pt x="5469" y="9833"/>
                                                  </a:cubicBezTo>
                                                  <a:lnTo>
                                                    <a:pt x="2823" y="9682"/>
                                                  </a:lnTo>
                                                  <a:cubicBezTo>
                                                    <a:pt x="2455" y="9576"/>
                                                    <a:pt x="1879" y="9435"/>
                                                    <a:pt x="1588" y="9226"/>
                                                  </a:cubicBezTo>
                                                  <a:cubicBezTo>
                                                    <a:pt x="1425" y="9110"/>
                                                    <a:pt x="1395" y="8891"/>
                                                    <a:pt x="1235" y="8771"/>
                                                  </a:cubicBezTo>
                                                  <a:cubicBezTo>
                                                    <a:pt x="916" y="8531"/>
                                                    <a:pt x="177" y="8164"/>
                                                    <a:pt x="177" y="8164"/>
                                                  </a:cubicBezTo>
                                                  <a:cubicBezTo>
                                                    <a:pt x="235" y="7608"/>
                                                    <a:pt x="353" y="7054"/>
                                                    <a:pt x="353" y="6495"/>
                                                  </a:cubicBezTo>
                                                  <a:cubicBezTo>
                                                    <a:pt x="353" y="6129"/>
                                                    <a:pt x="139" y="5640"/>
                                                    <a:pt x="0" y="5281"/>
                                                  </a:cubicBezTo>
                                                  <a:cubicBezTo>
                                                    <a:pt x="99" y="4686"/>
                                                    <a:pt x="-77" y="4228"/>
                                                    <a:pt x="529" y="3915"/>
                                                  </a:cubicBezTo>
                                                  <a:cubicBezTo>
                                                    <a:pt x="689" y="3833"/>
                                                    <a:pt x="882" y="3814"/>
                                                    <a:pt x="1059" y="3763"/>
                                                  </a:cubicBezTo>
                                                  <a:cubicBezTo>
                                                    <a:pt x="1176" y="3662"/>
                                                    <a:pt x="1326" y="3582"/>
                                                    <a:pt x="1412" y="3460"/>
                                                  </a:cubicBezTo>
                                                  <a:cubicBezTo>
                                                    <a:pt x="1507" y="3323"/>
                                                    <a:pt x="1456" y="3118"/>
                                                    <a:pt x="1588" y="3005"/>
                                                  </a:cubicBezTo>
                                                  <a:cubicBezTo>
                                                    <a:pt x="1888" y="2747"/>
                                                    <a:pt x="2646" y="2398"/>
                                                    <a:pt x="2646" y="2398"/>
                                                  </a:cubicBezTo>
                                                  <a:cubicBezTo>
                                                    <a:pt x="2764" y="2246"/>
                                                    <a:pt x="2925" y="2113"/>
                                                    <a:pt x="2999" y="1942"/>
                                                  </a:cubicBezTo>
                                                  <a:cubicBezTo>
                                                    <a:pt x="3105" y="1701"/>
                                                    <a:pt x="2964" y="1366"/>
                                                    <a:pt x="3176" y="1184"/>
                                                  </a:cubicBezTo>
                                                  <a:cubicBezTo>
                                                    <a:pt x="3428" y="966"/>
                                                    <a:pt x="4749" y="807"/>
                                                    <a:pt x="5116" y="728"/>
                                                  </a:cubicBezTo>
                                                  <a:cubicBezTo>
                                                    <a:pt x="5297" y="689"/>
                                                    <a:pt x="5469" y="627"/>
                                                    <a:pt x="5646" y="577"/>
                                                  </a:cubicBezTo>
                                                  <a:cubicBezTo>
                                                    <a:pt x="6591" y="-237"/>
                                                    <a:pt x="6250" y="-96"/>
                                                    <a:pt x="8821" y="425"/>
                                                  </a:cubicBezTo>
                                                  <a:cubicBezTo>
                                                    <a:pt x="9002" y="461"/>
                                                    <a:pt x="8974" y="721"/>
                                                    <a:pt x="8997" y="880"/>
                                                  </a:cubicBezTo>
                                                  <a:cubicBezTo>
                                                    <a:pt x="9034" y="1131"/>
                                                    <a:pt x="8997" y="1386"/>
                                                    <a:pt x="8997" y="163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sp>
                                      <p:nvSpPr>
                                        <p:cNvPr id="236" name="Shape"/>
                                        <p:cNvSpPr/>
                                        <p:nvPr/>
                                      </p:nvSpPr>
                                      <p:spPr>
                                        <a:xfrm>
                                          <a:off x="1315974" y="1657872"/>
                                          <a:ext cx="528847" cy="442761"/>
                                        </a:xfrm>
                                        <a:custGeom>
                                          <a:avLst/>
                                          <a:gdLst/>
                                          <a:ahLst/>
                                          <a:cxnLst>
                                            <a:cxn ang="0">
                                              <a:pos x="wd2" y="hd2"/>
                                            </a:cxn>
                                            <a:cxn ang="5400000">
                                              <a:pos x="wd2" y="hd2"/>
                                            </a:cxn>
                                            <a:cxn ang="10800000">
                                              <a:pos x="wd2" y="hd2"/>
                                            </a:cxn>
                                            <a:cxn ang="16200000">
                                              <a:pos x="wd2" y="hd2"/>
                                            </a:cxn>
                                          </a:cxnLst>
                                          <a:rect l="0" t="0" r="r" b="b"/>
                                          <a:pathLst>
                                            <a:path w="20617" h="20702" fill="norm" stroke="1" extrusionOk="0">
                                              <a:moveTo>
                                                <a:pt x="19849" y="571"/>
                                              </a:moveTo>
                                              <a:cubicBezTo>
                                                <a:pt x="18097" y="198"/>
                                                <a:pt x="16636" y="-501"/>
                                                <a:pt x="9924" y="571"/>
                                              </a:cubicBezTo>
                                              <a:cubicBezTo>
                                                <a:pt x="8940" y="728"/>
                                                <a:pt x="7963" y="983"/>
                                                <a:pt x="7005" y="1317"/>
                                              </a:cubicBezTo>
                                              <a:cubicBezTo>
                                                <a:pt x="5818" y="1730"/>
                                                <a:pt x="3503" y="2808"/>
                                                <a:pt x="3503" y="2808"/>
                                              </a:cubicBezTo>
                                              <a:cubicBezTo>
                                                <a:pt x="2919" y="3305"/>
                                                <a:pt x="2247" y="3665"/>
                                                <a:pt x="1751" y="4299"/>
                                              </a:cubicBezTo>
                                              <a:cubicBezTo>
                                                <a:pt x="620" y="5744"/>
                                                <a:pt x="475" y="6953"/>
                                                <a:pt x="0" y="8772"/>
                                              </a:cubicBezTo>
                                              <a:cubicBezTo>
                                                <a:pt x="389" y="9767"/>
                                                <a:pt x="471" y="11088"/>
                                                <a:pt x="1168" y="11755"/>
                                              </a:cubicBezTo>
                                              <a:cubicBezTo>
                                                <a:pt x="2152" y="12698"/>
                                                <a:pt x="3503" y="12749"/>
                                                <a:pt x="4670" y="13246"/>
                                              </a:cubicBezTo>
                                              <a:cubicBezTo>
                                                <a:pt x="7416" y="14415"/>
                                                <a:pt x="5850" y="13700"/>
                                                <a:pt x="9341" y="15483"/>
                                              </a:cubicBezTo>
                                              <a:cubicBezTo>
                                                <a:pt x="10119" y="16477"/>
                                                <a:pt x="10631" y="18021"/>
                                                <a:pt x="11676" y="18465"/>
                                              </a:cubicBezTo>
                                              <a:cubicBezTo>
                                                <a:pt x="14093" y="19494"/>
                                                <a:pt x="12915" y="18775"/>
                                                <a:pt x="15178" y="20702"/>
                                              </a:cubicBezTo>
                                              <a:cubicBezTo>
                                                <a:pt x="15373" y="19956"/>
                                                <a:pt x="15883" y="19236"/>
                                                <a:pt x="15762" y="18465"/>
                                              </a:cubicBezTo>
                                              <a:cubicBezTo>
                                                <a:pt x="15654" y="17776"/>
                                                <a:pt x="14878" y="17577"/>
                                                <a:pt x="14595" y="16974"/>
                                              </a:cubicBezTo>
                                              <a:cubicBezTo>
                                                <a:pt x="14278" y="16300"/>
                                                <a:pt x="14205" y="15483"/>
                                                <a:pt x="14011" y="14737"/>
                                              </a:cubicBezTo>
                                              <a:lnTo>
                                                <a:pt x="16930" y="11009"/>
                                              </a:lnTo>
                                              <a:cubicBezTo>
                                                <a:pt x="17900" y="9770"/>
                                                <a:pt x="18676" y="8974"/>
                                                <a:pt x="19265" y="7281"/>
                                              </a:cubicBezTo>
                                              <a:cubicBezTo>
                                                <a:pt x="19765" y="5845"/>
                                                <a:pt x="20432" y="2808"/>
                                                <a:pt x="20432" y="2808"/>
                                              </a:cubicBezTo>
                                              <a:cubicBezTo>
                                                <a:pt x="19707" y="-898"/>
                                                <a:pt x="21600" y="944"/>
                                                <a:pt x="19849" y="571"/>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238" name="Shape"/>
                                      <p:cNvSpPr/>
                                      <p:nvPr/>
                                    </p:nvSpPr>
                                    <p:spPr>
                                      <a:xfrm>
                                        <a:off x="1130305" y="2036635"/>
                                        <a:ext cx="232015" cy="209712"/>
                                      </a:xfrm>
                                      <a:custGeom>
                                        <a:avLst/>
                                        <a:gdLst/>
                                        <a:ahLst/>
                                        <a:cxnLst>
                                          <a:cxn ang="0">
                                            <a:pos x="wd2" y="hd2"/>
                                          </a:cxn>
                                          <a:cxn ang="5400000">
                                            <a:pos x="wd2" y="hd2"/>
                                          </a:cxn>
                                          <a:cxn ang="10800000">
                                            <a:pos x="wd2" y="hd2"/>
                                          </a:cxn>
                                          <a:cxn ang="16200000">
                                            <a:pos x="wd2" y="hd2"/>
                                          </a:cxn>
                                        </a:cxnLst>
                                        <a:rect l="0" t="0" r="r" b="b"/>
                                        <a:pathLst>
                                          <a:path w="18039" h="18291" fill="norm" stroke="1" extrusionOk="0">
                                            <a:moveTo>
                                              <a:pt x="529" y="136"/>
                                            </a:moveTo>
                                            <a:cubicBezTo>
                                              <a:pt x="529" y="-788"/>
                                              <a:pt x="825" y="3259"/>
                                              <a:pt x="1691" y="4292"/>
                                            </a:cubicBezTo>
                                            <a:cubicBezTo>
                                              <a:pt x="2556" y="5325"/>
                                              <a:pt x="4079" y="5024"/>
                                              <a:pt x="5174" y="5678"/>
                                            </a:cubicBezTo>
                                            <a:cubicBezTo>
                                              <a:pt x="13338" y="10548"/>
                                              <a:pt x="2690" y="7262"/>
                                              <a:pt x="15624" y="9834"/>
                                            </a:cubicBezTo>
                                            <a:cubicBezTo>
                                              <a:pt x="18691" y="20812"/>
                                              <a:pt x="20361" y="18627"/>
                                              <a:pt x="10980" y="16761"/>
                                            </a:cubicBezTo>
                                            <a:cubicBezTo>
                                              <a:pt x="9818" y="15838"/>
                                              <a:pt x="8586" y="15031"/>
                                              <a:pt x="7496" y="13991"/>
                                            </a:cubicBezTo>
                                            <a:cubicBezTo>
                                              <a:pt x="6641" y="13175"/>
                                              <a:pt x="6113" y="11892"/>
                                              <a:pt x="5174" y="11219"/>
                                            </a:cubicBezTo>
                                            <a:cubicBezTo>
                                              <a:pt x="4124" y="10468"/>
                                              <a:pt x="2852" y="10296"/>
                                              <a:pt x="1691" y="9834"/>
                                            </a:cubicBezTo>
                                            <a:cubicBezTo>
                                              <a:pt x="-1239" y="4591"/>
                                              <a:pt x="529" y="1059"/>
                                              <a:pt x="529" y="136"/>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240" name="Shape"/>
                                    <p:cNvSpPr/>
                                    <p:nvPr/>
                                  </p:nvSpPr>
                                  <p:spPr>
                                    <a:xfrm>
                                      <a:off x="2276415" y="2744162"/>
                                      <a:ext cx="137411" cy="164576"/>
                                    </a:xfrm>
                                    <a:custGeom>
                                      <a:avLst/>
                                      <a:gdLst/>
                                      <a:ahLst/>
                                      <a:cxnLst>
                                        <a:cxn ang="0">
                                          <a:pos x="wd2" y="hd2"/>
                                        </a:cxn>
                                        <a:cxn ang="5400000">
                                          <a:pos x="wd2" y="hd2"/>
                                        </a:cxn>
                                        <a:cxn ang="10800000">
                                          <a:pos x="wd2" y="hd2"/>
                                        </a:cxn>
                                        <a:cxn ang="16200000">
                                          <a:pos x="wd2" y="hd2"/>
                                        </a:cxn>
                                      </a:cxnLst>
                                      <a:rect l="0" t="0" r="r" b="b"/>
                                      <a:pathLst>
                                        <a:path w="20545" h="19994" fill="norm" stroke="1" extrusionOk="0">
                                          <a:moveTo>
                                            <a:pt x="20110" y="6061"/>
                                          </a:moveTo>
                                          <a:cubicBezTo>
                                            <a:pt x="18621" y="3147"/>
                                            <a:pt x="9138" y="-1036"/>
                                            <a:pt x="6703" y="234"/>
                                          </a:cubicBezTo>
                                          <a:cubicBezTo>
                                            <a:pt x="4402" y="1434"/>
                                            <a:pt x="1010" y="11196"/>
                                            <a:pt x="0" y="13830"/>
                                          </a:cubicBezTo>
                                          <a:cubicBezTo>
                                            <a:pt x="1490" y="15772"/>
                                            <a:pt x="1887" y="19016"/>
                                            <a:pt x="4469" y="19657"/>
                                          </a:cubicBezTo>
                                          <a:cubicBezTo>
                                            <a:pt x="8121" y="20564"/>
                                            <a:pt x="12481" y="19546"/>
                                            <a:pt x="15641" y="17715"/>
                                          </a:cubicBezTo>
                                          <a:cubicBezTo>
                                            <a:pt x="19054" y="15737"/>
                                            <a:pt x="21600" y="8974"/>
                                            <a:pt x="20110" y="6061"/>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41" name="Shape"/>
                                    <p:cNvSpPr/>
                                    <p:nvPr/>
                                  </p:nvSpPr>
                                  <p:spPr>
                                    <a:xfrm>
                                      <a:off x="1849322" y="2843917"/>
                                      <a:ext cx="104261" cy="237794"/>
                                    </a:xfrm>
                                    <a:custGeom>
                                      <a:avLst/>
                                      <a:gdLst/>
                                      <a:ahLst/>
                                      <a:cxnLst>
                                        <a:cxn ang="0">
                                          <a:pos x="wd2" y="hd2"/>
                                        </a:cxn>
                                        <a:cxn ang="5400000">
                                          <a:pos x="wd2" y="hd2"/>
                                        </a:cxn>
                                        <a:cxn ang="10800000">
                                          <a:pos x="wd2" y="hd2"/>
                                        </a:cxn>
                                        <a:cxn ang="16200000">
                                          <a:pos x="wd2" y="hd2"/>
                                        </a:cxn>
                                      </a:cxnLst>
                                      <a:rect l="0" t="0" r="r" b="b"/>
                                      <a:pathLst>
                                        <a:path w="18424" h="20477" fill="norm" stroke="1" extrusionOk="0">
                                          <a:moveTo>
                                            <a:pt x="1528" y="1175"/>
                                          </a:moveTo>
                                          <a:cubicBezTo>
                                            <a:pt x="4169" y="-1123"/>
                                            <a:pt x="14262" y="279"/>
                                            <a:pt x="17374" y="2554"/>
                                          </a:cubicBezTo>
                                          <a:cubicBezTo>
                                            <a:pt x="20487" y="4828"/>
                                            <a:pt x="15783" y="8085"/>
                                            <a:pt x="14733" y="10826"/>
                                          </a:cubicBezTo>
                                          <a:cubicBezTo>
                                            <a:pt x="12297" y="17185"/>
                                            <a:pt x="13254" y="15431"/>
                                            <a:pt x="6810" y="20477"/>
                                          </a:cubicBezTo>
                                          <a:cubicBezTo>
                                            <a:pt x="5049" y="19098"/>
                                            <a:pt x="1815" y="17991"/>
                                            <a:pt x="1528" y="16341"/>
                                          </a:cubicBezTo>
                                          <a:cubicBezTo>
                                            <a:pt x="196" y="8694"/>
                                            <a:pt x="-1113" y="3473"/>
                                            <a:pt x="1528" y="1175"/>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42" name="Line"/>
                                    <p:cNvSpPr/>
                                    <p:nvPr/>
                                  </p:nvSpPr>
                                  <p:spPr>
                                    <a:xfrm>
                                      <a:off x="1889063" y="2954708"/>
                                      <a:ext cx="373067" cy="350250"/>
                                    </a:xfrm>
                                    <a:custGeom>
                                      <a:avLst/>
                                      <a:gdLst/>
                                      <a:ahLst/>
                                      <a:cxnLst>
                                        <a:cxn ang="0">
                                          <a:pos x="wd2" y="hd2"/>
                                        </a:cxn>
                                        <a:cxn ang="5400000">
                                          <a:pos x="wd2" y="hd2"/>
                                        </a:cxn>
                                        <a:cxn ang="10800000">
                                          <a:pos x="wd2" y="hd2"/>
                                        </a:cxn>
                                        <a:cxn ang="16200000">
                                          <a:pos x="wd2" y="hd2"/>
                                        </a:cxn>
                                      </a:cxnLst>
                                      <a:rect l="0" t="0" r="r" b="b"/>
                                      <a:pathLst>
                                        <a:path w="21600" h="21370" fill="norm" stroke="1" extrusionOk="0">
                                          <a:moveTo>
                                            <a:pt x="6048" y="10639"/>
                                          </a:moveTo>
                                          <a:cubicBezTo>
                                            <a:pt x="5184" y="10961"/>
                                            <a:pt x="4237" y="11081"/>
                                            <a:pt x="3456" y="11606"/>
                                          </a:cubicBezTo>
                                          <a:cubicBezTo>
                                            <a:pt x="2088" y="12525"/>
                                            <a:pt x="785" y="15124"/>
                                            <a:pt x="0" y="16442"/>
                                          </a:cubicBezTo>
                                          <a:cubicBezTo>
                                            <a:pt x="576" y="17731"/>
                                            <a:pt x="817" y="19291"/>
                                            <a:pt x="1728" y="20310"/>
                                          </a:cubicBezTo>
                                          <a:cubicBezTo>
                                            <a:pt x="2372" y="21031"/>
                                            <a:pt x="3456" y="21600"/>
                                            <a:pt x="4320" y="21278"/>
                                          </a:cubicBezTo>
                                          <a:cubicBezTo>
                                            <a:pt x="15078" y="17263"/>
                                            <a:pt x="6115" y="18911"/>
                                            <a:pt x="11232" y="15475"/>
                                          </a:cubicBezTo>
                                          <a:cubicBezTo>
                                            <a:pt x="12013" y="14950"/>
                                            <a:pt x="12960" y="14830"/>
                                            <a:pt x="13824" y="14507"/>
                                          </a:cubicBezTo>
                                          <a:cubicBezTo>
                                            <a:pt x="14112" y="12896"/>
                                            <a:pt x="13873" y="11039"/>
                                            <a:pt x="14688" y="9672"/>
                                          </a:cubicBezTo>
                                          <a:cubicBezTo>
                                            <a:pt x="15193" y="8823"/>
                                            <a:pt x="16499" y="9229"/>
                                            <a:pt x="17280" y="8704"/>
                                          </a:cubicBezTo>
                                          <a:cubicBezTo>
                                            <a:pt x="17978" y="8235"/>
                                            <a:pt x="18499" y="7482"/>
                                            <a:pt x="19008" y="6770"/>
                                          </a:cubicBezTo>
                                          <a:cubicBezTo>
                                            <a:pt x="20922" y="4092"/>
                                            <a:pt x="20687" y="4032"/>
                                            <a:pt x="21600" y="967"/>
                                          </a:cubicBezTo>
                                          <a:cubicBezTo>
                                            <a:pt x="20736" y="645"/>
                                            <a:pt x="19919" y="0"/>
                                            <a:pt x="19008" y="0"/>
                                          </a:cubicBezTo>
                                          <a:cubicBezTo>
                                            <a:pt x="12326" y="0"/>
                                            <a:pt x="12213" y="279"/>
                                            <a:pt x="7776" y="1934"/>
                                          </a:cubicBezTo>
                                          <a:cubicBezTo>
                                            <a:pt x="7200" y="2902"/>
                                            <a:pt x="6782" y="4014"/>
                                            <a:pt x="6048" y="4836"/>
                                          </a:cubicBezTo>
                                          <a:cubicBezTo>
                                            <a:pt x="5314" y="5658"/>
                                            <a:pt x="4006" y="5784"/>
                                            <a:pt x="3456" y="6770"/>
                                          </a:cubicBezTo>
                                          <a:cubicBezTo>
                                            <a:pt x="2491" y="8499"/>
                                            <a:pt x="1728" y="12573"/>
                                            <a:pt x="1728" y="12573"/>
                                          </a:cubicBez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44" name="Line"/>
                                  <p:cNvSpPr/>
                                  <p:nvPr/>
                                </p:nvSpPr>
                                <p:spPr>
                                  <a:xfrm>
                                    <a:off x="845919" y="1549937"/>
                                    <a:ext cx="163406" cy="415611"/>
                                  </a:xfrm>
                                  <a:custGeom>
                                    <a:avLst/>
                                    <a:gdLst/>
                                    <a:ahLst/>
                                    <a:cxnLst>
                                      <a:cxn ang="0">
                                        <a:pos x="wd2" y="hd2"/>
                                      </a:cxn>
                                      <a:cxn ang="5400000">
                                        <a:pos x="wd2" y="hd2"/>
                                      </a:cxn>
                                      <a:cxn ang="10800000">
                                        <a:pos x="wd2" y="hd2"/>
                                      </a:cxn>
                                      <a:cxn ang="16200000">
                                        <a:pos x="wd2" y="hd2"/>
                                      </a:cxn>
                                    </a:cxnLst>
                                    <a:rect l="0" t="0" r="r" b="b"/>
                                    <a:pathLst>
                                      <a:path w="18842" h="19567" fill="norm" stroke="1" extrusionOk="0">
                                        <a:moveTo>
                                          <a:pt x="4" y="3759"/>
                                        </a:moveTo>
                                        <a:cubicBezTo>
                                          <a:pt x="1873" y="1284"/>
                                          <a:pt x="2398" y="-1877"/>
                                          <a:pt x="13633" y="2256"/>
                                        </a:cubicBezTo>
                                        <a:cubicBezTo>
                                          <a:pt x="17058" y="3515"/>
                                          <a:pt x="9799" y="6204"/>
                                          <a:pt x="8522" y="6767"/>
                                        </a:cubicBezTo>
                                        <a:cubicBezTo>
                                          <a:pt x="9090" y="8522"/>
                                          <a:pt x="9438" y="10293"/>
                                          <a:pt x="10226" y="12031"/>
                                        </a:cubicBezTo>
                                        <a:cubicBezTo>
                                          <a:pt x="10578" y="12809"/>
                                          <a:pt x="10659" y="13727"/>
                                          <a:pt x="11929" y="14287"/>
                                        </a:cubicBezTo>
                                        <a:cubicBezTo>
                                          <a:pt x="13199" y="14848"/>
                                          <a:pt x="15337" y="14789"/>
                                          <a:pt x="17040" y="15039"/>
                                        </a:cubicBezTo>
                                        <a:cubicBezTo>
                                          <a:pt x="17906" y="16186"/>
                                          <a:pt x="21434" y="18878"/>
                                          <a:pt x="15337" y="19551"/>
                                        </a:cubicBezTo>
                                        <a:cubicBezTo>
                                          <a:pt x="13778" y="19723"/>
                                          <a:pt x="13184" y="18490"/>
                                          <a:pt x="11929" y="18047"/>
                                        </a:cubicBezTo>
                                        <a:cubicBezTo>
                                          <a:pt x="10330" y="17483"/>
                                          <a:pt x="8522" y="17044"/>
                                          <a:pt x="6818" y="16543"/>
                                        </a:cubicBezTo>
                                        <a:lnTo>
                                          <a:pt x="3411" y="12031"/>
                                        </a:lnTo>
                                        <a:lnTo>
                                          <a:pt x="1707" y="9775"/>
                                        </a:lnTo>
                                        <a:cubicBezTo>
                                          <a:pt x="-166" y="1507"/>
                                          <a:pt x="4" y="4775"/>
                                          <a:pt x="4" y="0"/>
                                        </a:cubicBez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45" name="Line"/>
                                  <p:cNvSpPr/>
                                  <p:nvPr/>
                                </p:nvSpPr>
                                <p:spPr>
                                  <a:xfrm>
                                    <a:off x="1773176" y="3015032"/>
                                    <a:ext cx="119064" cy="464116"/>
                                  </a:xfrm>
                                  <a:custGeom>
                                    <a:avLst/>
                                    <a:gdLst/>
                                    <a:ahLst/>
                                    <a:cxnLst>
                                      <a:cxn ang="0">
                                        <a:pos x="wd2" y="hd2"/>
                                      </a:cxn>
                                      <a:cxn ang="5400000">
                                        <a:pos x="wd2" y="hd2"/>
                                      </a:cxn>
                                      <a:cxn ang="10800000">
                                        <a:pos x="wd2" y="hd2"/>
                                      </a:cxn>
                                      <a:cxn ang="16200000">
                                        <a:pos x="wd2" y="hd2"/>
                                      </a:cxn>
                                    </a:cxnLst>
                                    <a:rect l="0" t="0" r="r" b="b"/>
                                    <a:pathLst>
                                      <a:path w="21600" h="21407" fill="norm" stroke="1" extrusionOk="0">
                                        <a:moveTo>
                                          <a:pt x="21600" y="0"/>
                                        </a:moveTo>
                                        <a:cubicBezTo>
                                          <a:pt x="20700" y="737"/>
                                          <a:pt x="20021" y="1497"/>
                                          <a:pt x="18900" y="2212"/>
                                        </a:cubicBezTo>
                                        <a:cubicBezTo>
                                          <a:pt x="8891" y="8589"/>
                                          <a:pt x="17132" y="2186"/>
                                          <a:pt x="10800" y="7372"/>
                                        </a:cubicBezTo>
                                        <a:cubicBezTo>
                                          <a:pt x="9900" y="11304"/>
                                          <a:pt x="9611" y="15250"/>
                                          <a:pt x="8100" y="19168"/>
                                        </a:cubicBezTo>
                                        <a:cubicBezTo>
                                          <a:pt x="7802" y="19941"/>
                                          <a:pt x="8100" y="21134"/>
                                          <a:pt x="5400" y="21380"/>
                                        </a:cubicBezTo>
                                        <a:cubicBezTo>
                                          <a:pt x="2985" y="21600"/>
                                          <a:pt x="1800" y="20397"/>
                                          <a:pt x="0" y="19906"/>
                                        </a:cubicBezTo>
                                        <a:cubicBezTo>
                                          <a:pt x="1880" y="19136"/>
                                          <a:pt x="8845" y="16703"/>
                                          <a:pt x="8100" y="15482"/>
                                        </a:cubicBezTo>
                                        <a:cubicBezTo>
                                          <a:pt x="6696" y="13183"/>
                                          <a:pt x="0" y="8847"/>
                                          <a:pt x="0" y="8847"/>
                                        </a:cubicBezTo>
                                        <a:cubicBezTo>
                                          <a:pt x="900" y="8110"/>
                                          <a:pt x="688" y="7185"/>
                                          <a:pt x="2700" y="6635"/>
                                        </a:cubicBezTo>
                                        <a:cubicBezTo>
                                          <a:pt x="5546" y="5858"/>
                                          <a:pt x="10151" y="5770"/>
                                          <a:pt x="13500" y="5161"/>
                                        </a:cubicBezTo>
                                        <a:cubicBezTo>
                                          <a:pt x="15618" y="4775"/>
                                          <a:pt x="17100" y="4178"/>
                                          <a:pt x="18900" y="3686"/>
                                        </a:cubicBezTo>
                                        <a:lnTo>
                                          <a:pt x="21600" y="2949"/>
                                        </a:ln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47" name="Shape"/>
                                <p:cNvSpPr/>
                                <p:nvPr/>
                              </p:nvSpPr>
                              <p:spPr>
                                <a:xfrm>
                                  <a:off x="3768023" y="2210588"/>
                                  <a:ext cx="181997" cy="209215"/>
                                </a:xfrm>
                                <a:custGeom>
                                  <a:avLst/>
                                  <a:gdLst/>
                                  <a:ahLst/>
                                  <a:cxnLst>
                                    <a:cxn ang="0">
                                      <a:pos x="wd2" y="hd2"/>
                                    </a:cxn>
                                    <a:cxn ang="5400000">
                                      <a:pos x="wd2" y="hd2"/>
                                    </a:cxn>
                                    <a:cxn ang="10800000">
                                      <a:pos x="wd2" y="hd2"/>
                                    </a:cxn>
                                    <a:cxn ang="16200000">
                                      <a:pos x="wd2" y="hd2"/>
                                    </a:cxn>
                                  </a:cxnLst>
                                  <a:rect l="0" t="0" r="r" b="b"/>
                                  <a:pathLst>
                                    <a:path w="19346" h="18365" fill="norm" stroke="1" extrusionOk="0">
                                      <a:moveTo>
                                        <a:pt x="11192" y="5787"/>
                                      </a:moveTo>
                                      <a:cubicBezTo>
                                        <a:pt x="9859" y="4855"/>
                                        <a:pt x="4684" y="-1152"/>
                                        <a:pt x="1598" y="196"/>
                                      </a:cubicBezTo>
                                      <a:cubicBezTo>
                                        <a:pt x="91" y="855"/>
                                        <a:pt x="533" y="2992"/>
                                        <a:pt x="0" y="4389"/>
                                      </a:cubicBezTo>
                                      <a:cubicBezTo>
                                        <a:pt x="4529" y="16266"/>
                                        <a:pt x="-1788" y="1785"/>
                                        <a:pt x="4796" y="11377"/>
                                      </a:cubicBezTo>
                                      <a:cubicBezTo>
                                        <a:pt x="11022" y="20448"/>
                                        <a:pt x="1491" y="11283"/>
                                        <a:pt x="9593" y="18365"/>
                                      </a:cubicBezTo>
                                      <a:cubicBezTo>
                                        <a:pt x="11192" y="17899"/>
                                        <a:pt x="12882" y="17626"/>
                                        <a:pt x="14389" y="16967"/>
                                      </a:cubicBezTo>
                                      <a:cubicBezTo>
                                        <a:pt x="16108" y="16216"/>
                                        <a:pt x="18472" y="15732"/>
                                        <a:pt x="19186" y="14172"/>
                                      </a:cubicBezTo>
                                      <a:cubicBezTo>
                                        <a:pt x="19812" y="12805"/>
                                        <a:pt x="18454" y="11243"/>
                                        <a:pt x="17587" y="9980"/>
                                      </a:cubicBezTo>
                                      <a:cubicBezTo>
                                        <a:pt x="14910" y="6080"/>
                                        <a:pt x="13905" y="7671"/>
                                        <a:pt x="9593" y="5787"/>
                                      </a:cubicBezTo>
                                      <a:cubicBezTo>
                                        <a:pt x="8919" y="5492"/>
                                        <a:pt x="12524" y="6718"/>
                                        <a:pt x="11192" y="5787"/>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48" name="Line"/>
                                <p:cNvSpPr/>
                                <p:nvPr/>
                              </p:nvSpPr>
                              <p:spPr>
                                <a:xfrm>
                                  <a:off x="3395319" y="2626092"/>
                                  <a:ext cx="523390" cy="191977"/>
                                </a:xfrm>
                                <a:custGeom>
                                  <a:avLst/>
                                  <a:gdLst/>
                                  <a:ahLst/>
                                  <a:cxnLst>
                                    <a:cxn ang="0">
                                      <a:pos x="wd2" y="hd2"/>
                                    </a:cxn>
                                    <a:cxn ang="5400000">
                                      <a:pos x="wd2" y="hd2"/>
                                    </a:cxn>
                                    <a:cxn ang="10800000">
                                      <a:pos x="wd2" y="hd2"/>
                                    </a:cxn>
                                    <a:cxn ang="16200000">
                                      <a:pos x="wd2" y="hd2"/>
                                    </a:cxn>
                                  </a:cxnLst>
                                  <a:rect l="0" t="0" r="r" b="b"/>
                                  <a:pathLst>
                                    <a:path w="21132" h="21236" fill="norm" stroke="1" extrusionOk="0">
                                      <a:moveTo>
                                        <a:pt x="1835" y="0"/>
                                      </a:moveTo>
                                      <a:cubicBezTo>
                                        <a:pt x="2437" y="1180"/>
                                        <a:pt x="2956" y="2867"/>
                                        <a:pt x="3643" y="3539"/>
                                      </a:cubicBezTo>
                                      <a:cubicBezTo>
                                        <a:pt x="7324" y="7142"/>
                                        <a:pt x="11439" y="4365"/>
                                        <a:pt x="15094" y="3539"/>
                                      </a:cubicBezTo>
                                      <a:cubicBezTo>
                                        <a:pt x="16902" y="4129"/>
                                        <a:pt x="18829" y="3325"/>
                                        <a:pt x="20518" y="5309"/>
                                      </a:cubicBezTo>
                                      <a:cubicBezTo>
                                        <a:pt x="21548" y="6519"/>
                                        <a:pt x="21095" y="14717"/>
                                        <a:pt x="20518" y="15927"/>
                                      </a:cubicBezTo>
                                      <a:cubicBezTo>
                                        <a:pt x="18063" y="21075"/>
                                        <a:pt x="10651" y="20879"/>
                                        <a:pt x="9067" y="21236"/>
                                      </a:cubicBezTo>
                                      <a:cubicBezTo>
                                        <a:pt x="6254" y="20646"/>
                                        <a:pt x="3354" y="21600"/>
                                        <a:pt x="629" y="19467"/>
                                      </a:cubicBezTo>
                                      <a:cubicBezTo>
                                        <a:pt x="16" y="18986"/>
                                        <a:pt x="-52" y="16009"/>
                                        <a:pt x="27" y="14158"/>
                                      </a:cubicBezTo>
                                      <a:cubicBezTo>
                                        <a:pt x="161" y="11005"/>
                                        <a:pt x="852" y="8284"/>
                                        <a:pt x="1232" y="5309"/>
                                      </a:cubicBezTo>
                                      <a:cubicBezTo>
                                        <a:pt x="1455" y="3562"/>
                                        <a:pt x="1634" y="1770"/>
                                        <a:pt x="1835" y="0"/>
                                      </a:cubicBezTo>
                                      <a:cubicBezTo>
                                        <a:pt x="3912" y="2033"/>
                                        <a:pt x="3194" y="451"/>
                                        <a:pt x="4246" y="3539"/>
                                      </a:cubicBez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49" name="Line"/>
                                <p:cNvSpPr/>
                                <p:nvPr/>
                              </p:nvSpPr>
                              <p:spPr>
                                <a:xfrm>
                                  <a:off x="3646730" y="2862438"/>
                                  <a:ext cx="171143" cy="228561"/>
                                </a:xfrm>
                                <a:custGeom>
                                  <a:avLst/>
                                  <a:gdLst/>
                                  <a:ahLst/>
                                  <a:cxnLst>
                                    <a:cxn ang="0">
                                      <a:pos x="wd2" y="hd2"/>
                                    </a:cxn>
                                    <a:cxn ang="5400000">
                                      <a:pos x="wd2" y="hd2"/>
                                    </a:cxn>
                                    <a:cxn ang="10800000">
                                      <a:pos x="wd2" y="hd2"/>
                                    </a:cxn>
                                    <a:cxn ang="16200000">
                                      <a:pos x="wd2" y="hd2"/>
                                    </a:cxn>
                                  </a:cxnLst>
                                  <a:rect l="0" t="0" r="r" b="b"/>
                                  <a:pathLst>
                                    <a:path w="17776" h="20063" fill="norm" stroke="1" extrusionOk="0">
                                      <a:moveTo>
                                        <a:pt x="14132" y="1690"/>
                                      </a:moveTo>
                                      <a:cubicBezTo>
                                        <a:pt x="3303" y="8214"/>
                                        <a:pt x="6913" y="4486"/>
                                        <a:pt x="1756" y="11476"/>
                                      </a:cubicBezTo>
                                      <a:cubicBezTo>
                                        <a:pt x="1398" y="12448"/>
                                        <a:pt x="-2010" y="18891"/>
                                        <a:pt x="1756" y="19863"/>
                                      </a:cubicBezTo>
                                      <a:cubicBezTo>
                                        <a:pt x="4772" y="20642"/>
                                        <a:pt x="7944" y="18931"/>
                                        <a:pt x="11038" y="18465"/>
                                      </a:cubicBezTo>
                                      <a:cubicBezTo>
                                        <a:pt x="19197" y="13551"/>
                                        <a:pt x="19590" y="15088"/>
                                        <a:pt x="14132" y="292"/>
                                      </a:cubicBezTo>
                                      <a:cubicBezTo>
                                        <a:pt x="13671" y="-958"/>
                                        <a:pt x="12070" y="2156"/>
                                        <a:pt x="11038" y="3088"/>
                                      </a:cubicBezTo>
                                      <a:lnTo>
                                        <a:pt x="9491" y="4486"/>
                                      </a:ln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50" name="Line"/>
                                <p:cNvSpPr/>
                                <p:nvPr/>
                              </p:nvSpPr>
                              <p:spPr>
                                <a:xfrm>
                                  <a:off x="3644877" y="1670415"/>
                                  <a:ext cx="574191" cy="240762"/>
                                </a:xfrm>
                                <a:custGeom>
                                  <a:avLst/>
                                  <a:gdLst/>
                                  <a:ahLst/>
                                  <a:cxnLst>
                                    <a:cxn ang="0">
                                      <a:pos x="wd2" y="hd2"/>
                                    </a:cxn>
                                    <a:cxn ang="5400000">
                                      <a:pos x="wd2" y="hd2"/>
                                    </a:cxn>
                                    <a:cxn ang="10800000">
                                      <a:pos x="wd2" y="hd2"/>
                                    </a:cxn>
                                    <a:cxn ang="16200000">
                                      <a:pos x="wd2" y="hd2"/>
                                    </a:cxn>
                                  </a:cxnLst>
                                  <a:rect l="0" t="0" r="r" b="b"/>
                                  <a:pathLst>
                                    <a:path w="20889" h="21552" fill="norm" stroke="1" extrusionOk="0">
                                      <a:moveTo>
                                        <a:pt x="3387" y="1437"/>
                                      </a:moveTo>
                                      <a:cubicBezTo>
                                        <a:pt x="2297" y="1916"/>
                                        <a:pt x="898" y="814"/>
                                        <a:pt x="116" y="2874"/>
                                      </a:cubicBezTo>
                                      <a:cubicBezTo>
                                        <a:pt x="-347" y="4095"/>
                                        <a:pt x="695" y="6105"/>
                                        <a:pt x="1207" y="7184"/>
                                      </a:cubicBezTo>
                                      <a:cubicBezTo>
                                        <a:pt x="1655" y="8130"/>
                                        <a:pt x="2285" y="8253"/>
                                        <a:pt x="2842" y="8621"/>
                                      </a:cubicBezTo>
                                      <a:cubicBezTo>
                                        <a:pt x="10880" y="13917"/>
                                        <a:pt x="4781" y="8887"/>
                                        <a:pt x="11019" y="14368"/>
                                      </a:cubicBezTo>
                                      <a:lnTo>
                                        <a:pt x="12655" y="15805"/>
                                      </a:lnTo>
                                      <a:lnTo>
                                        <a:pt x="14290" y="17241"/>
                                      </a:lnTo>
                                      <a:cubicBezTo>
                                        <a:pt x="15327" y="16695"/>
                                        <a:pt x="17534" y="14296"/>
                                        <a:pt x="18651" y="17241"/>
                                      </a:cubicBezTo>
                                      <a:cubicBezTo>
                                        <a:pt x="19058" y="18312"/>
                                        <a:pt x="19015" y="20115"/>
                                        <a:pt x="19197" y="21552"/>
                                      </a:cubicBezTo>
                                      <a:cubicBezTo>
                                        <a:pt x="19742" y="21073"/>
                                        <a:pt x="20719" y="21600"/>
                                        <a:pt x="20832" y="20115"/>
                                      </a:cubicBezTo>
                                      <a:cubicBezTo>
                                        <a:pt x="21253" y="14567"/>
                                        <a:pt x="19262" y="13947"/>
                                        <a:pt x="18106" y="12931"/>
                                      </a:cubicBezTo>
                                      <a:cubicBezTo>
                                        <a:pt x="16027" y="7450"/>
                                        <a:pt x="18184" y="11494"/>
                                        <a:pt x="14835" y="11494"/>
                                      </a:cubicBezTo>
                                      <a:cubicBezTo>
                                        <a:pt x="13909" y="11494"/>
                                        <a:pt x="13018" y="10536"/>
                                        <a:pt x="12110" y="10057"/>
                                      </a:cubicBezTo>
                                      <a:cubicBezTo>
                                        <a:pt x="11564" y="9100"/>
                                        <a:pt x="11073" y="7885"/>
                                        <a:pt x="10474" y="7184"/>
                                      </a:cubicBezTo>
                                      <a:cubicBezTo>
                                        <a:pt x="10474" y="7184"/>
                                        <a:pt x="6386" y="3592"/>
                                        <a:pt x="5568" y="2874"/>
                                      </a:cubicBezTo>
                                      <a:cubicBezTo>
                                        <a:pt x="5568" y="2873"/>
                                        <a:pt x="2297" y="0"/>
                                        <a:pt x="2297" y="0"/>
                                      </a:cubicBezTo>
                                      <a:lnTo>
                                        <a:pt x="1207" y="0"/>
                                      </a:ln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51" name="Shape"/>
                                <p:cNvSpPr/>
                                <p:nvPr/>
                              </p:nvSpPr>
                              <p:spPr>
                                <a:xfrm>
                                  <a:off x="4530502" y="1570401"/>
                                  <a:ext cx="958348" cy="572562"/>
                                </a:xfrm>
                                <a:custGeom>
                                  <a:avLst/>
                                  <a:gdLst/>
                                  <a:ahLst/>
                                  <a:cxnLst>
                                    <a:cxn ang="0">
                                      <a:pos x="wd2" y="hd2"/>
                                    </a:cxn>
                                    <a:cxn ang="5400000">
                                      <a:pos x="wd2" y="hd2"/>
                                    </a:cxn>
                                    <a:cxn ang="10800000">
                                      <a:pos x="wd2" y="hd2"/>
                                    </a:cxn>
                                    <a:cxn ang="16200000">
                                      <a:pos x="wd2" y="hd2"/>
                                    </a:cxn>
                                  </a:cxnLst>
                                  <a:rect l="0" t="0" r="r" b="b"/>
                                  <a:pathLst>
                                    <a:path w="21411" h="20182" fill="norm" stroke="1" extrusionOk="0">
                                      <a:moveTo>
                                        <a:pt x="2021" y="8409"/>
                                      </a:moveTo>
                                      <a:cubicBezTo>
                                        <a:pt x="2077" y="8970"/>
                                        <a:pt x="2174" y="9584"/>
                                        <a:pt x="2355" y="10091"/>
                                      </a:cubicBezTo>
                                      <a:cubicBezTo>
                                        <a:pt x="2517" y="10544"/>
                                        <a:pt x="2933" y="10706"/>
                                        <a:pt x="3023" y="11212"/>
                                      </a:cubicBezTo>
                                      <a:cubicBezTo>
                                        <a:pt x="3281" y="12656"/>
                                        <a:pt x="3197" y="14215"/>
                                        <a:pt x="3357" y="15697"/>
                                      </a:cubicBezTo>
                                      <a:cubicBezTo>
                                        <a:pt x="3997" y="21600"/>
                                        <a:pt x="7445" y="17642"/>
                                        <a:pt x="11709" y="17940"/>
                                      </a:cubicBezTo>
                                      <a:cubicBezTo>
                                        <a:pt x="13143" y="20346"/>
                                        <a:pt x="11692" y="18501"/>
                                        <a:pt x="15050" y="18501"/>
                                      </a:cubicBezTo>
                                      <a:cubicBezTo>
                                        <a:pt x="15742" y="18501"/>
                                        <a:pt x="16548" y="19615"/>
                                        <a:pt x="17054" y="20182"/>
                                      </a:cubicBezTo>
                                      <a:cubicBezTo>
                                        <a:pt x="17388" y="19996"/>
                                        <a:pt x="17782" y="19991"/>
                                        <a:pt x="18057" y="19622"/>
                                      </a:cubicBezTo>
                                      <a:cubicBezTo>
                                        <a:pt x="20215" y="16724"/>
                                        <a:pt x="17208" y="18788"/>
                                        <a:pt x="19727" y="17379"/>
                                      </a:cubicBezTo>
                                      <a:cubicBezTo>
                                        <a:pt x="19838" y="16819"/>
                                        <a:pt x="19880" y="16204"/>
                                        <a:pt x="20061" y="15697"/>
                                      </a:cubicBezTo>
                                      <a:cubicBezTo>
                                        <a:pt x="21437" y="11849"/>
                                        <a:pt x="20117" y="17659"/>
                                        <a:pt x="21063" y="12894"/>
                                      </a:cubicBezTo>
                                      <a:cubicBezTo>
                                        <a:pt x="20841" y="11960"/>
                                        <a:pt x="20600" y="11037"/>
                                        <a:pt x="20395" y="10091"/>
                                      </a:cubicBezTo>
                                      <a:cubicBezTo>
                                        <a:pt x="20154" y="8980"/>
                                        <a:pt x="19727" y="6727"/>
                                        <a:pt x="19727" y="6727"/>
                                      </a:cubicBezTo>
                                      <a:cubicBezTo>
                                        <a:pt x="19950" y="6167"/>
                                        <a:pt x="20082" y="5467"/>
                                        <a:pt x="20395" y="5046"/>
                                      </a:cubicBezTo>
                                      <a:cubicBezTo>
                                        <a:pt x="20670" y="4676"/>
                                        <a:pt x="21286" y="5046"/>
                                        <a:pt x="21397" y="4485"/>
                                      </a:cubicBezTo>
                                      <a:cubicBezTo>
                                        <a:pt x="21497" y="3984"/>
                                        <a:pt x="21011" y="3600"/>
                                        <a:pt x="20729" y="3364"/>
                                      </a:cubicBezTo>
                                      <a:cubicBezTo>
                                        <a:pt x="20319" y="3019"/>
                                        <a:pt x="19845" y="2941"/>
                                        <a:pt x="19393" y="2803"/>
                                      </a:cubicBezTo>
                                      <a:cubicBezTo>
                                        <a:pt x="18618" y="2567"/>
                                        <a:pt x="17834" y="2429"/>
                                        <a:pt x="17054" y="2243"/>
                                      </a:cubicBezTo>
                                      <a:cubicBezTo>
                                        <a:pt x="16609" y="2429"/>
                                        <a:pt x="15883" y="2084"/>
                                        <a:pt x="15718" y="2803"/>
                                      </a:cubicBezTo>
                                      <a:cubicBezTo>
                                        <a:pt x="13242" y="13609"/>
                                        <a:pt x="16829" y="7105"/>
                                        <a:pt x="14716" y="10652"/>
                                      </a:cubicBezTo>
                                      <a:cubicBezTo>
                                        <a:pt x="12392" y="10327"/>
                                        <a:pt x="10584" y="10207"/>
                                        <a:pt x="8368" y="9531"/>
                                      </a:cubicBezTo>
                                      <a:cubicBezTo>
                                        <a:pt x="8032" y="9428"/>
                                        <a:pt x="6439" y="8752"/>
                                        <a:pt x="6030" y="8409"/>
                                      </a:cubicBezTo>
                                      <a:cubicBezTo>
                                        <a:pt x="5671" y="8108"/>
                                        <a:pt x="5362" y="7662"/>
                                        <a:pt x="5028" y="7288"/>
                                      </a:cubicBezTo>
                                      <a:cubicBezTo>
                                        <a:pt x="4248" y="3364"/>
                                        <a:pt x="5028" y="4298"/>
                                        <a:pt x="3357" y="3364"/>
                                      </a:cubicBezTo>
                                      <a:cubicBezTo>
                                        <a:pt x="3135" y="2990"/>
                                        <a:pt x="2851" y="2696"/>
                                        <a:pt x="2689" y="2243"/>
                                      </a:cubicBezTo>
                                      <a:cubicBezTo>
                                        <a:pt x="2508" y="1736"/>
                                        <a:pt x="2648" y="888"/>
                                        <a:pt x="2355" y="561"/>
                                      </a:cubicBezTo>
                                      <a:cubicBezTo>
                                        <a:pt x="1883" y="32"/>
                                        <a:pt x="1241" y="187"/>
                                        <a:pt x="685" y="0"/>
                                      </a:cubicBezTo>
                                      <a:cubicBezTo>
                                        <a:pt x="462" y="374"/>
                                        <a:pt x="61" y="598"/>
                                        <a:pt x="17" y="1121"/>
                                      </a:cubicBezTo>
                                      <a:cubicBezTo>
                                        <a:pt x="-103" y="2525"/>
                                        <a:pt x="412" y="4588"/>
                                        <a:pt x="1019" y="5606"/>
                                      </a:cubicBezTo>
                                      <a:cubicBezTo>
                                        <a:pt x="1303" y="6083"/>
                                        <a:pt x="1687" y="6354"/>
                                        <a:pt x="2021" y="6727"/>
                                      </a:cubicBezTo>
                                      <a:cubicBezTo>
                                        <a:pt x="2434" y="8806"/>
                                        <a:pt x="1965" y="7849"/>
                                        <a:pt x="2021" y="8409"/>
                                      </a:cubicBezTo>
                                      <a:close/>
                                    </a:path>
                                  </a:pathLst>
                                </a:custGeom>
                                <a:solidFill>
                                  <a:srgbClr val="006B6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52" name="Line"/>
                                <p:cNvSpPr/>
                                <p:nvPr/>
                              </p:nvSpPr>
                              <p:spPr>
                                <a:xfrm>
                                  <a:off x="5845699" y="2626508"/>
                                  <a:ext cx="270892" cy="531259"/>
                                </a:xfrm>
                                <a:custGeom>
                                  <a:avLst/>
                                  <a:gdLst/>
                                  <a:ahLst/>
                                  <a:cxnLst>
                                    <a:cxn ang="0">
                                      <a:pos x="wd2" y="hd2"/>
                                    </a:cxn>
                                    <a:cxn ang="5400000">
                                      <a:pos x="wd2" y="hd2"/>
                                    </a:cxn>
                                    <a:cxn ang="10800000">
                                      <a:pos x="wd2" y="hd2"/>
                                    </a:cxn>
                                    <a:cxn ang="16200000">
                                      <a:pos x="wd2" y="hd2"/>
                                    </a:cxn>
                                  </a:cxnLst>
                                  <a:rect l="0" t="0" r="r" b="b"/>
                                  <a:pathLst>
                                    <a:path w="21429" h="20711" fill="norm" stroke="1" extrusionOk="0">
                                      <a:moveTo>
                                        <a:pt x="7143" y="6894"/>
                                      </a:moveTo>
                                      <a:cubicBezTo>
                                        <a:pt x="8333" y="7101"/>
                                        <a:pt x="9638" y="7178"/>
                                        <a:pt x="10714" y="7515"/>
                                      </a:cubicBezTo>
                                      <a:cubicBezTo>
                                        <a:pt x="18885" y="10072"/>
                                        <a:pt x="6550" y="7619"/>
                                        <a:pt x="16667" y="9378"/>
                                      </a:cubicBezTo>
                                      <a:cubicBezTo>
                                        <a:pt x="17461" y="9792"/>
                                        <a:pt x="18546" y="10097"/>
                                        <a:pt x="19048" y="10620"/>
                                      </a:cubicBezTo>
                                      <a:cubicBezTo>
                                        <a:pt x="20170" y="11791"/>
                                        <a:pt x="21429" y="14347"/>
                                        <a:pt x="21429" y="14347"/>
                                      </a:cubicBezTo>
                                      <a:cubicBezTo>
                                        <a:pt x="21032" y="14968"/>
                                        <a:pt x="21126" y="15747"/>
                                        <a:pt x="20239" y="16210"/>
                                      </a:cubicBezTo>
                                      <a:cubicBezTo>
                                        <a:pt x="19351" y="16673"/>
                                        <a:pt x="17789" y="16538"/>
                                        <a:pt x="16667" y="16831"/>
                                      </a:cubicBezTo>
                                      <a:cubicBezTo>
                                        <a:pt x="15387" y="17165"/>
                                        <a:pt x="14286" y="17659"/>
                                        <a:pt x="13096" y="18073"/>
                                      </a:cubicBezTo>
                                      <a:cubicBezTo>
                                        <a:pt x="12535" y="18950"/>
                                        <a:pt x="12068" y="21337"/>
                                        <a:pt x="8333" y="20558"/>
                                      </a:cubicBezTo>
                                      <a:cubicBezTo>
                                        <a:pt x="7005" y="20280"/>
                                        <a:pt x="6746" y="19315"/>
                                        <a:pt x="5952" y="18694"/>
                                      </a:cubicBezTo>
                                      <a:cubicBezTo>
                                        <a:pt x="6349" y="18073"/>
                                        <a:pt x="6256" y="17294"/>
                                        <a:pt x="7143" y="16831"/>
                                      </a:cubicBezTo>
                                      <a:cubicBezTo>
                                        <a:pt x="8030" y="16368"/>
                                        <a:pt x="9638" y="16547"/>
                                        <a:pt x="10714" y="16210"/>
                                      </a:cubicBezTo>
                                      <a:cubicBezTo>
                                        <a:pt x="18885" y="13652"/>
                                        <a:pt x="6550" y="16106"/>
                                        <a:pt x="16667" y="14347"/>
                                      </a:cubicBezTo>
                                      <a:cubicBezTo>
                                        <a:pt x="16270" y="13519"/>
                                        <a:pt x="16384" y="12573"/>
                                        <a:pt x="15477" y="11862"/>
                                      </a:cubicBezTo>
                                      <a:cubicBezTo>
                                        <a:pt x="14158" y="10831"/>
                                        <a:pt x="10371" y="10353"/>
                                        <a:pt x="8333" y="9999"/>
                                      </a:cubicBezTo>
                                      <a:cubicBezTo>
                                        <a:pt x="7937" y="9171"/>
                                        <a:pt x="7875" y="8278"/>
                                        <a:pt x="7143" y="7515"/>
                                      </a:cubicBezTo>
                                      <a:cubicBezTo>
                                        <a:pt x="4451" y="4706"/>
                                        <a:pt x="3349" y="4293"/>
                                        <a:pt x="0" y="2546"/>
                                      </a:cubicBezTo>
                                      <a:cubicBezTo>
                                        <a:pt x="397" y="1718"/>
                                        <a:pt x="-171" y="535"/>
                                        <a:pt x="1190" y="62"/>
                                      </a:cubicBezTo>
                                      <a:cubicBezTo>
                                        <a:pt x="2124" y="-263"/>
                                        <a:pt x="3070" y="780"/>
                                        <a:pt x="3571" y="1304"/>
                                      </a:cubicBezTo>
                                      <a:cubicBezTo>
                                        <a:pt x="4694" y="2475"/>
                                        <a:pt x="5159" y="3788"/>
                                        <a:pt x="5952" y="5031"/>
                                      </a:cubicBezTo>
                                      <a:cubicBezTo>
                                        <a:pt x="6349" y="5652"/>
                                        <a:pt x="5952" y="6687"/>
                                        <a:pt x="7143" y="6894"/>
                                      </a:cubicBezTo>
                                      <a:lnTo>
                                        <a:pt x="14286" y="8136"/>
                                      </a:lnTo>
                                      <a:lnTo>
                                        <a:pt x="17858" y="8757"/>
                                      </a:lnTo>
                                    </a:path>
                                  </a:pathLst>
                                </a:custGeom>
                                <a:solidFill>
                                  <a:srgbClr val="006B6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54" name="Line"/>
                              <p:cNvSpPr/>
                              <p:nvPr/>
                            </p:nvSpPr>
                            <p:spPr>
                              <a:xfrm>
                                <a:off x="5294260" y="2641966"/>
                                <a:ext cx="755864" cy="495303"/>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15785" y="1394"/>
                                    </a:moveTo>
                                    <a:cubicBezTo>
                                      <a:pt x="15369" y="1858"/>
                                      <a:pt x="15033" y="2669"/>
                                      <a:pt x="14538" y="2787"/>
                                    </a:cubicBezTo>
                                    <a:cubicBezTo>
                                      <a:pt x="12608" y="3250"/>
                                      <a:pt x="13205" y="1863"/>
                                      <a:pt x="12046" y="697"/>
                                    </a:cubicBezTo>
                                    <a:cubicBezTo>
                                      <a:pt x="11671" y="319"/>
                                      <a:pt x="11215" y="232"/>
                                      <a:pt x="10800" y="0"/>
                                    </a:cubicBezTo>
                                    <a:cubicBezTo>
                                      <a:pt x="10108" y="232"/>
                                      <a:pt x="9372" y="230"/>
                                      <a:pt x="8723" y="697"/>
                                    </a:cubicBezTo>
                                    <a:cubicBezTo>
                                      <a:pt x="8113" y="1136"/>
                                      <a:pt x="7379" y="3515"/>
                                      <a:pt x="7062" y="4181"/>
                                    </a:cubicBezTo>
                                    <a:cubicBezTo>
                                      <a:pt x="6546" y="5261"/>
                                      <a:pt x="5704" y="6364"/>
                                      <a:pt x="4985" y="6968"/>
                                    </a:cubicBezTo>
                                    <a:cubicBezTo>
                                      <a:pt x="3825" y="7941"/>
                                      <a:pt x="1902" y="8105"/>
                                      <a:pt x="831" y="8361"/>
                                    </a:cubicBezTo>
                                    <a:cubicBezTo>
                                      <a:pt x="554" y="9058"/>
                                      <a:pt x="0" y="9614"/>
                                      <a:pt x="0" y="10452"/>
                                    </a:cubicBezTo>
                                    <a:cubicBezTo>
                                      <a:pt x="0" y="11109"/>
                                      <a:pt x="656" y="11258"/>
                                      <a:pt x="831" y="11845"/>
                                    </a:cubicBezTo>
                                    <a:cubicBezTo>
                                      <a:pt x="1222" y="13159"/>
                                      <a:pt x="1385" y="14632"/>
                                      <a:pt x="1662" y="16026"/>
                                    </a:cubicBezTo>
                                    <a:lnTo>
                                      <a:pt x="2077" y="18116"/>
                                    </a:lnTo>
                                    <a:cubicBezTo>
                                      <a:pt x="2492" y="17884"/>
                                      <a:pt x="2948" y="17797"/>
                                      <a:pt x="3323" y="17419"/>
                                    </a:cubicBezTo>
                                    <a:cubicBezTo>
                                      <a:pt x="3659" y="17081"/>
                                      <a:pt x="3763" y="16062"/>
                                      <a:pt x="4154" y="16026"/>
                                    </a:cubicBezTo>
                                    <a:lnTo>
                                      <a:pt x="10800" y="16723"/>
                                    </a:lnTo>
                                    <a:cubicBezTo>
                                      <a:pt x="14246" y="18650"/>
                                      <a:pt x="8825" y="15414"/>
                                      <a:pt x="14538" y="20206"/>
                                    </a:cubicBezTo>
                                    <a:lnTo>
                                      <a:pt x="16200" y="21600"/>
                                    </a:lnTo>
                                    <a:cubicBezTo>
                                      <a:pt x="16615" y="21368"/>
                                      <a:pt x="17137" y="21423"/>
                                      <a:pt x="17446" y="20903"/>
                                    </a:cubicBezTo>
                                    <a:cubicBezTo>
                                      <a:pt x="17756" y="20384"/>
                                      <a:pt x="17666" y="19470"/>
                                      <a:pt x="17862" y="18813"/>
                                    </a:cubicBezTo>
                                    <a:cubicBezTo>
                                      <a:pt x="18613" y="16292"/>
                                      <a:pt x="18501" y="16829"/>
                                      <a:pt x="19938" y="16026"/>
                                    </a:cubicBezTo>
                                    <a:cubicBezTo>
                                      <a:pt x="20215" y="14632"/>
                                      <a:pt x="21600" y="12310"/>
                                      <a:pt x="20769" y="11845"/>
                                    </a:cubicBezTo>
                                    <a:lnTo>
                                      <a:pt x="18277" y="10452"/>
                                    </a:lnTo>
                                    <a:cubicBezTo>
                                      <a:pt x="18000" y="9523"/>
                                      <a:pt x="17753" y="8566"/>
                                      <a:pt x="17446" y="7665"/>
                                    </a:cubicBezTo>
                                    <a:cubicBezTo>
                                      <a:pt x="16992" y="6330"/>
                                      <a:pt x="16503" y="5144"/>
                                      <a:pt x="15785" y="4181"/>
                                    </a:cubicBezTo>
                                    <a:cubicBezTo>
                                      <a:pt x="15395" y="3658"/>
                                      <a:pt x="14985" y="3162"/>
                                      <a:pt x="14538" y="2787"/>
                                    </a:cubicBezTo>
                                    <a:cubicBezTo>
                                      <a:pt x="14147" y="2459"/>
                                      <a:pt x="13292" y="2090"/>
                                      <a:pt x="13292" y="2090"/>
                                    </a:cubicBezTo>
                                  </a:path>
                                </a:pathLst>
                              </a:custGeom>
                              <a:solidFill>
                                <a:srgbClr val="E46C0A"/>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55" name="Line"/>
                              <p:cNvSpPr/>
                              <p:nvPr/>
                            </p:nvSpPr>
                            <p:spPr>
                              <a:xfrm>
                                <a:off x="3390881" y="2764255"/>
                                <a:ext cx="485607" cy="373115"/>
                              </a:xfrm>
                              <a:custGeom>
                                <a:avLst/>
                                <a:gdLst/>
                                <a:ahLst/>
                                <a:cxnLst>
                                  <a:cxn ang="0">
                                    <a:pos x="wd2" y="hd2"/>
                                  </a:cxn>
                                  <a:cxn ang="5400000">
                                    <a:pos x="wd2" y="hd2"/>
                                  </a:cxn>
                                  <a:cxn ang="10800000">
                                    <a:pos x="wd2" y="hd2"/>
                                  </a:cxn>
                                  <a:cxn ang="16200000">
                                    <a:pos x="wd2" y="hd2"/>
                                  </a:cxn>
                                </a:cxnLst>
                                <a:rect l="0" t="0" r="r" b="b"/>
                                <a:pathLst>
                                  <a:path w="20712" h="20637" fill="norm" stroke="1" extrusionOk="0">
                                    <a:moveTo>
                                      <a:pt x="158" y="2071"/>
                                    </a:moveTo>
                                    <a:cubicBezTo>
                                      <a:pt x="6119" y="1776"/>
                                      <a:pt x="12088" y="1702"/>
                                      <a:pt x="18042" y="1188"/>
                                    </a:cubicBezTo>
                                    <a:cubicBezTo>
                                      <a:pt x="18918" y="1112"/>
                                      <a:pt x="20110" y="-705"/>
                                      <a:pt x="20597" y="305"/>
                                    </a:cubicBezTo>
                                    <a:cubicBezTo>
                                      <a:pt x="21125" y="1400"/>
                                      <a:pt x="19694" y="2627"/>
                                      <a:pt x="19319" y="3837"/>
                                    </a:cubicBezTo>
                                    <a:cubicBezTo>
                                      <a:pt x="19054" y="4692"/>
                                      <a:pt x="18894" y="5603"/>
                                      <a:pt x="18681" y="6486"/>
                                    </a:cubicBezTo>
                                    <a:cubicBezTo>
                                      <a:pt x="18042" y="6191"/>
                                      <a:pt x="17425" y="5420"/>
                                      <a:pt x="16765" y="5603"/>
                                    </a:cubicBezTo>
                                    <a:cubicBezTo>
                                      <a:pt x="16174" y="5766"/>
                                      <a:pt x="15957" y="6849"/>
                                      <a:pt x="15487" y="7369"/>
                                    </a:cubicBezTo>
                                    <a:cubicBezTo>
                                      <a:pt x="14888" y="8032"/>
                                      <a:pt x="14210" y="8546"/>
                                      <a:pt x="13571" y="9135"/>
                                    </a:cubicBezTo>
                                    <a:cubicBezTo>
                                      <a:pt x="12016" y="15584"/>
                                      <a:pt x="11967" y="12627"/>
                                      <a:pt x="12932" y="17965"/>
                                    </a:cubicBezTo>
                                    <a:cubicBezTo>
                                      <a:pt x="12311" y="18537"/>
                                      <a:pt x="10117" y="20895"/>
                                      <a:pt x="9100" y="20614"/>
                                    </a:cubicBezTo>
                                    <a:cubicBezTo>
                                      <a:pt x="8509" y="20451"/>
                                      <a:pt x="8339" y="19276"/>
                                      <a:pt x="7822" y="18848"/>
                                    </a:cubicBezTo>
                                    <a:cubicBezTo>
                                      <a:pt x="7245" y="18369"/>
                                      <a:pt x="6545" y="18259"/>
                                      <a:pt x="5906" y="17965"/>
                                    </a:cubicBezTo>
                                    <a:cubicBezTo>
                                      <a:pt x="5404" y="15881"/>
                                      <a:pt x="5451" y="14762"/>
                                      <a:pt x="3990" y="13550"/>
                                    </a:cubicBezTo>
                                    <a:cubicBezTo>
                                      <a:pt x="3413" y="13071"/>
                                      <a:pt x="2713" y="12961"/>
                                      <a:pt x="2074" y="12667"/>
                                    </a:cubicBezTo>
                                    <a:cubicBezTo>
                                      <a:pt x="1428" y="11327"/>
                                      <a:pt x="158" y="9197"/>
                                      <a:pt x="158" y="7369"/>
                                    </a:cubicBezTo>
                                    <a:cubicBezTo>
                                      <a:pt x="158" y="5578"/>
                                      <a:pt x="-475" y="2411"/>
                                      <a:pt x="796" y="2071"/>
                                    </a:cubicBezTo>
                                    <a:cubicBezTo>
                                      <a:pt x="7067" y="393"/>
                                      <a:pt x="13571" y="2071"/>
                                      <a:pt x="19958" y="2071"/>
                                    </a:cubicBezTo>
                                  </a:path>
                                </a:pathLst>
                              </a:custGeom>
                              <a:solidFill>
                                <a:srgbClr val="E46C0A"/>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56" name="Line"/>
                              <p:cNvSpPr/>
                              <p:nvPr/>
                            </p:nvSpPr>
                            <p:spPr>
                              <a:xfrm>
                                <a:off x="2886881" y="1823466"/>
                                <a:ext cx="1229476" cy="857334"/>
                              </a:xfrm>
                              <a:custGeom>
                                <a:avLst/>
                                <a:gdLst/>
                                <a:ahLst/>
                                <a:cxnLst>
                                  <a:cxn ang="0">
                                    <a:pos x="wd2" y="hd2"/>
                                  </a:cxn>
                                  <a:cxn ang="5400000">
                                    <a:pos x="wd2" y="hd2"/>
                                  </a:cxn>
                                  <a:cxn ang="10800000">
                                    <a:pos x="wd2" y="hd2"/>
                                  </a:cxn>
                                  <a:cxn ang="16200000">
                                    <a:pos x="wd2" y="hd2"/>
                                  </a:cxn>
                                </a:cxnLst>
                                <a:rect l="0" t="0" r="r" b="b"/>
                                <a:pathLst>
                                  <a:path w="21310" h="20465" fill="norm" stroke="1" extrusionOk="0">
                                    <a:moveTo>
                                      <a:pt x="9" y="10433"/>
                                    </a:moveTo>
                                    <a:cubicBezTo>
                                      <a:pt x="2976" y="8976"/>
                                      <a:pt x="1451" y="9577"/>
                                      <a:pt x="8041" y="10433"/>
                                    </a:cubicBezTo>
                                    <a:cubicBezTo>
                                      <a:pt x="8585" y="10504"/>
                                      <a:pt x="9596" y="11196"/>
                                      <a:pt x="9596" y="11196"/>
                                    </a:cubicBezTo>
                                    <a:cubicBezTo>
                                      <a:pt x="10805" y="11069"/>
                                      <a:pt x="12019" y="11023"/>
                                      <a:pt x="13223" y="10814"/>
                                    </a:cubicBezTo>
                                    <a:cubicBezTo>
                                      <a:pt x="13494" y="10767"/>
                                      <a:pt x="13766" y="10640"/>
                                      <a:pt x="14000" y="10433"/>
                                    </a:cubicBezTo>
                                    <a:cubicBezTo>
                                      <a:pt x="14210" y="10248"/>
                                      <a:pt x="14328" y="9895"/>
                                      <a:pt x="14518" y="9670"/>
                                    </a:cubicBezTo>
                                    <a:cubicBezTo>
                                      <a:pt x="14762" y="9383"/>
                                      <a:pt x="15037" y="9161"/>
                                      <a:pt x="15296" y="8907"/>
                                    </a:cubicBezTo>
                                    <a:cubicBezTo>
                                      <a:pt x="15641" y="9034"/>
                                      <a:pt x="16014" y="9054"/>
                                      <a:pt x="16332" y="9288"/>
                                    </a:cubicBezTo>
                                    <a:cubicBezTo>
                                      <a:pt x="16551" y="9449"/>
                                      <a:pt x="16641" y="9866"/>
                                      <a:pt x="16850" y="10051"/>
                                    </a:cubicBezTo>
                                    <a:cubicBezTo>
                                      <a:pt x="17084" y="10258"/>
                                      <a:pt x="17368" y="10306"/>
                                      <a:pt x="17628" y="10433"/>
                                    </a:cubicBezTo>
                                    <a:cubicBezTo>
                                      <a:pt x="17887" y="10814"/>
                                      <a:pt x="18372" y="11040"/>
                                      <a:pt x="18405" y="11578"/>
                                    </a:cubicBezTo>
                                    <a:cubicBezTo>
                                      <a:pt x="18469" y="12622"/>
                                      <a:pt x="18074" y="13618"/>
                                      <a:pt x="17887" y="14630"/>
                                    </a:cubicBezTo>
                                    <a:cubicBezTo>
                                      <a:pt x="17815" y="15018"/>
                                      <a:pt x="17798" y="15461"/>
                                      <a:pt x="17628" y="15775"/>
                                    </a:cubicBezTo>
                                    <a:cubicBezTo>
                                      <a:pt x="17433" y="16133"/>
                                      <a:pt x="17109" y="16284"/>
                                      <a:pt x="16850" y="16538"/>
                                    </a:cubicBezTo>
                                    <a:cubicBezTo>
                                      <a:pt x="17023" y="17683"/>
                                      <a:pt x="17012" y="18923"/>
                                      <a:pt x="17368" y="19972"/>
                                    </a:cubicBezTo>
                                    <a:cubicBezTo>
                                      <a:pt x="17491" y="20332"/>
                                      <a:pt x="17953" y="20638"/>
                                      <a:pt x="18146" y="20354"/>
                                    </a:cubicBezTo>
                                    <a:cubicBezTo>
                                      <a:pt x="18532" y="19785"/>
                                      <a:pt x="18420" y="18784"/>
                                      <a:pt x="18664" y="18064"/>
                                    </a:cubicBezTo>
                                    <a:cubicBezTo>
                                      <a:pt x="19019" y="17020"/>
                                      <a:pt x="19212" y="16292"/>
                                      <a:pt x="19700" y="15393"/>
                                    </a:cubicBezTo>
                                    <a:cubicBezTo>
                                      <a:pt x="19853" y="15112"/>
                                      <a:pt x="20009" y="14815"/>
                                      <a:pt x="20219" y="14630"/>
                                    </a:cubicBezTo>
                                    <a:cubicBezTo>
                                      <a:pt x="20453" y="14423"/>
                                      <a:pt x="20737" y="14376"/>
                                      <a:pt x="20996" y="14249"/>
                                    </a:cubicBezTo>
                                    <a:cubicBezTo>
                                      <a:pt x="21082" y="13867"/>
                                      <a:pt x="21448" y="13388"/>
                                      <a:pt x="21255" y="13104"/>
                                    </a:cubicBezTo>
                                    <a:cubicBezTo>
                                      <a:pt x="20869" y="12535"/>
                                      <a:pt x="19700" y="12341"/>
                                      <a:pt x="19700" y="12341"/>
                                    </a:cubicBezTo>
                                    <a:cubicBezTo>
                                      <a:pt x="19528" y="12086"/>
                                      <a:pt x="19335" y="11859"/>
                                      <a:pt x="19182" y="11578"/>
                                    </a:cubicBezTo>
                                    <a:cubicBezTo>
                                      <a:pt x="18988" y="11219"/>
                                      <a:pt x="18903" y="10726"/>
                                      <a:pt x="18664" y="10433"/>
                                    </a:cubicBezTo>
                                    <a:cubicBezTo>
                                      <a:pt x="18237" y="9909"/>
                                      <a:pt x="17390" y="9553"/>
                                      <a:pt x="16850" y="9288"/>
                                    </a:cubicBezTo>
                                    <a:cubicBezTo>
                                      <a:pt x="16764" y="8907"/>
                                      <a:pt x="16784" y="8428"/>
                                      <a:pt x="16591" y="8143"/>
                                    </a:cubicBezTo>
                                    <a:cubicBezTo>
                                      <a:pt x="16398" y="7859"/>
                                      <a:pt x="15880" y="8152"/>
                                      <a:pt x="15814" y="7762"/>
                                    </a:cubicBezTo>
                                    <a:cubicBezTo>
                                      <a:pt x="15666" y="6889"/>
                                      <a:pt x="15987" y="5981"/>
                                      <a:pt x="16073" y="5091"/>
                                    </a:cubicBezTo>
                                    <a:cubicBezTo>
                                      <a:pt x="15900" y="4837"/>
                                      <a:pt x="15773" y="4489"/>
                                      <a:pt x="15555" y="4328"/>
                                    </a:cubicBezTo>
                                    <a:cubicBezTo>
                                      <a:pt x="15066" y="3968"/>
                                      <a:pt x="14000" y="3565"/>
                                      <a:pt x="14000" y="3565"/>
                                    </a:cubicBezTo>
                                    <a:cubicBezTo>
                                      <a:pt x="13485" y="3059"/>
                                      <a:pt x="13089" y="2235"/>
                                      <a:pt x="12446" y="3183"/>
                                    </a:cubicBezTo>
                                    <a:cubicBezTo>
                                      <a:pt x="12253" y="3468"/>
                                      <a:pt x="12273" y="3946"/>
                                      <a:pt x="12187" y="4328"/>
                                    </a:cubicBezTo>
                                    <a:cubicBezTo>
                                      <a:pt x="8686" y="3469"/>
                                      <a:pt x="12041" y="4614"/>
                                      <a:pt x="9855" y="3183"/>
                                    </a:cubicBezTo>
                                    <a:cubicBezTo>
                                      <a:pt x="9356" y="2856"/>
                                      <a:pt x="8300" y="2420"/>
                                      <a:pt x="8300" y="2420"/>
                                    </a:cubicBezTo>
                                    <a:cubicBezTo>
                                      <a:pt x="7535" y="-962"/>
                                      <a:pt x="8325" y="42"/>
                                      <a:pt x="5450" y="512"/>
                                    </a:cubicBezTo>
                                    <a:cubicBezTo>
                                      <a:pt x="3248" y="1593"/>
                                      <a:pt x="5933" y="86"/>
                                      <a:pt x="4155" y="1657"/>
                                    </a:cubicBezTo>
                                    <a:cubicBezTo>
                                      <a:pt x="3920" y="1864"/>
                                      <a:pt x="3622" y="1859"/>
                                      <a:pt x="3377" y="2038"/>
                                    </a:cubicBezTo>
                                    <a:cubicBezTo>
                                      <a:pt x="3099" y="2244"/>
                                      <a:pt x="2859" y="2547"/>
                                      <a:pt x="2600" y="2802"/>
                                    </a:cubicBezTo>
                                    <a:cubicBezTo>
                                      <a:pt x="2514" y="3183"/>
                                      <a:pt x="2511" y="3632"/>
                                      <a:pt x="2341" y="3946"/>
                                    </a:cubicBezTo>
                                    <a:cubicBezTo>
                                      <a:pt x="1976" y="4619"/>
                                      <a:pt x="1298" y="4840"/>
                                      <a:pt x="786" y="5091"/>
                                    </a:cubicBezTo>
                                    <a:cubicBezTo>
                                      <a:pt x="614" y="5345"/>
                                      <a:pt x="364" y="5523"/>
                                      <a:pt x="268" y="5854"/>
                                    </a:cubicBezTo>
                                    <a:cubicBezTo>
                                      <a:pt x="-20" y="6843"/>
                                      <a:pt x="-152" y="9123"/>
                                      <a:pt x="268" y="10051"/>
                                    </a:cubicBezTo>
                                    <a:cubicBezTo>
                                      <a:pt x="412" y="10369"/>
                                      <a:pt x="786" y="10051"/>
                                      <a:pt x="1045" y="10051"/>
                                    </a:cubicBezTo>
                                  </a:path>
                                </a:pathLst>
                              </a:custGeom>
                              <a:solidFill>
                                <a:srgbClr val="E46C0A"/>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57" name="Shape"/>
                              <p:cNvSpPr/>
                              <p:nvPr/>
                            </p:nvSpPr>
                            <p:spPr>
                              <a:xfrm>
                                <a:off x="3709930" y="1638688"/>
                                <a:ext cx="969967" cy="669905"/>
                              </a:xfrm>
                              <a:custGeom>
                                <a:avLst/>
                                <a:gdLst/>
                                <a:ahLst/>
                                <a:cxnLst>
                                  <a:cxn ang="0">
                                    <a:pos x="wd2" y="hd2"/>
                                  </a:cxn>
                                  <a:cxn ang="5400000">
                                    <a:pos x="wd2" y="hd2"/>
                                  </a:cxn>
                                  <a:cxn ang="10800000">
                                    <a:pos x="wd2" y="hd2"/>
                                  </a:cxn>
                                  <a:cxn ang="16200000">
                                    <a:pos x="wd2" y="hd2"/>
                                  </a:cxn>
                                </a:cxnLst>
                                <a:rect l="0" t="0" r="r" b="b"/>
                                <a:pathLst>
                                  <a:path w="21600" h="21099" fill="norm" stroke="1" extrusionOk="0">
                                    <a:moveTo>
                                      <a:pt x="0" y="3015"/>
                                    </a:moveTo>
                                    <a:cubicBezTo>
                                      <a:pt x="554" y="5527"/>
                                      <a:pt x="0" y="4355"/>
                                      <a:pt x="2326" y="5527"/>
                                    </a:cubicBezTo>
                                    <a:lnTo>
                                      <a:pt x="3323" y="6029"/>
                                    </a:lnTo>
                                    <a:cubicBezTo>
                                      <a:pt x="3434" y="6699"/>
                                      <a:pt x="3655" y="7348"/>
                                      <a:pt x="3655" y="8039"/>
                                    </a:cubicBezTo>
                                    <a:cubicBezTo>
                                      <a:pt x="3655" y="8568"/>
                                      <a:pt x="3266" y="9023"/>
                                      <a:pt x="3323" y="9546"/>
                                    </a:cubicBezTo>
                                    <a:cubicBezTo>
                                      <a:pt x="3462" y="10801"/>
                                      <a:pt x="4403" y="11471"/>
                                      <a:pt x="4985" y="12057"/>
                                    </a:cubicBezTo>
                                    <a:cubicBezTo>
                                      <a:pt x="5095" y="12559"/>
                                      <a:pt x="5098" y="13151"/>
                                      <a:pt x="5317" y="13564"/>
                                    </a:cubicBezTo>
                                    <a:cubicBezTo>
                                      <a:pt x="7112" y="16955"/>
                                      <a:pt x="5657" y="11584"/>
                                      <a:pt x="6978" y="16578"/>
                                    </a:cubicBezTo>
                                    <a:cubicBezTo>
                                      <a:pt x="7239" y="17561"/>
                                      <a:pt x="7643" y="19592"/>
                                      <a:pt x="7643" y="19592"/>
                                    </a:cubicBezTo>
                                    <a:cubicBezTo>
                                      <a:pt x="8308" y="19425"/>
                                      <a:pt x="8983" y="19337"/>
                                      <a:pt x="9637" y="19090"/>
                                    </a:cubicBezTo>
                                    <a:cubicBezTo>
                                      <a:pt x="10317" y="18833"/>
                                      <a:pt x="11631" y="18085"/>
                                      <a:pt x="11631" y="18085"/>
                                    </a:cubicBezTo>
                                    <a:cubicBezTo>
                                      <a:pt x="11742" y="17583"/>
                                      <a:pt x="11963" y="17108"/>
                                      <a:pt x="11963" y="16578"/>
                                    </a:cubicBezTo>
                                    <a:cubicBezTo>
                                      <a:pt x="11963" y="14168"/>
                                      <a:pt x="10615" y="14633"/>
                                      <a:pt x="9305" y="14066"/>
                                    </a:cubicBezTo>
                                    <a:cubicBezTo>
                                      <a:pt x="8999" y="13604"/>
                                      <a:pt x="8061" y="12486"/>
                                      <a:pt x="8308" y="11555"/>
                                    </a:cubicBezTo>
                                    <a:cubicBezTo>
                                      <a:pt x="8456" y="10994"/>
                                      <a:pt x="8972" y="10885"/>
                                      <a:pt x="9305" y="10550"/>
                                    </a:cubicBezTo>
                                    <a:cubicBezTo>
                                      <a:pt x="9748" y="10718"/>
                                      <a:pt x="10196" y="10854"/>
                                      <a:pt x="10634" y="11052"/>
                                    </a:cubicBezTo>
                                    <a:cubicBezTo>
                                      <a:pt x="11305" y="11357"/>
                                      <a:pt x="11963" y="11722"/>
                                      <a:pt x="12628" y="12057"/>
                                    </a:cubicBezTo>
                                    <a:cubicBezTo>
                                      <a:pt x="12960" y="12225"/>
                                      <a:pt x="13285" y="12431"/>
                                      <a:pt x="13625" y="12559"/>
                                    </a:cubicBezTo>
                                    <a:cubicBezTo>
                                      <a:pt x="15502" y="13269"/>
                                      <a:pt x="14506" y="12926"/>
                                      <a:pt x="16615" y="13564"/>
                                    </a:cubicBezTo>
                                    <a:cubicBezTo>
                                      <a:pt x="16948" y="13899"/>
                                      <a:pt x="17330" y="14142"/>
                                      <a:pt x="17612" y="14569"/>
                                    </a:cubicBezTo>
                                    <a:cubicBezTo>
                                      <a:pt x="17895" y="14996"/>
                                      <a:pt x="18027" y="15604"/>
                                      <a:pt x="18277" y="16076"/>
                                    </a:cubicBezTo>
                                    <a:cubicBezTo>
                                      <a:pt x="18473" y="16446"/>
                                      <a:pt x="18746" y="16711"/>
                                      <a:pt x="18942" y="17080"/>
                                    </a:cubicBezTo>
                                    <a:cubicBezTo>
                                      <a:pt x="19191" y="17552"/>
                                      <a:pt x="19428" y="18047"/>
                                      <a:pt x="19606" y="18587"/>
                                    </a:cubicBezTo>
                                    <a:cubicBezTo>
                                      <a:pt x="19763" y="19061"/>
                                      <a:pt x="19720" y="19681"/>
                                      <a:pt x="19938" y="20094"/>
                                    </a:cubicBezTo>
                                    <a:cubicBezTo>
                                      <a:pt x="20188" y="20566"/>
                                      <a:pt x="20603" y="20764"/>
                                      <a:pt x="20935" y="21099"/>
                                    </a:cubicBezTo>
                                    <a:cubicBezTo>
                                      <a:pt x="21046" y="20597"/>
                                      <a:pt x="21268" y="20122"/>
                                      <a:pt x="21268" y="19592"/>
                                    </a:cubicBezTo>
                                    <a:cubicBezTo>
                                      <a:pt x="21268" y="18330"/>
                                      <a:pt x="20607" y="17594"/>
                                      <a:pt x="20271" y="16578"/>
                                    </a:cubicBezTo>
                                    <a:cubicBezTo>
                                      <a:pt x="19730" y="14944"/>
                                      <a:pt x="20226" y="15004"/>
                                      <a:pt x="19274" y="13564"/>
                                    </a:cubicBezTo>
                                    <a:cubicBezTo>
                                      <a:pt x="18991" y="13137"/>
                                      <a:pt x="18609" y="12894"/>
                                      <a:pt x="18277" y="12559"/>
                                    </a:cubicBezTo>
                                    <a:cubicBezTo>
                                      <a:pt x="18831" y="10048"/>
                                      <a:pt x="18277" y="11220"/>
                                      <a:pt x="20603" y="10048"/>
                                    </a:cubicBezTo>
                                    <a:lnTo>
                                      <a:pt x="21600" y="9546"/>
                                    </a:lnTo>
                                    <a:cubicBezTo>
                                      <a:pt x="21489" y="9043"/>
                                      <a:pt x="21448" y="8493"/>
                                      <a:pt x="21268" y="8039"/>
                                    </a:cubicBezTo>
                                    <a:cubicBezTo>
                                      <a:pt x="21106" y="7632"/>
                                      <a:pt x="20743" y="7457"/>
                                      <a:pt x="20603" y="7034"/>
                                    </a:cubicBezTo>
                                    <a:cubicBezTo>
                                      <a:pt x="19219" y="2849"/>
                                      <a:pt x="20860" y="4948"/>
                                      <a:pt x="18942" y="3015"/>
                                    </a:cubicBezTo>
                                    <a:cubicBezTo>
                                      <a:pt x="18166" y="-501"/>
                                      <a:pt x="18942" y="-334"/>
                                      <a:pt x="17280" y="504"/>
                                    </a:cubicBezTo>
                                    <a:cubicBezTo>
                                      <a:pt x="16948" y="839"/>
                                      <a:pt x="16565" y="1081"/>
                                      <a:pt x="16283" y="1508"/>
                                    </a:cubicBezTo>
                                    <a:cubicBezTo>
                                      <a:pt x="16001" y="1935"/>
                                      <a:pt x="15930" y="2638"/>
                                      <a:pt x="15618" y="3015"/>
                                    </a:cubicBezTo>
                                    <a:cubicBezTo>
                                      <a:pt x="15345" y="3346"/>
                                      <a:pt x="14935" y="3281"/>
                                      <a:pt x="14622" y="3518"/>
                                    </a:cubicBezTo>
                                    <a:cubicBezTo>
                                      <a:pt x="14264" y="3788"/>
                                      <a:pt x="13957" y="4187"/>
                                      <a:pt x="13625" y="4522"/>
                                    </a:cubicBezTo>
                                    <a:cubicBezTo>
                                      <a:pt x="12905" y="4087"/>
                                      <a:pt x="11785" y="2782"/>
                                      <a:pt x="10966" y="4020"/>
                                    </a:cubicBezTo>
                                    <a:cubicBezTo>
                                      <a:pt x="10718" y="4394"/>
                                      <a:pt x="10745" y="5025"/>
                                      <a:pt x="10634" y="5527"/>
                                    </a:cubicBezTo>
                                    <a:cubicBezTo>
                                      <a:pt x="10634" y="5527"/>
                                      <a:pt x="11520" y="8541"/>
                                      <a:pt x="10634" y="8541"/>
                                    </a:cubicBezTo>
                                    <a:cubicBezTo>
                                      <a:pt x="10234" y="8541"/>
                                      <a:pt x="10252" y="7461"/>
                                      <a:pt x="9969" y="7034"/>
                                    </a:cubicBezTo>
                                    <a:cubicBezTo>
                                      <a:pt x="9687" y="6607"/>
                                      <a:pt x="9363" y="6156"/>
                                      <a:pt x="8972" y="6029"/>
                                    </a:cubicBezTo>
                                    <a:cubicBezTo>
                                      <a:pt x="7776" y="5642"/>
                                      <a:pt x="6535" y="5694"/>
                                      <a:pt x="5317" y="5527"/>
                                    </a:cubicBezTo>
                                    <a:cubicBezTo>
                                      <a:pt x="2108" y="3910"/>
                                      <a:pt x="7097" y="6503"/>
                                      <a:pt x="2991" y="4020"/>
                                    </a:cubicBezTo>
                                    <a:cubicBezTo>
                                      <a:pt x="2340" y="3627"/>
                                      <a:pt x="1662" y="3350"/>
                                      <a:pt x="997" y="3015"/>
                                    </a:cubicBezTo>
                                    <a:lnTo>
                                      <a:pt x="0" y="2513"/>
                                    </a:lnTo>
                                    <a:lnTo>
                                      <a:pt x="0" y="3015"/>
                                    </a:lnTo>
                                    <a:close/>
                                  </a:path>
                                </a:pathLst>
                              </a:custGeom>
                              <a:solidFill>
                                <a:srgbClr val="E46C0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grpSp>
                        <p:sp>
                          <p:nvSpPr>
                            <p:cNvPr id="259" name="Line"/>
                            <p:cNvSpPr/>
                            <p:nvPr/>
                          </p:nvSpPr>
                          <p:spPr>
                            <a:xfrm>
                              <a:off x="3295775" y="382948"/>
                              <a:ext cx="3439938" cy="1435105"/>
                            </a:xfrm>
                            <a:custGeom>
                              <a:avLst/>
                              <a:gdLst/>
                              <a:ahLst/>
                              <a:cxnLst>
                                <a:cxn ang="0">
                                  <a:pos x="wd2" y="hd2"/>
                                </a:cxn>
                                <a:cxn ang="5400000">
                                  <a:pos x="wd2" y="hd2"/>
                                </a:cxn>
                                <a:cxn ang="10800000">
                                  <a:pos x="wd2" y="hd2"/>
                                </a:cxn>
                                <a:cxn ang="16200000">
                                  <a:pos x="wd2" y="hd2"/>
                                </a:cxn>
                              </a:cxnLst>
                              <a:rect l="0" t="0" r="r" b="b"/>
                              <a:pathLst>
                                <a:path w="21490" h="21600" fill="norm" stroke="1" extrusionOk="0">
                                  <a:moveTo>
                                    <a:pt x="2532" y="13200"/>
                                  </a:moveTo>
                                  <a:cubicBezTo>
                                    <a:pt x="2625" y="13360"/>
                                    <a:pt x="2742" y="13455"/>
                                    <a:pt x="2812" y="13680"/>
                                  </a:cubicBezTo>
                                  <a:cubicBezTo>
                                    <a:pt x="2873" y="13878"/>
                                    <a:pt x="2861" y="14174"/>
                                    <a:pt x="2905" y="14400"/>
                                  </a:cubicBezTo>
                                  <a:cubicBezTo>
                                    <a:pt x="3267" y="16261"/>
                                    <a:pt x="2951" y="14030"/>
                                    <a:pt x="3185" y="15840"/>
                                  </a:cubicBezTo>
                                  <a:cubicBezTo>
                                    <a:pt x="3123" y="16000"/>
                                    <a:pt x="3054" y="16143"/>
                                    <a:pt x="2999" y="16320"/>
                                  </a:cubicBezTo>
                                  <a:cubicBezTo>
                                    <a:pt x="2775" y="17037"/>
                                    <a:pt x="2879" y="17123"/>
                                    <a:pt x="2532" y="17520"/>
                                  </a:cubicBezTo>
                                  <a:cubicBezTo>
                                    <a:pt x="2352" y="17725"/>
                                    <a:pt x="2158" y="17840"/>
                                    <a:pt x="1971" y="18000"/>
                                  </a:cubicBezTo>
                                  <a:lnTo>
                                    <a:pt x="1691" y="18240"/>
                                  </a:lnTo>
                                  <a:cubicBezTo>
                                    <a:pt x="1601" y="18586"/>
                                    <a:pt x="1336" y="19199"/>
                                    <a:pt x="1598" y="19680"/>
                                  </a:cubicBezTo>
                                  <a:cubicBezTo>
                                    <a:pt x="1758" y="19974"/>
                                    <a:pt x="2158" y="20160"/>
                                    <a:pt x="2158" y="20160"/>
                                  </a:cubicBezTo>
                                  <a:cubicBezTo>
                                    <a:pt x="2229" y="19615"/>
                                    <a:pt x="2236" y="19069"/>
                                    <a:pt x="2532" y="18960"/>
                                  </a:cubicBezTo>
                                  <a:cubicBezTo>
                                    <a:pt x="2659" y="18913"/>
                                    <a:pt x="2782" y="19105"/>
                                    <a:pt x="2905" y="19200"/>
                                  </a:cubicBezTo>
                                  <a:cubicBezTo>
                                    <a:pt x="3094" y="19345"/>
                                    <a:pt x="3279" y="19520"/>
                                    <a:pt x="3466" y="19680"/>
                                  </a:cubicBezTo>
                                  <a:lnTo>
                                    <a:pt x="4866" y="20880"/>
                                  </a:lnTo>
                                  <a:lnTo>
                                    <a:pt x="5147" y="21120"/>
                                  </a:lnTo>
                                  <a:cubicBezTo>
                                    <a:pt x="5240" y="21040"/>
                                    <a:pt x="5411" y="21130"/>
                                    <a:pt x="5427" y="20880"/>
                                  </a:cubicBezTo>
                                  <a:cubicBezTo>
                                    <a:pt x="5457" y="20410"/>
                                    <a:pt x="5160" y="19370"/>
                                    <a:pt x="5053" y="18960"/>
                                  </a:cubicBezTo>
                                  <a:cubicBezTo>
                                    <a:pt x="5084" y="18720"/>
                                    <a:pt x="5147" y="18493"/>
                                    <a:pt x="5147" y="18240"/>
                                  </a:cubicBezTo>
                                  <a:cubicBezTo>
                                    <a:pt x="5147" y="16851"/>
                                    <a:pt x="5060" y="17313"/>
                                    <a:pt x="4866" y="16320"/>
                                  </a:cubicBezTo>
                                  <a:cubicBezTo>
                                    <a:pt x="4822" y="16094"/>
                                    <a:pt x="4804" y="15840"/>
                                    <a:pt x="4773" y="15600"/>
                                  </a:cubicBezTo>
                                  <a:cubicBezTo>
                                    <a:pt x="4804" y="15280"/>
                                    <a:pt x="4831" y="14957"/>
                                    <a:pt x="4866" y="14640"/>
                                  </a:cubicBezTo>
                                  <a:cubicBezTo>
                                    <a:pt x="4893" y="14397"/>
                                    <a:pt x="4862" y="13956"/>
                                    <a:pt x="4960" y="13920"/>
                                  </a:cubicBezTo>
                                  <a:cubicBezTo>
                                    <a:pt x="5155" y="13848"/>
                                    <a:pt x="5333" y="14240"/>
                                    <a:pt x="5520" y="14400"/>
                                  </a:cubicBezTo>
                                  <a:lnTo>
                                    <a:pt x="5800" y="14640"/>
                                  </a:lnTo>
                                  <a:cubicBezTo>
                                    <a:pt x="6018" y="14560"/>
                                    <a:pt x="6242" y="14549"/>
                                    <a:pt x="6454" y="14400"/>
                                  </a:cubicBezTo>
                                  <a:cubicBezTo>
                                    <a:pt x="6588" y="14306"/>
                                    <a:pt x="6689" y="13963"/>
                                    <a:pt x="6828" y="13920"/>
                                  </a:cubicBezTo>
                                  <a:cubicBezTo>
                                    <a:pt x="7477" y="13720"/>
                                    <a:pt x="8135" y="13760"/>
                                    <a:pt x="8789" y="13680"/>
                                  </a:cubicBezTo>
                                  <a:cubicBezTo>
                                    <a:pt x="9131" y="13840"/>
                                    <a:pt x="9472" y="14027"/>
                                    <a:pt x="9816" y="14160"/>
                                  </a:cubicBezTo>
                                  <a:cubicBezTo>
                                    <a:pt x="10787" y="14534"/>
                                    <a:pt x="10444" y="13854"/>
                                    <a:pt x="10843" y="14880"/>
                                  </a:cubicBezTo>
                                  <a:cubicBezTo>
                                    <a:pt x="11030" y="14720"/>
                                    <a:pt x="11208" y="14450"/>
                                    <a:pt x="11404" y="14400"/>
                                  </a:cubicBezTo>
                                  <a:cubicBezTo>
                                    <a:pt x="11531" y="14367"/>
                                    <a:pt x="11651" y="14586"/>
                                    <a:pt x="11777" y="14640"/>
                                  </a:cubicBezTo>
                                  <a:cubicBezTo>
                                    <a:pt x="12264" y="14849"/>
                                    <a:pt x="12543" y="14805"/>
                                    <a:pt x="12991" y="15120"/>
                                  </a:cubicBezTo>
                                  <a:cubicBezTo>
                                    <a:pt x="13181" y="15253"/>
                                    <a:pt x="13365" y="15440"/>
                                    <a:pt x="13552" y="15600"/>
                                  </a:cubicBezTo>
                                  <a:lnTo>
                                    <a:pt x="13832" y="15840"/>
                                  </a:lnTo>
                                  <a:cubicBezTo>
                                    <a:pt x="13925" y="15760"/>
                                    <a:pt x="14014" y="15600"/>
                                    <a:pt x="14112" y="15600"/>
                                  </a:cubicBezTo>
                                  <a:cubicBezTo>
                                    <a:pt x="14211" y="15600"/>
                                    <a:pt x="14356" y="15605"/>
                                    <a:pt x="14392" y="15840"/>
                                  </a:cubicBezTo>
                                  <a:cubicBezTo>
                                    <a:pt x="14468" y="16324"/>
                                    <a:pt x="14199" y="17186"/>
                                    <a:pt x="14112" y="17520"/>
                                  </a:cubicBezTo>
                                  <a:cubicBezTo>
                                    <a:pt x="14081" y="18080"/>
                                    <a:pt x="14082" y="18658"/>
                                    <a:pt x="14019" y="19200"/>
                                  </a:cubicBezTo>
                                  <a:cubicBezTo>
                                    <a:pt x="13986" y="19476"/>
                                    <a:pt x="13801" y="19643"/>
                                    <a:pt x="13832" y="19920"/>
                                  </a:cubicBezTo>
                                  <a:cubicBezTo>
                                    <a:pt x="13880" y="20355"/>
                                    <a:pt x="14206" y="20880"/>
                                    <a:pt x="14206" y="20880"/>
                                  </a:cubicBezTo>
                                  <a:cubicBezTo>
                                    <a:pt x="14237" y="21120"/>
                                    <a:pt x="14200" y="21600"/>
                                    <a:pt x="14299" y="21600"/>
                                  </a:cubicBezTo>
                                  <a:cubicBezTo>
                                    <a:pt x="14411" y="21600"/>
                                    <a:pt x="14406" y="21084"/>
                                    <a:pt x="14486" y="20880"/>
                                  </a:cubicBezTo>
                                  <a:cubicBezTo>
                                    <a:pt x="14853" y="19935"/>
                                    <a:pt x="14675" y="20870"/>
                                    <a:pt x="14953" y="19920"/>
                                  </a:cubicBezTo>
                                  <a:cubicBezTo>
                                    <a:pt x="15087" y="19458"/>
                                    <a:pt x="15326" y="18480"/>
                                    <a:pt x="15326" y="18480"/>
                                  </a:cubicBezTo>
                                  <a:cubicBezTo>
                                    <a:pt x="15388" y="18000"/>
                                    <a:pt x="15485" y="17541"/>
                                    <a:pt x="15513" y="17040"/>
                                  </a:cubicBezTo>
                                  <a:cubicBezTo>
                                    <a:pt x="15544" y="16480"/>
                                    <a:pt x="15537" y="15897"/>
                                    <a:pt x="15606" y="15360"/>
                                  </a:cubicBezTo>
                                  <a:cubicBezTo>
                                    <a:pt x="15634" y="15145"/>
                                    <a:pt x="15731" y="15040"/>
                                    <a:pt x="15793" y="14880"/>
                                  </a:cubicBezTo>
                                  <a:cubicBezTo>
                                    <a:pt x="15824" y="14640"/>
                                    <a:pt x="15863" y="14405"/>
                                    <a:pt x="15887" y="14160"/>
                                  </a:cubicBezTo>
                                  <a:cubicBezTo>
                                    <a:pt x="15925" y="13764"/>
                                    <a:pt x="15901" y="13314"/>
                                    <a:pt x="15980" y="12960"/>
                                  </a:cubicBezTo>
                                  <a:cubicBezTo>
                                    <a:pt x="16036" y="12710"/>
                                    <a:pt x="16167" y="12640"/>
                                    <a:pt x="16260" y="12480"/>
                                  </a:cubicBezTo>
                                  <a:cubicBezTo>
                                    <a:pt x="16478" y="12640"/>
                                    <a:pt x="16703" y="12744"/>
                                    <a:pt x="16914" y="12960"/>
                                  </a:cubicBezTo>
                                  <a:cubicBezTo>
                                    <a:pt x="17018" y="13067"/>
                                    <a:pt x="17084" y="13497"/>
                                    <a:pt x="17194" y="13440"/>
                                  </a:cubicBezTo>
                                  <a:cubicBezTo>
                                    <a:pt x="17304" y="13383"/>
                                    <a:pt x="17311" y="12945"/>
                                    <a:pt x="17381" y="12720"/>
                                  </a:cubicBezTo>
                                  <a:cubicBezTo>
                                    <a:pt x="17436" y="12543"/>
                                    <a:pt x="17513" y="12417"/>
                                    <a:pt x="17568" y="12240"/>
                                  </a:cubicBezTo>
                                  <a:cubicBezTo>
                                    <a:pt x="18039" y="10726"/>
                                    <a:pt x="17490" y="12199"/>
                                    <a:pt x="17941" y="11040"/>
                                  </a:cubicBezTo>
                                  <a:cubicBezTo>
                                    <a:pt x="18128" y="11120"/>
                                    <a:pt x="18368" y="10936"/>
                                    <a:pt x="18501" y="11280"/>
                                  </a:cubicBezTo>
                                  <a:cubicBezTo>
                                    <a:pt x="18824" y="12109"/>
                                    <a:pt x="18193" y="12425"/>
                                    <a:pt x="18128" y="12480"/>
                                  </a:cubicBezTo>
                                  <a:cubicBezTo>
                                    <a:pt x="17879" y="14400"/>
                                    <a:pt x="18252" y="12160"/>
                                    <a:pt x="17754" y="13440"/>
                                  </a:cubicBezTo>
                                  <a:cubicBezTo>
                                    <a:pt x="17685" y="13619"/>
                                    <a:pt x="17692" y="13920"/>
                                    <a:pt x="17661" y="14160"/>
                                  </a:cubicBezTo>
                                  <a:cubicBezTo>
                                    <a:pt x="17692" y="14560"/>
                                    <a:pt x="17716" y="14964"/>
                                    <a:pt x="17754" y="15360"/>
                                  </a:cubicBezTo>
                                  <a:cubicBezTo>
                                    <a:pt x="17778" y="15605"/>
                                    <a:pt x="17751" y="16030"/>
                                    <a:pt x="17848" y="16080"/>
                                  </a:cubicBezTo>
                                  <a:cubicBezTo>
                                    <a:pt x="17984" y="16150"/>
                                    <a:pt x="18097" y="15760"/>
                                    <a:pt x="18221" y="15600"/>
                                  </a:cubicBezTo>
                                  <a:cubicBezTo>
                                    <a:pt x="18280" y="14844"/>
                                    <a:pt x="18298" y="14068"/>
                                    <a:pt x="18501" y="13440"/>
                                  </a:cubicBezTo>
                                  <a:cubicBezTo>
                                    <a:pt x="18704" y="12816"/>
                                    <a:pt x="18969" y="12900"/>
                                    <a:pt x="19249" y="12720"/>
                                  </a:cubicBezTo>
                                  <a:cubicBezTo>
                                    <a:pt x="19718" y="12418"/>
                                    <a:pt x="19352" y="12587"/>
                                    <a:pt x="19809" y="12000"/>
                                  </a:cubicBezTo>
                                  <a:cubicBezTo>
                                    <a:pt x="19897" y="11887"/>
                                    <a:pt x="19996" y="11840"/>
                                    <a:pt x="20089" y="11760"/>
                                  </a:cubicBezTo>
                                  <a:cubicBezTo>
                                    <a:pt x="20151" y="11600"/>
                                    <a:pt x="20231" y="11474"/>
                                    <a:pt x="20276" y="11280"/>
                                  </a:cubicBezTo>
                                  <a:cubicBezTo>
                                    <a:pt x="20327" y="11063"/>
                                    <a:pt x="20300" y="10739"/>
                                    <a:pt x="20369" y="10560"/>
                                  </a:cubicBezTo>
                                  <a:cubicBezTo>
                                    <a:pt x="20731" y="9630"/>
                                    <a:pt x="21034" y="9510"/>
                                    <a:pt x="21490" y="9120"/>
                                  </a:cubicBezTo>
                                  <a:cubicBezTo>
                                    <a:pt x="21459" y="8880"/>
                                    <a:pt x="21466" y="8579"/>
                                    <a:pt x="21397" y="8400"/>
                                  </a:cubicBezTo>
                                  <a:cubicBezTo>
                                    <a:pt x="21327" y="8221"/>
                                    <a:pt x="21204" y="8273"/>
                                    <a:pt x="21116" y="8160"/>
                                  </a:cubicBezTo>
                                  <a:cubicBezTo>
                                    <a:pt x="21016" y="8031"/>
                                    <a:pt x="20924" y="7860"/>
                                    <a:pt x="20836" y="7680"/>
                                  </a:cubicBezTo>
                                  <a:cubicBezTo>
                                    <a:pt x="20768" y="7539"/>
                                    <a:pt x="20725" y="7316"/>
                                    <a:pt x="20649" y="7200"/>
                                  </a:cubicBezTo>
                                  <a:cubicBezTo>
                                    <a:pt x="20565" y="7070"/>
                                    <a:pt x="20463" y="7040"/>
                                    <a:pt x="20369" y="6960"/>
                                  </a:cubicBezTo>
                                  <a:cubicBezTo>
                                    <a:pt x="20298" y="6411"/>
                                    <a:pt x="20316" y="5909"/>
                                    <a:pt x="19996" y="6000"/>
                                  </a:cubicBezTo>
                                  <a:cubicBezTo>
                                    <a:pt x="19800" y="6056"/>
                                    <a:pt x="19435" y="6480"/>
                                    <a:pt x="19435" y="6480"/>
                                  </a:cubicBezTo>
                                  <a:cubicBezTo>
                                    <a:pt x="19342" y="6400"/>
                                    <a:pt x="19232" y="6398"/>
                                    <a:pt x="19155" y="6240"/>
                                  </a:cubicBezTo>
                                  <a:cubicBezTo>
                                    <a:pt x="18831" y="5574"/>
                                    <a:pt x="19137" y="5386"/>
                                    <a:pt x="18688" y="5040"/>
                                  </a:cubicBezTo>
                                  <a:cubicBezTo>
                                    <a:pt x="18477" y="4877"/>
                                    <a:pt x="18252" y="4880"/>
                                    <a:pt x="18035" y="4800"/>
                                  </a:cubicBezTo>
                                  <a:lnTo>
                                    <a:pt x="17474" y="4320"/>
                                  </a:lnTo>
                                  <a:lnTo>
                                    <a:pt x="17194" y="4080"/>
                                  </a:lnTo>
                                  <a:cubicBezTo>
                                    <a:pt x="17101" y="3920"/>
                                    <a:pt x="17023" y="3537"/>
                                    <a:pt x="16914" y="3600"/>
                                  </a:cubicBezTo>
                                  <a:cubicBezTo>
                                    <a:pt x="16695" y="3725"/>
                                    <a:pt x="16353" y="4560"/>
                                    <a:pt x="16353" y="4560"/>
                                  </a:cubicBezTo>
                                  <a:cubicBezTo>
                                    <a:pt x="16167" y="4400"/>
                                    <a:pt x="15855" y="3600"/>
                                    <a:pt x="15793" y="4080"/>
                                  </a:cubicBezTo>
                                  <a:cubicBezTo>
                                    <a:pt x="15762" y="4320"/>
                                    <a:pt x="15780" y="4653"/>
                                    <a:pt x="15700" y="4800"/>
                                  </a:cubicBezTo>
                                  <a:cubicBezTo>
                                    <a:pt x="15540" y="5094"/>
                                    <a:pt x="15326" y="5120"/>
                                    <a:pt x="15139" y="5280"/>
                                  </a:cubicBezTo>
                                  <a:lnTo>
                                    <a:pt x="14859" y="5520"/>
                                  </a:lnTo>
                                  <a:cubicBezTo>
                                    <a:pt x="14651" y="5164"/>
                                    <a:pt x="14544" y="5049"/>
                                    <a:pt x="14392" y="4560"/>
                                  </a:cubicBezTo>
                                  <a:cubicBezTo>
                                    <a:pt x="14322" y="4335"/>
                                    <a:pt x="14299" y="4000"/>
                                    <a:pt x="14206" y="3840"/>
                                  </a:cubicBezTo>
                                  <a:cubicBezTo>
                                    <a:pt x="14099" y="3657"/>
                                    <a:pt x="13956" y="3680"/>
                                    <a:pt x="13832" y="3600"/>
                                  </a:cubicBezTo>
                                  <a:cubicBezTo>
                                    <a:pt x="13759" y="3506"/>
                                    <a:pt x="13316" y="2880"/>
                                    <a:pt x="13178" y="2880"/>
                                  </a:cubicBezTo>
                                  <a:cubicBezTo>
                                    <a:pt x="12927" y="2880"/>
                                    <a:pt x="12680" y="3040"/>
                                    <a:pt x="12431" y="3120"/>
                                  </a:cubicBezTo>
                                  <a:cubicBezTo>
                                    <a:pt x="12338" y="3200"/>
                                    <a:pt x="12239" y="3247"/>
                                    <a:pt x="12151" y="3360"/>
                                  </a:cubicBezTo>
                                  <a:cubicBezTo>
                                    <a:pt x="12051" y="3489"/>
                                    <a:pt x="11981" y="3897"/>
                                    <a:pt x="11871" y="3840"/>
                                  </a:cubicBezTo>
                                  <a:cubicBezTo>
                                    <a:pt x="11761" y="3783"/>
                                    <a:pt x="11746" y="3360"/>
                                    <a:pt x="11684" y="3120"/>
                                  </a:cubicBezTo>
                                  <a:cubicBezTo>
                                    <a:pt x="11715" y="2880"/>
                                    <a:pt x="11716" y="2598"/>
                                    <a:pt x="11777" y="2400"/>
                                  </a:cubicBezTo>
                                  <a:cubicBezTo>
                                    <a:pt x="11909" y="1977"/>
                                    <a:pt x="12153" y="1838"/>
                                    <a:pt x="12338" y="1680"/>
                                  </a:cubicBezTo>
                                  <a:cubicBezTo>
                                    <a:pt x="12197" y="229"/>
                                    <a:pt x="12366" y="824"/>
                                    <a:pt x="11684" y="240"/>
                                  </a:cubicBezTo>
                                  <a:lnTo>
                                    <a:pt x="11404" y="0"/>
                                  </a:lnTo>
                                  <a:cubicBezTo>
                                    <a:pt x="11217" y="160"/>
                                    <a:pt x="10906" y="0"/>
                                    <a:pt x="10843" y="480"/>
                                  </a:cubicBezTo>
                                  <a:cubicBezTo>
                                    <a:pt x="10812" y="720"/>
                                    <a:pt x="10830" y="1053"/>
                                    <a:pt x="10750" y="1200"/>
                                  </a:cubicBezTo>
                                  <a:cubicBezTo>
                                    <a:pt x="10590" y="1494"/>
                                    <a:pt x="10376" y="1520"/>
                                    <a:pt x="10190" y="1680"/>
                                  </a:cubicBezTo>
                                  <a:lnTo>
                                    <a:pt x="9910" y="1920"/>
                                  </a:lnTo>
                                  <a:lnTo>
                                    <a:pt x="9629" y="2160"/>
                                  </a:lnTo>
                                  <a:lnTo>
                                    <a:pt x="9443" y="3600"/>
                                  </a:lnTo>
                                  <a:cubicBezTo>
                                    <a:pt x="9411" y="3840"/>
                                    <a:pt x="9431" y="4180"/>
                                    <a:pt x="9349" y="4320"/>
                                  </a:cubicBezTo>
                                  <a:lnTo>
                                    <a:pt x="9069" y="4800"/>
                                  </a:lnTo>
                                  <a:cubicBezTo>
                                    <a:pt x="8358" y="4191"/>
                                    <a:pt x="8702" y="4221"/>
                                    <a:pt x="8042" y="4560"/>
                                  </a:cubicBezTo>
                                  <a:cubicBezTo>
                                    <a:pt x="8135" y="4720"/>
                                    <a:pt x="8262" y="4795"/>
                                    <a:pt x="8322" y="5040"/>
                                  </a:cubicBezTo>
                                  <a:cubicBezTo>
                                    <a:pt x="8426" y="5469"/>
                                    <a:pt x="8399" y="6059"/>
                                    <a:pt x="8509" y="6480"/>
                                  </a:cubicBezTo>
                                  <a:lnTo>
                                    <a:pt x="8695" y="7200"/>
                                  </a:lnTo>
                                  <a:cubicBezTo>
                                    <a:pt x="8664" y="7600"/>
                                    <a:pt x="8714" y="8112"/>
                                    <a:pt x="8602" y="8400"/>
                                  </a:cubicBezTo>
                                  <a:cubicBezTo>
                                    <a:pt x="8463" y="8758"/>
                                    <a:pt x="8228" y="8720"/>
                                    <a:pt x="8042" y="8880"/>
                                  </a:cubicBezTo>
                                  <a:lnTo>
                                    <a:pt x="7762" y="9120"/>
                                  </a:lnTo>
                                  <a:cubicBezTo>
                                    <a:pt x="7520" y="7256"/>
                                    <a:pt x="7758" y="9289"/>
                                    <a:pt x="7575" y="5280"/>
                                  </a:cubicBezTo>
                                  <a:cubicBezTo>
                                    <a:pt x="7560" y="4952"/>
                                    <a:pt x="7562" y="4578"/>
                                    <a:pt x="7481" y="4320"/>
                                  </a:cubicBezTo>
                                  <a:cubicBezTo>
                                    <a:pt x="7420" y="4122"/>
                                    <a:pt x="7295" y="4160"/>
                                    <a:pt x="7201" y="4080"/>
                                  </a:cubicBezTo>
                                  <a:cubicBezTo>
                                    <a:pt x="7170" y="4320"/>
                                    <a:pt x="7108" y="4547"/>
                                    <a:pt x="7108" y="4800"/>
                                  </a:cubicBezTo>
                                  <a:cubicBezTo>
                                    <a:pt x="7108" y="5903"/>
                                    <a:pt x="7180" y="6313"/>
                                    <a:pt x="7295" y="7200"/>
                                  </a:cubicBezTo>
                                  <a:cubicBezTo>
                                    <a:pt x="7263" y="7520"/>
                                    <a:pt x="7325" y="8069"/>
                                    <a:pt x="7201" y="8160"/>
                                  </a:cubicBezTo>
                                  <a:cubicBezTo>
                                    <a:pt x="7012" y="8299"/>
                                    <a:pt x="6828" y="7840"/>
                                    <a:pt x="6641" y="7680"/>
                                  </a:cubicBezTo>
                                  <a:lnTo>
                                    <a:pt x="6361" y="7440"/>
                                  </a:lnTo>
                                  <a:cubicBezTo>
                                    <a:pt x="5650" y="8049"/>
                                    <a:pt x="5993" y="7821"/>
                                    <a:pt x="5333" y="8160"/>
                                  </a:cubicBezTo>
                                  <a:cubicBezTo>
                                    <a:pt x="5240" y="8320"/>
                                    <a:pt x="5164" y="8593"/>
                                    <a:pt x="5053" y="8640"/>
                                  </a:cubicBezTo>
                                  <a:cubicBezTo>
                                    <a:pt x="4956" y="8682"/>
                                    <a:pt x="4871" y="8400"/>
                                    <a:pt x="4773" y="8400"/>
                                  </a:cubicBezTo>
                                  <a:cubicBezTo>
                                    <a:pt x="4645" y="8400"/>
                                    <a:pt x="4524" y="8560"/>
                                    <a:pt x="4399" y="8640"/>
                                  </a:cubicBezTo>
                                  <a:cubicBezTo>
                                    <a:pt x="4368" y="8880"/>
                                    <a:pt x="4368" y="9162"/>
                                    <a:pt x="4306" y="9360"/>
                                  </a:cubicBezTo>
                                  <a:cubicBezTo>
                                    <a:pt x="4236" y="9585"/>
                                    <a:pt x="4114" y="9660"/>
                                    <a:pt x="4026" y="9840"/>
                                  </a:cubicBezTo>
                                  <a:cubicBezTo>
                                    <a:pt x="3957" y="9981"/>
                                    <a:pt x="3901" y="10160"/>
                                    <a:pt x="3839" y="10320"/>
                                  </a:cubicBezTo>
                                  <a:cubicBezTo>
                                    <a:pt x="3746" y="10240"/>
                                    <a:pt x="3629" y="10259"/>
                                    <a:pt x="3559" y="10080"/>
                                  </a:cubicBezTo>
                                  <a:cubicBezTo>
                                    <a:pt x="3489" y="9901"/>
                                    <a:pt x="3516" y="9577"/>
                                    <a:pt x="3466" y="9360"/>
                                  </a:cubicBezTo>
                                  <a:cubicBezTo>
                                    <a:pt x="3420" y="9166"/>
                                    <a:pt x="3334" y="9057"/>
                                    <a:pt x="3279" y="8880"/>
                                  </a:cubicBezTo>
                                  <a:cubicBezTo>
                                    <a:pt x="3209" y="8655"/>
                                    <a:pt x="3154" y="8400"/>
                                    <a:pt x="3092" y="8160"/>
                                  </a:cubicBezTo>
                                  <a:cubicBezTo>
                                    <a:pt x="3185" y="8080"/>
                                    <a:pt x="3275" y="7878"/>
                                    <a:pt x="3372" y="7920"/>
                                  </a:cubicBezTo>
                                  <a:cubicBezTo>
                                    <a:pt x="3483" y="7967"/>
                                    <a:pt x="3552" y="8529"/>
                                    <a:pt x="3652" y="8400"/>
                                  </a:cubicBezTo>
                                  <a:cubicBezTo>
                                    <a:pt x="3740" y="8287"/>
                                    <a:pt x="3629" y="7859"/>
                                    <a:pt x="3559" y="7680"/>
                                  </a:cubicBezTo>
                                  <a:cubicBezTo>
                                    <a:pt x="3489" y="7501"/>
                                    <a:pt x="3372" y="7520"/>
                                    <a:pt x="3279" y="7440"/>
                                  </a:cubicBezTo>
                                  <a:cubicBezTo>
                                    <a:pt x="3124" y="7041"/>
                                    <a:pt x="3024" y="6722"/>
                                    <a:pt x="2812" y="6480"/>
                                  </a:cubicBezTo>
                                  <a:cubicBezTo>
                                    <a:pt x="2632" y="6275"/>
                                    <a:pt x="2251" y="6000"/>
                                    <a:pt x="2251" y="6000"/>
                                  </a:cubicBezTo>
                                  <a:cubicBezTo>
                                    <a:pt x="2127" y="6080"/>
                                    <a:pt x="1996" y="6110"/>
                                    <a:pt x="1878" y="6240"/>
                                  </a:cubicBezTo>
                                  <a:cubicBezTo>
                                    <a:pt x="1224" y="6960"/>
                                    <a:pt x="1913" y="6426"/>
                                    <a:pt x="1411" y="7200"/>
                                  </a:cubicBezTo>
                                  <a:cubicBezTo>
                                    <a:pt x="1327" y="7330"/>
                                    <a:pt x="1224" y="7360"/>
                                    <a:pt x="1131" y="7440"/>
                                  </a:cubicBezTo>
                                  <a:lnTo>
                                    <a:pt x="570" y="9600"/>
                                  </a:lnTo>
                                  <a:cubicBezTo>
                                    <a:pt x="539" y="9840"/>
                                    <a:pt x="521" y="10094"/>
                                    <a:pt x="477" y="10320"/>
                                  </a:cubicBezTo>
                                  <a:cubicBezTo>
                                    <a:pt x="359" y="10926"/>
                                    <a:pt x="277" y="11074"/>
                                    <a:pt x="103" y="11520"/>
                                  </a:cubicBezTo>
                                  <a:cubicBezTo>
                                    <a:pt x="68" y="11794"/>
                                    <a:pt x="-110" y="12686"/>
                                    <a:pt x="103" y="12960"/>
                                  </a:cubicBezTo>
                                  <a:cubicBezTo>
                                    <a:pt x="192" y="13073"/>
                                    <a:pt x="290" y="12800"/>
                                    <a:pt x="384" y="12720"/>
                                  </a:cubicBezTo>
                                  <a:cubicBezTo>
                                    <a:pt x="508" y="12800"/>
                                    <a:pt x="639" y="12830"/>
                                    <a:pt x="757" y="12960"/>
                                  </a:cubicBezTo>
                                  <a:cubicBezTo>
                                    <a:pt x="860" y="13074"/>
                                    <a:pt x="928" y="13510"/>
                                    <a:pt x="1037" y="13440"/>
                                  </a:cubicBezTo>
                                  <a:cubicBezTo>
                                    <a:pt x="1133" y="13379"/>
                                    <a:pt x="1104" y="12963"/>
                                    <a:pt x="1131" y="12720"/>
                                  </a:cubicBezTo>
                                  <a:cubicBezTo>
                                    <a:pt x="1166" y="12403"/>
                                    <a:pt x="1189" y="12077"/>
                                    <a:pt x="1224" y="11760"/>
                                  </a:cubicBezTo>
                                  <a:cubicBezTo>
                                    <a:pt x="1350" y="10625"/>
                                    <a:pt x="1244" y="11398"/>
                                    <a:pt x="1504" y="10560"/>
                                  </a:cubicBezTo>
                                  <a:cubicBezTo>
                                    <a:pt x="1574" y="10335"/>
                                    <a:pt x="1603" y="10020"/>
                                    <a:pt x="1691" y="9840"/>
                                  </a:cubicBezTo>
                                  <a:cubicBezTo>
                                    <a:pt x="1768" y="9682"/>
                                    <a:pt x="1878" y="9680"/>
                                    <a:pt x="1971" y="9600"/>
                                  </a:cubicBezTo>
                                  <a:cubicBezTo>
                                    <a:pt x="2002" y="9840"/>
                                    <a:pt x="2076" y="10069"/>
                                    <a:pt x="2065" y="10320"/>
                                  </a:cubicBezTo>
                                  <a:cubicBezTo>
                                    <a:pt x="2043" y="10823"/>
                                    <a:pt x="1878" y="11760"/>
                                    <a:pt x="1878" y="11760"/>
                                  </a:cubicBezTo>
                                  <a:cubicBezTo>
                                    <a:pt x="2243" y="12386"/>
                                    <a:pt x="2074" y="12353"/>
                                    <a:pt x="2532" y="12000"/>
                                  </a:cubicBezTo>
                                  <a:cubicBezTo>
                                    <a:pt x="2720" y="11855"/>
                                    <a:pt x="3092" y="11520"/>
                                    <a:pt x="3092" y="11520"/>
                                  </a:cubicBezTo>
                                  <a:cubicBezTo>
                                    <a:pt x="3123" y="11760"/>
                                    <a:pt x="3202" y="11990"/>
                                    <a:pt x="3185" y="12240"/>
                                  </a:cubicBezTo>
                                  <a:cubicBezTo>
                                    <a:pt x="3136" y="13006"/>
                                    <a:pt x="2937" y="13013"/>
                                    <a:pt x="2718" y="13200"/>
                                  </a:cubicBezTo>
                                  <a:cubicBezTo>
                                    <a:pt x="2892" y="13646"/>
                                    <a:pt x="2974" y="13795"/>
                                    <a:pt x="3092" y="14400"/>
                                  </a:cubicBezTo>
                                  <a:cubicBezTo>
                                    <a:pt x="3136" y="14626"/>
                                    <a:pt x="3154" y="14880"/>
                                    <a:pt x="3185" y="15120"/>
                                  </a:cubicBezTo>
                                  <a:cubicBezTo>
                                    <a:pt x="3154" y="15520"/>
                                    <a:pt x="3148" y="15938"/>
                                    <a:pt x="3092" y="16320"/>
                                  </a:cubicBezTo>
                                  <a:cubicBezTo>
                                    <a:pt x="3053" y="16590"/>
                                    <a:pt x="2905" y="17040"/>
                                    <a:pt x="2905" y="17040"/>
                                  </a:cubicBezTo>
                                </a:path>
                              </a:pathLst>
                            </a:custGeom>
                            <a:solidFill>
                              <a:srgbClr val="0000F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60" name="Line"/>
                            <p:cNvSpPr/>
                            <p:nvPr/>
                          </p:nvSpPr>
                          <p:spPr>
                            <a:xfrm>
                              <a:off x="4358452" y="1288927"/>
                              <a:ext cx="537057" cy="322201"/>
                            </a:xfrm>
                            <a:custGeom>
                              <a:avLst/>
                              <a:gdLst/>
                              <a:ahLst/>
                              <a:cxnLst>
                                <a:cxn ang="0">
                                  <a:pos x="wd2" y="hd2"/>
                                </a:cxn>
                                <a:cxn ang="5400000">
                                  <a:pos x="wd2" y="hd2"/>
                                </a:cxn>
                                <a:cxn ang="10800000">
                                  <a:pos x="wd2" y="hd2"/>
                                </a:cxn>
                                <a:cxn ang="16200000">
                                  <a:pos x="wd2" y="hd2"/>
                                </a:cxn>
                              </a:cxnLst>
                              <a:rect l="0" t="0" r="r" b="b"/>
                              <a:pathLst>
                                <a:path w="21242" h="17260" fill="norm" stroke="1" extrusionOk="0">
                                  <a:moveTo>
                                    <a:pt x="0" y="2696"/>
                                  </a:moveTo>
                                  <a:cubicBezTo>
                                    <a:pt x="1180" y="2981"/>
                                    <a:pt x="2420" y="2942"/>
                                    <a:pt x="3540" y="3550"/>
                                  </a:cubicBezTo>
                                  <a:cubicBezTo>
                                    <a:pt x="4288" y="3956"/>
                                    <a:pt x="5603" y="7173"/>
                                    <a:pt x="5901" y="7820"/>
                                  </a:cubicBezTo>
                                  <a:cubicBezTo>
                                    <a:pt x="5704" y="9812"/>
                                    <a:pt x="5932" y="11996"/>
                                    <a:pt x="5310" y="13797"/>
                                  </a:cubicBezTo>
                                  <a:cubicBezTo>
                                    <a:pt x="5032" y="14602"/>
                                    <a:pt x="3980" y="14014"/>
                                    <a:pt x="3540" y="14650"/>
                                  </a:cubicBezTo>
                                  <a:cubicBezTo>
                                    <a:pt x="3100" y="15287"/>
                                    <a:pt x="2334" y="17085"/>
                                    <a:pt x="2950" y="17212"/>
                                  </a:cubicBezTo>
                                  <a:cubicBezTo>
                                    <a:pt x="4556" y="17544"/>
                                    <a:pt x="6097" y="16074"/>
                                    <a:pt x="7671" y="15504"/>
                                  </a:cubicBezTo>
                                  <a:cubicBezTo>
                                    <a:pt x="8064" y="14935"/>
                                    <a:pt x="8565" y="14487"/>
                                    <a:pt x="8851" y="13797"/>
                                  </a:cubicBezTo>
                                  <a:cubicBezTo>
                                    <a:pt x="9171" y="13025"/>
                                    <a:pt x="8935" y="11758"/>
                                    <a:pt x="9441" y="11235"/>
                                  </a:cubicBezTo>
                                  <a:cubicBezTo>
                                    <a:pt x="10453" y="10189"/>
                                    <a:pt x="12981" y="9527"/>
                                    <a:pt x="12981" y="9527"/>
                                  </a:cubicBezTo>
                                  <a:cubicBezTo>
                                    <a:pt x="18809" y="11636"/>
                                    <a:pt x="12464" y="10550"/>
                                    <a:pt x="15932" y="6966"/>
                                  </a:cubicBezTo>
                                  <a:cubicBezTo>
                                    <a:pt x="16905" y="5959"/>
                                    <a:pt x="18304" y="6487"/>
                                    <a:pt x="19472" y="6112"/>
                                  </a:cubicBezTo>
                                  <a:cubicBezTo>
                                    <a:pt x="20079" y="5916"/>
                                    <a:pt x="20652" y="5543"/>
                                    <a:pt x="21242" y="5258"/>
                                  </a:cubicBezTo>
                                  <a:cubicBezTo>
                                    <a:pt x="18667" y="-4056"/>
                                    <a:pt x="21379" y="1842"/>
                                    <a:pt x="9441" y="1842"/>
                                  </a:cubicBezTo>
                                  <a:cubicBezTo>
                                    <a:pt x="7268" y="1842"/>
                                    <a:pt x="5114" y="1273"/>
                                    <a:pt x="2950" y="989"/>
                                  </a:cubicBezTo>
                                  <a:cubicBezTo>
                                    <a:pt x="-173" y="2119"/>
                                    <a:pt x="-221" y="1842"/>
                                    <a:pt x="2950" y="1842"/>
                                  </a:cubicBezTo>
                                </a:path>
                              </a:pathLst>
                            </a:custGeom>
                            <a:solidFill>
                              <a:srgbClr val="3366F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62" name="Line"/>
                          <p:cNvSpPr/>
                          <p:nvPr/>
                        </p:nvSpPr>
                        <p:spPr>
                          <a:xfrm>
                            <a:off x="4548162" y="1960926"/>
                            <a:ext cx="707996" cy="478969"/>
                          </a:xfrm>
                          <a:custGeom>
                            <a:avLst/>
                            <a:gdLst/>
                            <a:ahLst/>
                            <a:cxnLst>
                              <a:cxn ang="0">
                                <a:pos x="wd2" y="hd2"/>
                              </a:cxn>
                              <a:cxn ang="5400000">
                                <a:pos x="wd2" y="hd2"/>
                              </a:cxn>
                              <a:cxn ang="10800000">
                                <a:pos x="wd2" y="hd2"/>
                              </a:cxn>
                              <a:cxn ang="16200000">
                                <a:pos x="wd2" y="hd2"/>
                              </a:cxn>
                            </a:cxnLst>
                            <a:rect l="0" t="0" r="r" b="b"/>
                            <a:pathLst>
                              <a:path w="21360" h="21367" fill="norm" stroke="1" extrusionOk="0">
                                <a:moveTo>
                                  <a:pt x="2812" y="15656"/>
                                </a:moveTo>
                                <a:cubicBezTo>
                                  <a:pt x="2446" y="11625"/>
                                  <a:pt x="2516" y="11183"/>
                                  <a:pt x="1907" y="7828"/>
                                </a:cubicBezTo>
                                <a:cubicBezTo>
                                  <a:pt x="1776" y="7107"/>
                                  <a:pt x="1668" y="6364"/>
                                  <a:pt x="1454" y="5693"/>
                                </a:cubicBezTo>
                                <a:cubicBezTo>
                                  <a:pt x="1211" y="4928"/>
                                  <a:pt x="851" y="4270"/>
                                  <a:pt x="550" y="3558"/>
                                </a:cubicBezTo>
                                <a:cubicBezTo>
                                  <a:pt x="399" y="2847"/>
                                  <a:pt x="-240" y="1954"/>
                                  <a:pt x="97" y="1423"/>
                                </a:cubicBezTo>
                                <a:cubicBezTo>
                                  <a:pt x="772" y="362"/>
                                  <a:pt x="2812" y="0"/>
                                  <a:pt x="2812" y="0"/>
                                </a:cubicBezTo>
                                <a:cubicBezTo>
                                  <a:pt x="3226" y="979"/>
                                  <a:pt x="4565" y="5322"/>
                                  <a:pt x="5978" y="5693"/>
                                </a:cubicBezTo>
                                <a:cubicBezTo>
                                  <a:pt x="8215" y="6279"/>
                                  <a:pt x="10502" y="6167"/>
                                  <a:pt x="12764" y="6405"/>
                                </a:cubicBezTo>
                                <a:cubicBezTo>
                                  <a:pt x="15197" y="5129"/>
                                  <a:pt x="13508" y="5661"/>
                                  <a:pt x="17288" y="6405"/>
                                </a:cubicBezTo>
                                <a:cubicBezTo>
                                  <a:pt x="18643" y="6671"/>
                                  <a:pt x="20003" y="6879"/>
                                  <a:pt x="21360" y="7116"/>
                                </a:cubicBezTo>
                                <a:cubicBezTo>
                                  <a:pt x="20908" y="7353"/>
                                  <a:pt x="20412" y="7442"/>
                                  <a:pt x="20003" y="7828"/>
                                </a:cubicBezTo>
                                <a:cubicBezTo>
                                  <a:pt x="18968" y="8805"/>
                                  <a:pt x="19001" y="9707"/>
                                  <a:pt x="18646" y="11386"/>
                                </a:cubicBezTo>
                                <a:cubicBezTo>
                                  <a:pt x="18796" y="12098"/>
                                  <a:pt x="18761" y="12990"/>
                                  <a:pt x="19098" y="13521"/>
                                </a:cubicBezTo>
                                <a:cubicBezTo>
                                  <a:pt x="19435" y="14051"/>
                                  <a:pt x="20278" y="13536"/>
                                  <a:pt x="20455" y="14232"/>
                                </a:cubicBezTo>
                                <a:cubicBezTo>
                                  <a:pt x="21190" y="17123"/>
                                  <a:pt x="19593" y="17294"/>
                                  <a:pt x="18646" y="17791"/>
                                </a:cubicBezTo>
                                <a:cubicBezTo>
                                  <a:pt x="18559" y="17655"/>
                                  <a:pt x="16853" y="14547"/>
                                  <a:pt x="16384" y="15656"/>
                                </a:cubicBezTo>
                                <a:cubicBezTo>
                                  <a:pt x="15248" y="18336"/>
                                  <a:pt x="17553" y="18878"/>
                                  <a:pt x="18193" y="19214"/>
                                </a:cubicBezTo>
                                <a:cubicBezTo>
                                  <a:pt x="18344" y="19925"/>
                                  <a:pt x="19113" y="21202"/>
                                  <a:pt x="18646" y="21349"/>
                                </a:cubicBezTo>
                                <a:cubicBezTo>
                                  <a:pt x="17847" y="21600"/>
                                  <a:pt x="14977" y="19175"/>
                                  <a:pt x="14122" y="18502"/>
                                </a:cubicBezTo>
                                <a:cubicBezTo>
                                  <a:pt x="13971" y="15893"/>
                                  <a:pt x="14159" y="13179"/>
                                  <a:pt x="13669" y="10674"/>
                                </a:cubicBezTo>
                                <a:cubicBezTo>
                                  <a:pt x="13509" y="9857"/>
                                  <a:pt x="12737" y="9785"/>
                                  <a:pt x="12312" y="9251"/>
                                </a:cubicBezTo>
                                <a:cubicBezTo>
                                  <a:pt x="11979" y="8832"/>
                                  <a:pt x="11709" y="8302"/>
                                  <a:pt x="11407" y="7828"/>
                                </a:cubicBezTo>
                                <a:cubicBezTo>
                                  <a:pt x="8158" y="8467"/>
                                  <a:pt x="7166" y="7203"/>
                                  <a:pt x="5978" y="12809"/>
                                </a:cubicBezTo>
                                <a:lnTo>
                                  <a:pt x="5074" y="17079"/>
                                </a:lnTo>
                                <a:lnTo>
                                  <a:pt x="4621" y="19214"/>
                                </a:lnTo>
                                <a:cubicBezTo>
                                  <a:pt x="4169" y="18739"/>
                                  <a:pt x="3507" y="18556"/>
                                  <a:pt x="3264" y="17791"/>
                                </a:cubicBezTo>
                                <a:cubicBezTo>
                                  <a:pt x="2787" y="16289"/>
                                  <a:pt x="2812" y="14470"/>
                                  <a:pt x="2812" y="12809"/>
                                </a:cubicBezTo>
                              </a:path>
                            </a:pathLst>
                          </a:custGeom>
                          <a:solidFill>
                            <a:srgbClr val="C741C2"/>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63" name="Line"/>
                          <p:cNvSpPr/>
                          <p:nvPr/>
                        </p:nvSpPr>
                        <p:spPr>
                          <a:xfrm>
                            <a:off x="5583182" y="2613389"/>
                            <a:ext cx="319748" cy="127002"/>
                          </a:xfrm>
                          <a:custGeom>
                            <a:avLst/>
                            <a:gdLst/>
                            <a:ahLst/>
                            <a:cxnLst>
                              <a:cxn ang="0">
                                <a:pos x="wd2" y="hd2"/>
                              </a:cxn>
                              <a:cxn ang="5400000">
                                <a:pos x="wd2" y="hd2"/>
                              </a:cxn>
                              <a:cxn ang="10800000">
                                <a:pos x="wd2" y="hd2"/>
                              </a:cxn>
                              <a:cxn ang="16200000">
                                <a:pos x="wd2" y="hd2"/>
                              </a:cxn>
                            </a:cxnLst>
                            <a:rect l="0" t="0" r="r" b="b"/>
                            <a:pathLst>
                              <a:path w="20916" h="21600" fill="norm" stroke="1" extrusionOk="0">
                                <a:moveTo>
                                  <a:pt x="0" y="2700"/>
                                </a:moveTo>
                                <a:cubicBezTo>
                                  <a:pt x="979" y="3600"/>
                                  <a:pt x="2208" y="3387"/>
                                  <a:pt x="2938" y="5400"/>
                                </a:cubicBezTo>
                                <a:cubicBezTo>
                                  <a:pt x="3668" y="7412"/>
                                  <a:pt x="3078" y="11846"/>
                                  <a:pt x="3918" y="13500"/>
                                </a:cubicBezTo>
                                <a:cubicBezTo>
                                  <a:pt x="5598" y="16808"/>
                                  <a:pt x="7835" y="17100"/>
                                  <a:pt x="9794" y="18900"/>
                                </a:cubicBezTo>
                                <a:lnTo>
                                  <a:pt x="12732" y="21600"/>
                                </a:lnTo>
                                <a:cubicBezTo>
                                  <a:pt x="14365" y="20700"/>
                                  <a:pt x="16184" y="21177"/>
                                  <a:pt x="17629" y="18900"/>
                                </a:cubicBezTo>
                                <a:cubicBezTo>
                                  <a:pt x="18651" y="17290"/>
                                  <a:pt x="19062" y="13702"/>
                                  <a:pt x="19588" y="10800"/>
                                </a:cubicBezTo>
                                <a:cubicBezTo>
                                  <a:pt x="20050" y="8254"/>
                                  <a:pt x="21600" y="2700"/>
                                  <a:pt x="20568" y="2700"/>
                                </a:cubicBezTo>
                                <a:cubicBezTo>
                                  <a:pt x="19183" y="2700"/>
                                  <a:pt x="18782" y="8682"/>
                                  <a:pt x="17629" y="10800"/>
                                </a:cubicBezTo>
                                <a:cubicBezTo>
                                  <a:pt x="16770" y="12379"/>
                                  <a:pt x="15671" y="12600"/>
                                  <a:pt x="14691" y="13500"/>
                                </a:cubicBezTo>
                                <a:cubicBezTo>
                                  <a:pt x="13385" y="11700"/>
                                  <a:pt x="12041" y="10097"/>
                                  <a:pt x="10774" y="8100"/>
                                </a:cubicBezTo>
                                <a:cubicBezTo>
                                  <a:pt x="9751" y="6490"/>
                                  <a:pt x="8888" y="4151"/>
                                  <a:pt x="7835" y="2700"/>
                                </a:cubicBezTo>
                                <a:cubicBezTo>
                                  <a:pt x="6912" y="1427"/>
                                  <a:pt x="5876" y="900"/>
                                  <a:pt x="4897" y="0"/>
                                </a:cubicBezTo>
                                <a:cubicBezTo>
                                  <a:pt x="3814" y="8954"/>
                                  <a:pt x="3918" y="5254"/>
                                  <a:pt x="3918" y="10800"/>
                                </a:cubicBezTo>
                              </a:path>
                            </a:pathLst>
                          </a:custGeom>
                          <a:solidFill>
                            <a:srgbClr val="C741C2"/>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64" name="Line"/>
                          <p:cNvSpPr/>
                          <p:nvPr/>
                        </p:nvSpPr>
                        <p:spPr>
                          <a:xfrm>
                            <a:off x="2877561" y="2199052"/>
                            <a:ext cx="1048811" cy="463553"/>
                          </a:xfrm>
                          <a:custGeom>
                            <a:avLst/>
                            <a:gdLst/>
                            <a:ahLst/>
                            <a:cxnLst>
                              <a:cxn ang="0">
                                <a:pos x="wd2" y="hd2"/>
                              </a:cxn>
                              <a:cxn ang="5400000">
                                <a:pos x="wd2" y="hd2"/>
                              </a:cxn>
                              <a:cxn ang="10800000">
                                <a:pos x="wd2" y="hd2"/>
                              </a:cxn>
                              <a:cxn ang="16200000">
                                <a:pos x="wd2" y="hd2"/>
                              </a:cxn>
                            </a:cxnLst>
                            <a:rect l="0" t="0" r="r" b="b"/>
                            <a:pathLst>
                              <a:path w="20474" h="21600" fill="norm" stroke="1" extrusionOk="0">
                                <a:moveTo>
                                  <a:pt x="0" y="2979"/>
                                </a:moveTo>
                                <a:cubicBezTo>
                                  <a:pt x="389" y="2731"/>
                                  <a:pt x="798" y="2638"/>
                                  <a:pt x="1167" y="2234"/>
                                </a:cubicBezTo>
                                <a:cubicBezTo>
                                  <a:pt x="1489" y="1882"/>
                                  <a:pt x="1729" y="1145"/>
                                  <a:pt x="2042" y="745"/>
                                </a:cubicBezTo>
                                <a:cubicBezTo>
                                  <a:pt x="2317" y="394"/>
                                  <a:pt x="2626" y="248"/>
                                  <a:pt x="2918" y="0"/>
                                </a:cubicBezTo>
                                <a:cubicBezTo>
                                  <a:pt x="3209" y="497"/>
                                  <a:pt x="3471" y="1137"/>
                                  <a:pt x="3793" y="1490"/>
                                </a:cubicBezTo>
                                <a:cubicBezTo>
                                  <a:pt x="4162" y="1893"/>
                                  <a:pt x="4569" y="2012"/>
                                  <a:pt x="4960" y="2234"/>
                                </a:cubicBezTo>
                                <a:cubicBezTo>
                                  <a:pt x="6818" y="3288"/>
                                  <a:pt x="6751" y="3073"/>
                                  <a:pt x="9045" y="3724"/>
                                </a:cubicBezTo>
                                <a:cubicBezTo>
                                  <a:pt x="11448" y="5769"/>
                                  <a:pt x="10187" y="5436"/>
                                  <a:pt x="12838" y="4469"/>
                                </a:cubicBezTo>
                                <a:cubicBezTo>
                                  <a:pt x="13227" y="3972"/>
                                  <a:pt x="13589" y="3298"/>
                                  <a:pt x="14005" y="2979"/>
                                </a:cubicBezTo>
                                <a:cubicBezTo>
                                  <a:pt x="14572" y="2545"/>
                                  <a:pt x="15179" y="2562"/>
                                  <a:pt x="15756" y="2234"/>
                                </a:cubicBezTo>
                                <a:cubicBezTo>
                                  <a:pt x="16056" y="2064"/>
                                  <a:pt x="16340" y="1738"/>
                                  <a:pt x="16631" y="1490"/>
                                </a:cubicBezTo>
                                <a:cubicBezTo>
                                  <a:pt x="16923" y="1738"/>
                                  <a:pt x="17289" y="1679"/>
                                  <a:pt x="17507" y="2234"/>
                                </a:cubicBezTo>
                                <a:cubicBezTo>
                                  <a:pt x="17724" y="2790"/>
                                  <a:pt x="17724" y="3707"/>
                                  <a:pt x="17799" y="4469"/>
                                </a:cubicBezTo>
                                <a:cubicBezTo>
                                  <a:pt x="17919" y="5697"/>
                                  <a:pt x="17740" y="7298"/>
                                  <a:pt x="18090" y="8193"/>
                                </a:cubicBezTo>
                                <a:cubicBezTo>
                                  <a:pt x="18525" y="9303"/>
                                  <a:pt x="19841" y="9683"/>
                                  <a:pt x="19841" y="9683"/>
                                </a:cubicBezTo>
                                <a:cubicBezTo>
                                  <a:pt x="19938" y="10428"/>
                                  <a:pt x="20133" y="11132"/>
                                  <a:pt x="20133" y="11917"/>
                                </a:cubicBezTo>
                                <a:cubicBezTo>
                                  <a:pt x="20133" y="14073"/>
                                  <a:pt x="19492" y="15043"/>
                                  <a:pt x="18966" y="16386"/>
                                </a:cubicBezTo>
                                <a:cubicBezTo>
                                  <a:pt x="19160" y="17379"/>
                                  <a:pt x="19242" y="18580"/>
                                  <a:pt x="19549" y="19366"/>
                                </a:cubicBezTo>
                                <a:cubicBezTo>
                                  <a:pt x="20133" y="20855"/>
                                  <a:pt x="21300" y="19366"/>
                                  <a:pt x="19549" y="20855"/>
                                </a:cubicBezTo>
                                <a:cubicBezTo>
                                  <a:pt x="17215" y="20607"/>
                                  <a:pt x="14877" y="20535"/>
                                  <a:pt x="12547" y="20110"/>
                                </a:cubicBezTo>
                                <a:cubicBezTo>
                                  <a:pt x="12147" y="20037"/>
                                  <a:pt x="11765" y="19084"/>
                                  <a:pt x="11379" y="19366"/>
                                </a:cubicBezTo>
                                <a:cubicBezTo>
                                  <a:pt x="10983" y="19655"/>
                                  <a:pt x="10796" y="20855"/>
                                  <a:pt x="10504" y="21600"/>
                                </a:cubicBezTo>
                                <a:cubicBezTo>
                                  <a:pt x="10310" y="20855"/>
                                  <a:pt x="10063" y="20184"/>
                                  <a:pt x="9920" y="19366"/>
                                </a:cubicBezTo>
                                <a:cubicBezTo>
                                  <a:pt x="9458" y="16710"/>
                                  <a:pt x="9546" y="14685"/>
                                  <a:pt x="8753" y="12662"/>
                                </a:cubicBezTo>
                                <a:cubicBezTo>
                                  <a:pt x="8505" y="12029"/>
                                  <a:pt x="8223" y="11328"/>
                                  <a:pt x="7878" y="11172"/>
                                </a:cubicBezTo>
                                <a:cubicBezTo>
                                  <a:pt x="6534" y="10567"/>
                                  <a:pt x="5155" y="10676"/>
                                  <a:pt x="3793" y="10428"/>
                                </a:cubicBezTo>
                                <a:cubicBezTo>
                                  <a:pt x="3209" y="9931"/>
                                  <a:pt x="2592" y="9640"/>
                                  <a:pt x="2042" y="8938"/>
                                </a:cubicBezTo>
                                <a:cubicBezTo>
                                  <a:pt x="600" y="7097"/>
                                  <a:pt x="1288" y="7799"/>
                                  <a:pt x="0" y="6703"/>
                                </a:cubicBezTo>
                                <a:cubicBezTo>
                                  <a:pt x="356" y="1255"/>
                                  <a:pt x="-300" y="2234"/>
                                  <a:pt x="1459" y="2234"/>
                                </a:cubicBezTo>
                              </a:path>
                            </a:pathLst>
                          </a:custGeom>
                          <a:solidFill>
                            <a:srgbClr val="C741C2"/>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66" name="Line"/>
                        <p:cNvSpPr/>
                        <p:nvPr/>
                      </p:nvSpPr>
                      <p:spPr>
                        <a:xfrm>
                          <a:off x="8622" y="605548"/>
                          <a:ext cx="2092993" cy="1291159"/>
                        </a:xfrm>
                        <a:custGeom>
                          <a:avLst/>
                          <a:gdLst/>
                          <a:ahLst/>
                          <a:cxnLst>
                            <a:cxn ang="0">
                              <a:pos x="wd2" y="hd2"/>
                            </a:cxn>
                            <a:cxn ang="5400000">
                              <a:pos x="wd2" y="hd2"/>
                            </a:cxn>
                            <a:cxn ang="10800000">
                              <a:pos x="wd2" y="hd2"/>
                            </a:cxn>
                            <a:cxn ang="16200000">
                              <a:pos x="wd2" y="hd2"/>
                            </a:cxn>
                          </a:cxnLst>
                          <a:rect l="0" t="0" r="r" b="b"/>
                          <a:pathLst>
                            <a:path w="21300" h="21166" fill="norm" stroke="1" extrusionOk="0">
                              <a:moveTo>
                                <a:pt x="17942" y="17249"/>
                              </a:moveTo>
                              <a:cubicBezTo>
                                <a:pt x="18776" y="17487"/>
                                <a:pt x="19693" y="17886"/>
                                <a:pt x="20527" y="17249"/>
                              </a:cubicBezTo>
                              <a:cubicBezTo>
                                <a:pt x="20694" y="17121"/>
                                <a:pt x="20375" y="16639"/>
                                <a:pt x="20223" y="16465"/>
                              </a:cubicBezTo>
                              <a:cubicBezTo>
                                <a:pt x="20049" y="16266"/>
                                <a:pt x="19816" y="16303"/>
                                <a:pt x="19615" y="16204"/>
                              </a:cubicBezTo>
                              <a:cubicBezTo>
                                <a:pt x="19461" y="16129"/>
                                <a:pt x="19311" y="16030"/>
                                <a:pt x="19159" y="15943"/>
                              </a:cubicBezTo>
                              <a:cubicBezTo>
                                <a:pt x="19209" y="15595"/>
                                <a:pt x="19180" y="15179"/>
                                <a:pt x="19311" y="14898"/>
                              </a:cubicBezTo>
                              <a:cubicBezTo>
                                <a:pt x="19411" y="14683"/>
                                <a:pt x="19613" y="14713"/>
                                <a:pt x="19767" y="14637"/>
                              </a:cubicBezTo>
                              <a:cubicBezTo>
                                <a:pt x="20268" y="14391"/>
                                <a:pt x="20613" y="14295"/>
                                <a:pt x="21135" y="14115"/>
                              </a:cubicBezTo>
                              <a:cubicBezTo>
                                <a:pt x="21213" y="13713"/>
                                <a:pt x="21463" y="12950"/>
                                <a:pt x="21135" y="12548"/>
                              </a:cubicBezTo>
                              <a:cubicBezTo>
                                <a:pt x="20875" y="12228"/>
                                <a:pt x="20223" y="12026"/>
                                <a:pt x="20223" y="12026"/>
                              </a:cubicBezTo>
                              <a:cubicBezTo>
                                <a:pt x="20159" y="11696"/>
                                <a:pt x="20065" y="10823"/>
                                <a:pt x="19767" y="10720"/>
                              </a:cubicBezTo>
                              <a:cubicBezTo>
                                <a:pt x="19610" y="10666"/>
                                <a:pt x="19463" y="10894"/>
                                <a:pt x="19311" y="10981"/>
                              </a:cubicBezTo>
                              <a:cubicBezTo>
                                <a:pt x="19209" y="11155"/>
                                <a:pt x="19150" y="11504"/>
                                <a:pt x="19007" y="11504"/>
                              </a:cubicBezTo>
                              <a:cubicBezTo>
                                <a:pt x="18863" y="11504"/>
                                <a:pt x="18792" y="11174"/>
                                <a:pt x="18703" y="10981"/>
                              </a:cubicBezTo>
                              <a:cubicBezTo>
                                <a:pt x="17780" y="9000"/>
                                <a:pt x="18921" y="11345"/>
                                <a:pt x="18246" y="9414"/>
                              </a:cubicBezTo>
                              <a:cubicBezTo>
                                <a:pt x="18038" y="8817"/>
                                <a:pt x="17845" y="8836"/>
                                <a:pt x="17486" y="8631"/>
                              </a:cubicBezTo>
                              <a:cubicBezTo>
                                <a:pt x="17334" y="8718"/>
                                <a:pt x="17065" y="8623"/>
                                <a:pt x="17030" y="8892"/>
                              </a:cubicBezTo>
                              <a:cubicBezTo>
                                <a:pt x="16915" y="9778"/>
                                <a:pt x="17165" y="10895"/>
                                <a:pt x="17334" y="11765"/>
                              </a:cubicBezTo>
                              <a:cubicBezTo>
                                <a:pt x="17283" y="12200"/>
                                <a:pt x="17245" y="12640"/>
                                <a:pt x="17182" y="13070"/>
                              </a:cubicBezTo>
                              <a:cubicBezTo>
                                <a:pt x="17143" y="13338"/>
                                <a:pt x="17143" y="13659"/>
                                <a:pt x="17030" y="13854"/>
                              </a:cubicBezTo>
                              <a:cubicBezTo>
                                <a:pt x="16917" y="14049"/>
                                <a:pt x="16726" y="14028"/>
                                <a:pt x="16574" y="14115"/>
                              </a:cubicBezTo>
                              <a:cubicBezTo>
                                <a:pt x="16472" y="13854"/>
                                <a:pt x="16407" y="13538"/>
                                <a:pt x="16270" y="13332"/>
                              </a:cubicBezTo>
                              <a:cubicBezTo>
                                <a:pt x="15995" y="12918"/>
                                <a:pt x="15357" y="12287"/>
                                <a:pt x="15357" y="12287"/>
                              </a:cubicBezTo>
                              <a:cubicBezTo>
                                <a:pt x="15238" y="11671"/>
                                <a:pt x="15249" y="11340"/>
                                <a:pt x="14901" y="10981"/>
                              </a:cubicBezTo>
                              <a:cubicBezTo>
                                <a:pt x="14764" y="10840"/>
                                <a:pt x="14597" y="10807"/>
                                <a:pt x="14445" y="10720"/>
                              </a:cubicBezTo>
                              <a:cubicBezTo>
                                <a:pt x="14344" y="10459"/>
                                <a:pt x="14167" y="10247"/>
                                <a:pt x="14141" y="9937"/>
                              </a:cubicBezTo>
                              <a:cubicBezTo>
                                <a:pt x="14071" y="9095"/>
                                <a:pt x="14322" y="8843"/>
                                <a:pt x="14597" y="8370"/>
                              </a:cubicBezTo>
                              <a:cubicBezTo>
                                <a:pt x="14648" y="8022"/>
                                <a:pt x="14619" y="7606"/>
                                <a:pt x="14749" y="7325"/>
                              </a:cubicBezTo>
                              <a:cubicBezTo>
                                <a:pt x="14849" y="7110"/>
                                <a:pt x="15068" y="7206"/>
                                <a:pt x="15205" y="7064"/>
                              </a:cubicBezTo>
                              <a:cubicBezTo>
                                <a:pt x="16249" y="5989"/>
                                <a:pt x="14673" y="7021"/>
                                <a:pt x="15966" y="6281"/>
                              </a:cubicBezTo>
                              <a:cubicBezTo>
                                <a:pt x="15915" y="6020"/>
                                <a:pt x="15927" y="5692"/>
                                <a:pt x="15814" y="5497"/>
                              </a:cubicBezTo>
                              <a:cubicBezTo>
                                <a:pt x="15700" y="5303"/>
                                <a:pt x="15495" y="5378"/>
                                <a:pt x="15357" y="5236"/>
                              </a:cubicBezTo>
                              <a:cubicBezTo>
                                <a:pt x="14314" y="4161"/>
                                <a:pt x="15889" y="5193"/>
                                <a:pt x="14597" y="4453"/>
                              </a:cubicBezTo>
                              <a:cubicBezTo>
                                <a:pt x="14594" y="4437"/>
                                <a:pt x="14298" y="2683"/>
                                <a:pt x="14141" y="2886"/>
                              </a:cubicBezTo>
                              <a:cubicBezTo>
                                <a:pt x="13885" y="3216"/>
                                <a:pt x="14104" y="4147"/>
                                <a:pt x="13837" y="4453"/>
                              </a:cubicBezTo>
                              <a:lnTo>
                                <a:pt x="13381" y="4975"/>
                              </a:lnTo>
                              <a:cubicBezTo>
                                <a:pt x="13178" y="4801"/>
                                <a:pt x="12981" y="4606"/>
                                <a:pt x="12773" y="4453"/>
                              </a:cubicBezTo>
                              <a:cubicBezTo>
                                <a:pt x="12625" y="4344"/>
                                <a:pt x="12454" y="4333"/>
                                <a:pt x="12316" y="4192"/>
                              </a:cubicBezTo>
                              <a:cubicBezTo>
                                <a:pt x="12193" y="4065"/>
                                <a:pt x="12114" y="3843"/>
                                <a:pt x="12012" y="3669"/>
                              </a:cubicBezTo>
                              <a:cubicBezTo>
                                <a:pt x="12164" y="3582"/>
                                <a:pt x="12437" y="3678"/>
                                <a:pt x="12468" y="3408"/>
                              </a:cubicBezTo>
                              <a:cubicBezTo>
                                <a:pt x="12586" y="2400"/>
                                <a:pt x="12031" y="2287"/>
                                <a:pt x="11708" y="2102"/>
                              </a:cubicBezTo>
                              <a:cubicBezTo>
                                <a:pt x="11657" y="1841"/>
                                <a:pt x="11600" y="1584"/>
                                <a:pt x="11556" y="1319"/>
                              </a:cubicBezTo>
                              <a:cubicBezTo>
                                <a:pt x="11499" y="974"/>
                                <a:pt x="11605" y="373"/>
                                <a:pt x="11404" y="274"/>
                              </a:cubicBezTo>
                              <a:cubicBezTo>
                                <a:pt x="11096" y="123"/>
                                <a:pt x="10492" y="797"/>
                                <a:pt x="10492" y="797"/>
                              </a:cubicBezTo>
                              <a:cubicBezTo>
                                <a:pt x="10340" y="710"/>
                                <a:pt x="10173" y="677"/>
                                <a:pt x="10036" y="536"/>
                              </a:cubicBezTo>
                              <a:cubicBezTo>
                                <a:pt x="9913" y="409"/>
                                <a:pt x="9874" y="36"/>
                                <a:pt x="9731" y="13"/>
                              </a:cubicBezTo>
                              <a:cubicBezTo>
                                <a:pt x="9274" y="-58"/>
                                <a:pt x="8819" y="187"/>
                                <a:pt x="8363" y="274"/>
                              </a:cubicBezTo>
                              <a:cubicBezTo>
                                <a:pt x="8312" y="536"/>
                                <a:pt x="8179" y="788"/>
                                <a:pt x="8211" y="1058"/>
                              </a:cubicBezTo>
                              <a:cubicBezTo>
                                <a:pt x="8292" y="1755"/>
                                <a:pt x="9106" y="1783"/>
                                <a:pt x="9275" y="1841"/>
                              </a:cubicBezTo>
                              <a:cubicBezTo>
                                <a:pt x="9478" y="2364"/>
                                <a:pt x="9537" y="3210"/>
                                <a:pt x="9883" y="3408"/>
                              </a:cubicBezTo>
                              <a:lnTo>
                                <a:pt x="10796" y="3930"/>
                              </a:lnTo>
                              <a:cubicBezTo>
                                <a:pt x="10897" y="4105"/>
                                <a:pt x="11072" y="4211"/>
                                <a:pt x="11100" y="4453"/>
                              </a:cubicBezTo>
                              <a:cubicBezTo>
                                <a:pt x="11280" y="6001"/>
                                <a:pt x="9930" y="5018"/>
                                <a:pt x="9731" y="4975"/>
                              </a:cubicBezTo>
                              <a:cubicBezTo>
                                <a:pt x="9579" y="4888"/>
                                <a:pt x="9389" y="4909"/>
                                <a:pt x="9275" y="4714"/>
                              </a:cubicBezTo>
                              <a:cubicBezTo>
                                <a:pt x="8464" y="3321"/>
                                <a:pt x="9883" y="4366"/>
                                <a:pt x="8667" y="3669"/>
                              </a:cubicBezTo>
                              <a:cubicBezTo>
                                <a:pt x="8109" y="3756"/>
                                <a:pt x="7549" y="3794"/>
                                <a:pt x="6994" y="3930"/>
                              </a:cubicBezTo>
                              <a:cubicBezTo>
                                <a:pt x="6836" y="3969"/>
                                <a:pt x="6692" y="4116"/>
                                <a:pt x="6538" y="4192"/>
                              </a:cubicBezTo>
                              <a:cubicBezTo>
                                <a:pt x="6337" y="4290"/>
                                <a:pt x="6133" y="4366"/>
                                <a:pt x="5930" y="4453"/>
                              </a:cubicBezTo>
                              <a:cubicBezTo>
                                <a:pt x="3637" y="3665"/>
                                <a:pt x="6494" y="4668"/>
                                <a:pt x="4562" y="3930"/>
                              </a:cubicBezTo>
                              <a:cubicBezTo>
                                <a:pt x="3924" y="3687"/>
                                <a:pt x="3549" y="3597"/>
                                <a:pt x="2889" y="3408"/>
                              </a:cubicBezTo>
                              <a:cubicBezTo>
                                <a:pt x="2737" y="3321"/>
                                <a:pt x="2576" y="3270"/>
                                <a:pt x="2433" y="3147"/>
                              </a:cubicBezTo>
                              <a:cubicBezTo>
                                <a:pt x="2269" y="3007"/>
                                <a:pt x="2158" y="2664"/>
                                <a:pt x="1977" y="2625"/>
                              </a:cubicBezTo>
                              <a:cubicBezTo>
                                <a:pt x="1720" y="2570"/>
                                <a:pt x="1470" y="2799"/>
                                <a:pt x="1216" y="2886"/>
                              </a:cubicBezTo>
                              <a:cubicBezTo>
                                <a:pt x="1064" y="3060"/>
                                <a:pt x="874" y="3163"/>
                                <a:pt x="760" y="3408"/>
                              </a:cubicBezTo>
                              <a:cubicBezTo>
                                <a:pt x="170" y="4674"/>
                                <a:pt x="1147" y="3883"/>
                                <a:pt x="152" y="4453"/>
                              </a:cubicBezTo>
                              <a:cubicBezTo>
                                <a:pt x="1024" y="6698"/>
                                <a:pt x="-137" y="4056"/>
                                <a:pt x="912" y="5497"/>
                              </a:cubicBezTo>
                              <a:cubicBezTo>
                                <a:pt x="1055" y="5693"/>
                                <a:pt x="1115" y="6020"/>
                                <a:pt x="1216" y="6281"/>
                              </a:cubicBezTo>
                              <a:cubicBezTo>
                                <a:pt x="1064" y="6368"/>
                                <a:pt x="920" y="6542"/>
                                <a:pt x="760" y="6542"/>
                              </a:cubicBezTo>
                              <a:cubicBezTo>
                                <a:pt x="-29" y="6542"/>
                                <a:pt x="594" y="5783"/>
                                <a:pt x="0" y="6803"/>
                              </a:cubicBezTo>
                              <a:cubicBezTo>
                                <a:pt x="300" y="6975"/>
                                <a:pt x="698" y="7126"/>
                                <a:pt x="912" y="7586"/>
                              </a:cubicBezTo>
                              <a:cubicBezTo>
                                <a:pt x="1012" y="7801"/>
                                <a:pt x="1014" y="8109"/>
                                <a:pt x="1064" y="8370"/>
                              </a:cubicBezTo>
                              <a:cubicBezTo>
                                <a:pt x="963" y="8544"/>
                                <a:pt x="883" y="8766"/>
                                <a:pt x="760" y="8892"/>
                              </a:cubicBezTo>
                              <a:cubicBezTo>
                                <a:pt x="623" y="9034"/>
                                <a:pt x="376" y="8907"/>
                                <a:pt x="304" y="9153"/>
                              </a:cubicBezTo>
                              <a:cubicBezTo>
                                <a:pt x="6" y="10175"/>
                                <a:pt x="1156" y="10177"/>
                                <a:pt x="1216" y="10198"/>
                              </a:cubicBezTo>
                              <a:cubicBezTo>
                                <a:pt x="1248" y="10281"/>
                                <a:pt x="1667" y="11470"/>
                                <a:pt x="1825" y="11504"/>
                              </a:cubicBezTo>
                              <a:cubicBezTo>
                                <a:pt x="2130" y="11569"/>
                                <a:pt x="2433" y="11330"/>
                                <a:pt x="2737" y="11242"/>
                              </a:cubicBezTo>
                              <a:cubicBezTo>
                                <a:pt x="3093" y="11039"/>
                                <a:pt x="3416" y="11032"/>
                                <a:pt x="3497" y="10198"/>
                              </a:cubicBezTo>
                              <a:cubicBezTo>
                                <a:pt x="3524" y="9926"/>
                                <a:pt x="3232" y="9609"/>
                                <a:pt x="3345" y="9414"/>
                              </a:cubicBezTo>
                              <a:cubicBezTo>
                                <a:pt x="3458" y="9220"/>
                                <a:pt x="3647" y="9600"/>
                                <a:pt x="3801" y="9676"/>
                              </a:cubicBezTo>
                              <a:cubicBezTo>
                                <a:pt x="5138" y="10331"/>
                                <a:pt x="3772" y="9572"/>
                                <a:pt x="4866" y="10198"/>
                              </a:cubicBezTo>
                              <a:cubicBezTo>
                                <a:pt x="4985" y="10814"/>
                                <a:pt x="4974" y="11145"/>
                                <a:pt x="5322" y="11504"/>
                              </a:cubicBezTo>
                              <a:cubicBezTo>
                                <a:pt x="5459" y="11645"/>
                                <a:pt x="5626" y="11678"/>
                                <a:pt x="5778" y="11765"/>
                              </a:cubicBezTo>
                              <a:cubicBezTo>
                                <a:pt x="6299" y="13108"/>
                                <a:pt x="5814" y="12076"/>
                                <a:pt x="6538" y="13070"/>
                              </a:cubicBezTo>
                              <a:cubicBezTo>
                                <a:pt x="6650" y="13224"/>
                                <a:pt x="6714" y="13483"/>
                                <a:pt x="6842" y="13593"/>
                              </a:cubicBezTo>
                              <a:cubicBezTo>
                                <a:pt x="7129" y="13839"/>
                                <a:pt x="7755" y="14115"/>
                                <a:pt x="7755" y="14115"/>
                              </a:cubicBezTo>
                              <a:cubicBezTo>
                                <a:pt x="7856" y="14376"/>
                                <a:pt x="7918" y="14698"/>
                                <a:pt x="8059" y="14898"/>
                              </a:cubicBezTo>
                              <a:cubicBezTo>
                                <a:pt x="8501" y="15531"/>
                                <a:pt x="9045" y="15529"/>
                                <a:pt x="9579" y="15682"/>
                              </a:cubicBezTo>
                              <a:cubicBezTo>
                                <a:pt x="9681" y="15856"/>
                                <a:pt x="9863" y="15960"/>
                                <a:pt x="9883" y="16204"/>
                              </a:cubicBezTo>
                              <a:cubicBezTo>
                                <a:pt x="9920" y="16645"/>
                                <a:pt x="9677" y="17792"/>
                                <a:pt x="9579" y="18293"/>
                              </a:cubicBezTo>
                              <a:cubicBezTo>
                                <a:pt x="9658" y="19371"/>
                                <a:pt x="9475" y="20327"/>
                                <a:pt x="10036" y="20905"/>
                              </a:cubicBezTo>
                              <a:cubicBezTo>
                                <a:pt x="10173" y="21046"/>
                                <a:pt x="10340" y="21079"/>
                                <a:pt x="10492" y="21166"/>
                              </a:cubicBezTo>
                              <a:cubicBezTo>
                                <a:pt x="11679" y="19806"/>
                                <a:pt x="10365" y="21542"/>
                                <a:pt x="11100" y="19860"/>
                              </a:cubicBezTo>
                              <a:cubicBezTo>
                                <a:pt x="11315" y="19368"/>
                                <a:pt x="11860" y="18554"/>
                                <a:pt x="11860" y="18554"/>
                              </a:cubicBezTo>
                              <a:cubicBezTo>
                                <a:pt x="11809" y="18032"/>
                                <a:pt x="11775" y="17504"/>
                                <a:pt x="11708" y="16988"/>
                              </a:cubicBezTo>
                              <a:cubicBezTo>
                                <a:pt x="11673" y="16719"/>
                                <a:pt x="11556" y="16479"/>
                                <a:pt x="11556" y="16204"/>
                              </a:cubicBezTo>
                              <a:cubicBezTo>
                                <a:pt x="11556" y="15929"/>
                                <a:pt x="11657" y="15682"/>
                                <a:pt x="11708" y="15421"/>
                              </a:cubicBezTo>
                              <a:lnTo>
                                <a:pt x="11404" y="13854"/>
                              </a:lnTo>
                              <a:lnTo>
                                <a:pt x="11252" y="13070"/>
                              </a:lnTo>
                              <a:cubicBezTo>
                                <a:pt x="11353" y="12809"/>
                                <a:pt x="11386" y="12404"/>
                                <a:pt x="11556" y="12287"/>
                              </a:cubicBezTo>
                              <a:cubicBezTo>
                                <a:pt x="11705" y="12185"/>
                                <a:pt x="11887" y="12376"/>
                                <a:pt x="12012" y="12548"/>
                              </a:cubicBezTo>
                              <a:cubicBezTo>
                                <a:pt x="12155" y="12744"/>
                                <a:pt x="12202" y="13087"/>
                                <a:pt x="12316" y="13332"/>
                              </a:cubicBezTo>
                              <a:cubicBezTo>
                                <a:pt x="12406" y="13524"/>
                                <a:pt x="12531" y="13662"/>
                                <a:pt x="12620" y="13854"/>
                              </a:cubicBezTo>
                              <a:cubicBezTo>
                                <a:pt x="12735" y="14099"/>
                                <a:pt x="12770" y="14471"/>
                                <a:pt x="12925" y="14637"/>
                              </a:cubicBezTo>
                              <a:cubicBezTo>
                                <a:pt x="13196" y="14929"/>
                                <a:pt x="13533" y="14986"/>
                                <a:pt x="13837" y="15160"/>
                              </a:cubicBezTo>
                              <a:cubicBezTo>
                                <a:pt x="14219" y="17129"/>
                                <a:pt x="13703" y="14701"/>
                                <a:pt x="14293" y="16726"/>
                              </a:cubicBezTo>
                              <a:cubicBezTo>
                                <a:pt x="14365" y="16973"/>
                                <a:pt x="14394" y="17249"/>
                                <a:pt x="14445" y="17510"/>
                              </a:cubicBezTo>
                              <a:cubicBezTo>
                                <a:pt x="14699" y="17423"/>
                                <a:pt x="14955" y="17356"/>
                                <a:pt x="15205" y="17249"/>
                              </a:cubicBezTo>
                              <a:cubicBezTo>
                                <a:pt x="15361" y="17182"/>
                                <a:pt x="15505" y="17047"/>
                                <a:pt x="15662" y="16988"/>
                              </a:cubicBezTo>
                              <a:cubicBezTo>
                                <a:pt x="15962" y="16873"/>
                                <a:pt x="16270" y="16814"/>
                                <a:pt x="16574" y="16726"/>
                              </a:cubicBezTo>
                              <a:cubicBezTo>
                                <a:pt x="16979" y="16814"/>
                                <a:pt x="17399" y="16786"/>
                                <a:pt x="17790" y="16988"/>
                              </a:cubicBezTo>
                              <a:cubicBezTo>
                                <a:pt x="17928" y="17058"/>
                                <a:pt x="17953" y="17466"/>
                                <a:pt x="18094" y="17510"/>
                              </a:cubicBezTo>
                              <a:cubicBezTo>
                                <a:pt x="18543" y="17650"/>
                                <a:pt x="19007" y="17510"/>
                                <a:pt x="19463" y="17510"/>
                              </a:cubicBezTo>
                            </a:path>
                          </a:pathLst>
                        </a:custGeom>
                        <a:solidFill>
                          <a:srgbClr val="0000FF"/>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68" name="Shape"/>
                      <p:cNvSpPr/>
                      <p:nvPr/>
                    </p:nvSpPr>
                    <p:spPr>
                      <a:xfrm>
                        <a:off x="307044" y="971746"/>
                        <a:ext cx="105639" cy="100783"/>
                      </a:xfrm>
                      <a:custGeom>
                        <a:avLst/>
                        <a:gdLst/>
                        <a:ahLst/>
                        <a:cxnLst>
                          <a:cxn ang="0">
                            <a:pos x="wd2" y="hd2"/>
                          </a:cxn>
                          <a:cxn ang="5400000">
                            <a:pos x="wd2" y="hd2"/>
                          </a:cxn>
                          <a:cxn ang="10800000">
                            <a:pos x="wd2" y="hd2"/>
                          </a:cxn>
                          <a:cxn ang="16200000">
                            <a:pos x="wd2" y="hd2"/>
                          </a:cxn>
                        </a:cxnLst>
                        <a:rect l="0" t="0" r="r" b="b"/>
                        <a:pathLst>
                          <a:path w="21138" h="18043" fill="norm" stroke="1" extrusionOk="0">
                            <a:moveTo>
                              <a:pt x="40" y="17268"/>
                            </a:moveTo>
                            <a:cubicBezTo>
                              <a:pt x="-462" y="14896"/>
                              <a:pt x="3735" y="-1960"/>
                              <a:pt x="15110" y="189"/>
                            </a:cubicBezTo>
                            <a:cubicBezTo>
                              <a:pt x="17897" y="715"/>
                              <a:pt x="19129" y="3984"/>
                              <a:pt x="21138" y="5882"/>
                            </a:cubicBezTo>
                            <a:cubicBezTo>
                              <a:pt x="20133" y="8728"/>
                              <a:pt x="21138" y="13473"/>
                              <a:pt x="18124" y="14421"/>
                            </a:cubicBezTo>
                            <a:cubicBezTo>
                              <a:pt x="13264" y="15951"/>
                              <a:pt x="543" y="19640"/>
                              <a:pt x="40" y="17268"/>
                            </a:cubicBezTo>
                            <a:close/>
                          </a:path>
                        </a:pathLst>
                      </a:custGeom>
                      <a:solidFill>
                        <a:srgbClr val="E46C0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69" name="Shape"/>
                      <p:cNvSpPr/>
                      <p:nvPr/>
                    </p:nvSpPr>
                    <p:spPr>
                      <a:xfrm>
                        <a:off x="534621" y="1078550"/>
                        <a:ext cx="161380" cy="86671"/>
                      </a:xfrm>
                      <a:custGeom>
                        <a:avLst/>
                        <a:gdLst/>
                        <a:ahLst/>
                        <a:cxnLst>
                          <a:cxn ang="0">
                            <a:pos x="wd2" y="hd2"/>
                          </a:cxn>
                          <a:cxn ang="5400000">
                            <a:pos x="wd2" y="hd2"/>
                          </a:cxn>
                          <a:cxn ang="10800000">
                            <a:pos x="wd2" y="hd2"/>
                          </a:cxn>
                          <a:cxn ang="16200000">
                            <a:pos x="wd2" y="hd2"/>
                          </a:cxn>
                        </a:cxnLst>
                        <a:rect l="0" t="0" r="r" b="b"/>
                        <a:pathLst>
                          <a:path w="18147" h="17342" fill="norm" stroke="1" extrusionOk="0">
                            <a:moveTo>
                              <a:pt x="4552" y="1148"/>
                            </a:moveTo>
                            <a:cubicBezTo>
                              <a:pt x="7352" y="1688"/>
                              <a:pt x="19670" y="1150"/>
                              <a:pt x="17990" y="14103"/>
                            </a:cubicBezTo>
                            <a:cubicBezTo>
                              <a:pt x="17561" y="17415"/>
                              <a:pt x="14631" y="16262"/>
                              <a:pt x="12951" y="17342"/>
                            </a:cubicBezTo>
                            <a:cubicBezTo>
                              <a:pt x="10711" y="16262"/>
                              <a:pt x="8452" y="15326"/>
                              <a:pt x="6232" y="14103"/>
                            </a:cubicBezTo>
                            <a:cubicBezTo>
                              <a:pt x="4529" y="13165"/>
                              <a:pt x="1850" y="14034"/>
                              <a:pt x="1192" y="10864"/>
                            </a:cubicBezTo>
                            <a:cubicBezTo>
                              <a:pt x="-1930" y="-4185"/>
                              <a:pt x="1752" y="609"/>
                              <a:pt x="4552" y="1148"/>
                            </a:cubicBezTo>
                            <a:close/>
                          </a:path>
                        </a:pathLst>
                      </a:custGeom>
                      <a:solidFill>
                        <a:srgbClr val="E46C0A"/>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70" name="Line"/>
                      <p:cNvSpPr/>
                      <p:nvPr/>
                    </p:nvSpPr>
                    <p:spPr>
                      <a:xfrm>
                        <a:off x="752493" y="1355035"/>
                        <a:ext cx="198354" cy="96061"/>
                      </a:xfrm>
                      <a:custGeom>
                        <a:avLst/>
                        <a:gdLst/>
                        <a:ahLst/>
                        <a:cxnLst>
                          <a:cxn ang="0">
                            <a:pos x="wd2" y="hd2"/>
                          </a:cxn>
                          <a:cxn ang="5400000">
                            <a:pos x="wd2" y="hd2"/>
                          </a:cxn>
                          <a:cxn ang="10800000">
                            <a:pos x="wd2" y="hd2"/>
                          </a:cxn>
                          <a:cxn ang="16200000">
                            <a:pos x="wd2" y="hd2"/>
                          </a:cxn>
                        </a:cxnLst>
                        <a:rect l="0" t="0" r="r" b="b"/>
                        <a:pathLst>
                          <a:path w="21084" h="17904" fill="norm" stroke="1" extrusionOk="0">
                            <a:moveTo>
                              <a:pt x="240" y="5999"/>
                            </a:moveTo>
                            <a:cubicBezTo>
                              <a:pt x="3447" y="5007"/>
                              <a:pt x="6687" y="4332"/>
                              <a:pt x="9860" y="3023"/>
                            </a:cubicBezTo>
                            <a:cubicBezTo>
                              <a:pt x="11510" y="2343"/>
                              <a:pt x="12997" y="-396"/>
                              <a:pt x="14670" y="48"/>
                            </a:cubicBezTo>
                            <a:cubicBezTo>
                              <a:pt x="17037" y="675"/>
                              <a:pt x="18946" y="4015"/>
                              <a:pt x="21084" y="5999"/>
                            </a:cubicBezTo>
                            <a:cubicBezTo>
                              <a:pt x="20549" y="8974"/>
                              <a:pt x="20676" y="12707"/>
                              <a:pt x="19481" y="14925"/>
                            </a:cubicBezTo>
                            <a:cubicBezTo>
                              <a:pt x="16097" y="21204"/>
                              <a:pt x="7660" y="15733"/>
                              <a:pt x="5050" y="14925"/>
                            </a:cubicBezTo>
                            <a:cubicBezTo>
                              <a:pt x="3447" y="13933"/>
                              <a:pt x="996" y="14755"/>
                              <a:pt x="240" y="11950"/>
                            </a:cubicBezTo>
                            <a:cubicBezTo>
                              <a:pt x="-516" y="9144"/>
                              <a:pt x="648" y="5241"/>
                              <a:pt x="1843" y="3023"/>
                            </a:cubicBezTo>
                            <a:cubicBezTo>
                              <a:pt x="3038" y="805"/>
                              <a:pt x="6653" y="48"/>
                              <a:pt x="6653" y="48"/>
                            </a:cubicBezTo>
                          </a:path>
                        </a:pathLst>
                      </a:custGeom>
                      <a:solidFill>
                        <a:srgbClr val="E46C0A"/>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72" name="Shape"/>
                    <p:cNvSpPr/>
                    <p:nvPr/>
                  </p:nvSpPr>
                  <p:spPr>
                    <a:xfrm>
                      <a:off x="1376653" y="2116514"/>
                      <a:ext cx="1082886" cy="831839"/>
                    </a:xfrm>
                    <a:custGeom>
                      <a:avLst/>
                      <a:gdLst/>
                      <a:ahLst/>
                      <a:cxnLst>
                        <a:cxn ang="0">
                          <a:pos x="wd2" y="hd2"/>
                        </a:cxn>
                        <a:cxn ang="5400000">
                          <a:pos x="wd2" y="hd2"/>
                        </a:cxn>
                        <a:cxn ang="10800000">
                          <a:pos x="wd2" y="hd2"/>
                        </a:cxn>
                        <a:cxn ang="16200000">
                          <a:pos x="wd2" y="hd2"/>
                        </a:cxn>
                      </a:cxnLst>
                      <a:rect l="0" t="0" r="r" b="b"/>
                      <a:pathLst>
                        <a:path w="21384" h="21076" fill="norm" stroke="1" extrusionOk="0">
                          <a:moveTo>
                            <a:pt x="131" y="1706"/>
                          </a:moveTo>
                          <a:cubicBezTo>
                            <a:pt x="426" y="1504"/>
                            <a:pt x="1382" y="1709"/>
                            <a:pt x="1901" y="1303"/>
                          </a:cubicBezTo>
                          <a:cubicBezTo>
                            <a:pt x="3351" y="170"/>
                            <a:pt x="845" y="-524"/>
                            <a:pt x="3082" y="495"/>
                          </a:cubicBezTo>
                          <a:cubicBezTo>
                            <a:pt x="3278" y="1437"/>
                            <a:pt x="3292" y="2490"/>
                            <a:pt x="3672" y="3320"/>
                          </a:cubicBezTo>
                          <a:cubicBezTo>
                            <a:pt x="3837" y="3681"/>
                            <a:pt x="4337" y="3423"/>
                            <a:pt x="4557" y="3724"/>
                          </a:cubicBezTo>
                          <a:cubicBezTo>
                            <a:pt x="4777" y="4025"/>
                            <a:pt x="4692" y="4570"/>
                            <a:pt x="4852" y="4934"/>
                          </a:cubicBezTo>
                          <a:cubicBezTo>
                            <a:pt x="4995" y="5261"/>
                            <a:pt x="5245" y="5472"/>
                            <a:pt x="5442" y="5741"/>
                          </a:cubicBezTo>
                          <a:cubicBezTo>
                            <a:pt x="5509" y="5924"/>
                            <a:pt x="6131" y="8051"/>
                            <a:pt x="6622" y="8163"/>
                          </a:cubicBezTo>
                          <a:cubicBezTo>
                            <a:pt x="7022" y="8254"/>
                            <a:pt x="7409" y="7894"/>
                            <a:pt x="7802" y="7759"/>
                          </a:cubicBezTo>
                          <a:cubicBezTo>
                            <a:pt x="7901" y="7356"/>
                            <a:pt x="7903" y="6881"/>
                            <a:pt x="8098" y="6549"/>
                          </a:cubicBezTo>
                          <a:cubicBezTo>
                            <a:pt x="9027" y="4960"/>
                            <a:pt x="10381" y="5954"/>
                            <a:pt x="11638" y="6145"/>
                          </a:cubicBezTo>
                          <a:cubicBezTo>
                            <a:pt x="12016" y="6274"/>
                            <a:pt x="13280" y="6663"/>
                            <a:pt x="13704" y="6952"/>
                          </a:cubicBezTo>
                          <a:cubicBezTo>
                            <a:pt x="14021" y="7169"/>
                            <a:pt x="14263" y="7568"/>
                            <a:pt x="14589" y="7759"/>
                          </a:cubicBezTo>
                          <a:cubicBezTo>
                            <a:pt x="14961" y="7978"/>
                            <a:pt x="15379" y="8010"/>
                            <a:pt x="15769" y="8163"/>
                          </a:cubicBezTo>
                          <a:cubicBezTo>
                            <a:pt x="16068" y="8280"/>
                            <a:pt x="16359" y="8432"/>
                            <a:pt x="16654" y="8566"/>
                          </a:cubicBezTo>
                          <a:cubicBezTo>
                            <a:pt x="17343" y="11391"/>
                            <a:pt x="16654" y="10718"/>
                            <a:pt x="18129" y="11391"/>
                          </a:cubicBezTo>
                          <a:cubicBezTo>
                            <a:pt x="18326" y="11660"/>
                            <a:pt x="18461" y="12057"/>
                            <a:pt x="18720" y="12198"/>
                          </a:cubicBezTo>
                          <a:cubicBezTo>
                            <a:pt x="19473" y="12610"/>
                            <a:pt x="21080" y="13005"/>
                            <a:pt x="21080" y="13005"/>
                          </a:cubicBezTo>
                          <a:cubicBezTo>
                            <a:pt x="21178" y="13409"/>
                            <a:pt x="21436" y="13799"/>
                            <a:pt x="21375" y="14216"/>
                          </a:cubicBezTo>
                          <a:cubicBezTo>
                            <a:pt x="21320" y="14589"/>
                            <a:pt x="20928" y="14697"/>
                            <a:pt x="20785" y="15023"/>
                          </a:cubicBezTo>
                          <a:cubicBezTo>
                            <a:pt x="19998" y="16816"/>
                            <a:pt x="21178" y="15920"/>
                            <a:pt x="19605" y="16637"/>
                          </a:cubicBezTo>
                          <a:cubicBezTo>
                            <a:pt x="17539" y="15695"/>
                            <a:pt x="18031" y="15023"/>
                            <a:pt x="17539" y="17041"/>
                          </a:cubicBezTo>
                          <a:cubicBezTo>
                            <a:pt x="17638" y="17579"/>
                            <a:pt x="17675" y="18145"/>
                            <a:pt x="17834" y="18655"/>
                          </a:cubicBezTo>
                          <a:cubicBezTo>
                            <a:pt x="17974" y="19101"/>
                            <a:pt x="18424" y="19380"/>
                            <a:pt x="18424" y="19865"/>
                          </a:cubicBezTo>
                          <a:cubicBezTo>
                            <a:pt x="18424" y="20350"/>
                            <a:pt x="18031" y="20672"/>
                            <a:pt x="17834" y="21076"/>
                          </a:cubicBezTo>
                          <a:cubicBezTo>
                            <a:pt x="16457" y="20941"/>
                            <a:pt x="15071" y="20928"/>
                            <a:pt x="13704" y="20672"/>
                          </a:cubicBezTo>
                          <a:cubicBezTo>
                            <a:pt x="12900" y="20523"/>
                            <a:pt x="11343" y="19865"/>
                            <a:pt x="11343" y="19865"/>
                          </a:cubicBezTo>
                          <a:cubicBezTo>
                            <a:pt x="11146" y="19462"/>
                            <a:pt x="11048" y="18924"/>
                            <a:pt x="10753" y="18655"/>
                          </a:cubicBezTo>
                          <a:cubicBezTo>
                            <a:pt x="10416" y="18347"/>
                            <a:pt x="9952" y="18446"/>
                            <a:pt x="9573" y="18251"/>
                          </a:cubicBezTo>
                          <a:cubicBezTo>
                            <a:pt x="9161" y="18040"/>
                            <a:pt x="8786" y="17713"/>
                            <a:pt x="8393" y="17444"/>
                          </a:cubicBezTo>
                          <a:cubicBezTo>
                            <a:pt x="8196" y="16906"/>
                            <a:pt x="8084" y="16292"/>
                            <a:pt x="7802" y="15830"/>
                          </a:cubicBezTo>
                          <a:cubicBezTo>
                            <a:pt x="7575" y="15457"/>
                            <a:pt x="7105" y="15434"/>
                            <a:pt x="6917" y="15023"/>
                          </a:cubicBezTo>
                          <a:cubicBezTo>
                            <a:pt x="5162" y="11181"/>
                            <a:pt x="7445" y="13621"/>
                            <a:pt x="5442" y="11795"/>
                          </a:cubicBezTo>
                          <a:cubicBezTo>
                            <a:pt x="5344" y="11391"/>
                            <a:pt x="5147" y="11009"/>
                            <a:pt x="5147" y="10584"/>
                          </a:cubicBezTo>
                          <a:cubicBezTo>
                            <a:pt x="5147" y="8070"/>
                            <a:pt x="5811" y="8769"/>
                            <a:pt x="5147" y="6952"/>
                          </a:cubicBezTo>
                          <a:cubicBezTo>
                            <a:pt x="4988" y="6518"/>
                            <a:pt x="4858" y="5999"/>
                            <a:pt x="4557" y="5741"/>
                          </a:cubicBezTo>
                          <a:cubicBezTo>
                            <a:pt x="4029" y="5291"/>
                            <a:pt x="2787" y="4934"/>
                            <a:pt x="2787" y="4934"/>
                          </a:cubicBezTo>
                          <a:cubicBezTo>
                            <a:pt x="2590" y="4665"/>
                            <a:pt x="2452" y="4277"/>
                            <a:pt x="2196" y="4127"/>
                          </a:cubicBezTo>
                          <a:cubicBezTo>
                            <a:pt x="1601" y="3779"/>
                            <a:pt x="131" y="4188"/>
                            <a:pt x="131" y="2513"/>
                          </a:cubicBezTo>
                          <a:cubicBezTo>
                            <a:pt x="131" y="2212"/>
                            <a:pt x="-164" y="1908"/>
                            <a:pt x="131" y="1706"/>
                          </a:cubicBezTo>
                          <a:close/>
                        </a:path>
                      </a:pathLst>
                    </a:custGeom>
                    <a:solidFill>
                      <a:srgbClr val="C741C2"/>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73" name="Line"/>
                    <p:cNvSpPr/>
                    <p:nvPr/>
                  </p:nvSpPr>
                  <p:spPr>
                    <a:xfrm>
                      <a:off x="1787660" y="2853166"/>
                      <a:ext cx="328414" cy="749237"/>
                    </a:xfrm>
                    <a:custGeom>
                      <a:avLst/>
                      <a:gdLst/>
                      <a:ahLst/>
                      <a:cxnLst>
                        <a:cxn ang="0">
                          <a:pos x="wd2" y="hd2"/>
                        </a:cxn>
                        <a:cxn ang="5400000">
                          <a:pos x="wd2" y="hd2"/>
                        </a:cxn>
                        <a:cxn ang="10800000">
                          <a:pos x="wd2" y="hd2"/>
                        </a:cxn>
                        <a:cxn ang="16200000">
                          <a:pos x="wd2" y="hd2"/>
                        </a:cxn>
                      </a:cxnLst>
                      <a:rect l="0" t="0" r="r" b="b"/>
                      <a:pathLst>
                        <a:path w="20783" h="20678" fill="norm" stroke="1" extrusionOk="0">
                          <a:moveTo>
                            <a:pt x="4723" y="0"/>
                          </a:moveTo>
                          <a:cubicBezTo>
                            <a:pt x="14440" y="1508"/>
                            <a:pt x="1304" y="-922"/>
                            <a:pt x="8502" y="1760"/>
                          </a:cubicBezTo>
                          <a:cubicBezTo>
                            <a:pt x="9516" y="2137"/>
                            <a:pt x="10998" y="2108"/>
                            <a:pt x="12281" y="2200"/>
                          </a:cubicBezTo>
                          <a:cubicBezTo>
                            <a:pt x="15099" y="2402"/>
                            <a:pt x="17949" y="2493"/>
                            <a:pt x="20783" y="2640"/>
                          </a:cubicBezTo>
                          <a:cubicBezTo>
                            <a:pt x="19838" y="2786"/>
                            <a:pt x="18915" y="2967"/>
                            <a:pt x="17949" y="3080"/>
                          </a:cubicBezTo>
                          <a:cubicBezTo>
                            <a:pt x="16391" y="3261"/>
                            <a:pt x="14493" y="3060"/>
                            <a:pt x="13225" y="3520"/>
                          </a:cubicBezTo>
                          <a:cubicBezTo>
                            <a:pt x="11433" y="4169"/>
                            <a:pt x="10165" y="5156"/>
                            <a:pt x="9447" y="6159"/>
                          </a:cubicBezTo>
                          <a:lnTo>
                            <a:pt x="7557" y="8799"/>
                          </a:lnTo>
                          <a:lnTo>
                            <a:pt x="6613" y="10119"/>
                          </a:lnTo>
                          <a:cubicBezTo>
                            <a:pt x="6928" y="10559"/>
                            <a:pt x="6853" y="11111"/>
                            <a:pt x="7557" y="11439"/>
                          </a:cubicBezTo>
                          <a:cubicBezTo>
                            <a:pt x="8261" y="11767"/>
                            <a:pt x="10118" y="11433"/>
                            <a:pt x="10391" y="11879"/>
                          </a:cubicBezTo>
                          <a:cubicBezTo>
                            <a:pt x="10551" y="12140"/>
                            <a:pt x="9393" y="15147"/>
                            <a:pt x="8502" y="15838"/>
                          </a:cubicBezTo>
                          <a:cubicBezTo>
                            <a:pt x="5137" y="18450"/>
                            <a:pt x="7964" y="14642"/>
                            <a:pt x="4723" y="18038"/>
                          </a:cubicBezTo>
                          <a:cubicBezTo>
                            <a:pt x="3914" y="18886"/>
                            <a:pt x="2834" y="20678"/>
                            <a:pt x="2834" y="20678"/>
                          </a:cubicBezTo>
                          <a:cubicBezTo>
                            <a:pt x="2204" y="20385"/>
                            <a:pt x="1343" y="20169"/>
                            <a:pt x="945" y="19798"/>
                          </a:cubicBezTo>
                          <a:cubicBezTo>
                            <a:pt x="-817" y="18157"/>
                            <a:pt x="306" y="17182"/>
                            <a:pt x="945" y="15398"/>
                          </a:cubicBezTo>
                          <a:cubicBezTo>
                            <a:pt x="1259" y="13492"/>
                            <a:pt x="1249" y="11568"/>
                            <a:pt x="1889" y="9679"/>
                          </a:cubicBezTo>
                          <a:cubicBezTo>
                            <a:pt x="3267" y="5616"/>
                            <a:pt x="3170" y="8337"/>
                            <a:pt x="5668" y="5719"/>
                          </a:cubicBezTo>
                          <a:cubicBezTo>
                            <a:pt x="6477" y="4872"/>
                            <a:pt x="7074" y="3979"/>
                            <a:pt x="7557" y="3080"/>
                          </a:cubicBezTo>
                          <a:cubicBezTo>
                            <a:pt x="7872" y="2493"/>
                            <a:pt x="7691" y="1792"/>
                            <a:pt x="8502" y="1320"/>
                          </a:cubicBezTo>
                          <a:cubicBezTo>
                            <a:pt x="9124" y="958"/>
                            <a:pt x="10391" y="1027"/>
                            <a:pt x="11336" y="880"/>
                          </a:cubicBezTo>
                          <a:cubicBezTo>
                            <a:pt x="14911" y="1990"/>
                            <a:pt x="13367" y="1386"/>
                            <a:pt x="16060" y="2640"/>
                          </a:cubicBezTo>
                        </a:path>
                      </a:pathLst>
                    </a:custGeom>
                    <a:solidFill>
                      <a:srgbClr val="E46C0A"/>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grpSp>
          </p:grpSp>
        </p:grpSp>
        <p:sp>
          <p:nvSpPr>
            <p:cNvPr id="278" name="Line"/>
            <p:cNvSpPr/>
            <p:nvPr/>
          </p:nvSpPr>
          <p:spPr>
            <a:xfrm>
              <a:off x="4782561" y="370796"/>
              <a:ext cx="1945266" cy="1084947"/>
            </a:xfrm>
            <a:custGeom>
              <a:avLst/>
              <a:gdLst/>
              <a:ahLst/>
              <a:cxnLst>
                <a:cxn ang="0">
                  <a:pos x="wd2" y="hd2"/>
                </a:cxn>
                <a:cxn ang="5400000">
                  <a:pos x="wd2" y="hd2"/>
                </a:cxn>
                <a:cxn ang="10800000">
                  <a:pos x="wd2" y="hd2"/>
                </a:cxn>
                <a:cxn ang="16200000">
                  <a:pos x="wd2" y="hd2"/>
                </a:cxn>
              </a:cxnLst>
              <a:rect l="0" t="0" r="r" b="b"/>
              <a:pathLst>
                <a:path w="21553" h="21363" fill="norm" stroke="1" extrusionOk="0">
                  <a:moveTo>
                    <a:pt x="171" y="5642"/>
                  </a:moveTo>
                  <a:cubicBezTo>
                    <a:pt x="226" y="6060"/>
                    <a:pt x="133" y="6704"/>
                    <a:pt x="337" y="6896"/>
                  </a:cubicBezTo>
                  <a:cubicBezTo>
                    <a:pt x="515" y="7065"/>
                    <a:pt x="728" y="6589"/>
                    <a:pt x="834" y="6269"/>
                  </a:cubicBezTo>
                  <a:cubicBezTo>
                    <a:pt x="2149" y="2289"/>
                    <a:pt x="350" y="5748"/>
                    <a:pt x="1663" y="3762"/>
                  </a:cubicBezTo>
                  <a:cubicBezTo>
                    <a:pt x="1785" y="3577"/>
                    <a:pt x="1854" y="3267"/>
                    <a:pt x="1994" y="3135"/>
                  </a:cubicBezTo>
                  <a:cubicBezTo>
                    <a:pt x="2307" y="2839"/>
                    <a:pt x="2989" y="2508"/>
                    <a:pt x="2989" y="2508"/>
                  </a:cubicBezTo>
                  <a:cubicBezTo>
                    <a:pt x="3243" y="1786"/>
                    <a:pt x="3284" y="1254"/>
                    <a:pt x="3817" y="1254"/>
                  </a:cubicBezTo>
                  <a:cubicBezTo>
                    <a:pt x="3992" y="1254"/>
                    <a:pt x="4149" y="1463"/>
                    <a:pt x="4315" y="1567"/>
                  </a:cubicBezTo>
                  <a:cubicBezTo>
                    <a:pt x="4259" y="1881"/>
                    <a:pt x="4149" y="2177"/>
                    <a:pt x="4149" y="2508"/>
                  </a:cubicBezTo>
                  <a:cubicBezTo>
                    <a:pt x="4149" y="3454"/>
                    <a:pt x="4129" y="4450"/>
                    <a:pt x="4315" y="5329"/>
                  </a:cubicBezTo>
                  <a:cubicBezTo>
                    <a:pt x="4380" y="5636"/>
                    <a:pt x="4642" y="5562"/>
                    <a:pt x="4812" y="5642"/>
                  </a:cubicBezTo>
                  <a:cubicBezTo>
                    <a:pt x="5306" y="5876"/>
                    <a:pt x="5806" y="6060"/>
                    <a:pt x="6304" y="6269"/>
                  </a:cubicBezTo>
                  <a:cubicBezTo>
                    <a:pt x="7729" y="8066"/>
                    <a:pt x="5304" y="5221"/>
                    <a:pt x="8458" y="7210"/>
                  </a:cubicBezTo>
                  <a:cubicBezTo>
                    <a:pt x="8647" y="7329"/>
                    <a:pt x="8621" y="7951"/>
                    <a:pt x="8790" y="8150"/>
                  </a:cubicBezTo>
                  <a:cubicBezTo>
                    <a:pt x="9086" y="8500"/>
                    <a:pt x="9453" y="8568"/>
                    <a:pt x="9784" y="8777"/>
                  </a:cubicBezTo>
                  <a:cubicBezTo>
                    <a:pt x="10951" y="9512"/>
                    <a:pt x="9511" y="8556"/>
                    <a:pt x="10945" y="9718"/>
                  </a:cubicBezTo>
                  <a:cubicBezTo>
                    <a:pt x="11105" y="9848"/>
                    <a:pt x="11276" y="9927"/>
                    <a:pt x="11442" y="10031"/>
                  </a:cubicBezTo>
                  <a:cubicBezTo>
                    <a:pt x="11480" y="9924"/>
                    <a:pt x="11931" y="8511"/>
                    <a:pt x="12105" y="8464"/>
                  </a:cubicBezTo>
                  <a:cubicBezTo>
                    <a:pt x="12384" y="8388"/>
                    <a:pt x="12658" y="8673"/>
                    <a:pt x="12934" y="8777"/>
                  </a:cubicBezTo>
                  <a:cubicBezTo>
                    <a:pt x="13196" y="9274"/>
                    <a:pt x="13431" y="9531"/>
                    <a:pt x="13431" y="10345"/>
                  </a:cubicBezTo>
                  <a:cubicBezTo>
                    <a:pt x="13431" y="10675"/>
                    <a:pt x="13321" y="10972"/>
                    <a:pt x="13265" y="11285"/>
                  </a:cubicBezTo>
                  <a:cubicBezTo>
                    <a:pt x="13321" y="11703"/>
                    <a:pt x="13249" y="12280"/>
                    <a:pt x="13431" y="12539"/>
                  </a:cubicBezTo>
                  <a:cubicBezTo>
                    <a:pt x="13677" y="12888"/>
                    <a:pt x="14162" y="11783"/>
                    <a:pt x="14260" y="11598"/>
                  </a:cubicBezTo>
                  <a:cubicBezTo>
                    <a:pt x="14315" y="10449"/>
                    <a:pt x="14153" y="9183"/>
                    <a:pt x="14426" y="8150"/>
                  </a:cubicBezTo>
                  <a:cubicBezTo>
                    <a:pt x="14527" y="7765"/>
                    <a:pt x="14911" y="8195"/>
                    <a:pt x="15089" y="8464"/>
                  </a:cubicBezTo>
                  <a:cubicBezTo>
                    <a:pt x="15225" y="8670"/>
                    <a:pt x="15176" y="9109"/>
                    <a:pt x="15254" y="9404"/>
                  </a:cubicBezTo>
                  <a:cubicBezTo>
                    <a:pt x="15554" y="10538"/>
                    <a:pt x="15510" y="10296"/>
                    <a:pt x="16083" y="10658"/>
                  </a:cubicBezTo>
                  <a:cubicBezTo>
                    <a:pt x="16138" y="10345"/>
                    <a:pt x="16079" y="9798"/>
                    <a:pt x="16249" y="9718"/>
                  </a:cubicBezTo>
                  <a:cubicBezTo>
                    <a:pt x="16442" y="9626"/>
                    <a:pt x="16698" y="9979"/>
                    <a:pt x="16746" y="10345"/>
                  </a:cubicBezTo>
                  <a:cubicBezTo>
                    <a:pt x="16828" y="10961"/>
                    <a:pt x="16747" y="11674"/>
                    <a:pt x="16580" y="12225"/>
                  </a:cubicBezTo>
                  <a:cubicBezTo>
                    <a:pt x="16494" y="12512"/>
                    <a:pt x="16253" y="12459"/>
                    <a:pt x="16083" y="12539"/>
                  </a:cubicBezTo>
                  <a:cubicBezTo>
                    <a:pt x="15810" y="12668"/>
                    <a:pt x="15528" y="12723"/>
                    <a:pt x="15254" y="12852"/>
                  </a:cubicBezTo>
                  <a:cubicBezTo>
                    <a:pt x="15085" y="12933"/>
                    <a:pt x="14926" y="13079"/>
                    <a:pt x="14757" y="13166"/>
                  </a:cubicBezTo>
                  <a:cubicBezTo>
                    <a:pt x="14318" y="13393"/>
                    <a:pt x="13873" y="13584"/>
                    <a:pt x="13431" y="13793"/>
                  </a:cubicBezTo>
                  <a:cubicBezTo>
                    <a:pt x="13265" y="14002"/>
                    <a:pt x="13112" y="14251"/>
                    <a:pt x="12934" y="14420"/>
                  </a:cubicBezTo>
                  <a:cubicBezTo>
                    <a:pt x="12778" y="14568"/>
                    <a:pt x="12560" y="14500"/>
                    <a:pt x="12437" y="14733"/>
                  </a:cubicBezTo>
                  <a:cubicBezTo>
                    <a:pt x="12313" y="14967"/>
                    <a:pt x="12326" y="15360"/>
                    <a:pt x="12271" y="15674"/>
                  </a:cubicBezTo>
                  <a:cubicBezTo>
                    <a:pt x="13060" y="16668"/>
                    <a:pt x="12458" y="16062"/>
                    <a:pt x="13431" y="16614"/>
                  </a:cubicBezTo>
                  <a:cubicBezTo>
                    <a:pt x="13766" y="16804"/>
                    <a:pt x="14426" y="17241"/>
                    <a:pt x="14426" y="17241"/>
                  </a:cubicBezTo>
                  <a:cubicBezTo>
                    <a:pt x="14591" y="17032"/>
                    <a:pt x="14782" y="16880"/>
                    <a:pt x="14923" y="16614"/>
                  </a:cubicBezTo>
                  <a:cubicBezTo>
                    <a:pt x="15064" y="16348"/>
                    <a:pt x="15085" y="15873"/>
                    <a:pt x="15254" y="15674"/>
                  </a:cubicBezTo>
                  <a:cubicBezTo>
                    <a:pt x="15551" y="15323"/>
                    <a:pt x="16249" y="15047"/>
                    <a:pt x="16249" y="15047"/>
                  </a:cubicBezTo>
                  <a:cubicBezTo>
                    <a:pt x="16194" y="15360"/>
                    <a:pt x="16173" y="15704"/>
                    <a:pt x="16083" y="15987"/>
                  </a:cubicBezTo>
                  <a:cubicBezTo>
                    <a:pt x="15856" y="16704"/>
                    <a:pt x="15645" y="16681"/>
                    <a:pt x="15254" y="16928"/>
                  </a:cubicBezTo>
                  <a:cubicBezTo>
                    <a:pt x="15144" y="17137"/>
                    <a:pt x="14940" y="17261"/>
                    <a:pt x="14923" y="17555"/>
                  </a:cubicBezTo>
                  <a:cubicBezTo>
                    <a:pt x="14810" y="19473"/>
                    <a:pt x="14933" y="19454"/>
                    <a:pt x="15420" y="20376"/>
                  </a:cubicBezTo>
                  <a:cubicBezTo>
                    <a:pt x="15475" y="20689"/>
                    <a:pt x="15430" y="21168"/>
                    <a:pt x="15586" y="21316"/>
                  </a:cubicBezTo>
                  <a:cubicBezTo>
                    <a:pt x="15742" y="21464"/>
                    <a:pt x="15960" y="21236"/>
                    <a:pt x="16083" y="21003"/>
                  </a:cubicBezTo>
                  <a:cubicBezTo>
                    <a:pt x="16163" y="20852"/>
                    <a:pt x="16413" y="18820"/>
                    <a:pt x="16415" y="18808"/>
                  </a:cubicBezTo>
                  <a:cubicBezTo>
                    <a:pt x="16515" y="18175"/>
                    <a:pt x="16415" y="17137"/>
                    <a:pt x="16746" y="16928"/>
                  </a:cubicBezTo>
                  <a:cubicBezTo>
                    <a:pt x="17875" y="16216"/>
                    <a:pt x="17069" y="16642"/>
                    <a:pt x="19232" y="16301"/>
                  </a:cubicBezTo>
                  <a:cubicBezTo>
                    <a:pt x="19398" y="16092"/>
                    <a:pt x="19605" y="15968"/>
                    <a:pt x="19730" y="15674"/>
                  </a:cubicBezTo>
                  <a:cubicBezTo>
                    <a:pt x="19839" y="15416"/>
                    <a:pt x="19806" y="15017"/>
                    <a:pt x="19895" y="14733"/>
                  </a:cubicBezTo>
                  <a:cubicBezTo>
                    <a:pt x="19976" y="14480"/>
                    <a:pt x="20116" y="14315"/>
                    <a:pt x="20227" y="14106"/>
                  </a:cubicBezTo>
                  <a:cubicBezTo>
                    <a:pt x="20356" y="13373"/>
                    <a:pt x="20361" y="12706"/>
                    <a:pt x="20890" y="12539"/>
                  </a:cubicBezTo>
                  <a:cubicBezTo>
                    <a:pt x="21062" y="12485"/>
                    <a:pt x="21221" y="12748"/>
                    <a:pt x="21387" y="12852"/>
                  </a:cubicBezTo>
                  <a:cubicBezTo>
                    <a:pt x="21443" y="12539"/>
                    <a:pt x="21553" y="12242"/>
                    <a:pt x="21553" y="11912"/>
                  </a:cubicBezTo>
                  <a:cubicBezTo>
                    <a:pt x="21553" y="10903"/>
                    <a:pt x="21272" y="10826"/>
                    <a:pt x="20890" y="10345"/>
                  </a:cubicBezTo>
                  <a:cubicBezTo>
                    <a:pt x="20779" y="10031"/>
                    <a:pt x="20683" y="9698"/>
                    <a:pt x="20558" y="9404"/>
                  </a:cubicBezTo>
                  <a:cubicBezTo>
                    <a:pt x="20461" y="9173"/>
                    <a:pt x="20307" y="9031"/>
                    <a:pt x="20227" y="8777"/>
                  </a:cubicBezTo>
                  <a:cubicBezTo>
                    <a:pt x="20137" y="8494"/>
                    <a:pt x="20198" y="8043"/>
                    <a:pt x="20061" y="7837"/>
                  </a:cubicBezTo>
                  <a:cubicBezTo>
                    <a:pt x="19883" y="7568"/>
                    <a:pt x="19619" y="7628"/>
                    <a:pt x="19398" y="7523"/>
                  </a:cubicBezTo>
                  <a:lnTo>
                    <a:pt x="18404" y="8150"/>
                  </a:lnTo>
                  <a:lnTo>
                    <a:pt x="17906" y="8464"/>
                  </a:lnTo>
                  <a:cubicBezTo>
                    <a:pt x="17685" y="8359"/>
                    <a:pt x="17433" y="8389"/>
                    <a:pt x="17243" y="8150"/>
                  </a:cubicBezTo>
                  <a:cubicBezTo>
                    <a:pt x="17078" y="7941"/>
                    <a:pt x="17081" y="7409"/>
                    <a:pt x="16912" y="7210"/>
                  </a:cubicBezTo>
                  <a:cubicBezTo>
                    <a:pt x="16616" y="6860"/>
                    <a:pt x="16249" y="6792"/>
                    <a:pt x="15917" y="6583"/>
                  </a:cubicBezTo>
                  <a:cubicBezTo>
                    <a:pt x="15917" y="6583"/>
                    <a:pt x="14923" y="5956"/>
                    <a:pt x="14923" y="5956"/>
                  </a:cubicBezTo>
                  <a:lnTo>
                    <a:pt x="14426" y="5329"/>
                  </a:lnTo>
                  <a:cubicBezTo>
                    <a:pt x="13895" y="3824"/>
                    <a:pt x="14293" y="4326"/>
                    <a:pt x="13763" y="5329"/>
                  </a:cubicBezTo>
                  <a:cubicBezTo>
                    <a:pt x="13622" y="5595"/>
                    <a:pt x="13431" y="5747"/>
                    <a:pt x="13265" y="5956"/>
                  </a:cubicBezTo>
                  <a:cubicBezTo>
                    <a:pt x="12934" y="5851"/>
                    <a:pt x="12606" y="5590"/>
                    <a:pt x="12271" y="5642"/>
                  </a:cubicBezTo>
                  <a:cubicBezTo>
                    <a:pt x="11595" y="5749"/>
                    <a:pt x="11278" y="6267"/>
                    <a:pt x="10779" y="6896"/>
                  </a:cubicBezTo>
                  <a:cubicBezTo>
                    <a:pt x="10448" y="6687"/>
                    <a:pt x="10097" y="6565"/>
                    <a:pt x="9784" y="6269"/>
                  </a:cubicBezTo>
                  <a:cubicBezTo>
                    <a:pt x="9645" y="6137"/>
                    <a:pt x="9587" y="5794"/>
                    <a:pt x="9453" y="5642"/>
                  </a:cubicBezTo>
                  <a:cubicBezTo>
                    <a:pt x="9303" y="5472"/>
                    <a:pt x="9112" y="5477"/>
                    <a:pt x="8956" y="5329"/>
                  </a:cubicBezTo>
                  <a:cubicBezTo>
                    <a:pt x="8778" y="5160"/>
                    <a:pt x="8641" y="4855"/>
                    <a:pt x="8458" y="4702"/>
                  </a:cubicBezTo>
                  <a:cubicBezTo>
                    <a:pt x="8139" y="4434"/>
                    <a:pt x="7464" y="4075"/>
                    <a:pt x="7464" y="4075"/>
                  </a:cubicBezTo>
                  <a:cubicBezTo>
                    <a:pt x="6856" y="4180"/>
                    <a:pt x="6237" y="4147"/>
                    <a:pt x="5641" y="4389"/>
                  </a:cubicBezTo>
                  <a:cubicBezTo>
                    <a:pt x="5446" y="4467"/>
                    <a:pt x="5337" y="5107"/>
                    <a:pt x="5143" y="5015"/>
                  </a:cubicBezTo>
                  <a:cubicBezTo>
                    <a:pt x="4974" y="4935"/>
                    <a:pt x="5033" y="4389"/>
                    <a:pt x="4978" y="4075"/>
                  </a:cubicBezTo>
                  <a:cubicBezTo>
                    <a:pt x="5088" y="3762"/>
                    <a:pt x="5228" y="3479"/>
                    <a:pt x="5309" y="3135"/>
                  </a:cubicBezTo>
                  <a:cubicBezTo>
                    <a:pt x="5451" y="2531"/>
                    <a:pt x="5641" y="1254"/>
                    <a:pt x="5641" y="1254"/>
                  </a:cubicBezTo>
                  <a:cubicBezTo>
                    <a:pt x="5530" y="1045"/>
                    <a:pt x="5443" y="779"/>
                    <a:pt x="5309" y="627"/>
                  </a:cubicBezTo>
                  <a:cubicBezTo>
                    <a:pt x="5139" y="434"/>
                    <a:pt x="4273" y="58"/>
                    <a:pt x="4149" y="0"/>
                  </a:cubicBezTo>
                  <a:cubicBezTo>
                    <a:pt x="2550" y="605"/>
                    <a:pt x="3961" y="-136"/>
                    <a:pt x="2823" y="940"/>
                  </a:cubicBezTo>
                  <a:cubicBezTo>
                    <a:pt x="2483" y="1262"/>
                    <a:pt x="1812" y="1448"/>
                    <a:pt x="1497" y="1567"/>
                  </a:cubicBezTo>
                  <a:cubicBezTo>
                    <a:pt x="1386" y="1881"/>
                    <a:pt x="1306" y="2241"/>
                    <a:pt x="1165" y="2508"/>
                  </a:cubicBezTo>
                  <a:cubicBezTo>
                    <a:pt x="1024" y="2774"/>
                    <a:pt x="824" y="2899"/>
                    <a:pt x="668" y="3135"/>
                  </a:cubicBezTo>
                  <a:cubicBezTo>
                    <a:pt x="546" y="3319"/>
                    <a:pt x="447" y="3553"/>
                    <a:pt x="337" y="3762"/>
                  </a:cubicBezTo>
                  <a:cubicBezTo>
                    <a:pt x="298" y="3979"/>
                    <a:pt x="-47" y="5857"/>
                    <a:pt x="5" y="5956"/>
                  </a:cubicBezTo>
                  <a:cubicBezTo>
                    <a:pt x="200" y="6325"/>
                    <a:pt x="558" y="5956"/>
                    <a:pt x="834" y="5956"/>
                  </a:cubicBezTo>
                </a:path>
              </a:pathLst>
            </a:custGeom>
            <a:solidFill>
              <a:srgbClr val="B7DEE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sp>
          <p:nvSpPr>
            <p:cNvPr id="279" name="Shape"/>
            <p:cNvSpPr/>
            <p:nvPr/>
          </p:nvSpPr>
          <p:spPr>
            <a:xfrm>
              <a:off x="948019" y="1352919"/>
              <a:ext cx="174346" cy="137208"/>
            </a:xfrm>
            <a:custGeom>
              <a:avLst/>
              <a:gdLst/>
              <a:ahLst/>
              <a:cxnLst>
                <a:cxn ang="0">
                  <a:pos x="wd2" y="hd2"/>
                </a:cxn>
                <a:cxn ang="5400000">
                  <a:pos x="wd2" y="hd2"/>
                </a:cxn>
                <a:cxn ang="10800000">
                  <a:pos x="wd2" y="hd2"/>
                </a:cxn>
                <a:cxn ang="16200000">
                  <a:pos x="wd2" y="hd2"/>
                </a:cxn>
              </a:cxnLst>
              <a:rect l="0" t="0" r="r" b="b"/>
              <a:pathLst>
                <a:path w="20449" h="17128" fill="norm" stroke="1" extrusionOk="0">
                  <a:moveTo>
                    <a:pt x="920" y="679"/>
                  </a:moveTo>
                  <a:cubicBezTo>
                    <a:pt x="2991" y="679"/>
                    <a:pt x="9524" y="764"/>
                    <a:pt x="13348" y="2673"/>
                  </a:cubicBezTo>
                  <a:cubicBezTo>
                    <a:pt x="15297" y="3647"/>
                    <a:pt x="15565" y="6784"/>
                    <a:pt x="16898" y="8656"/>
                  </a:cubicBezTo>
                  <a:cubicBezTo>
                    <a:pt x="17944" y="10124"/>
                    <a:pt x="19265" y="11314"/>
                    <a:pt x="20449" y="12644"/>
                  </a:cubicBezTo>
                  <a:cubicBezTo>
                    <a:pt x="17636" y="15803"/>
                    <a:pt x="16181" y="19815"/>
                    <a:pt x="11572" y="14638"/>
                  </a:cubicBezTo>
                  <a:cubicBezTo>
                    <a:pt x="10249" y="13151"/>
                    <a:pt x="11120" y="10142"/>
                    <a:pt x="9797" y="8656"/>
                  </a:cubicBezTo>
                  <a:cubicBezTo>
                    <a:pt x="8474" y="7169"/>
                    <a:pt x="6246" y="7326"/>
                    <a:pt x="4471" y="6661"/>
                  </a:cubicBezTo>
                  <a:cubicBezTo>
                    <a:pt x="3287" y="5332"/>
                    <a:pt x="920" y="4553"/>
                    <a:pt x="920" y="2673"/>
                  </a:cubicBezTo>
                  <a:cubicBezTo>
                    <a:pt x="920" y="-1785"/>
                    <a:pt x="-1151" y="679"/>
                    <a:pt x="920" y="679"/>
                  </a:cubicBezTo>
                  <a:close/>
                </a:path>
              </a:pathLst>
            </a:custGeom>
            <a:solidFill>
              <a:srgbClr val="B7DEE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80" name="Shape"/>
            <p:cNvSpPr/>
            <p:nvPr/>
          </p:nvSpPr>
          <p:spPr>
            <a:xfrm>
              <a:off x="491589" y="1234533"/>
              <a:ext cx="316635" cy="186641"/>
            </a:xfrm>
            <a:custGeom>
              <a:avLst/>
              <a:gdLst/>
              <a:ahLst/>
              <a:cxnLst>
                <a:cxn ang="0">
                  <a:pos x="wd2" y="hd2"/>
                </a:cxn>
                <a:cxn ang="5400000">
                  <a:pos x="wd2" y="hd2"/>
                </a:cxn>
                <a:cxn ang="10800000">
                  <a:pos x="wd2" y="hd2"/>
                </a:cxn>
                <a:cxn ang="16200000">
                  <a:pos x="wd2" y="hd2"/>
                </a:cxn>
              </a:cxnLst>
              <a:rect l="0" t="0" r="r" b="b"/>
              <a:pathLst>
                <a:path w="21119" h="19995" fill="norm" stroke="1" extrusionOk="0">
                  <a:moveTo>
                    <a:pt x="4031" y="1400"/>
                  </a:moveTo>
                  <a:cubicBezTo>
                    <a:pt x="6031" y="1118"/>
                    <a:pt x="8476" y="-1605"/>
                    <a:pt x="12032" y="1400"/>
                  </a:cubicBezTo>
                  <a:cubicBezTo>
                    <a:pt x="12875" y="2113"/>
                    <a:pt x="13149" y="4221"/>
                    <a:pt x="14032" y="4781"/>
                  </a:cubicBezTo>
                  <a:cubicBezTo>
                    <a:pt x="15931" y="5985"/>
                    <a:pt x="18032" y="5908"/>
                    <a:pt x="20032" y="6472"/>
                  </a:cubicBezTo>
                  <a:cubicBezTo>
                    <a:pt x="20366" y="8162"/>
                    <a:pt x="21424" y="9888"/>
                    <a:pt x="21033" y="11543"/>
                  </a:cubicBezTo>
                  <a:cubicBezTo>
                    <a:pt x="20586" y="13429"/>
                    <a:pt x="18783" y="13337"/>
                    <a:pt x="18032" y="14924"/>
                  </a:cubicBezTo>
                  <a:cubicBezTo>
                    <a:pt x="17374" y="16315"/>
                    <a:pt x="17366" y="18305"/>
                    <a:pt x="17032" y="19995"/>
                  </a:cubicBezTo>
                  <a:cubicBezTo>
                    <a:pt x="11267" y="13498"/>
                    <a:pt x="16828" y="19123"/>
                    <a:pt x="11032" y="14924"/>
                  </a:cubicBezTo>
                  <a:cubicBezTo>
                    <a:pt x="9661" y="13931"/>
                    <a:pt x="8416" y="12479"/>
                    <a:pt x="7031" y="11543"/>
                  </a:cubicBezTo>
                  <a:cubicBezTo>
                    <a:pt x="5074" y="10219"/>
                    <a:pt x="1031" y="8162"/>
                    <a:pt x="1031" y="8162"/>
                  </a:cubicBezTo>
                  <a:cubicBezTo>
                    <a:pt x="697" y="6472"/>
                    <a:pt x="-176" y="4838"/>
                    <a:pt x="31" y="3091"/>
                  </a:cubicBezTo>
                  <a:cubicBezTo>
                    <a:pt x="525" y="-1087"/>
                    <a:pt x="2031" y="1682"/>
                    <a:pt x="4031" y="1400"/>
                  </a:cubicBezTo>
                  <a:close/>
                </a:path>
              </a:pathLst>
            </a:custGeom>
            <a:solidFill>
              <a:srgbClr val="B7DEE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81" name="Shape"/>
            <p:cNvSpPr/>
            <p:nvPr/>
          </p:nvSpPr>
          <p:spPr>
            <a:xfrm>
              <a:off x="-1" y="592497"/>
              <a:ext cx="1588225" cy="559627"/>
            </a:xfrm>
            <a:custGeom>
              <a:avLst/>
              <a:gdLst/>
              <a:ahLst/>
              <a:cxnLst>
                <a:cxn ang="0">
                  <a:pos x="wd2" y="hd2"/>
                </a:cxn>
                <a:cxn ang="5400000">
                  <a:pos x="wd2" y="hd2"/>
                </a:cxn>
                <a:cxn ang="10800000">
                  <a:pos x="wd2" y="hd2"/>
                </a:cxn>
                <a:cxn ang="16200000">
                  <a:pos x="wd2" y="hd2"/>
                </a:cxn>
              </a:cxnLst>
              <a:rect l="0" t="0" r="r" b="b"/>
              <a:pathLst>
                <a:path w="21374" h="21571" fill="norm" stroke="1" extrusionOk="0">
                  <a:moveTo>
                    <a:pt x="8253" y="12942"/>
                  </a:moveTo>
                  <a:cubicBezTo>
                    <a:pt x="7616" y="13251"/>
                    <a:pt x="7862" y="12326"/>
                    <a:pt x="7649" y="12326"/>
                  </a:cubicBezTo>
                  <a:cubicBezTo>
                    <a:pt x="4168" y="12326"/>
                    <a:pt x="4542" y="12257"/>
                    <a:pt x="2416" y="13559"/>
                  </a:cubicBezTo>
                  <a:cubicBezTo>
                    <a:pt x="2147" y="13353"/>
                    <a:pt x="1883" y="13094"/>
                    <a:pt x="1610" y="12942"/>
                  </a:cubicBezTo>
                  <a:cubicBezTo>
                    <a:pt x="1144" y="12683"/>
                    <a:pt x="626" y="12976"/>
                    <a:pt x="201" y="12326"/>
                  </a:cubicBezTo>
                  <a:cubicBezTo>
                    <a:pt x="12" y="12036"/>
                    <a:pt x="67" y="11093"/>
                    <a:pt x="0" y="10477"/>
                  </a:cubicBezTo>
                  <a:cubicBezTo>
                    <a:pt x="134" y="10066"/>
                    <a:pt x="233" y="9504"/>
                    <a:pt x="403" y="9245"/>
                  </a:cubicBezTo>
                  <a:cubicBezTo>
                    <a:pt x="782" y="8664"/>
                    <a:pt x="1610" y="8012"/>
                    <a:pt x="1610" y="8012"/>
                  </a:cubicBezTo>
                  <a:cubicBezTo>
                    <a:pt x="1920" y="6592"/>
                    <a:pt x="1969" y="5547"/>
                    <a:pt x="2617" y="5547"/>
                  </a:cubicBezTo>
                  <a:cubicBezTo>
                    <a:pt x="2829" y="5547"/>
                    <a:pt x="3019" y="5958"/>
                    <a:pt x="3221" y="6163"/>
                  </a:cubicBezTo>
                  <a:cubicBezTo>
                    <a:pt x="3355" y="6985"/>
                    <a:pt x="3332" y="8405"/>
                    <a:pt x="3623" y="8628"/>
                  </a:cubicBezTo>
                  <a:cubicBezTo>
                    <a:pt x="5061" y="9729"/>
                    <a:pt x="8052" y="9861"/>
                    <a:pt x="8052" y="9861"/>
                  </a:cubicBezTo>
                  <a:cubicBezTo>
                    <a:pt x="8253" y="10066"/>
                    <a:pt x="8444" y="10477"/>
                    <a:pt x="8656" y="10477"/>
                  </a:cubicBezTo>
                  <a:cubicBezTo>
                    <a:pt x="9581" y="10477"/>
                    <a:pt x="9925" y="10004"/>
                    <a:pt x="10669" y="9245"/>
                  </a:cubicBezTo>
                  <a:lnTo>
                    <a:pt x="12481" y="11093"/>
                  </a:lnTo>
                  <a:cubicBezTo>
                    <a:pt x="13286" y="10888"/>
                    <a:pt x="14122" y="11188"/>
                    <a:pt x="14896" y="10477"/>
                  </a:cubicBezTo>
                  <a:cubicBezTo>
                    <a:pt x="15078" y="10310"/>
                    <a:pt x="14656" y="9544"/>
                    <a:pt x="14494" y="9245"/>
                  </a:cubicBezTo>
                  <a:cubicBezTo>
                    <a:pt x="14312" y="8910"/>
                    <a:pt x="14091" y="8834"/>
                    <a:pt x="13890" y="8628"/>
                  </a:cubicBezTo>
                  <a:lnTo>
                    <a:pt x="12883" y="5547"/>
                  </a:lnTo>
                  <a:lnTo>
                    <a:pt x="12279" y="3698"/>
                  </a:lnTo>
                  <a:cubicBezTo>
                    <a:pt x="12139" y="3841"/>
                    <a:pt x="11211" y="5198"/>
                    <a:pt x="11071" y="3698"/>
                  </a:cubicBezTo>
                  <a:cubicBezTo>
                    <a:pt x="10959" y="2496"/>
                    <a:pt x="11206" y="1233"/>
                    <a:pt x="11273" y="0"/>
                  </a:cubicBezTo>
                  <a:cubicBezTo>
                    <a:pt x="11742" y="205"/>
                    <a:pt x="12232" y="157"/>
                    <a:pt x="12682" y="616"/>
                  </a:cubicBezTo>
                  <a:cubicBezTo>
                    <a:pt x="12862" y="800"/>
                    <a:pt x="12936" y="1486"/>
                    <a:pt x="13084" y="1849"/>
                  </a:cubicBezTo>
                  <a:cubicBezTo>
                    <a:pt x="13273" y="2312"/>
                    <a:pt x="13487" y="2671"/>
                    <a:pt x="13688" y="3081"/>
                  </a:cubicBezTo>
                  <a:cubicBezTo>
                    <a:pt x="14024" y="2876"/>
                    <a:pt x="14380" y="2878"/>
                    <a:pt x="14695" y="2465"/>
                  </a:cubicBezTo>
                  <a:cubicBezTo>
                    <a:pt x="15568" y="1320"/>
                    <a:pt x="14558" y="132"/>
                    <a:pt x="15701" y="2465"/>
                  </a:cubicBezTo>
                  <a:cubicBezTo>
                    <a:pt x="15768" y="3081"/>
                    <a:pt x="15800" y="3746"/>
                    <a:pt x="15903" y="4314"/>
                  </a:cubicBezTo>
                  <a:cubicBezTo>
                    <a:pt x="16138" y="5609"/>
                    <a:pt x="16708" y="8012"/>
                    <a:pt x="16708" y="8012"/>
                  </a:cubicBezTo>
                  <a:cubicBezTo>
                    <a:pt x="16775" y="9039"/>
                    <a:pt x="16667" y="10353"/>
                    <a:pt x="16909" y="11093"/>
                  </a:cubicBezTo>
                  <a:cubicBezTo>
                    <a:pt x="17209" y="12012"/>
                    <a:pt x="18117" y="12326"/>
                    <a:pt x="18117" y="12326"/>
                  </a:cubicBezTo>
                  <a:cubicBezTo>
                    <a:pt x="18251" y="11915"/>
                    <a:pt x="18435" y="11613"/>
                    <a:pt x="18520" y="11093"/>
                  </a:cubicBezTo>
                  <a:cubicBezTo>
                    <a:pt x="18643" y="10336"/>
                    <a:pt x="18484" y="9064"/>
                    <a:pt x="18721" y="8628"/>
                  </a:cubicBezTo>
                  <a:cubicBezTo>
                    <a:pt x="18958" y="8192"/>
                    <a:pt x="19258" y="9039"/>
                    <a:pt x="19526" y="9245"/>
                  </a:cubicBezTo>
                  <a:cubicBezTo>
                    <a:pt x="19727" y="9655"/>
                    <a:pt x="19959" y="9953"/>
                    <a:pt x="20130" y="10477"/>
                  </a:cubicBezTo>
                  <a:cubicBezTo>
                    <a:pt x="21472" y="14586"/>
                    <a:pt x="19526" y="10272"/>
                    <a:pt x="21136" y="13559"/>
                  </a:cubicBezTo>
                  <a:cubicBezTo>
                    <a:pt x="21600" y="17817"/>
                    <a:pt x="21344" y="13409"/>
                    <a:pt x="20734" y="16024"/>
                  </a:cubicBezTo>
                  <a:cubicBezTo>
                    <a:pt x="20132" y="18605"/>
                    <a:pt x="20694" y="19549"/>
                    <a:pt x="19929" y="20954"/>
                  </a:cubicBezTo>
                  <a:cubicBezTo>
                    <a:pt x="19747" y="21289"/>
                    <a:pt x="19526" y="21365"/>
                    <a:pt x="19325" y="21571"/>
                  </a:cubicBezTo>
                  <a:cubicBezTo>
                    <a:pt x="19123" y="21365"/>
                    <a:pt x="18744" y="21600"/>
                    <a:pt x="18721" y="20954"/>
                  </a:cubicBezTo>
                  <a:cubicBezTo>
                    <a:pt x="18660" y="19271"/>
                    <a:pt x="19123" y="16024"/>
                    <a:pt x="19123" y="16024"/>
                  </a:cubicBezTo>
                  <a:cubicBezTo>
                    <a:pt x="19056" y="15408"/>
                    <a:pt x="19123" y="14380"/>
                    <a:pt x="18922" y="14175"/>
                  </a:cubicBezTo>
                  <a:cubicBezTo>
                    <a:pt x="17379" y="12600"/>
                    <a:pt x="17158" y="13099"/>
                    <a:pt x="16104" y="14175"/>
                  </a:cubicBezTo>
                  <a:cubicBezTo>
                    <a:pt x="15903" y="13970"/>
                    <a:pt x="15708" y="13431"/>
                    <a:pt x="15500" y="13559"/>
                  </a:cubicBezTo>
                  <a:cubicBezTo>
                    <a:pt x="15314" y="13673"/>
                    <a:pt x="15260" y="14492"/>
                    <a:pt x="15097" y="14791"/>
                  </a:cubicBezTo>
                  <a:cubicBezTo>
                    <a:pt x="14915" y="15126"/>
                    <a:pt x="14695" y="15202"/>
                    <a:pt x="14494" y="15408"/>
                  </a:cubicBezTo>
                  <a:cubicBezTo>
                    <a:pt x="14343" y="15292"/>
                    <a:pt x="13291" y="14554"/>
                    <a:pt x="13084" y="14175"/>
                  </a:cubicBezTo>
                  <a:cubicBezTo>
                    <a:pt x="11703" y="11637"/>
                    <a:pt x="13789" y="14072"/>
                    <a:pt x="12078" y="12326"/>
                  </a:cubicBezTo>
                  <a:cubicBezTo>
                    <a:pt x="11877" y="11710"/>
                    <a:pt x="11758" y="10523"/>
                    <a:pt x="11474" y="10477"/>
                  </a:cubicBezTo>
                  <a:cubicBezTo>
                    <a:pt x="9187" y="10109"/>
                    <a:pt x="8891" y="12634"/>
                    <a:pt x="8253" y="12942"/>
                  </a:cubicBezTo>
                  <a:close/>
                </a:path>
              </a:pathLst>
            </a:custGeom>
            <a:solidFill>
              <a:srgbClr val="B7DEE8"/>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282" name="Line"/>
            <p:cNvSpPr/>
            <p:nvPr/>
          </p:nvSpPr>
          <p:spPr>
            <a:xfrm>
              <a:off x="1689099" y="1151787"/>
              <a:ext cx="374359" cy="269387"/>
            </a:xfrm>
            <a:custGeom>
              <a:avLst/>
              <a:gdLst/>
              <a:ahLst/>
              <a:cxnLst>
                <a:cxn ang="0">
                  <a:pos x="wd2" y="hd2"/>
                </a:cxn>
                <a:cxn ang="5400000">
                  <a:pos x="wd2" y="hd2"/>
                </a:cxn>
                <a:cxn ang="10800000">
                  <a:pos x="wd2" y="hd2"/>
                </a:cxn>
                <a:cxn ang="16200000">
                  <a:pos x="wd2" y="hd2"/>
                </a:cxn>
              </a:cxnLst>
              <a:rect l="0" t="0" r="r" b="b"/>
              <a:pathLst>
                <a:path w="21048" h="21435" fill="norm" stroke="1" extrusionOk="0">
                  <a:moveTo>
                    <a:pt x="2515" y="17656"/>
                  </a:moveTo>
                  <a:cubicBezTo>
                    <a:pt x="2236" y="15137"/>
                    <a:pt x="2010" y="12603"/>
                    <a:pt x="1677" y="10099"/>
                  </a:cubicBezTo>
                  <a:cubicBezTo>
                    <a:pt x="1150" y="6145"/>
                    <a:pt x="799" y="4884"/>
                    <a:pt x="0" y="1282"/>
                  </a:cubicBezTo>
                  <a:cubicBezTo>
                    <a:pt x="838" y="862"/>
                    <a:pt x="1640" y="-165"/>
                    <a:pt x="2515" y="23"/>
                  </a:cubicBezTo>
                  <a:cubicBezTo>
                    <a:pt x="3869" y="313"/>
                    <a:pt x="7168" y="3843"/>
                    <a:pt x="8384" y="5061"/>
                  </a:cubicBezTo>
                  <a:cubicBezTo>
                    <a:pt x="8885" y="7319"/>
                    <a:pt x="9863" y="12321"/>
                    <a:pt x="10899" y="13878"/>
                  </a:cubicBezTo>
                  <a:cubicBezTo>
                    <a:pt x="11524" y="14817"/>
                    <a:pt x="12576" y="14717"/>
                    <a:pt x="13415" y="15137"/>
                  </a:cubicBezTo>
                  <a:cubicBezTo>
                    <a:pt x="15456" y="5938"/>
                    <a:pt x="13377" y="6936"/>
                    <a:pt x="18445" y="8840"/>
                  </a:cubicBezTo>
                  <a:cubicBezTo>
                    <a:pt x="18725" y="10099"/>
                    <a:pt x="18829" y="11480"/>
                    <a:pt x="19284" y="12618"/>
                  </a:cubicBezTo>
                  <a:cubicBezTo>
                    <a:pt x="19690" y="13636"/>
                    <a:pt x="20805" y="13973"/>
                    <a:pt x="20961" y="15137"/>
                  </a:cubicBezTo>
                  <a:cubicBezTo>
                    <a:pt x="21600" y="19941"/>
                    <a:pt x="18577" y="19399"/>
                    <a:pt x="16768" y="20175"/>
                  </a:cubicBezTo>
                  <a:cubicBezTo>
                    <a:pt x="15919" y="20540"/>
                    <a:pt x="15092" y="21015"/>
                    <a:pt x="14253" y="21435"/>
                  </a:cubicBezTo>
                  <a:cubicBezTo>
                    <a:pt x="12275" y="20444"/>
                    <a:pt x="11212" y="20538"/>
                    <a:pt x="10061" y="17656"/>
                  </a:cubicBezTo>
                  <a:cubicBezTo>
                    <a:pt x="9606" y="16518"/>
                    <a:pt x="9775" y="14914"/>
                    <a:pt x="9223" y="13878"/>
                  </a:cubicBezTo>
                  <a:cubicBezTo>
                    <a:pt x="8593" y="12696"/>
                    <a:pt x="7546" y="12198"/>
                    <a:pt x="6707" y="11359"/>
                  </a:cubicBezTo>
                  <a:cubicBezTo>
                    <a:pt x="6148" y="12618"/>
                    <a:pt x="5481" y="13783"/>
                    <a:pt x="5031" y="15137"/>
                  </a:cubicBezTo>
                  <a:cubicBezTo>
                    <a:pt x="4635" y="16325"/>
                    <a:pt x="5049" y="18594"/>
                    <a:pt x="4192" y="18916"/>
                  </a:cubicBezTo>
                  <a:cubicBezTo>
                    <a:pt x="3215" y="19283"/>
                    <a:pt x="2515" y="17236"/>
                    <a:pt x="1677" y="16397"/>
                  </a:cubicBezTo>
                  <a:cubicBezTo>
                    <a:pt x="716" y="9179"/>
                    <a:pt x="1476" y="12014"/>
                    <a:pt x="0" y="7580"/>
                  </a:cubicBezTo>
                </a:path>
              </a:pathLst>
            </a:custGeom>
            <a:solidFill>
              <a:srgbClr val="B7DEE8"/>
            </a:solid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latin typeface="+mj-lt"/>
                  <a:ea typeface="+mj-ea"/>
                  <a:cs typeface="+mj-cs"/>
                  <a:sym typeface="Calibri"/>
                </a:defRPr>
              </a:pPr>
            </a:p>
          </p:txBody>
        </p:sp>
      </p:grpSp>
      <p:sp>
        <p:nvSpPr>
          <p:cNvPr id="284" name="polar"/>
          <p:cNvSpPr txBox="1"/>
          <p:nvPr/>
        </p:nvSpPr>
        <p:spPr>
          <a:xfrm>
            <a:off x="7556500" y="1835150"/>
            <a:ext cx="11430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polar</a:t>
            </a:r>
          </a:p>
        </p:txBody>
      </p:sp>
      <p:sp>
        <p:nvSpPr>
          <p:cNvPr id="285" name="cold"/>
          <p:cNvSpPr txBox="1"/>
          <p:nvPr/>
        </p:nvSpPr>
        <p:spPr>
          <a:xfrm>
            <a:off x="7543800" y="2419350"/>
            <a:ext cx="11430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cold</a:t>
            </a:r>
          </a:p>
        </p:txBody>
      </p:sp>
      <p:sp>
        <p:nvSpPr>
          <p:cNvPr id="286" name="temperate"/>
          <p:cNvSpPr txBox="1"/>
          <p:nvPr/>
        </p:nvSpPr>
        <p:spPr>
          <a:xfrm>
            <a:off x="7558088" y="2952750"/>
            <a:ext cx="1371602"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temperate</a:t>
            </a:r>
          </a:p>
        </p:txBody>
      </p:sp>
      <p:sp>
        <p:nvSpPr>
          <p:cNvPr id="287" name="hot"/>
          <p:cNvSpPr txBox="1"/>
          <p:nvPr/>
        </p:nvSpPr>
        <p:spPr>
          <a:xfrm>
            <a:off x="7620000" y="3600450"/>
            <a:ext cx="11430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hot</a:t>
            </a:r>
          </a:p>
        </p:txBody>
      </p:sp>
      <p:sp>
        <p:nvSpPr>
          <p:cNvPr id="288" name="tropical"/>
          <p:cNvSpPr txBox="1"/>
          <p:nvPr/>
        </p:nvSpPr>
        <p:spPr>
          <a:xfrm>
            <a:off x="7626350" y="4210050"/>
            <a:ext cx="11430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pPr/>
            <a:r>
              <a:t>tropical</a:t>
            </a:r>
          </a:p>
        </p:txBody>
      </p:sp>
      <p:sp>
        <p:nvSpPr>
          <p:cNvPr id="289" name="Climate"/>
          <p:cNvSpPr txBox="1"/>
          <p:nvPr/>
        </p:nvSpPr>
        <p:spPr>
          <a:xfrm>
            <a:off x="3200400" y="0"/>
            <a:ext cx="2971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Climate</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8" name="image71.jpg" descr="image71.jpg"/>
          <p:cNvPicPr>
            <a:picLocks noChangeAspect="1"/>
          </p:cNvPicPr>
          <p:nvPr/>
        </p:nvPicPr>
        <p:blipFill>
          <a:blip r:embed="rId3">
            <a:extLst/>
          </a:blip>
          <a:stretch>
            <a:fillRect/>
          </a:stretch>
        </p:blipFill>
        <p:spPr>
          <a:xfrm>
            <a:off x="-2341109" y="577181"/>
            <a:ext cx="7607639" cy="5293649"/>
          </a:xfrm>
          <a:prstGeom prst="rect">
            <a:avLst/>
          </a:prstGeom>
          <a:ln w="12700">
            <a:miter lim="400000"/>
          </a:ln>
        </p:spPr>
      </p:pic>
      <p:pic>
        <p:nvPicPr>
          <p:cNvPr id="1209" name="Amercian Robin feeding babies.jpg" descr="Amercian Robin feeding babies.jpg"/>
          <p:cNvPicPr>
            <a:picLocks noChangeAspect="1"/>
          </p:cNvPicPr>
          <p:nvPr/>
        </p:nvPicPr>
        <p:blipFill>
          <a:blip r:embed="rId4">
            <a:extLst/>
          </a:blip>
          <a:stretch>
            <a:fillRect/>
          </a:stretch>
        </p:blipFill>
        <p:spPr>
          <a:xfrm>
            <a:off x="4170190" y="577347"/>
            <a:ext cx="7314919" cy="5293317"/>
          </a:xfrm>
          <a:prstGeom prst="rect">
            <a:avLst/>
          </a:prstGeom>
          <a:ln w="12700">
            <a:miter lim="400000"/>
          </a:ln>
        </p:spPr>
      </p:pic>
      <p:sp>
        <p:nvSpPr>
          <p:cNvPr id="1210" name="Life Cycles"/>
          <p:cNvSpPr txBox="1"/>
          <p:nvPr>
            <p:ph type="title"/>
          </p:nvPr>
        </p:nvSpPr>
        <p:spPr>
          <a:xfrm>
            <a:off x="2189" y="-234158"/>
            <a:ext cx="9139622" cy="1143002"/>
          </a:xfrm>
          <a:prstGeom prst="rect">
            <a:avLst/>
          </a:prstGeom>
        </p:spPr>
        <p:txBody>
          <a:bodyPr/>
          <a:lstStyle>
            <a:lvl1pPr algn="ctr">
              <a:defRPr sz="3600">
                <a:latin typeface="Arial"/>
                <a:ea typeface="Arial"/>
                <a:cs typeface="Arial"/>
                <a:sym typeface="Arial"/>
              </a:defRPr>
            </a:lvl1pPr>
          </a:lstStyle>
          <a:p>
            <a:pPr/>
            <a:r>
              <a:t>Life Cycles</a:t>
            </a:r>
          </a:p>
        </p:txBody>
      </p:sp>
      <p:sp>
        <p:nvSpPr>
          <p:cNvPr id="1211" name="How are the life cycles of the American robin and the water lily the same?…"/>
          <p:cNvSpPr txBox="1"/>
          <p:nvPr/>
        </p:nvSpPr>
        <p:spPr>
          <a:xfrm>
            <a:off x="2200029" y="3753123"/>
            <a:ext cx="5672023" cy="27434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gn="ctr" defTabSz="457200">
              <a:defRPr sz="3600">
                <a:solidFill>
                  <a:srgbClr val="FFFFFF"/>
                </a:solidFill>
                <a:latin typeface="Arial"/>
                <a:ea typeface="Arial"/>
                <a:cs typeface="Arial"/>
                <a:sym typeface="Arial"/>
              </a:defRPr>
            </a:pPr>
            <a:r>
              <a:t>How are the life cycles of the American </a:t>
            </a:r>
            <a:r>
              <a:t>r</a:t>
            </a:r>
            <a:r>
              <a:t>obin and the water lily </a:t>
            </a:r>
            <a:r>
              <a:t>the same</a:t>
            </a:r>
            <a:r>
              <a:t>? </a:t>
            </a:r>
          </a:p>
          <a:p>
            <a:pPr algn="ctr" defTabSz="457200">
              <a:defRPr sz="3600">
                <a:solidFill>
                  <a:srgbClr val="FFFFFF"/>
                </a:solidFill>
                <a:latin typeface="Arial"/>
                <a:ea typeface="Arial"/>
                <a:cs typeface="Arial"/>
                <a:sym typeface="Arial"/>
              </a:defRPr>
            </a:pPr>
          </a:p>
          <a:p>
            <a:pPr algn="ctr" defTabSz="457200">
              <a:defRPr sz="3600">
                <a:latin typeface="Arial"/>
                <a:ea typeface="Arial"/>
                <a:cs typeface="Arial"/>
                <a:sym typeface="Arial"/>
              </a:defRPr>
            </a:pPr>
            <a:r>
              <a:t>How are they </a:t>
            </a:r>
            <a:r>
              <a:t>different</a:t>
            </a:r>
            <a:r>
              <a:t>? </a:t>
            </a:r>
          </a:p>
        </p:txBody>
      </p:sp>
      <p:sp>
        <p:nvSpPr>
          <p:cNvPr id="1212"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6" name="How the life cycles are the same:"/>
          <p:cNvSpPr txBox="1"/>
          <p:nvPr>
            <p:ph type="ctrTitle"/>
          </p:nvPr>
        </p:nvSpPr>
        <p:spPr>
          <a:xfrm>
            <a:off x="213717" y="5990"/>
            <a:ext cx="8716566" cy="1730676"/>
          </a:xfrm>
          <a:prstGeom prst="rect">
            <a:avLst/>
          </a:prstGeom>
        </p:spPr>
        <p:txBody>
          <a:bodyPr/>
          <a:lstStyle>
            <a:lvl1pPr defTabSz="457200">
              <a:defRPr sz="3600">
                <a:latin typeface="Arial"/>
                <a:ea typeface="Arial"/>
                <a:cs typeface="Arial"/>
                <a:sym typeface="Arial"/>
              </a:defRPr>
            </a:lvl1pPr>
          </a:lstStyle>
          <a:p>
            <a:pPr/>
            <a:r>
              <a:t>How the life cycles are the same:</a:t>
            </a:r>
          </a:p>
        </p:txBody>
      </p:sp>
      <p:grpSp>
        <p:nvGrpSpPr>
          <p:cNvPr id="1219" name="Group"/>
          <p:cNvGrpSpPr/>
          <p:nvPr/>
        </p:nvGrpSpPr>
        <p:grpSpPr>
          <a:xfrm>
            <a:off x="3681984" y="2626717"/>
            <a:ext cx="1724969" cy="1692575"/>
            <a:chOff x="0" y="0"/>
            <a:chExt cx="1724967" cy="1692574"/>
          </a:xfrm>
        </p:grpSpPr>
        <p:sp>
          <p:nvSpPr>
            <p:cNvPr id="1217" name="Oval"/>
            <p:cNvSpPr/>
            <p:nvPr/>
          </p:nvSpPr>
          <p:spPr>
            <a:xfrm>
              <a:off x="0" y="-1"/>
              <a:ext cx="1724968" cy="1692576"/>
            </a:xfrm>
            <a:prstGeom prst="ellipse">
              <a:avLst/>
            </a:prstGeom>
            <a:solidFill>
              <a:schemeClr val="accent3"/>
            </a:solidFill>
            <a:ln w="381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p>
          </p:txBody>
        </p:sp>
        <p:sp>
          <p:nvSpPr>
            <p:cNvPr id="1218" name="Life Cycle"/>
            <p:cNvSpPr txBox="1"/>
            <p:nvPr/>
          </p:nvSpPr>
          <p:spPr>
            <a:xfrm>
              <a:off x="252616" y="399984"/>
              <a:ext cx="1219737" cy="8926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2800">
                  <a:latin typeface="Arial"/>
                  <a:ea typeface="Arial"/>
                  <a:cs typeface="Arial"/>
                  <a:sym typeface="Arial"/>
                </a:defRPr>
              </a:lvl1pPr>
            </a:lstStyle>
            <a:p>
              <a:pPr/>
              <a:r>
                <a:t>Life Cycle</a:t>
              </a:r>
            </a:p>
          </p:txBody>
        </p:sp>
      </p:grpSp>
      <p:sp>
        <p:nvSpPr>
          <p:cNvPr id="1220" name="How can we model the life cycle?"/>
          <p:cNvSpPr txBox="1"/>
          <p:nvPr/>
        </p:nvSpPr>
        <p:spPr>
          <a:xfrm>
            <a:off x="14803" y="5643332"/>
            <a:ext cx="9114395"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gn="ctr" defTabSz="457200">
              <a:defRPr sz="3600">
                <a:latin typeface="Arial"/>
                <a:ea typeface="Arial"/>
                <a:cs typeface="Arial"/>
                <a:sym typeface="Arial"/>
              </a:defRPr>
            </a:lvl1pPr>
          </a:lstStyle>
          <a:p>
            <a:pPr/>
            <a:r>
              <a:t>How can we model the life cycle?</a:t>
            </a:r>
          </a:p>
        </p:txBody>
      </p:sp>
      <p:sp>
        <p:nvSpPr>
          <p:cNvPr id="1221"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1222" name="Birth"/>
          <p:cNvSpPr txBox="1"/>
          <p:nvPr/>
        </p:nvSpPr>
        <p:spPr>
          <a:xfrm>
            <a:off x="4079116" y="1916220"/>
            <a:ext cx="933757" cy="48620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latin typeface="Arial"/>
                <a:ea typeface="Arial"/>
                <a:cs typeface="Arial"/>
                <a:sym typeface="Arial"/>
              </a:defRPr>
            </a:lvl1pPr>
          </a:lstStyle>
          <a:p>
            <a:pPr/>
            <a:r>
              <a:t>Birth</a:t>
            </a:r>
          </a:p>
        </p:txBody>
      </p:sp>
      <p:sp>
        <p:nvSpPr>
          <p:cNvPr id="1223" name="Reproduction"/>
          <p:cNvSpPr txBox="1"/>
          <p:nvPr/>
        </p:nvSpPr>
        <p:spPr>
          <a:xfrm>
            <a:off x="3403736" y="4522020"/>
            <a:ext cx="2415366" cy="48620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latin typeface="Arial"/>
                <a:ea typeface="Arial"/>
                <a:cs typeface="Arial"/>
                <a:sym typeface="Arial"/>
              </a:defRPr>
            </a:lvl1pPr>
          </a:lstStyle>
          <a:p>
            <a:pPr/>
            <a:r>
              <a:t>Reproduction</a:t>
            </a:r>
          </a:p>
        </p:txBody>
      </p:sp>
      <p:sp>
        <p:nvSpPr>
          <p:cNvPr id="1224" name="Death"/>
          <p:cNvSpPr txBox="1"/>
          <p:nvPr/>
        </p:nvSpPr>
        <p:spPr>
          <a:xfrm>
            <a:off x="2323956" y="3211396"/>
            <a:ext cx="1092109" cy="48620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latin typeface="Arial"/>
                <a:ea typeface="Arial"/>
                <a:cs typeface="Arial"/>
                <a:sym typeface="Arial"/>
              </a:defRPr>
            </a:lvl1pPr>
          </a:lstStyle>
          <a:p>
            <a:pPr/>
            <a:r>
              <a:t>Death</a:t>
            </a:r>
          </a:p>
        </p:txBody>
      </p:sp>
      <p:sp>
        <p:nvSpPr>
          <p:cNvPr id="1225" name="Growth"/>
          <p:cNvSpPr txBox="1"/>
          <p:nvPr/>
        </p:nvSpPr>
        <p:spPr>
          <a:xfrm>
            <a:off x="5672375" y="3211396"/>
            <a:ext cx="1348566" cy="48620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latin typeface="Arial"/>
                <a:ea typeface="Arial"/>
                <a:cs typeface="Arial"/>
                <a:sym typeface="Arial"/>
              </a:defRPr>
            </a:lvl1pPr>
          </a:lstStyle>
          <a:p>
            <a:pPr/>
            <a:r>
              <a:t>Growth</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229" name="Table"/>
          <p:cNvGraphicFramePr/>
          <p:nvPr/>
        </p:nvGraphicFramePr>
        <p:xfrm>
          <a:off x="3444092" y="864086"/>
          <a:ext cx="5486193" cy="4923445"/>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655320"/>
                <a:gridCol w="2002140"/>
                <a:gridCol w="1828731"/>
              </a:tblGrid>
              <a:tr h="939275">
                <a:tc>
                  <a:txBody>
                    <a:bodyPr/>
                    <a:lstStyle/>
                    <a:p>
                      <a:pPr algn="l">
                        <a:defRPr sz="1800"/>
                      </a:pPr>
                    </a:p>
                  </a:txBody>
                  <a:tcPr marL="0" marR="0" marT="0" marB="0" anchor="ctr" anchorCtr="0" horzOverflow="overflow">
                    <a:lnL>
                      <a:solidFill>
                        <a:srgbClr val="4A7EBB"/>
                      </a:solidFill>
                    </a:lnL>
                  </a:tcPr>
                </a:tc>
                <a:tc>
                  <a:txBody>
                    <a:bodyPr/>
                    <a:lstStyle/>
                    <a:p>
                      <a:pPr algn="ctr">
                        <a:defRPr sz="1800"/>
                      </a:pPr>
                      <a:r>
                        <a:t>American </a:t>
                      </a:r>
                    </a:p>
                    <a:p>
                      <a:pPr algn="ctr">
                        <a:defRPr sz="1800"/>
                      </a:pPr>
                      <a:r>
                        <a:t>robin</a:t>
                      </a:r>
                    </a:p>
                  </a:txBody>
                  <a:tcPr marL="0" marR="0" marT="0" marB="0" anchor="ctr" anchorCtr="0" horzOverflow="overflow"/>
                </a:tc>
                <a:tc>
                  <a:txBody>
                    <a:bodyPr/>
                    <a:lstStyle/>
                    <a:p>
                      <a:pPr algn="ctr">
                        <a:defRPr sz="1800"/>
                      </a:pPr>
                      <a:r>
                        <a:t>Water </a:t>
                      </a:r>
                    </a:p>
                    <a:p>
                      <a:pPr algn="ctr">
                        <a:defRPr sz="1800"/>
                      </a:pPr>
                      <a:r>
                        <a:t>Lily</a:t>
                      </a:r>
                    </a:p>
                  </a:txBody>
                  <a:tcPr marL="0" marR="0" marT="0" marB="0" anchor="ctr" anchorCtr="0" horzOverflow="overflow">
                    <a:lnR>
                      <a:solidFill>
                        <a:srgbClr val="4A7EBB"/>
                      </a:solidFill>
                    </a:lnR>
                  </a:tcPr>
                </a:tc>
              </a:tr>
              <a:tr h="487868">
                <a:tc>
                  <a:txBody>
                    <a:bodyPr/>
                    <a:lstStyle/>
                    <a:p>
                      <a:pPr algn="l">
                        <a:defRPr b="0" sz="1800"/>
                      </a:pPr>
                      <a:r>
                        <a:rPr b="1"/>
                        <a:t>Birth</a:t>
                      </a:r>
                    </a:p>
                  </a:txBody>
                  <a:tcPr marL="137160" marR="137160" marT="137160" marB="137160" anchor="ctr" anchorCtr="0" horzOverflow="overflow"/>
                </a:tc>
                <a:tc>
                  <a:txBody>
                    <a:bodyPr/>
                    <a:lstStyle/>
                    <a:p>
                      <a:pPr algn="l">
                        <a:defRPr sz="1800"/>
                      </a:pPr>
                      <a:r>
                        <a:t>from eggs</a:t>
                      </a:r>
                    </a:p>
                  </a:txBody>
                  <a:tcPr marL="137160" marR="137160" marT="137160" marB="137160" anchor="ctr" anchorCtr="0" horzOverflow="overflow"/>
                </a:tc>
                <a:tc>
                  <a:txBody>
                    <a:bodyPr/>
                    <a:lstStyle/>
                    <a:p>
                      <a:pPr algn="l">
                        <a:defRPr sz="1800"/>
                      </a:pPr>
                      <a:r>
                        <a:t>from seeds</a:t>
                      </a:r>
                    </a:p>
                  </a:txBody>
                  <a:tcPr marL="137160" marR="137160" marT="137160" marB="137160" anchor="ctr" anchorCtr="0" horzOverflow="overflow"/>
                </a:tc>
              </a:tr>
              <a:tr h="1021271">
                <a:tc>
                  <a:txBody>
                    <a:bodyPr/>
                    <a:lstStyle/>
                    <a:p>
                      <a:pPr algn="l">
                        <a:defRPr b="0" sz="1800"/>
                      </a:pPr>
                      <a:r>
                        <a:rPr b="1"/>
                        <a:t>Growth</a:t>
                      </a:r>
                    </a:p>
                  </a:txBody>
                  <a:tcPr marL="137160" marR="137160" marT="137160" marB="137160" anchor="ctr" anchorCtr="0" horzOverflow="overflow"/>
                </a:tc>
                <a:tc>
                  <a:txBody>
                    <a:bodyPr/>
                    <a:lstStyle/>
                    <a:p>
                      <a:pPr algn="l">
                        <a:defRPr sz="1800"/>
                      </a:pPr>
                      <a:r>
                        <a:t>eats worms, berries, and sunflower seeds</a:t>
                      </a:r>
                    </a:p>
                  </a:txBody>
                  <a:tcPr marL="137160" marR="137160" marT="137160" marB="137160" anchor="ctr" anchorCtr="0" horzOverflow="overflow"/>
                </a:tc>
                <a:tc>
                  <a:txBody>
                    <a:bodyPr/>
                    <a:lstStyle/>
                    <a:p>
                      <a:pPr algn="l">
                        <a:defRPr sz="1800"/>
                      </a:pPr>
                      <a:r>
                        <a:t>makes its own food using the sun’s energy</a:t>
                      </a:r>
                    </a:p>
                  </a:txBody>
                  <a:tcPr marL="137160" marR="137160" marT="137160" marB="137160" anchor="ctr" anchorCtr="0" horzOverflow="overflow"/>
                </a:tc>
              </a:tr>
              <a:tr h="1767462">
                <a:tc>
                  <a:txBody>
                    <a:bodyPr/>
                    <a:lstStyle/>
                    <a:p>
                      <a:pPr algn="l">
                        <a:defRPr b="0" sz="1800"/>
                      </a:pPr>
                      <a:r>
                        <a:rPr b="1"/>
                        <a:t>Reproduction</a:t>
                      </a:r>
                    </a:p>
                  </a:txBody>
                  <a:tcPr marL="137160" marR="137160" marT="137160" marB="137160" anchor="ctr" anchorCtr="0" horzOverflow="overflow"/>
                </a:tc>
                <a:tc>
                  <a:txBody>
                    <a:bodyPr/>
                    <a:lstStyle/>
                    <a:p>
                      <a:pPr algn="l">
                        <a:defRPr sz="1800"/>
                      </a:pPr>
                      <a:r>
                        <a:t>robins pair up and 3-5 eggs are laid in a nest — up to 10 resulting in up to chicks each summer</a:t>
                      </a:r>
                    </a:p>
                  </a:txBody>
                  <a:tcPr marL="137160" marR="137160" marT="137160" marB="137160" anchor="ctr" anchorCtr="0" horzOverflow="overflow"/>
                </a:tc>
                <a:tc>
                  <a:txBody>
                    <a:bodyPr/>
                    <a:lstStyle/>
                    <a:p>
                      <a:pPr algn="l">
                        <a:defRPr sz="1700"/>
                      </a:pPr>
                      <a:r>
                        <a:t>Once e flower is pollinated up to 2000 seeds are made, encased in a spongy fruit</a:t>
                      </a:r>
                    </a:p>
                    <a:p>
                      <a:pPr algn="l">
                        <a:defRPr sz="1700"/>
                      </a:pPr>
                      <a:r>
                        <a:t>or seed pod</a:t>
                      </a:r>
                    </a:p>
                  </a:txBody>
                  <a:tcPr marL="137160" marR="137160" marT="137160" marB="137160" anchor="ctr" anchorCtr="0" horzOverflow="overflow"/>
                </a:tc>
              </a:tr>
              <a:tr h="707567">
                <a:tc>
                  <a:txBody>
                    <a:bodyPr/>
                    <a:lstStyle/>
                    <a:p>
                      <a:pPr algn="l">
                        <a:defRPr b="0" sz="1800"/>
                      </a:pPr>
                      <a:r>
                        <a:rPr b="1"/>
                        <a:t>Death</a:t>
                      </a:r>
                    </a:p>
                  </a:txBody>
                  <a:tcPr marL="137160" marR="137160" marT="137160" marB="137160" anchor="ctr" anchorCtr="0" horzOverflow="overflow"/>
                </a:tc>
                <a:tc>
                  <a:txBody>
                    <a:bodyPr/>
                    <a:lstStyle/>
                    <a:p>
                      <a:pPr algn="l">
                        <a:defRPr sz="1800"/>
                      </a:pPr>
                      <a:r>
                        <a:t>usually lives </a:t>
                      </a:r>
                    </a:p>
                    <a:p>
                      <a:pPr algn="l">
                        <a:defRPr sz="1800"/>
                      </a:pPr>
                      <a:r>
                        <a:t>6-7 years</a:t>
                      </a:r>
                    </a:p>
                  </a:txBody>
                  <a:tcPr marL="137160" marR="137160" marT="137160" marB="137160" anchor="ctr" anchorCtr="0" horzOverflow="overflow"/>
                </a:tc>
                <a:tc>
                  <a:txBody>
                    <a:bodyPr/>
                    <a:lstStyle/>
                    <a:p>
                      <a:pPr algn="l">
                        <a:defRPr sz="1800"/>
                      </a:pPr>
                      <a:r>
                        <a:t>usually lives 10-12 years</a:t>
                      </a:r>
                    </a:p>
                  </a:txBody>
                  <a:tcPr marL="137160" marR="137160" marT="137160" marB="137160" anchor="ctr" anchorCtr="0" horzOverflow="overflow"/>
                </a:tc>
              </a:tr>
            </a:tbl>
          </a:graphicData>
        </a:graphic>
      </p:graphicFrame>
      <p:pic>
        <p:nvPicPr>
          <p:cNvPr id="1230" name="image75.jpg" descr="image75.jpg"/>
          <p:cNvPicPr>
            <a:picLocks noChangeAspect="1"/>
          </p:cNvPicPr>
          <p:nvPr/>
        </p:nvPicPr>
        <p:blipFill>
          <a:blip r:embed="rId3">
            <a:extLst/>
          </a:blip>
          <a:srcRect l="0" t="0" r="0" b="2935"/>
          <a:stretch>
            <a:fillRect/>
          </a:stretch>
        </p:blipFill>
        <p:spPr>
          <a:xfrm>
            <a:off x="-1241653" y="3991012"/>
            <a:ext cx="4673356" cy="3156420"/>
          </a:xfrm>
          <a:prstGeom prst="rect">
            <a:avLst/>
          </a:prstGeom>
          <a:ln w="12700">
            <a:miter lim="400000"/>
          </a:ln>
        </p:spPr>
      </p:pic>
      <p:sp>
        <p:nvSpPr>
          <p:cNvPr id="1231" name="How the life cycles are different:"/>
          <p:cNvSpPr txBox="1"/>
          <p:nvPr/>
        </p:nvSpPr>
        <p:spPr>
          <a:xfrm>
            <a:off x="213717" y="161787"/>
            <a:ext cx="8716566"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gn="ctr" defTabSz="457200">
              <a:lnSpc>
                <a:spcPct val="90000"/>
              </a:lnSpc>
              <a:defRPr sz="3600">
                <a:latin typeface="Arial"/>
                <a:ea typeface="Arial"/>
                <a:cs typeface="Arial"/>
                <a:sym typeface="Arial"/>
              </a:defRPr>
            </a:lvl1pPr>
          </a:lstStyle>
          <a:p>
            <a:pPr/>
            <a:r>
              <a:t>How the life cycles are different:</a:t>
            </a:r>
          </a:p>
        </p:txBody>
      </p:sp>
      <p:sp>
        <p:nvSpPr>
          <p:cNvPr id="1232"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233" name="Amercian Robin feeding babies.jpg" descr="Amercian Robin feeding babies.jpg"/>
          <p:cNvPicPr>
            <a:picLocks noChangeAspect="1"/>
          </p:cNvPicPr>
          <p:nvPr/>
        </p:nvPicPr>
        <p:blipFill>
          <a:blip r:embed="rId4">
            <a:extLst/>
          </a:blip>
          <a:stretch>
            <a:fillRect/>
          </a:stretch>
        </p:blipFill>
        <p:spPr>
          <a:xfrm>
            <a:off x="-1241653" y="827417"/>
            <a:ext cx="4673204" cy="3381685"/>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Remember: the cycle repeats to ensure the survival of the species."/>
          <p:cNvSpPr txBox="1"/>
          <p:nvPr>
            <p:ph type="title"/>
          </p:nvPr>
        </p:nvSpPr>
        <p:spPr>
          <a:xfrm>
            <a:off x="402580" y="414337"/>
            <a:ext cx="8360421" cy="1152323"/>
          </a:xfrm>
          <a:prstGeom prst="rect">
            <a:avLst/>
          </a:prstGeom>
        </p:spPr>
        <p:txBody>
          <a:bodyPr/>
          <a:lstStyle>
            <a:lvl1pPr algn="ctr">
              <a:defRPr sz="3200">
                <a:latin typeface="Arial"/>
                <a:ea typeface="Arial"/>
                <a:cs typeface="Arial"/>
                <a:sym typeface="Arial"/>
              </a:defRPr>
            </a:lvl1pPr>
          </a:lstStyle>
          <a:p>
            <a:pPr/>
            <a:r>
              <a:t>Remember: the cycle repeats to ensure the survival of the species.</a:t>
            </a:r>
          </a:p>
        </p:txBody>
      </p:sp>
      <p:sp>
        <p:nvSpPr>
          <p:cNvPr id="1238"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grpSp>
        <p:nvGrpSpPr>
          <p:cNvPr id="1256" name="Group"/>
          <p:cNvGrpSpPr/>
          <p:nvPr/>
        </p:nvGrpSpPr>
        <p:grpSpPr>
          <a:xfrm>
            <a:off x="936074" y="1719355"/>
            <a:ext cx="7513751" cy="4679208"/>
            <a:chOff x="0" y="0"/>
            <a:chExt cx="7513750" cy="4679207"/>
          </a:xfrm>
        </p:grpSpPr>
        <p:pic>
          <p:nvPicPr>
            <p:cNvPr id="1239" name="image48.png" descr="image48.png"/>
            <p:cNvPicPr>
              <a:picLocks noChangeAspect="1"/>
            </p:cNvPicPr>
            <p:nvPr/>
          </p:nvPicPr>
          <p:blipFill>
            <a:blip r:embed="rId3">
              <a:extLst/>
            </a:blip>
            <a:stretch>
              <a:fillRect/>
            </a:stretch>
          </p:blipFill>
          <p:spPr>
            <a:xfrm>
              <a:off x="1569114" y="564407"/>
              <a:ext cx="4131086" cy="4114801"/>
            </a:xfrm>
            <a:prstGeom prst="rect">
              <a:avLst/>
            </a:prstGeom>
            <a:ln w="12700" cap="flat">
              <a:noFill/>
              <a:miter lim="400000"/>
            </a:ln>
            <a:effectLst/>
          </p:spPr>
        </p:pic>
        <p:pic>
          <p:nvPicPr>
            <p:cNvPr id="1240" name="image49.jpg" descr="image49.jpg"/>
            <p:cNvPicPr>
              <a:picLocks noChangeAspect="1"/>
            </p:cNvPicPr>
            <p:nvPr/>
          </p:nvPicPr>
          <p:blipFill>
            <a:blip r:embed="rId4">
              <a:extLst/>
            </a:blip>
            <a:stretch>
              <a:fillRect/>
            </a:stretch>
          </p:blipFill>
          <p:spPr>
            <a:xfrm>
              <a:off x="4721028" y="3203283"/>
              <a:ext cx="1556427" cy="1165818"/>
            </a:xfrm>
            <a:prstGeom prst="rect">
              <a:avLst/>
            </a:prstGeom>
            <a:ln w="12700" cap="flat">
              <a:noFill/>
              <a:miter lim="400000"/>
            </a:ln>
            <a:effectLst/>
          </p:spPr>
        </p:pic>
        <p:pic>
          <p:nvPicPr>
            <p:cNvPr id="1241" name="image50.jpg" descr="image50.jpg"/>
            <p:cNvPicPr>
              <a:picLocks noChangeAspect="1"/>
            </p:cNvPicPr>
            <p:nvPr/>
          </p:nvPicPr>
          <p:blipFill>
            <a:blip r:embed="rId5">
              <a:extLst/>
            </a:blip>
            <a:stretch>
              <a:fillRect/>
            </a:stretch>
          </p:blipFill>
          <p:spPr>
            <a:xfrm>
              <a:off x="151405" y="971123"/>
              <a:ext cx="1316809" cy="986337"/>
            </a:xfrm>
            <a:prstGeom prst="rect">
              <a:avLst/>
            </a:prstGeom>
            <a:ln w="12700" cap="flat">
              <a:noFill/>
              <a:miter lim="400000"/>
            </a:ln>
            <a:effectLst/>
          </p:spPr>
        </p:pic>
        <p:sp>
          <p:nvSpPr>
            <p:cNvPr id="1242" name="Birth"/>
            <p:cNvSpPr txBox="1"/>
            <p:nvPr/>
          </p:nvSpPr>
          <p:spPr>
            <a:xfrm>
              <a:off x="3375466" y="1765011"/>
              <a:ext cx="518948"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Birth</a:t>
              </a:r>
            </a:p>
          </p:txBody>
        </p:sp>
        <p:sp>
          <p:nvSpPr>
            <p:cNvPr id="1243" name="Growth"/>
            <p:cNvSpPr txBox="1"/>
            <p:nvPr/>
          </p:nvSpPr>
          <p:spPr>
            <a:xfrm>
              <a:off x="3893155" y="2467920"/>
              <a:ext cx="726352"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Growth</a:t>
              </a:r>
            </a:p>
          </p:txBody>
        </p:sp>
        <p:sp>
          <p:nvSpPr>
            <p:cNvPr id="1244" name="Death"/>
            <p:cNvSpPr txBox="1"/>
            <p:nvPr/>
          </p:nvSpPr>
          <p:spPr>
            <a:xfrm>
              <a:off x="2654474" y="2485719"/>
              <a:ext cx="598125"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Death</a:t>
              </a:r>
            </a:p>
          </p:txBody>
        </p:sp>
        <p:sp>
          <p:nvSpPr>
            <p:cNvPr id="1245" name="Reproduction"/>
            <p:cNvSpPr txBox="1"/>
            <p:nvPr/>
          </p:nvSpPr>
          <p:spPr>
            <a:xfrm>
              <a:off x="3008745" y="3120661"/>
              <a:ext cx="1259752"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1400">
                  <a:latin typeface="Arial"/>
                  <a:ea typeface="Arial"/>
                  <a:cs typeface="Arial"/>
                  <a:sym typeface="Arial"/>
                </a:defRPr>
              </a:lvl1pPr>
            </a:lstStyle>
            <a:p>
              <a:pPr/>
              <a:r>
                <a:t>Reproduction</a:t>
              </a:r>
            </a:p>
          </p:txBody>
        </p:sp>
        <p:pic>
          <p:nvPicPr>
            <p:cNvPr id="1246" name="image51.jpg" descr="image51.jpg"/>
            <p:cNvPicPr>
              <a:picLocks noChangeAspect="1"/>
            </p:cNvPicPr>
            <p:nvPr/>
          </p:nvPicPr>
          <p:blipFill>
            <a:blip r:embed="rId6">
              <a:extLst/>
            </a:blip>
            <a:srcRect l="0" t="9965" r="3391" b="0"/>
            <a:stretch>
              <a:fillRect/>
            </a:stretch>
          </p:blipFill>
          <p:spPr>
            <a:xfrm>
              <a:off x="858679" y="18904"/>
              <a:ext cx="1289496" cy="1104180"/>
            </a:xfrm>
            <a:prstGeom prst="rect">
              <a:avLst/>
            </a:prstGeom>
            <a:ln w="12700" cap="flat">
              <a:noFill/>
              <a:miter lim="400000"/>
            </a:ln>
            <a:effectLst/>
          </p:spPr>
        </p:pic>
        <p:pic>
          <p:nvPicPr>
            <p:cNvPr id="1247" name="image52.jpg" descr="image52.jpg"/>
            <p:cNvPicPr>
              <a:picLocks noChangeAspect="1"/>
            </p:cNvPicPr>
            <p:nvPr/>
          </p:nvPicPr>
          <p:blipFill>
            <a:blip r:embed="rId7">
              <a:extLst/>
            </a:blip>
            <a:stretch>
              <a:fillRect/>
            </a:stretch>
          </p:blipFill>
          <p:spPr>
            <a:xfrm>
              <a:off x="6020896" y="3430642"/>
              <a:ext cx="1492855" cy="1118201"/>
            </a:xfrm>
            <a:prstGeom prst="rect">
              <a:avLst/>
            </a:prstGeom>
            <a:ln w="12700" cap="flat">
              <a:noFill/>
              <a:miter lim="400000"/>
            </a:ln>
            <a:effectLst/>
          </p:spPr>
        </p:pic>
        <p:pic>
          <p:nvPicPr>
            <p:cNvPr id="1248" name="image53.jpg" descr="image53.jpg"/>
            <p:cNvPicPr>
              <a:picLocks noChangeAspect="1"/>
            </p:cNvPicPr>
            <p:nvPr/>
          </p:nvPicPr>
          <p:blipFill>
            <a:blip r:embed="rId8">
              <a:extLst/>
            </a:blip>
            <a:stretch>
              <a:fillRect/>
            </a:stretch>
          </p:blipFill>
          <p:spPr>
            <a:xfrm>
              <a:off x="4638388" y="834086"/>
              <a:ext cx="1544953" cy="1037487"/>
            </a:xfrm>
            <a:prstGeom prst="rect">
              <a:avLst/>
            </a:prstGeom>
            <a:ln w="12700" cap="flat">
              <a:noFill/>
              <a:miter lim="400000"/>
            </a:ln>
            <a:effectLst/>
          </p:spPr>
        </p:pic>
        <p:pic>
          <p:nvPicPr>
            <p:cNvPr id="1249" name="image54.jpg" descr="image54.jpg"/>
            <p:cNvPicPr>
              <a:picLocks noChangeAspect="1"/>
            </p:cNvPicPr>
            <p:nvPr/>
          </p:nvPicPr>
          <p:blipFill>
            <a:blip r:embed="rId9">
              <a:extLst/>
            </a:blip>
            <a:stretch>
              <a:fillRect/>
            </a:stretch>
          </p:blipFill>
          <p:spPr>
            <a:xfrm>
              <a:off x="6039472" y="728852"/>
              <a:ext cx="1380803" cy="1034271"/>
            </a:xfrm>
            <a:prstGeom prst="rect">
              <a:avLst/>
            </a:prstGeom>
            <a:ln w="12700" cap="flat">
              <a:noFill/>
              <a:miter lim="400000"/>
            </a:ln>
            <a:effectLst/>
          </p:spPr>
        </p:pic>
        <p:pic>
          <p:nvPicPr>
            <p:cNvPr id="1250" name="image55.jpg" descr="image55.jpg"/>
            <p:cNvPicPr>
              <a:picLocks noChangeAspect="1"/>
            </p:cNvPicPr>
            <p:nvPr/>
          </p:nvPicPr>
          <p:blipFill>
            <a:blip r:embed="rId10">
              <a:extLst/>
            </a:blip>
            <a:stretch>
              <a:fillRect/>
            </a:stretch>
          </p:blipFill>
          <p:spPr>
            <a:xfrm>
              <a:off x="0" y="3693450"/>
              <a:ext cx="1431995" cy="954976"/>
            </a:xfrm>
            <a:prstGeom prst="rect">
              <a:avLst/>
            </a:prstGeom>
            <a:ln w="12700" cap="flat">
              <a:noFill/>
              <a:miter lim="400000"/>
            </a:ln>
            <a:effectLst/>
          </p:spPr>
        </p:pic>
        <p:pic>
          <p:nvPicPr>
            <p:cNvPr id="1251" name="image56.jpg" descr="image56.jpg"/>
            <p:cNvPicPr>
              <a:picLocks noChangeAspect="1"/>
            </p:cNvPicPr>
            <p:nvPr/>
          </p:nvPicPr>
          <p:blipFill>
            <a:blip r:embed="rId11">
              <a:extLst/>
            </a:blip>
            <a:stretch>
              <a:fillRect/>
            </a:stretch>
          </p:blipFill>
          <p:spPr>
            <a:xfrm>
              <a:off x="5141783" y="-1"/>
              <a:ext cx="1445573" cy="956187"/>
            </a:xfrm>
            <a:prstGeom prst="rect">
              <a:avLst/>
            </a:prstGeom>
            <a:ln w="12700" cap="flat">
              <a:noFill/>
              <a:miter lim="400000"/>
            </a:ln>
            <a:effectLst/>
          </p:spPr>
        </p:pic>
        <p:pic>
          <p:nvPicPr>
            <p:cNvPr id="1252" name="image57.jpg" descr="image57.jpg"/>
            <p:cNvPicPr>
              <a:picLocks noChangeAspect="1"/>
            </p:cNvPicPr>
            <p:nvPr/>
          </p:nvPicPr>
          <p:blipFill>
            <a:blip r:embed="rId12">
              <a:extLst/>
            </a:blip>
            <a:stretch>
              <a:fillRect/>
            </a:stretch>
          </p:blipFill>
          <p:spPr>
            <a:xfrm>
              <a:off x="132170" y="2728415"/>
              <a:ext cx="1359610" cy="983658"/>
            </a:xfrm>
            <a:prstGeom prst="rect">
              <a:avLst/>
            </a:prstGeom>
            <a:ln w="12700" cap="flat">
              <a:noFill/>
              <a:miter lim="400000"/>
            </a:ln>
            <a:effectLst/>
          </p:spPr>
        </p:pic>
        <p:pic>
          <p:nvPicPr>
            <p:cNvPr id="1253" name="image58.jpg" descr="image58.jpg"/>
            <p:cNvPicPr>
              <a:picLocks noChangeAspect="1"/>
            </p:cNvPicPr>
            <p:nvPr/>
          </p:nvPicPr>
          <p:blipFill>
            <a:blip r:embed="rId13">
              <a:extLst/>
            </a:blip>
            <a:srcRect l="3337" t="0" r="5881" b="7616"/>
            <a:stretch>
              <a:fillRect/>
            </a:stretch>
          </p:blipFill>
          <p:spPr>
            <a:xfrm>
              <a:off x="1233207" y="3374142"/>
              <a:ext cx="1503458" cy="1017185"/>
            </a:xfrm>
            <a:prstGeom prst="rect">
              <a:avLst/>
            </a:prstGeom>
            <a:ln w="12700" cap="flat">
              <a:noFill/>
              <a:miter lim="400000"/>
            </a:ln>
            <a:effectLst/>
          </p:spPr>
        </p:pic>
        <p:pic>
          <p:nvPicPr>
            <p:cNvPr id="1254" name="image59.jpg" descr="image59.jpg"/>
            <p:cNvPicPr>
              <a:picLocks noChangeAspect="1"/>
            </p:cNvPicPr>
            <p:nvPr/>
          </p:nvPicPr>
          <p:blipFill>
            <a:blip r:embed="rId14">
              <a:extLst/>
            </a:blip>
            <a:stretch>
              <a:fillRect/>
            </a:stretch>
          </p:blipFill>
          <p:spPr>
            <a:xfrm>
              <a:off x="1272407" y="1092232"/>
              <a:ext cx="1493139" cy="795048"/>
            </a:xfrm>
            <a:prstGeom prst="rect">
              <a:avLst/>
            </a:prstGeom>
            <a:ln w="12700" cap="flat">
              <a:noFill/>
              <a:miter lim="400000"/>
            </a:ln>
            <a:effectLst/>
          </p:spPr>
        </p:pic>
        <p:pic>
          <p:nvPicPr>
            <p:cNvPr id="1255" name="image60.jpg" descr="image60.jpg"/>
            <p:cNvPicPr>
              <a:picLocks noChangeAspect="1"/>
            </p:cNvPicPr>
            <p:nvPr/>
          </p:nvPicPr>
          <p:blipFill>
            <a:blip r:embed="rId15">
              <a:extLst/>
            </a:blip>
            <a:stretch>
              <a:fillRect/>
            </a:stretch>
          </p:blipFill>
          <p:spPr>
            <a:xfrm>
              <a:off x="5701350" y="2499917"/>
              <a:ext cx="1375344" cy="103018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All living organisms have the same basic life cycle.…"/>
          <p:cNvSpPr txBox="1"/>
          <p:nvPr/>
        </p:nvSpPr>
        <p:spPr>
          <a:xfrm>
            <a:off x="1507759" y="1965921"/>
            <a:ext cx="6828336" cy="2000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spcBef>
                <a:spcPts val="1200"/>
              </a:spcBef>
              <a:buSzPct val="100000"/>
              <a:buAutoNum type="arabicPeriod" startAt="1"/>
              <a:defRPr>
                <a:latin typeface="Arial"/>
                <a:ea typeface="Arial"/>
                <a:cs typeface="Arial"/>
                <a:sym typeface="Arial"/>
              </a:defRPr>
            </a:pPr>
            <a:r>
              <a:t>All living organisms have the same basic life cycle.</a:t>
            </a:r>
          </a:p>
          <a:p>
            <a:pPr marL="457200" indent="-457200">
              <a:spcBef>
                <a:spcPts val="1200"/>
              </a:spcBef>
              <a:buSzPct val="100000"/>
              <a:buAutoNum type="arabicPeriod" startAt="1"/>
              <a:defRPr>
                <a:latin typeface="Arial"/>
                <a:ea typeface="Arial"/>
                <a:cs typeface="Arial"/>
                <a:sym typeface="Arial"/>
              </a:defRPr>
            </a:pPr>
            <a:r>
              <a:t>All life cycles within generations are interconnected.</a:t>
            </a:r>
          </a:p>
          <a:p>
            <a:pPr marL="457200" indent="-457200">
              <a:spcBef>
                <a:spcPts val="1200"/>
              </a:spcBef>
              <a:buSzPct val="100000"/>
              <a:buAutoNum type="arabicPeriod" startAt="1"/>
              <a:defRPr>
                <a:latin typeface="Arial"/>
                <a:ea typeface="Arial"/>
                <a:cs typeface="Arial"/>
                <a:sym typeface="Arial"/>
              </a:defRPr>
            </a:pPr>
            <a:r>
              <a:t>The </a:t>
            </a:r>
            <a:r>
              <a:t>offspring </a:t>
            </a:r>
            <a:r>
              <a:t>grow </a:t>
            </a:r>
            <a:r>
              <a:t>into adults that </a:t>
            </a:r>
            <a:r>
              <a:t>reproduce to continue their own life cycle.</a:t>
            </a:r>
          </a:p>
          <a:p>
            <a:pPr marL="457200" indent="-457200">
              <a:spcBef>
                <a:spcPts val="1200"/>
              </a:spcBef>
              <a:buSzPct val="100000"/>
              <a:buAutoNum type="arabicPeriod" startAt="1"/>
              <a:defRPr>
                <a:latin typeface="Arial"/>
                <a:ea typeface="Arial"/>
                <a:cs typeface="Arial"/>
                <a:sym typeface="Arial"/>
              </a:defRPr>
            </a:pPr>
            <a:r>
              <a:t>The offspring repeat the life cycle.</a:t>
            </a:r>
          </a:p>
        </p:txBody>
      </p:sp>
      <p:sp>
        <p:nvSpPr>
          <p:cNvPr id="1261"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1262" name="Recall these things about life cycles:"/>
          <p:cNvSpPr txBox="1"/>
          <p:nvPr/>
        </p:nvSpPr>
        <p:spPr>
          <a:xfrm>
            <a:off x="4378" y="238096"/>
            <a:ext cx="9139622"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3600">
                <a:latin typeface="Arial"/>
                <a:ea typeface="Arial"/>
                <a:cs typeface="Arial"/>
                <a:sym typeface="Arial"/>
              </a:defRPr>
            </a:lvl1pPr>
          </a:lstStyle>
          <a:p>
            <a:pPr/>
            <a:r>
              <a:t>Recall these things about life cycles:</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4" name="Let’s develop models to illustrate the…"/>
          <p:cNvSpPr txBox="1"/>
          <p:nvPr>
            <p:ph type="title"/>
          </p:nvPr>
        </p:nvSpPr>
        <p:spPr>
          <a:xfrm>
            <a:off x="-13226" y="274638"/>
            <a:ext cx="9170452" cy="1561801"/>
          </a:xfrm>
          <a:prstGeom prst="rect">
            <a:avLst/>
          </a:prstGeom>
        </p:spPr>
        <p:txBody>
          <a:bodyPr/>
          <a:lstStyle/>
          <a:p>
            <a:pPr algn="ctr">
              <a:defRPr b="1" sz="3600">
                <a:latin typeface="Arial"/>
                <a:ea typeface="Arial"/>
                <a:cs typeface="Arial"/>
                <a:sym typeface="Arial"/>
              </a:defRPr>
            </a:pPr>
            <a:r>
              <a:t>Let’s develop models to illustrate the</a:t>
            </a:r>
          </a:p>
          <a:p>
            <a:pPr algn="ctr">
              <a:defRPr b="1" sz="3600">
                <a:latin typeface="Arial"/>
                <a:ea typeface="Arial"/>
                <a:cs typeface="Arial"/>
                <a:sym typeface="Arial"/>
              </a:defRPr>
            </a:pPr>
            <a:r>
              <a:t>life cycle.</a:t>
            </a:r>
          </a:p>
        </p:txBody>
      </p:sp>
      <p:sp>
        <p:nvSpPr>
          <p:cNvPr id="1265" name="What organism will you use?…"/>
          <p:cNvSpPr txBox="1"/>
          <p:nvPr>
            <p:ph type="body" idx="1"/>
          </p:nvPr>
        </p:nvSpPr>
        <p:spPr>
          <a:xfrm>
            <a:off x="-6990" y="2007349"/>
            <a:ext cx="9157980" cy="4144214"/>
          </a:xfrm>
          <a:prstGeom prst="rect">
            <a:avLst/>
          </a:prstGeom>
        </p:spPr>
        <p:txBody>
          <a:bodyPr/>
          <a:lstStyle/>
          <a:p>
            <a:pPr lvl="1" marL="680084" indent="-291465" defTabSz="777240">
              <a:lnSpc>
                <a:spcPct val="90000"/>
              </a:lnSpc>
              <a:spcBef>
                <a:spcPts val="600"/>
              </a:spcBef>
              <a:buChar char="•"/>
              <a:defRPr sz="3000">
                <a:latin typeface="Arial"/>
                <a:ea typeface="Arial"/>
                <a:cs typeface="Arial"/>
                <a:sym typeface="Arial"/>
              </a:defRPr>
            </a:pPr>
            <a:r>
              <a:t>What organism will you use?</a:t>
            </a:r>
          </a:p>
          <a:p>
            <a:pPr marL="291465" indent="-291465" defTabSz="777240">
              <a:lnSpc>
                <a:spcPct val="90000"/>
              </a:lnSpc>
              <a:spcBef>
                <a:spcPts val="600"/>
              </a:spcBef>
              <a:defRPr sz="3000">
                <a:latin typeface="Arial"/>
                <a:ea typeface="Arial"/>
                <a:cs typeface="Arial"/>
                <a:sym typeface="Arial"/>
              </a:defRPr>
            </a:pPr>
          </a:p>
          <a:p>
            <a:pPr lvl="1" marL="680084" indent="-291465" defTabSz="777240">
              <a:lnSpc>
                <a:spcPct val="90000"/>
              </a:lnSpc>
              <a:spcBef>
                <a:spcPts val="600"/>
              </a:spcBef>
              <a:buChar char="•"/>
              <a:defRPr sz="3000">
                <a:latin typeface="Arial"/>
                <a:ea typeface="Arial"/>
                <a:cs typeface="Arial"/>
                <a:sym typeface="Arial"/>
              </a:defRPr>
            </a:pPr>
            <a:r>
              <a:t>What are the phases of its life cycle?</a:t>
            </a:r>
          </a:p>
          <a:p>
            <a:pPr lvl="1" marL="680084" indent="-291465" defTabSz="777240">
              <a:lnSpc>
                <a:spcPct val="90000"/>
              </a:lnSpc>
              <a:spcBef>
                <a:spcPts val="600"/>
              </a:spcBef>
              <a:buChar char="•"/>
              <a:defRPr sz="3000">
                <a:latin typeface="Arial"/>
                <a:ea typeface="Arial"/>
                <a:cs typeface="Arial"/>
                <a:sym typeface="Arial"/>
              </a:defRPr>
            </a:pPr>
          </a:p>
          <a:p>
            <a:pPr lvl="1" marL="680084" indent="-291465" defTabSz="777240">
              <a:lnSpc>
                <a:spcPct val="90000"/>
              </a:lnSpc>
              <a:spcBef>
                <a:spcPts val="600"/>
              </a:spcBef>
              <a:buChar char="•"/>
              <a:defRPr sz="3000">
                <a:latin typeface="Arial"/>
                <a:ea typeface="Arial"/>
                <a:cs typeface="Arial"/>
                <a:sym typeface="Arial"/>
              </a:defRPr>
            </a:pPr>
            <a:r>
              <a:t>How will you model these phases?</a:t>
            </a:r>
          </a:p>
          <a:p>
            <a:pPr marL="291465" indent="-291465" defTabSz="777240">
              <a:lnSpc>
                <a:spcPct val="90000"/>
              </a:lnSpc>
              <a:spcBef>
                <a:spcPts val="600"/>
              </a:spcBef>
              <a:defRPr sz="3000">
                <a:latin typeface="Arial"/>
                <a:ea typeface="Arial"/>
                <a:cs typeface="Arial"/>
                <a:sym typeface="Arial"/>
              </a:defRPr>
            </a:pPr>
          </a:p>
          <a:p>
            <a:pPr lvl="1" marL="680084" indent="-291465" defTabSz="777240">
              <a:lnSpc>
                <a:spcPct val="90000"/>
              </a:lnSpc>
              <a:spcBef>
                <a:spcPts val="600"/>
              </a:spcBef>
              <a:buChar char="•"/>
              <a:defRPr sz="3000">
                <a:latin typeface="Arial"/>
                <a:ea typeface="Arial"/>
                <a:cs typeface="Arial"/>
                <a:sym typeface="Arial"/>
              </a:defRPr>
            </a:pPr>
            <a:r>
              <a:t>How will you show that its offspring or </a:t>
            </a:r>
            <a:r>
              <a:t>offspring</a:t>
            </a:r>
            <a:r>
              <a:t> continue on in new, but connected life cycles?</a:t>
            </a:r>
          </a:p>
        </p:txBody>
      </p:sp>
      <p:sp>
        <p:nvSpPr>
          <p:cNvPr id="1266"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0" name="Ready to try?…"/>
          <p:cNvSpPr txBox="1"/>
          <p:nvPr>
            <p:ph type="ctrTitle"/>
          </p:nvPr>
        </p:nvSpPr>
        <p:spPr>
          <a:xfrm>
            <a:off x="-22546" y="213022"/>
            <a:ext cx="9189092" cy="3012994"/>
          </a:xfrm>
          <a:prstGeom prst="rect">
            <a:avLst/>
          </a:prstGeom>
        </p:spPr>
        <p:txBody>
          <a:bodyPr/>
          <a:lstStyle/>
          <a:p>
            <a:pPr>
              <a:defRPr b="1" sz="3600">
                <a:latin typeface="Arial"/>
                <a:ea typeface="Arial"/>
                <a:cs typeface="Arial"/>
                <a:sym typeface="Arial"/>
              </a:defRPr>
            </a:pPr>
            <a:r>
              <a:t>Ready to try?</a:t>
            </a:r>
          </a:p>
          <a:p>
            <a:pPr>
              <a:defRPr b="1" sz="3600">
                <a:latin typeface="Arial"/>
                <a:ea typeface="Arial"/>
                <a:cs typeface="Arial"/>
                <a:sym typeface="Arial"/>
              </a:defRPr>
            </a:pPr>
          </a:p>
          <a:p>
            <a:pPr>
              <a:defRPr sz="3600">
                <a:latin typeface="Arial"/>
                <a:ea typeface="Arial"/>
                <a:cs typeface="Arial"/>
                <a:sym typeface="Arial"/>
              </a:defRPr>
            </a:pPr>
            <a:r>
              <a:t>Build a model or sketch out </a:t>
            </a:r>
          </a:p>
          <a:p>
            <a:pPr>
              <a:defRPr sz="3600">
                <a:latin typeface="Arial"/>
                <a:ea typeface="Arial"/>
                <a:cs typeface="Arial"/>
                <a:sym typeface="Arial"/>
              </a:defRPr>
            </a:pPr>
            <a:r>
              <a:t>a plan for your life cycle model.</a:t>
            </a:r>
          </a:p>
        </p:txBody>
      </p:sp>
      <p:sp>
        <p:nvSpPr>
          <p:cNvPr id="1271" name="Share your model with your classmates.…"/>
          <p:cNvSpPr txBox="1"/>
          <p:nvPr>
            <p:ph type="subTitle" idx="1"/>
          </p:nvPr>
        </p:nvSpPr>
        <p:spPr>
          <a:xfrm>
            <a:off x="8603" y="2787656"/>
            <a:ext cx="9126795" cy="4405790"/>
          </a:xfrm>
          <a:prstGeom prst="rect">
            <a:avLst/>
          </a:prstGeom>
        </p:spPr>
        <p:txBody>
          <a:bodyPr/>
          <a:lstStyle/>
          <a:p>
            <a:pPr>
              <a:defRPr>
                <a:solidFill>
                  <a:srgbClr val="0096FF"/>
                </a:solidFill>
              </a:defRPr>
            </a:pPr>
          </a:p>
          <a:p>
            <a:pPr>
              <a:defRPr sz="3600">
                <a:solidFill>
                  <a:srgbClr val="000000"/>
                </a:solidFill>
              </a:defRPr>
            </a:pPr>
            <a:r>
              <a:t>Share your model with your classmates. </a:t>
            </a:r>
          </a:p>
          <a:p>
            <a:pPr>
              <a:defRPr sz="3600">
                <a:solidFill>
                  <a:srgbClr val="000000"/>
                </a:solidFill>
              </a:defRPr>
            </a:pPr>
          </a:p>
          <a:p>
            <a:pPr>
              <a:defRPr sz="3600">
                <a:solidFill>
                  <a:srgbClr val="000000"/>
                </a:solidFill>
              </a:defRPr>
            </a:pPr>
            <a:r>
              <a:t>Can you connect your model </a:t>
            </a:r>
          </a:p>
          <a:p>
            <a:pPr>
              <a:defRPr sz="3600">
                <a:solidFill>
                  <a:srgbClr val="000000"/>
                </a:solidFill>
              </a:defRPr>
            </a:pPr>
            <a:r>
              <a:t>with anyone else's?</a:t>
            </a:r>
          </a:p>
        </p:txBody>
      </p:sp>
      <p:sp>
        <p:nvSpPr>
          <p:cNvPr id="1272"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6" name="Making and Applying Connections"/>
          <p:cNvSpPr txBox="1"/>
          <p:nvPr>
            <p:ph type="ctrTitle"/>
          </p:nvPr>
        </p:nvSpPr>
        <p:spPr>
          <a:xfrm>
            <a:off x="-22124" y="110133"/>
            <a:ext cx="9188248" cy="1148821"/>
          </a:xfrm>
          <a:prstGeom prst="rect">
            <a:avLst/>
          </a:prstGeom>
        </p:spPr>
        <p:txBody>
          <a:bodyPr/>
          <a:lstStyle>
            <a:lvl1pPr defTabSz="457200">
              <a:defRPr sz="3600">
                <a:latin typeface="Arial"/>
                <a:ea typeface="Arial"/>
                <a:cs typeface="Arial"/>
                <a:sym typeface="Arial"/>
              </a:defRPr>
            </a:lvl1pPr>
          </a:lstStyle>
          <a:p>
            <a:pPr/>
            <a:r>
              <a:t>Making and Applying Connections</a:t>
            </a:r>
          </a:p>
        </p:txBody>
      </p:sp>
      <p:sp>
        <p:nvSpPr>
          <p:cNvPr id="1277" name="Organisms are all different because each species has a unique life cycle.…"/>
          <p:cNvSpPr txBox="1"/>
          <p:nvPr>
            <p:ph type="subTitle" idx="1"/>
          </p:nvPr>
        </p:nvSpPr>
        <p:spPr>
          <a:xfrm>
            <a:off x="1801651" y="2140119"/>
            <a:ext cx="6001230" cy="4315069"/>
          </a:xfrm>
          <a:prstGeom prst="rect">
            <a:avLst/>
          </a:prstGeom>
        </p:spPr>
        <p:txBody>
          <a:bodyPr/>
          <a:lstStyle/>
          <a:p>
            <a:pPr marL="342900" indent="-342900" algn="l">
              <a:spcBef>
                <a:spcPts val="1200"/>
              </a:spcBef>
              <a:buSzPct val="100000"/>
              <a:buAutoNum type="alphaUcPeriod" startAt="1"/>
              <a:defRPr sz="1800">
                <a:solidFill>
                  <a:srgbClr val="000000"/>
                </a:solidFill>
                <a:latin typeface="Arial"/>
                <a:ea typeface="Arial"/>
                <a:cs typeface="Arial"/>
                <a:sym typeface="Arial"/>
              </a:defRPr>
            </a:pPr>
            <a:r>
              <a:t>Organisms are all different because each species has a unique life cycle</a:t>
            </a:r>
            <a:r>
              <a:t>.</a:t>
            </a:r>
            <a:r>
              <a:t> </a:t>
            </a:r>
          </a:p>
          <a:p>
            <a:pPr marL="342900" indent="-342900" algn="l">
              <a:spcBef>
                <a:spcPts val="1200"/>
              </a:spcBef>
              <a:buSzPct val="100000"/>
              <a:buAutoNum type="alphaUcPeriod" startAt="1"/>
              <a:defRPr sz="1800">
                <a:solidFill>
                  <a:srgbClr val="000000"/>
                </a:solidFill>
                <a:latin typeface="Arial"/>
                <a:ea typeface="Arial"/>
                <a:cs typeface="Arial"/>
                <a:sym typeface="Arial"/>
              </a:defRPr>
            </a:pPr>
            <a:r>
              <a:t>Organisms are the same because they all have birth, growth,  reproduction, and death in common.</a:t>
            </a:r>
            <a:r>
              <a:t> </a:t>
            </a:r>
          </a:p>
          <a:p>
            <a:pPr marL="342900" indent="-342900" algn="l">
              <a:spcBef>
                <a:spcPts val="1200"/>
              </a:spcBef>
              <a:buSzPct val="100000"/>
              <a:buAutoNum type="alphaUcPeriod" startAt="1"/>
              <a:defRPr sz="1800">
                <a:solidFill>
                  <a:srgbClr val="000000"/>
                </a:solidFill>
                <a:latin typeface="Arial"/>
                <a:ea typeface="Arial"/>
                <a:cs typeface="Arial"/>
                <a:sym typeface="Arial"/>
              </a:defRPr>
            </a:pPr>
            <a:r>
              <a:t>Organisms on Earth live in a great diversity of biomes.</a:t>
            </a:r>
            <a:r>
              <a:t> </a:t>
            </a:r>
          </a:p>
          <a:p>
            <a:pPr marL="342900" indent="-342900" algn="l">
              <a:spcBef>
                <a:spcPts val="1200"/>
              </a:spcBef>
              <a:buSzPct val="100000"/>
              <a:buAutoNum type="alphaUcPeriod" startAt="1"/>
              <a:defRPr sz="1800">
                <a:solidFill>
                  <a:srgbClr val="000000"/>
                </a:solidFill>
                <a:latin typeface="Arial"/>
                <a:ea typeface="Arial"/>
                <a:cs typeface="Arial"/>
                <a:sym typeface="Arial"/>
              </a:defRPr>
            </a:pPr>
            <a:r>
              <a:t>All of the above.</a:t>
            </a:r>
          </a:p>
        </p:txBody>
      </p:sp>
      <p:sp>
        <p:nvSpPr>
          <p:cNvPr id="1278" name="Which statement is true of all organisms on Earth?"/>
          <p:cNvSpPr txBox="1"/>
          <p:nvPr/>
        </p:nvSpPr>
        <p:spPr>
          <a:xfrm>
            <a:off x="602133" y="1337844"/>
            <a:ext cx="7872491" cy="3506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spcBef>
                <a:spcPts val="700"/>
              </a:spcBef>
              <a:defRPr b="1" sz="1800">
                <a:latin typeface="Arial"/>
                <a:ea typeface="Arial"/>
                <a:cs typeface="Arial"/>
                <a:sym typeface="Arial"/>
              </a:defRPr>
            </a:pPr>
            <a:r>
              <a:t>    Which</a:t>
            </a:r>
            <a:r>
              <a:t> statement</a:t>
            </a:r>
            <a:r>
              <a:t> </a:t>
            </a:r>
            <a:r>
              <a:t>is </a:t>
            </a:r>
            <a:r>
              <a:t>true of all organisms on Earth?</a:t>
            </a:r>
          </a:p>
        </p:txBody>
      </p:sp>
      <p:sp>
        <p:nvSpPr>
          <p:cNvPr id="1279"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3"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1284"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285"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286" name="Biomes…"/>
          <p:cNvSpPr txBox="1"/>
          <p:nvPr/>
        </p:nvSpPr>
        <p:spPr>
          <a:xfrm>
            <a:off x="2984500" y="3505200"/>
            <a:ext cx="6477000" cy="21719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a:latin typeface="Arial"/>
                <a:ea typeface="Arial"/>
                <a:cs typeface="Arial"/>
                <a:sym typeface="Arial"/>
              </a:defRPr>
            </a:pPr>
            <a:r>
              <a:t>Biomes</a:t>
            </a:r>
          </a:p>
          <a:p>
            <a:pPr>
              <a:spcBef>
                <a:spcPts val="1900"/>
              </a:spcBef>
              <a:defRPr sz="3600">
                <a:latin typeface="Arial"/>
                <a:ea typeface="Arial"/>
                <a:cs typeface="Arial"/>
                <a:sym typeface="Arial"/>
              </a:defRPr>
            </a:pPr>
            <a:r>
              <a:t>Environmental Changes      and Human Activity</a:t>
            </a:r>
          </a:p>
        </p:txBody>
      </p:sp>
      <p:grpSp>
        <p:nvGrpSpPr>
          <p:cNvPr id="1289" name="Group"/>
          <p:cNvGrpSpPr/>
          <p:nvPr/>
        </p:nvGrpSpPr>
        <p:grpSpPr>
          <a:xfrm>
            <a:off x="671612" y="897445"/>
            <a:ext cx="1863627" cy="2502981"/>
            <a:chOff x="0" y="0"/>
            <a:chExt cx="1863626" cy="2502980"/>
          </a:xfrm>
        </p:grpSpPr>
        <p:pic>
          <p:nvPicPr>
            <p:cNvPr id="1287" name="Biomes cover.jpg" descr="Biomes cover.jpg"/>
            <p:cNvPicPr>
              <a:picLocks noChangeAspect="1"/>
            </p:cNvPicPr>
            <p:nvPr/>
          </p:nvPicPr>
          <p:blipFill>
            <a:blip r:embed="rId4">
              <a:extLst/>
            </a:blip>
            <a:stretch>
              <a:fillRect/>
            </a:stretch>
          </p:blipFill>
          <p:spPr>
            <a:xfrm>
              <a:off x="0" y="0"/>
              <a:ext cx="1863627" cy="2502981"/>
            </a:xfrm>
            <a:prstGeom prst="rect">
              <a:avLst/>
            </a:prstGeom>
            <a:ln w="12700" cap="flat">
              <a:noFill/>
              <a:miter lim="400000"/>
            </a:ln>
            <a:effectLst/>
          </p:spPr>
        </p:pic>
        <p:pic>
          <p:nvPicPr>
            <p:cNvPr id="1288" name="LabLearner_Logo white.png" descr="LabLearner_Logo white.png"/>
            <p:cNvPicPr>
              <a:picLocks noChangeAspect="1"/>
            </p:cNvPicPr>
            <p:nvPr/>
          </p:nvPicPr>
          <p:blipFill>
            <a:blip r:embed="rId5">
              <a:extLst/>
            </a:blip>
            <a:stretch>
              <a:fillRect/>
            </a:stretch>
          </p:blipFill>
          <p:spPr>
            <a:xfrm>
              <a:off x="33150" y="2139442"/>
              <a:ext cx="1797327" cy="346078"/>
            </a:xfrm>
            <a:prstGeom prst="rect">
              <a:avLst/>
            </a:prstGeom>
            <a:ln w="12700" cap="flat">
              <a:noFill/>
              <a:miter lim="400000"/>
            </a:ln>
            <a:effectLst/>
          </p:spPr>
        </p:pic>
      </p:grpSp>
      <p:grpSp>
        <p:nvGrpSpPr>
          <p:cNvPr id="1292" name="Group"/>
          <p:cNvGrpSpPr/>
          <p:nvPr/>
        </p:nvGrpSpPr>
        <p:grpSpPr>
          <a:xfrm>
            <a:off x="265176" y="548640"/>
            <a:ext cx="2589377" cy="2971800"/>
            <a:chOff x="0" y="0"/>
            <a:chExt cx="2589376" cy="2971799"/>
          </a:xfrm>
        </p:grpSpPr>
        <p:pic>
          <p:nvPicPr>
            <p:cNvPr id="1290" name="image5.jpg" descr="image5.jpg"/>
            <p:cNvPicPr>
              <a:picLocks noChangeAspect="1"/>
            </p:cNvPicPr>
            <p:nvPr/>
          </p:nvPicPr>
          <p:blipFill>
            <a:blip r:embed="rId6">
              <a:extLst/>
            </a:blip>
            <a:srcRect l="15476" t="0" r="19175" b="0"/>
            <a:stretch>
              <a:fillRect/>
            </a:stretch>
          </p:blipFill>
          <p:spPr>
            <a:xfrm>
              <a:off x="0" y="0"/>
              <a:ext cx="2589377" cy="2971800"/>
            </a:xfrm>
            <a:prstGeom prst="rect">
              <a:avLst/>
            </a:prstGeom>
            <a:ln w="12700" cap="flat">
              <a:noFill/>
              <a:miter lim="400000"/>
            </a:ln>
            <a:effectLst/>
          </p:spPr>
        </p:pic>
        <p:pic>
          <p:nvPicPr>
            <p:cNvPr id="1291" name="LabLearner_Logo white.png" descr="LabLearner_Logo white.png"/>
            <p:cNvPicPr>
              <a:picLocks noChangeAspect="1"/>
            </p:cNvPicPr>
            <p:nvPr/>
          </p:nvPicPr>
          <p:blipFill>
            <a:blip r:embed="rId5">
              <a:extLst/>
            </a:blip>
            <a:stretch>
              <a:fillRect/>
            </a:stretch>
          </p:blipFill>
          <p:spPr>
            <a:xfrm>
              <a:off x="439586" y="2479701"/>
              <a:ext cx="1797327" cy="3460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6" name="image76.jpeg" descr="image76.jpeg"/>
          <p:cNvPicPr>
            <a:picLocks noChangeAspect="1"/>
          </p:cNvPicPr>
          <p:nvPr/>
        </p:nvPicPr>
        <p:blipFill>
          <a:blip r:embed="rId3">
            <a:extLst/>
          </a:blip>
          <a:stretch>
            <a:fillRect/>
          </a:stretch>
        </p:blipFill>
        <p:spPr>
          <a:xfrm>
            <a:off x="3976327" y="-12657"/>
            <a:ext cx="5174925" cy="7175414"/>
          </a:xfrm>
          <a:prstGeom prst="rect">
            <a:avLst/>
          </a:prstGeom>
          <a:ln w="12700">
            <a:miter lim="400000"/>
          </a:ln>
        </p:spPr>
      </p:pic>
      <p:sp>
        <p:nvSpPr>
          <p:cNvPr id="1297" name="This is Mirror Lake in Yosemite National Park,  as it looked between 1873 and 1883."/>
          <p:cNvSpPr txBox="1"/>
          <p:nvPr/>
        </p:nvSpPr>
        <p:spPr>
          <a:xfrm>
            <a:off x="579692" y="2657185"/>
            <a:ext cx="2782717" cy="15436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This is Mirror Lake</a:t>
            </a:r>
            <a:r>
              <a:t> </a:t>
            </a:r>
            <a:r>
              <a:t>in Yosemite National Park,  as it looked between</a:t>
            </a:r>
            <a:r>
              <a:t> </a:t>
            </a:r>
            <a:r>
              <a:t>1873 and 1883.</a:t>
            </a:r>
          </a:p>
        </p:txBody>
      </p:sp>
      <p:sp>
        <p:nvSpPr>
          <p:cNvPr id="1298"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1299" name="The Case of the Disappearing Lake…"/>
          <p:cNvSpPr txBox="1"/>
          <p:nvPr/>
        </p:nvSpPr>
        <p:spPr>
          <a:xfrm>
            <a:off x="-523161" y="162733"/>
            <a:ext cx="4988422" cy="16766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600">
                <a:latin typeface="Arial"/>
                <a:ea typeface="Arial"/>
                <a:cs typeface="Arial"/>
                <a:sym typeface="Arial"/>
              </a:defRPr>
            </a:pPr>
            <a:r>
              <a:t>The Case of the Disappearing Lake</a:t>
            </a:r>
          </a:p>
          <a:p>
            <a:pPr algn="ctr">
              <a:defRPr sz="3600">
                <a:latin typeface="Arial"/>
                <a:ea typeface="Arial"/>
                <a:cs typeface="Arial"/>
                <a:sym typeface="Arial"/>
              </a:defRPr>
            </a:pPr>
            <a:r>
              <a:t>Part 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Living Parts of a Biome"/>
          <p:cNvSpPr txBox="1"/>
          <p:nvPr/>
        </p:nvSpPr>
        <p:spPr>
          <a:xfrm>
            <a:off x="1524000" y="39687"/>
            <a:ext cx="6248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Living Parts of a Biome</a:t>
            </a:r>
          </a:p>
        </p:txBody>
      </p:sp>
      <p:sp>
        <p:nvSpPr>
          <p:cNvPr id="294"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295" name="Plants and animals interact with each other in a variety of ways:…"/>
          <p:cNvSpPr txBox="1"/>
          <p:nvPr/>
        </p:nvSpPr>
        <p:spPr>
          <a:xfrm>
            <a:off x="304800" y="1038225"/>
            <a:ext cx="8534400" cy="5099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a:latin typeface="Arial"/>
                <a:ea typeface="Arial"/>
                <a:cs typeface="Arial"/>
                <a:sym typeface="Arial"/>
              </a:defRPr>
            </a:pPr>
            <a:r>
              <a:t>Plants and animals interact with each other in a variety of ways</a:t>
            </a:r>
            <a:r>
              <a:t>:</a:t>
            </a:r>
          </a:p>
          <a:p>
            <a:pPr>
              <a:spcBef>
                <a:spcPts val="1200"/>
              </a:spcBef>
              <a:defRPr>
                <a:latin typeface="Arial"/>
                <a:ea typeface="Arial"/>
                <a:cs typeface="Arial"/>
                <a:sym typeface="Arial"/>
              </a:defRPr>
            </a:pPr>
          </a:p>
          <a:p>
            <a:pPr>
              <a:spcBef>
                <a:spcPts val="1200"/>
              </a:spcBef>
              <a:defRPr b="1">
                <a:latin typeface="Arial"/>
                <a:ea typeface="Arial"/>
                <a:cs typeface="Arial"/>
                <a:sym typeface="Arial"/>
              </a:defRPr>
            </a:pPr>
            <a:r>
              <a:t>A population </a:t>
            </a:r>
            <a:r>
              <a:rPr b="0"/>
              <a:t>is a group of organisms that live in the same place at the same time and can reproduce. </a:t>
            </a:r>
          </a:p>
          <a:p>
            <a:pPr>
              <a:spcBef>
                <a:spcPts val="1200"/>
              </a:spcBef>
              <a:defRPr i="1">
                <a:latin typeface="Arial"/>
                <a:ea typeface="Arial"/>
                <a:cs typeface="Arial"/>
                <a:sym typeface="Arial"/>
              </a:defRPr>
            </a:pPr>
          </a:p>
          <a:p>
            <a:pPr>
              <a:spcBef>
                <a:spcPts val="1200"/>
              </a:spcBef>
              <a:defRPr b="1">
                <a:latin typeface="Arial"/>
                <a:ea typeface="Arial"/>
                <a:cs typeface="Arial"/>
                <a:sym typeface="Arial"/>
              </a:defRPr>
            </a:pPr>
            <a:r>
              <a:t>A community </a:t>
            </a:r>
            <a:r>
              <a:rPr b="0"/>
              <a:t>is all of the populations in an area that interact with each other</a:t>
            </a:r>
            <a:r>
              <a:rPr b="0"/>
              <a:t>. </a:t>
            </a:r>
          </a:p>
          <a:p>
            <a:pPr>
              <a:spcBef>
                <a:spcPts val="1200"/>
              </a:spcBef>
              <a:defRPr>
                <a:latin typeface="Arial"/>
                <a:ea typeface="Arial"/>
                <a:cs typeface="Arial"/>
                <a:sym typeface="Arial"/>
              </a:defRPr>
            </a:pPr>
          </a:p>
          <a:p>
            <a:pPr>
              <a:spcBef>
                <a:spcPts val="1200"/>
              </a:spcBef>
              <a:defRPr b="1">
                <a:latin typeface="Arial"/>
                <a:ea typeface="Arial"/>
                <a:cs typeface="Arial"/>
                <a:sym typeface="Arial"/>
              </a:defRPr>
            </a:pPr>
            <a:r>
              <a:t>Food chains and food webs</a:t>
            </a:r>
            <a:r>
              <a:rPr b="0"/>
              <a:t> describe interactions within a community</a:t>
            </a:r>
            <a:r>
              <a:t>:</a:t>
            </a:r>
            <a:r>
              <a:rPr b="0"/>
              <a:t>   </a:t>
            </a:r>
          </a:p>
          <a:p>
            <a:pPr marL="342900" indent="-342900">
              <a:spcBef>
                <a:spcPts val="1200"/>
              </a:spcBef>
              <a:buSzPct val="100000"/>
              <a:buFont typeface="Arial"/>
              <a:buChar char="•"/>
              <a:defRPr>
                <a:latin typeface="Arial"/>
                <a:ea typeface="Arial"/>
                <a:cs typeface="Arial"/>
                <a:sym typeface="Arial"/>
              </a:defRPr>
            </a:pPr>
            <a:r>
              <a:t>A food chain describes the pattern of feeding between plants and animals. </a:t>
            </a:r>
          </a:p>
          <a:p>
            <a:pPr marL="342900" indent="-342900">
              <a:spcBef>
                <a:spcPts val="1200"/>
              </a:spcBef>
              <a:buSzPct val="100000"/>
              <a:buFont typeface="Arial"/>
              <a:buChar char="•"/>
              <a:defRPr>
                <a:latin typeface="Arial"/>
                <a:ea typeface="Arial"/>
                <a:cs typeface="Arial"/>
                <a:sym typeface="Arial"/>
              </a:defRPr>
            </a:pPr>
            <a:r>
              <a:t>A food web describes the interactions between plants and animals from different food chains.  </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3" name="image78-small.jpg" descr="image78-small.jpg"/>
          <p:cNvPicPr>
            <a:picLocks noChangeAspect="1"/>
          </p:cNvPicPr>
          <p:nvPr/>
        </p:nvPicPr>
        <p:blipFill>
          <a:blip r:embed="rId3">
            <a:extLst/>
          </a:blip>
          <a:stretch>
            <a:fillRect/>
          </a:stretch>
        </p:blipFill>
        <p:spPr>
          <a:xfrm>
            <a:off x="-515750" y="0"/>
            <a:ext cx="10323547" cy="6858001"/>
          </a:xfrm>
          <a:prstGeom prst="rect">
            <a:avLst/>
          </a:prstGeom>
          <a:ln w="12700">
            <a:miter lim="400000"/>
          </a:ln>
        </p:spPr>
      </p:pic>
      <p:sp>
        <p:nvSpPr>
          <p:cNvPr id="1304" name="This is how Mirror Lake looks today."/>
          <p:cNvSpPr txBox="1"/>
          <p:nvPr/>
        </p:nvSpPr>
        <p:spPr>
          <a:xfrm>
            <a:off x="217362" y="2436533"/>
            <a:ext cx="2208964" cy="13366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900">
                <a:solidFill>
                  <a:srgbClr val="FFFFFF"/>
                </a:solidFill>
                <a:latin typeface="Arial"/>
                <a:ea typeface="Arial"/>
                <a:cs typeface="Arial"/>
                <a:sym typeface="Arial"/>
              </a:defRPr>
            </a:pPr>
            <a:r>
              <a:t>This is </a:t>
            </a:r>
            <a:r>
              <a:t>how </a:t>
            </a:r>
            <a:r>
              <a:t>Mirror Lake </a:t>
            </a:r>
            <a:r>
              <a:t>looks today.</a:t>
            </a:r>
          </a:p>
        </p:txBody>
      </p:sp>
      <p:sp>
        <p:nvSpPr>
          <p:cNvPr id="1305"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solidFill>
                  <a:srgbClr val="FFFFFF"/>
                </a:solidFill>
                <a:latin typeface="Arial"/>
                <a:ea typeface="Arial"/>
                <a:cs typeface="Arial"/>
                <a:sym typeface="Arial"/>
              </a:defRPr>
            </a:pPr>
            <a:r>
              <a:t>Cognitive Learning Systems, </a:t>
            </a:r>
            <a:r>
              <a:t>Inc. </a:t>
            </a:r>
            <a:r>
              <a:t>© 2016</a:t>
            </a:r>
          </a:p>
        </p:txBody>
      </p:sp>
      <p:sp>
        <p:nvSpPr>
          <p:cNvPr id="1306" name="The Case of the Disappearing Lake…"/>
          <p:cNvSpPr txBox="1"/>
          <p:nvPr/>
        </p:nvSpPr>
        <p:spPr>
          <a:xfrm>
            <a:off x="-523161" y="162733"/>
            <a:ext cx="9476694" cy="11432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600">
                <a:latin typeface="Arial"/>
                <a:ea typeface="Arial"/>
                <a:cs typeface="Arial"/>
                <a:sym typeface="Arial"/>
              </a:defRPr>
            </a:pPr>
            <a:r>
              <a:t>The Case of the Disappearing Lake</a:t>
            </a:r>
          </a:p>
          <a:p>
            <a:pPr algn="ctr">
              <a:defRPr sz="3600">
                <a:latin typeface="Arial"/>
                <a:ea typeface="Arial"/>
                <a:cs typeface="Arial"/>
                <a:sym typeface="Arial"/>
              </a:defRPr>
            </a:pPr>
            <a:r>
              <a:t>Part 1</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0" name="1_yosemite_valley_view_z-small.jpg" descr="1_yosemite_valley_view_z-small.jpg"/>
          <p:cNvPicPr>
            <a:picLocks noChangeAspect="1"/>
          </p:cNvPicPr>
          <p:nvPr/>
        </p:nvPicPr>
        <p:blipFill>
          <a:blip r:embed="rId3">
            <a:extLst/>
          </a:blip>
          <a:stretch>
            <a:fillRect/>
          </a:stretch>
        </p:blipFill>
        <p:spPr>
          <a:xfrm>
            <a:off x="4703831" y="1286311"/>
            <a:ext cx="4111244" cy="2731127"/>
          </a:xfrm>
          <a:prstGeom prst="rect">
            <a:avLst/>
          </a:prstGeom>
          <a:ln w="12700">
            <a:miter lim="400000"/>
          </a:ln>
        </p:spPr>
      </p:pic>
      <p:pic>
        <p:nvPicPr>
          <p:cNvPr id="1311" name="image78-small.jpg" descr="image78-small.jpg"/>
          <p:cNvPicPr>
            <a:picLocks noChangeAspect="1"/>
          </p:cNvPicPr>
          <p:nvPr/>
        </p:nvPicPr>
        <p:blipFill>
          <a:blip r:embed="rId4">
            <a:extLst/>
          </a:blip>
          <a:stretch>
            <a:fillRect/>
          </a:stretch>
        </p:blipFill>
        <p:spPr>
          <a:xfrm>
            <a:off x="4691391" y="3000263"/>
            <a:ext cx="4136124" cy="2747655"/>
          </a:xfrm>
          <a:prstGeom prst="rect">
            <a:avLst/>
          </a:prstGeom>
          <a:ln w="12700">
            <a:miter lim="400000"/>
          </a:ln>
        </p:spPr>
      </p:pic>
      <p:sp>
        <p:nvSpPr>
          <p:cNvPr id="1312" name="The Case of the Disappearing Lake…"/>
          <p:cNvSpPr txBox="1"/>
          <p:nvPr>
            <p:ph type="title"/>
          </p:nvPr>
        </p:nvSpPr>
        <p:spPr>
          <a:xfrm>
            <a:off x="7348" y="-45361"/>
            <a:ext cx="9129305" cy="1825693"/>
          </a:xfrm>
          <a:prstGeom prst="rect">
            <a:avLst/>
          </a:prstGeom>
        </p:spPr>
        <p:txBody>
          <a:bodyPr/>
          <a:lstStyle/>
          <a:p>
            <a:pPr algn="ctr" defTabSz="457200">
              <a:defRPr sz="3600">
                <a:latin typeface="Arial"/>
                <a:ea typeface="Arial"/>
                <a:cs typeface="Arial"/>
                <a:sym typeface="Arial"/>
              </a:defRPr>
            </a:pPr>
            <a:r>
              <a:t>The Case of the Disappearing Lake</a:t>
            </a:r>
          </a:p>
          <a:p>
            <a:pPr algn="ctr" defTabSz="457200">
              <a:defRPr sz="3600">
                <a:latin typeface="Arial"/>
                <a:ea typeface="Arial"/>
                <a:cs typeface="Arial"/>
                <a:sym typeface="Arial"/>
              </a:defRPr>
            </a:pPr>
            <a:r>
              <a:t>Part 1</a:t>
            </a:r>
          </a:p>
        </p:txBody>
      </p:sp>
      <p:sp>
        <p:nvSpPr>
          <p:cNvPr id="1313" name="Mirror Lake is all that remains of a large glacial lake. The lake filled most of Yosemite Valley 12,000 years ago. That is when the last Ice Age ended.…"/>
          <p:cNvSpPr txBox="1"/>
          <p:nvPr>
            <p:ph type="body" sz="half" idx="1"/>
          </p:nvPr>
        </p:nvSpPr>
        <p:spPr>
          <a:xfrm>
            <a:off x="26788" y="1591877"/>
            <a:ext cx="4384523" cy="4684195"/>
          </a:xfrm>
          <a:prstGeom prst="rect">
            <a:avLst/>
          </a:prstGeom>
        </p:spPr>
        <p:txBody>
          <a:bodyPr/>
          <a:lstStyle/>
          <a:p>
            <a:pPr>
              <a:spcBef>
                <a:spcPts val="600"/>
              </a:spcBef>
              <a:defRPr sz="2000">
                <a:latin typeface="Arial"/>
                <a:ea typeface="Arial"/>
                <a:cs typeface="Arial"/>
                <a:sym typeface="Arial"/>
              </a:defRPr>
            </a:pPr>
            <a:r>
              <a:t>Mirror Lake is </a:t>
            </a:r>
            <a:r>
              <a:t>all that remains </a:t>
            </a:r>
            <a:r>
              <a:t>of a large glacial lake</a:t>
            </a:r>
            <a:r>
              <a:t>. The lake</a:t>
            </a:r>
            <a:r>
              <a:t> filled most of Yosemite Valley 12,000 years ago. </a:t>
            </a:r>
            <a:r>
              <a:t>That is when the last Ice Age ended.</a:t>
            </a:r>
          </a:p>
          <a:p>
            <a:pPr marL="0" indent="0">
              <a:spcBef>
                <a:spcPts val="600"/>
              </a:spcBef>
              <a:buSzTx/>
              <a:buNone/>
              <a:defRPr sz="2000">
                <a:latin typeface="Arial"/>
                <a:ea typeface="Arial"/>
                <a:cs typeface="Arial"/>
                <a:sym typeface="Arial"/>
              </a:defRPr>
            </a:pPr>
          </a:p>
          <a:p>
            <a:pPr>
              <a:spcBef>
                <a:spcPts val="600"/>
              </a:spcBef>
              <a:defRPr sz="2000">
                <a:latin typeface="Arial"/>
                <a:ea typeface="Arial"/>
                <a:cs typeface="Arial"/>
                <a:sym typeface="Arial"/>
              </a:defRPr>
            </a:pPr>
            <a:r>
              <a:t>Today it is a small, seasonal lake in Yosemite National Park. It is fed by melting snow. </a:t>
            </a:r>
          </a:p>
          <a:p>
            <a:pPr marL="0" indent="0">
              <a:spcBef>
                <a:spcPts val="600"/>
              </a:spcBef>
              <a:buSzTx/>
              <a:buNone/>
              <a:defRPr sz="2000">
                <a:latin typeface="Arial"/>
                <a:ea typeface="Arial"/>
                <a:cs typeface="Arial"/>
                <a:sym typeface="Arial"/>
              </a:defRPr>
            </a:pPr>
          </a:p>
          <a:p>
            <a:pPr>
              <a:spcBef>
                <a:spcPts val="600"/>
              </a:spcBef>
              <a:defRPr sz="2000">
                <a:latin typeface="Arial"/>
                <a:ea typeface="Arial"/>
                <a:cs typeface="Arial"/>
                <a:sym typeface="Arial"/>
              </a:defRPr>
            </a:pPr>
            <a:r>
              <a:t>Mirror Lake is </a:t>
            </a:r>
            <a:r>
              <a:t>slowly </a:t>
            </a:r>
            <a:r>
              <a:t>disappearing</a:t>
            </a:r>
            <a:r>
              <a:t>. It is filling with </a:t>
            </a:r>
            <a:r>
              <a:t>natural sediment</a:t>
            </a:r>
            <a:r>
              <a:t>s.</a:t>
            </a:r>
          </a:p>
        </p:txBody>
      </p:sp>
      <p:pic>
        <p:nvPicPr>
          <p:cNvPr id="1314" name="image80.jpeg" descr="image80.jpeg"/>
          <p:cNvPicPr>
            <a:picLocks noChangeAspect="1"/>
          </p:cNvPicPr>
          <p:nvPr/>
        </p:nvPicPr>
        <p:blipFill>
          <a:blip r:embed="rId5">
            <a:extLst/>
          </a:blip>
          <a:srcRect l="0" t="32928" r="0" b="4475"/>
          <a:stretch>
            <a:fillRect/>
          </a:stretch>
        </p:blipFill>
        <p:spPr>
          <a:xfrm>
            <a:off x="4711311" y="4697083"/>
            <a:ext cx="4083131" cy="1825637"/>
          </a:xfrm>
          <a:prstGeom prst="rect">
            <a:avLst/>
          </a:prstGeom>
          <a:ln w="12700">
            <a:miter lim="400000"/>
          </a:ln>
        </p:spPr>
      </p:pic>
      <p:sp>
        <p:nvSpPr>
          <p:cNvPr id="1315"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9" name="Sediment is slowly filling the lake. The lake is now a seasonal lake. It only exists when winter snow melts and fills the lake each spring.…"/>
          <p:cNvSpPr txBox="1"/>
          <p:nvPr>
            <p:ph type="body" sz="half" idx="1"/>
          </p:nvPr>
        </p:nvSpPr>
        <p:spPr>
          <a:xfrm>
            <a:off x="1690399" y="2128019"/>
            <a:ext cx="5911246" cy="3880036"/>
          </a:xfrm>
          <a:prstGeom prst="rect">
            <a:avLst/>
          </a:prstGeom>
        </p:spPr>
        <p:txBody>
          <a:bodyPr/>
          <a:lstStyle/>
          <a:p>
            <a:pPr>
              <a:defRPr sz="2000">
                <a:latin typeface="Arial"/>
                <a:ea typeface="Arial"/>
                <a:cs typeface="Arial"/>
                <a:sym typeface="Arial"/>
              </a:defRPr>
            </a:pPr>
            <a:r>
              <a:t>Sediment is slowly filling the lake. The lake is now a seasonal lake. It only exists when winter snow melts and fills the lake each spring. </a:t>
            </a:r>
          </a:p>
          <a:p>
            <a:pPr>
              <a:defRPr sz="2000">
                <a:latin typeface="Arial"/>
                <a:ea typeface="Arial"/>
                <a:cs typeface="Arial"/>
                <a:sym typeface="Arial"/>
              </a:defRPr>
            </a:pPr>
            <a:r>
              <a:t>Spring and early summer rains add to its volume</a:t>
            </a:r>
            <a:r>
              <a:t>,</a:t>
            </a:r>
            <a:r>
              <a:t> too.</a:t>
            </a:r>
          </a:p>
          <a:p>
            <a:pPr>
              <a:defRPr sz="2000">
                <a:latin typeface="Arial"/>
                <a:ea typeface="Arial"/>
                <a:cs typeface="Arial"/>
                <a:sym typeface="Arial"/>
              </a:defRPr>
            </a:pPr>
            <a:r>
              <a:t>The lake dries up by the end of most summers.</a:t>
            </a:r>
          </a:p>
          <a:p>
            <a:pPr>
              <a:defRPr sz="2000">
                <a:latin typeface="Arial"/>
                <a:ea typeface="Arial"/>
                <a:cs typeface="Arial"/>
                <a:sym typeface="Arial"/>
              </a:defRPr>
            </a:pPr>
            <a:r>
              <a:t>When </a:t>
            </a:r>
            <a:r>
              <a:t>this happens</a:t>
            </a:r>
            <a:r>
              <a:t>, animals and plants that depend on its water all year </a:t>
            </a:r>
            <a:r>
              <a:t>must</a:t>
            </a:r>
            <a:r>
              <a:t> adapt or find other homes. </a:t>
            </a:r>
          </a:p>
        </p:txBody>
      </p:sp>
      <p:sp>
        <p:nvSpPr>
          <p:cNvPr id="1320" name="The Case of the Disappearing Lake…"/>
          <p:cNvSpPr txBox="1"/>
          <p:nvPr>
            <p:ph type="title"/>
          </p:nvPr>
        </p:nvSpPr>
        <p:spPr>
          <a:xfrm>
            <a:off x="7348" y="274637"/>
            <a:ext cx="9129304" cy="1825694"/>
          </a:xfrm>
          <a:prstGeom prst="rect">
            <a:avLst/>
          </a:prstGeom>
        </p:spPr>
        <p:txBody>
          <a:bodyPr/>
          <a:lstStyle/>
          <a:p>
            <a:pPr algn="ctr" defTabSz="457200">
              <a:defRPr sz="3600">
                <a:latin typeface="Arial"/>
                <a:ea typeface="Arial"/>
                <a:cs typeface="Arial"/>
                <a:sym typeface="Arial"/>
              </a:defRPr>
            </a:pPr>
            <a:r>
              <a:t>The Case of the Disappearing Lake</a:t>
            </a:r>
          </a:p>
          <a:p>
            <a:pPr algn="ctr" defTabSz="457200">
              <a:defRPr sz="3600">
                <a:latin typeface="Arial"/>
                <a:ea typeface="Arial"/>
                <a:cs typeface="Arial"/>
                <a:sym typeface="Arial"/>
              </a:defRPr>
            </a:pPr>
            <a:r>
              <a:t>Part 1</a:t>
            </a:r>
          </a:p>
        </p:txBody>
      </p:sp>
      <p:sp>
        <p:nvSpPr>
          <p:cNvPr id="1321"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5" name="Eventually, Mirror Lake may disappear completely!…"/>
          <p:cNvSpPr txBox="1"/>
          <p:nvPr>
            <p:ph type="body" sz="half" idx="1"/>
          </p:nvPr>
        </p:nvSpPr>
        <p:spPr>
          <a:xfrm>
            <a:off x="143480" y="941170"/>
            <a:ext cx="2860690" cy="4555400"/>
          </a:xfrm>
          <a:prstGeom prst="rect">
            <a:avLst/>
          </a:prstGeom>
        </p:spPr>
        <p:txBody>
          <a:bodyPr/>
          <a:lstStyle/>
          <a:p>
            <a:pPr>
              <a:spcBef>
                <a:spcPts val="1200"/>
              </a:spcBef>
              <a:defRPr sz="2000">
                <a:latin typeface="Arial"/>
                <a:ea typeface="Arial"/>
                <a:cs typeface="Arial"/>
                <a:sym typeface="Arial"/>
              </a:defRPr>
            </a:pPr>
            <a:r>
              <a:t>Eventually, Mirror Lake may disappear </a:t>
            </a:r>
            <a:r>
              <a:t>completely</a:t>
            </a:r>
            <a:r>
              <a:t>!</a:t>
            </a:r>
            <a:br/>
          </a:p>
          <a:p>
            <a:pPr>
              <a:spcBef>
                <a:spcPts val="1200"/>
              </a:spcBef>
              <a:defRPr sz="2000">
                <a:latin typeface="Arial"/>
                <a:ea typeface="Arial"/>
                <a:cs typeface="Arial"/>
                <a:sym typeface="Arial"/>
              </a:defRPr>
            </a:pPr>
            <a:r>
              <a:t>Plants will move in and make a meadow.</a:t>
            </a:r>
            <a:br/>
          </a:p>
          <a:p>
            <a:pPr>
              <a:spcBef>
                <a:spcPts val="1200"/>
              </a:spcBef>
              <a:defRPr sz="2000">
                <a:latin typeface="Arial"/>
                <a:ea typeface="Arial"/>
                <a:cs typeface="Arial"/>
                <a:sym typeface="Arial"/>
              </a:defRPr>
            </a:pPr>
            <a:r>
              <a:t>Black </a:t>
            </a:r>
            <a:r>
              <a:t>b</a:t>
            </a:r>
            <a:r>
              <a:t>ears and         </a:t>
            </a:r>
            <a:r>
              <a:t>y</a:t>
            </a:r>
            <a:r>
              <a:t>ellow-</a:t>
            </a:r>
            <a:r>
              <a:t>b</a:t>
            </a:r>
            <a:r>
              <a:t>ellied           </a:t>
            </a:r>
            <a:r>
              <a:t>m</a:t>
            </a:r>
            <a:r>
              <a:t>armots will </a:t>
            </a:r>
            <a:r>
              <a:t>have </a:t>
            </a:r>
            <a:r>
              <a:t>to find water                   elsewhere.</a:t>
            </a:r>
          </a:p>
        </p:txBody>
      </p:sp>
      <p:pic>
        <p:nvPicPr>
          <p:cNvPr id="1326" name="image81.jpeg" descr="image81.jpeg"/>
          <p:cNvPicPr>
            <a:picLocks noChangeAspect="1"/>
          </p:cNvPicPr>
          <p:nvPr/>
        </p:nvPicPr>
        <p:blipFill>
          <a:blip r:embed="rId3">
            <a:extLst/>
          </a:blip>
          <a:stretch>
            <a:fillRect/>
          </a:stretch>
        </p:blipFill>
        <p:spPr>
          <a:xfrm>
            <a:off x="13356113" y="-2532566"/>
            <a:ext cx="3955890" cy="2640557"/>
          </a:xfrm>
          <a:prstGeom prst="rect">
            <a:avLst/>
          </a:prstGeom>
          <a:ln w="12700">
            <a:miter lim="400000"/>
          </a:ln>
        </p:spPr>
      </p:pic>
      <p:pic>
        <p:nvPicPr>
          <p:cNvPr id="1327" name="image82.png" descr="image82.png"/>
          <p:cNvPicPr>
            <a:picLocks noChangeAspect="1"/>
          </p:cNvPicPr>
          <p:nvPr/>
        </p:nvPicPr>
        <p:blipFill>
          <a:blip r:embed="rId4">
            <a:extLst/>
          </a:blip>
          <a:stretch>
            <a:fillRect/>
          </a:stretch>
        </p:blipFill>
        <p:spPr>
          <a:xfrm>
            <a:off x="12565643" y="-205915"/>
            <a:ext cx="3682649" cy="2733219"/>
          </a:xfrm>
          <a:prstGeom prst="rect">
            <a:avLst/>
          </a:prstGeom>
          <a:ln w="12700">
            <a:miter lim="400000"/>
          </a:ln>
        </p:spPr>
      </p:pic>
      <p:pic>
        <p:nvPicPr>
          <p:cNvPr id="1328" name="image81.jpeg" descr="image81.jpeg"/>
          <p:cNvPicPr>
            <a:picLocks noChangeAspect="1"/>
          </p:cNvPicPr>
          <p:nvPr/>
        </p:nvPicPr>
        <p:blipFill>
          <a:blip r:embed="rId3">
            <a:extLst/>
          </a:blip>
          <a:stretch>
            <a:fillRect/>
          </a:stretch>
        </p:blipFill>
        <p:spPr>
          <a:xfrm>
            <a:off x="13796995" y="-374561"/>
            <a:ext cx="2775779" cy="1852835"/>
          </a:xfrm>
          <a:prstGeom prst="rect">
            <a:avLst/>
          </a:prstGeom>
          <a:ln w="12700">
            <a:miter lim="400000"/>
          </a:ln>
        </p:spPr>
      </p:pic>
      <p:pic>
        <p:nvPicPr>
          <p:cNvPr id="1329" name="image83.jpeg" descr="image83.jpeg"/>
          <p:cNvPicPr>
            <a:picLocks noChangeAspect="1"/>
          </p:cNvPicPr>
          <p:nvPr/>
        </p:nvPicPr>
        <p:blipFill>
          <a:blip r:embed="rId5">
            <a:extLst/>
          </a:blip>
          <a:stretch>
            <a:fillRect/>
          </a:stretch>
        </p:blipFill>
        <p:spPr>
          <a:xfrm>
            <a:off x="3347556" y="-1990"/>
            <a:ext cx="6251683" cy="4165185"/>
          </a:xfrm>
          <a:prstGeom prst="rect">
            <a:avLst/>
          </a:prstGeom>
          <a:ln w="12700">
            <a:miter lim="400000"/>
          </a:ln>
        </p:spPr>
      </p:pic>
      <p:pic>
        <p:nvPicPr>
          <p:cNvPr id="1330" name="image82.png" descr="image82.png"/>
          <p:cNvPicPr>
            <a:picLocks noChangeAspect="1"/>
          </p:cNvPicPr>
          <p:nvPr/>
        </p:nvPicPr>
        <p:blipFill>
          <a:blip r:embed="rId4">
            <a:extLst/>
          </a:blip>
          <a:stretch>
            <a:fillRect/>
          </a:stretch>
        </p:blipFill>
        <p:spPr>
          <a:xfrm>
            <a:off x="3380882" y="4145367"/>
            <a:ext cx="3138871" cy="2329631"/>
          </a:xfrm>
          <a:prstGeom prst="rect">
            <a:avLst/>
          </a:prstGeom>
          <a:ln w="12700">
            <a:miter lim="400000"/>
          </a:ln>
        </p:spPr>
      </p:pic>
      <p:pic>
        <p:nvPicPr>
          <p:cNvPr id="1331" name="image81.jpeg" descr="image81.jpeg"/>
          <p:cNvPicPr>
            <a:picLocks noChangeAspect="1"/>
          </p:cNvPicPr>
          <p:nvPr/>
        </p:nvPicPr>
        <p:blipFill>
          <a:blip r:embed="rId3">
            <a:extLst/>
          </a:blip>
          <a:stretch>
            <a:fillRect/>
          </a:stretch>
        </p:blipFill>
        <p:spPr>
          <a:xfrm>
            <a:off x="5962056" y="4145367"/>
            <a:ext cx="3490082" cy="2329631"/>
          </a:xfrm>
          <a:prstGeom prst="rect">
            <a:avLst/>
          </a:prstGeom>
          <a:ln w="12700">
            <a:miter lim="400000"/>
          </a:ln>
        </p:spPr>
      </p:pic>
      <p:sp>
        <p:nvSpPr>
          <p:cNvPr id="1332"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6" name="Should humans “fix” the situation?…"/>
          <p:cNvSpPr txBox="1"/>
          <p:nvPr>
            <p:ph type="body" sz="quarter" idx="1"/>
          </p:nvPr>
        </p:nvSpPr>
        <p:spPr>
          <a:xfrm>
            <a:off x="105185" y="1993096"/>
            <a:ext cx="8933630" cy="777281"/>
          </a:xfrm>
          <a:prstGeom prst="rect">
            <a:avLst/>
          </a:prstGeom>
        </p:spPr>
        <p:txBody>
          <a:bodyPr/>
          <a:lstStyle/>
          <a:p>
            <a:pPr marL="0" indent="0">
              <a:buSzTx/>
              <a:buNone/>
              <a:defRPr sz="2000">
                <a:latin typeface="Arial"/>
                <a:ea typeface="Arial"/>
                <a:cs typeface="Arial"/>
                <a:sym typeface="Arial"/>
              </a:defRPr>
            </a:pPr>
            <a:r>
              <a:t>Should humans “fix” the situation?</a:t>
            </a:r>
          </a:p>
          <a:p>
            <a:pPr marL="0" indent="0">
              <a:buSzTx/>
              <a:buNone/>
              <a:defRPr sz="2000">
                <a:latin typeface="Arial"/>
                <a:ea typeface="Arial"/>
                <a:cs typeface="Arial"/>
                <a:sym typeface="Arial"/>
              </a:defRPr>
            </a:pPr>
            <a:r>
              <a:t>We could dredge the lake and divert water into it from Tenaya Creek.</a:t>
            </a:r>
          </a:p>
        </p:txBody>
      </p:sp>
      <p:sp>
        <p:nvSpPr>
          <p:cNvPr id="1337" name="The Case of the Disappearing Lake…"/>
          <p:cNvSpPr txBox="1"/>
          <p:nvPr>
            <p:ph type="title"/>
          </p:nvPr>
        </p:nvSpPr>
        <p:spPr>
          <a:xfrm>
            <a:off x="7348" y="274637"/>
            <a:ext cx="9129304" cy="1825694"/>
          </a:xfrm>
          <a:prstGeom prst="rect">
            <a:avLst/>
          </a:prstGeom>
        </p:spPr>
        <p:txBody>
          <a:bodyPr/>
          <a:lstStyle/>
          <a:p>
            <a:pPr algn="ctr" defTabSz="457200">
              <a:defRPr sz="3600">
                <a:latin typeface="Arial"/>
                <a:ea typeface="Arial"/>
                <a:cs typeface="Arial"/>
                <a:sym typeface="Arial"/>
              </a:defRPr>
            </a:pPr>
            <a:r>
              <a:t>The Case of the Disappearing Lake</a:t>
            </a:r>
          </a:p>
          <a:p>
            <a:pPr algn="ctr" defTabSz="457200">
              <a:defRPr sz="3600">
                <a:latin typeface="Arial"/>
                <a:ea typeface="Arial"/>
                <a:cs typeface="Arial"/>
                <a:sym typeface="Arial"/>
              </a:defRPr>
            </a:pPr>
            <a:r>
              <a:t>Part 1</a:t>
            </a:r>
          </a:p>
        </p:txBody>
      </p:sp>
      <p:sp>
        <p:nvSpPr>
          <p:cNvPr id="1338"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1339" name="Water would be available all year for the bears and marmots, and a meadow would not form.…"/>
          <p:cNvSpPr txBox="1"/>
          <p:nvPr/>
        </p:nvSpPr>
        <p:spPr>
          <a:xfrm>
            <a:off x="105185" y="3235065"/>
            <a:ext cx="3572257" cy="34613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spcBef>
                <a:spcPts val="1200"/>
              </a:spcBef>
              <a:buSzPct val="100000"/>
              <a:buFont typeface="Arial"/>
              <a:buChar char="•"/>
              <a:defRPr>
                <a:latin typeface="Arial"/>
                <a:ea typeface="Arial"/>
                <a:cs typeface="Arial"/>
                <a:sym typeface="Arial"/>
              </a:defRPr>
            </a:pPr>
            <a:r>
              <a:t>Water would be available all year for the bears and marmots, and a meadow would not form.</a:t>
            </a:r>
          </a:p>
          <a:p>
            <a:pPr marL="342900" indent="-342900">
              <a:spcBef>
                <a:spcPts val="1200"/>
              </a:spcBef>
              <a:buSzPct val="100000"/>
              <a:buFont typeface="Arial"/>
              <a:buChar char="•"/>
              <a:defRPr>
                <a:latin typeface="Arial"/>
                <a:ea typeface="Arial"/>
                <a:cs typeface="Arial"/>
                <a:sym typeface="Arial"/>
              </a:defRPr>
            </a:pPr>
            <a:r>
              <a:t>Mirror Lake would not be seasonal, and it would not disappear.</a:t>
            </a:r>
          </a:p>
          <a:p>
            <a:pPr marL="342900" indent="-342900">
              <a:spcBef>
                <a:spcPts val="1200"/>
              </a:spcBef>
              <a:buSzPct val="100000"/>
              <a:buFont typeface="Arial"/>
              <a:buChar char="•"/>
              <a:defRPr>
                <a:latin typeface="Arial"/>
                <a:ea typeface="Arial"/>
                <a:cs typeface="Arial"/>
                <a:sym typeface="Arial"/>
              </a:defRPr>
            </a:pPr>
            <a:r>
              <a:t>The environment around the lake would be restored.</a:t>
            </a:r>
          </a:p>
        </p:txBody>
      </p:sp>
      <p:grpSp>
        <p:nvGrpSpPr>
          <p:cNvPr id="1342" name="Group"/>
          <p:cNvGrpSpPr/>
          <p:nvPr/>
        </p:nvGrpSpPr>
        <p:grpSpPr>
          <a:xfrm>
            <a:off x="3468661" y="2100329"/>
            <a:ext cx="5619074" cy="4867811"/>
            <a:chOff x="0" y="0"/>
            <a:chExt cx="5619072" cy="4867809"/>
          </a:xfrm>
        </p:grpSpPr>
        <p:pic>
          <p:nvPicPr>
            <p:cNvPr id="1340" name="image84.png" descr="image84.png"/>
            <p:cNvPicPr>
              <a:picLocks noChangeAspect="1"/>
            </p:cNvPicPr>
            <p:nvPr/>
          </p:nvPicPr>
          <p:blipFill>
            <a:blip r:embed="rId3">
              <a:extLst/>
            </a:blip>
            <a:stretch>
              <a:fillRect/>
            </a:stretch>
          </p:blipFill>
          <p:spPr>
            <a:xfrm>
              <a:off x="0" y="0"/>
              <a:ext cx="5619073" cy="4867810"/>
            </a:xfrm>
            <a:prstGeom prst="rect">
              <a:avLst/>
            </a:prstGeom>
            <a:ln w="12700" cap="flat">
              <a:noFill/>
              <a:miter lim="400000"/>
            </a:ln>
            <a:effectLst/>
          </p:spPr>
        </p:pic>
        <p:sp>
          <p:nvSpPr>
            <p:cNvPr id="1341" name="Dredging"/>
            <p:cNvSpPr txBox="1"/>
            <p:nvPr/>
          </p:nvSpPr>
          <p:spPr>
            <a:xfrm>
              <a:off x="2005545" y="2923114"/>
              <a:ext cx="113489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latin typeface="Arial"/>
                  <a:ea typeface="Arial"/>
                  <a:cs typeface="Arial"/>
                  <a:sym typeface="Arial"/>
                </a:defRPr>
              </a:lvl1pPr>
            </a:lstStyle>
            <a:p>
              <a:pPr/>
              <a:r>
                <a:t>Dredging</a:t>
              </a:r>
            </a:p>
          </p:txBody>
        </p:sp>
      </p:gr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6" name="image78-small.jpg" descr="image78-small.jpg"/>
          <p:cNvPicPr>
            <a:picLocks noChangeAspect="1"/>
          </p:cNvPicPr>
          <p:nvPr/>
        </p:nvPicPr>
        <p:blipFill>
          <a:blip r:embed="rId3">
            <a:extLst/>
          </a:blip>
          <a:stretch>
            <a:fillRect/>
          </a:stretch>
        </p:blipFill>
        <p:spPr>
          <a:xfrm>
            <a:off x="-173524" y="839050"/>
            <a:ext cx="9639095" cy="6403315"/>
          </a:xfrm>
          <a:prstGeom prst="rect">
            <a:avLst/>
          </a:prstGeom>
          <a:ln w="12700">
            <a:miter lim="400000"/>
          </a:ln>
        </p:spPr>
      </p:pic>
      <p:sp>
        <p:nvSpPr>
          <p:cNvPr id="1347" name="What do you think?"/>
          <p:cNvSpPr txBox="1"/>
          <p:nvPr>
            <p:ph type="body" sz="quarter" idx="1"/>
          </p:nvPr>
        </p:nvSpPr>
        <p:spPr>
          <a:xfrm>
            <a:off x="-2130263" y="3468896"/>
            <a:ext cx="9129306" cy="870001"/>
          </a:xfrm>
          <a:prstGeom prst="rect">
            <a:avLst/>
          </a:prstGeom>
        </p:spPr>
        <p:txBody>
          <a:bodyPr/>
          <a:lstStyle>
            <a:lvl1pPr marL="0" indent="0" algn="ctr">
              <a:buSzTx/>
              <a:buNone/>
              <a:defRPr sz="3600">
                <a:solidFill>
                  <a:srgbClr val="FFFFFF"/>
                </a:solidFill>
                <a:latin typeface="Arial"/>
                <a:ea typeface="Arial"/>
                <a:cs typeface="Arial"/>
                <a:sym typeface="Arial"/>
              </a:defRPr>
            </a:lvl1pPr>
          </a:lstStyle>
          <a:p>
            <a:pPr/>
            <a:r>
              <a:t>What do you think?</a:t>
            </a:r>
          </a:p>
        </p:txBody>
      </p:sp>
      <p:sp>
        <p:nvSpPr>
          <p:cNvPr id="1348" name="The Case of the Disappearing Lake…"/>
          <p:cNvSpPr txBox="1"/>
          <p:nvPr>
            <p:ph type="title"/>
          </p:nvPr>
        </p:nvSpPr>
        <p:spPr>
          <a:xfrm>
            <a:off x="-840482" y="10868"/>
            <a:ext cx="9129305" cy="1514558"/>
          </a:xfrm>
          <a:prstGeom prst="rect">
            <a:avLst/>
          </a:prstGeom>
        </p:spPr>
        <p:txBody>
          <a:bodyPr/>
          <a:lstStyle/>
          <a:p>
            <a:pPr algn="ctr" defTabSz="448055">
              <a:defRPr sz="3500">
                <a:latin typeface="Arial"/>
                <a:ea typeface="Arial"/>
                <a:cs typeface="Arial"/>
                <a:sym typeface="Arial"/>
              </a:defRPr>
            </a:pPr>
            <a:r>
              <a:t>The Case of the Disappearing Lake</a:t>
            </a:r>
          </a:p>
          <a:p>
            <a:pPr algn="ctr" defTabSz="448055">
              <a:defRPr sz="3500">
                <a:latin typeface="Arial"/>
                <a:ea typeface="Arial"/>
                <a:cs typeface="Arial"/>
                <a:sym typeface="Arial"/>
              </a:defRPr>
            </a:pPr>
            <a:r>
              <a:t>Part 1</a:t>
            </a:r>
          </a:p>
        </p:txBody>
      </p:sp>
      <p:sp>
        <p:nvSpPr>
          <p:cNvPr id="1349"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solidFill>
                  <a:srgbClr val="FFFFFF"/>
                </a:solidFill>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3" name="Let’s analyze!"/>
          <p:cNvSpPr txBox="1"/>
          <p:nvPr>
            <p:ph type="ctrTitle"/>
          </p:nvPr>
        </p:nvSpPr>
        <p:spPr>
          <a:xfrm>
            <a:off x="-21931" y="348059"/>
            <a:ext cx="9187862" cy="1369882"/>
          </a:xfrm>
          <a:prstGeom prst="rect">
            <a:avLst/>
          </a:prstGeom>
        </p:spPr>
        <p:txBody>
          <a:bodyPr/>
          <a:lstStyle>
            <a:lvl1pPr>
              <a:defRPr b="1" sz="3600">
                <a:latin typeface="Arial"/>
                <a:ea typeface="Arial"/>
                <a:cs typeface="Arial"/>
                <a:sym typeface="Arial"/>
              </a:defRPr>
            </a:lvl1pPr>
          </a:lstStyle>
          <a:p>
            <a:pPr/>
            <a:r>
              <a:t>Let’s analyze!</a:t>
            </a:r>
          </a:p>
        </p:txBody>
      </p:sp>
      <p:sp>
        <p:nvSpPr>
          <p:cNvPr id="1354" name="With a partner, list the BENEFITS of fixing the problem by dredging. Then list the DRAWBACKS that might happen if the lake is dredged.…"/>
          <p:cNvSpPr txBox="1"/>
          <p:nvPr>
            <p:ph type="subTitle" idx="1"/>
          </p:nvPr>
        </p:nvSpPr>
        <p:spPr>
          <a:xfrm>
            <a:off x="355639" y="1717939"/>
            <a:ext cx="8432722" cy="4323691"/>
          </a:xfrm>
          <a:prstGeom prst="rect">
            <a:avLst/>
          </a:prstGeom>
        </p:spPr>
        <p:txBody>
          <a:bodyPr/>
          <a:lstStyle/>
          <a:p>
            <a:pPr>
              <a:defRPr b="1" sz="2000">
                <a:latin typeface="Arial"/>
                <a:ea typeface="Arial"/>
                <a:cs typeface="Arial"/>
                <a:sym typeface="Arial"/>
              </a:defRPr>
            </a:pPr>
          </a:p>
          <a:p>
            <a:pPr algn="l">
              <a:defRPr sz="2000">
                <a:solidFill>
                  <a:srgbClr val="000000"/>
                </a:solidFill>
                <a:latin typeface="Arial"/>
                <a:ea typeface="Arial"/>
                <a:cs typeface="Arial"/>
                <a:sym typeface="Arial"/>
              </a:defRPr>
            </a:pPr>
            <a:r>
              <a:t>With a partner, list the </a:t>
            </a:r>
            <a:r>
              <a:rPr b="1"/>
              <a:t>BENEFITS</a:t>
            </a:r>
            <a:r>
              <a:t> of fixing the problem by dredging</a:t>
            </a:r>
            <a:r>
              <a:t>. Then list </a:t>
            </a:r>
            <a:r>
              <a:t>the </a:t>
            </a:r>
            <a:r>
              <a:rPr b="1"/>
              <a:t>DRAWBACKS</a:t>
            </a:r>
            <a:r>
              <a:t> that might </a:t>
            </a:r>
            <a:r>
              <a:t>happen if the lake is dredged.</a:t>
            </a:r>
          </a:p>
          <a:p>
            <a:pPr algn="l">
              <a:defRPr sz="2000">
                <a:solidFill>
                  <a:srgbClr val="000000"/>
                </a:solidFill>
                <a:latin typeface="Arial"/>
                <a:ea typeface="Arial"/>
                <a:cs typeface="Arial"/>
                <a:sym typeface="Arial"/>
              </a:defRPr>
            </a:pPr>
          </a:p>
          <a:p>
            <a:pPr>
              <a:defRPr b="1" sz="3600">
                <a:solidFill>
                  <a:srgbClr val="000000"/>
                </a:solidFill>
                <a:latin typeface="Arial"/>
                <a:ea typeface="Arial"/>
                <a:cs typeface="Arial"/>
                <a:sym typeface="Arial"/>
              </a:defRPr>
            </a:pPr>
            <a:r>
              <a:t>What should we do?</a:t>
            </a:r>
          </a:p>
          <a:p>
            <a:pPr algn="l">
              <a:defRPr b="1" sz="2000">
                <a:solidFill>
                  <a:srgbClr val="000000"/>
                </a:solidFill>
                <a:latin typeface="Arial"/>
                <a:ea typeface="Arial"/>
                <a:cs typeface="Arial"/>
                <a:sym typeface="Arial"/>
              </a:defRPr>
            </a:pPr>
          </a:p>
          <a:p>
            <a:pPr algn="l">
              <a:defRPr sz="2000">
                <a:solidFill>
                  <a:srgbClr val="000000"/>
                </a:solidFill>
                <a:latin typeface="Arial"/>
                <a:ea typeface="Arial"/>
                <a:cs typeface="Arial"/>
                <a:sym typeface="Arial"/>
              </a:defRPr>
            </a:pPr>
            <a:r>
              <a:t>Draw a conclusion </a:t>
            </a:r>
            <a:r>
              <a:t>about dredging. S</a:t>
            </a:r>
            <a:r>
              <a:t>upport your answer with information </a:t>
            </a:r>
          </a:p>
          <a:p>
            <a:pPr algn="l">
              <a:defRPr sz="2000">
                <a:solidFill>
                  <a:srgbClr val="000000"/>
                </a:solidFill>
                <a:latin typeface="Arial"/>
                <a:ea typeface="Arial"/>
                <a:cs typeface="Arial"/>
                <a:sym typeface="Arial"/>
              </a:defRPr>
            </a:pPr>
            <a:r>
              <a:t>from the list that you made</a:t>
            </a:r>
            <a:r>
              <a:t>.</a:t>
            </a:r>
            <a:r>
              <a:t>  Write </a:t>
            </a:r>
            <a:r>
              <a:t>an essay </a:t>
            </a:r>
            <a:r>
              <a:t>about your conclusion</a:t>
            </a:r>
            <a:r>
              <a:t>.</a:t>
            </a:r>
          </a:p>
        </p:txBody>
      </p:sp>
      <p:sp>
        <p:nvSpPr>
          <p:cNvPr id="1355"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9" name="Rectangle"/>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p>
        </p:txBody>
      </p:sp>
      <p:sp>
        <p:nvSpPr>
          <p:cNvPr id="1360" name="Cognitive Learning Systems, Inc. © 2016"/>
          <p:cNvSpPr txBox="1"/>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361" name="image4.png" descr="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362" name="Biomes…"/>
          <p:cNvSpPr txBox="1"/>
          <p:nvPr/>
        </p:nvSpPr>
        <p:spPr>
          <a:xfrm>
            <a:off x="2984500" y="3505200"/>
            <a:ext cx="6477000" cy="21719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a:latin typeface="Arial"/>
                <a:ea typeface="Arial"/>
                <a:cs typeface="Arial"/>
                <a:sym typeface="Arial"/>
              </a:defRPr>
            </a:pPr>
            <a:r>
              <a:t>Biomes</a:t>
            </a:r>
          </a:p>
          <a:p>
            <a:pPr>
              <a:spcBef>
                <a:spcPts val="1900"/>
              </a:spcBef>
              <a:defRPr sz="3600">
                <a:latin typeface="Arial"/>
                <a:ea typeface="Arial"/>
                <a:cs typeface="Arial"/>
                <a:sym typeface="Arial"/>
              </a:defRPr>
            </a:pPr>
            <a:r>
              <a:t>Environmental Changes      and Human Activity</a:t>
            </a:r>
          </a:p>
        </p:txBody>
      </p:sp>
      <p:grpSp>
        <p:nvGrpSpPr>
          <p:cNvPr id="1365" name="Group"/>
          <p:cNvGrpSpPr/>
          <p:nvPr/>
        </p:nvGrpSpPr>
        <p:grpSpPr>
          <a:xfrm>
            <a:off x="265176" y="548640"/>
            <a:ext cx="2589377" cy="2971800"/>
            <a:chOff x="0" y="0"/>
            <a:chExt cx="2589376" cy="2971799"/>
          </a:xfrm>
        </p:grpSpPr>
        <p:pic>
          <p:nvPicPr>
            <p:cNvPr id="1363" name="image5.jpg" descr="image5.jpg"/>
            <p:cNvPicPr>
              <a:picLocks noChangeAspect="1"/>
            </p:cNvPicPr>
            <p:nvPr/>
          </p:nvPicPr>
          <p:blipFill>
            <a:blip r:embed="rId4">
              <a:extLst/>
            </a:blip>
            <a:srcRect l="15476" t="0" r="19175" b="0"/>
            <a:stretch>
              <a:fillRect/>
            </a:stretch>
          </p:blipFill>
          <p:spPr>
            <a:xfrm>
              <a:off x="0" y="0"/>
              <a:ext cx="2589377" cy="2971800"/>
            </a:xfrm>
            <a:prstGeom prst="rect">
              <a:avLst/>
            </a:prstGeom>
            <a:ln w="12700" cap="flat">
              <a:noFill/>
              <a:miter lim="400000"/>
            </a:ln>
            <a:effectLst/>
          </p:spPr>
        </p:pic>
        <p:pic>
          <p:nvPicPr>
            <p:cNvPr id="1364" name="LabLearner_Logo white.png" descr="LabLearner_Logo white.png"/>
            <p:cNvPicPr>
              <a:picLocks noChangeAspect="1"/>
            </p:cNvPicPr>
            <p:nvPr/>
          </p:nvPicPr>
          <p:blipFill>
            <a:blip r:embed="rId5">
              <a:extLst/>
            </a:blip>
            <a:stretch>
              <a:fillRect/>
            </a:stretch>
          </p:blipFill>
          <p:spPr>
            <a:xfrm>
              <a:off x="439586" y="2479701"/>
              <a:ext cx="1797327" cy="3460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9" name="This is a freshwater lake. It is located near  the seashore in Penrhos, Wales. Wales is part of the United Kingdom.…"/>
          <p:cNvSpPr txBox="1"/>
          <p:nvPr>
            <p:ph type="body" sz="quarter" idx="1"/>
          </p:nvPr>
        </p:nvSpPr>
        <p:spPr>
          <a:xfrm>
            <a:off x="110844" y="2006126"/>
            <a:ext cx="2805710" cy="3208909"/>
          </a:xfrm>
          <a:prstGeom prst="rect">
            <a:avLst/>
          </a:prstGeom>
        </p:spPr>
        <p:txBody>
          <a:bodyPr/>
          <a:lstStyle/>
          <a:p>
            <a:pPr marL="305180" indent="-305180" defTabSz="813816">
              <a:spcBef>
                <a:spcPts val="600"/>
              </a:spcBef>
              <a:defRPr sz="1779">
                <a:latin typeface="Arial"/>
                <a:ea typeface="Arial"/>
                <a:cs typeface="Arial"/>
                <a:sym typeface="Arial"/>
              </a:defRPr>
            </a:pPr>
            <a:r>
              <a:t>This is a freshwater lake</a:t>
            </a:r>
            <a:r>
              <a:t>. It is</a:t>
            </a:r>
            <a:r>
              <a:t> located near  the seashore in Penrhos, Wales.</a:t>
            </a:r>
            <a:r>
              <a:t> Wales is part of the United Kingdom.</a:t>
            </a:r>
          </a:p>
          <a:p>
            <a:pPr marL="0" indent="0" defTabSz="813816">
              <a:spcBef>
                <a:spcPts val="600"/>
              </a:spcBef>
              <a:buSzTx/>
              <a:buNone/>
              <a:defRPr sz="1779">
                <a:latin typeface="Arial"/>
                <a:ea typeface="Arial"/>
                <a:cs typeface="Arial"/>
                <a:sym typeface="Arial"/>
              </a:defRPr>
            </a:pPr>
          </a:p>
          <a:p>
            <a:pPr marL="305180" indent="-305180" defTabSz="813816">
              <a:spcBef>
                <a:spcPts val="600"/>
              </a:spcBef>
              <a:defRPr sz="1779">
                <a:latin typeface="Arial"/>
                <a:ea typeface="Arial"/>
                <a:cs typeface="Arial"/>
                <a:sym typeface="Arial"/>
              </a:defRPr>
            </a:pPr>
            <a:r>
              <a:t>It provides a habitat for organisms that grow well in fresh</a:t>
            </a:r>
            <a:r>
              <a:t> </a:t>
            </a:r>
            <a:r>
              <a:t>water</a:t>
            </a:r>
            <a:r>
              <a:t>. Thy cannot live in</a:t>
            </a:r>
            <a:r>
              <a:t> salt water.</a:t>
            </a:r>
          </a:p>
        </p:txBody>
      </p:sp>
      <p:pic>
        <p:nvPicPr>
          <p:cNvPr id="1370" name="image85.jpeg" descr="image85.jpeg"/>
          <p:cNvPicPr>
            <a:picLocks noChangeAspect="1"/>
          </p:cNvPicPr>
          <p:nvPr/>
        </p:nvPicPr>
        <p:blipFill>
          <a:blip r:embed="rId3">
            <a:extLst/>
          </a:blip>
          <a:stretch>
            <a:fillRect/>
          </a:stretch>
        </p:blipFill>
        <p:spPr>
          <a:xfrm>
            <a:off x="3175655" y="1801624"/>
            <a:ext cx="5964730" cy="4473547"/>
          </a:xfrm>
          <a:prstGeom prst="rect">
            <a:avLst/>
          </a:prstGeom>
          <a:ln w="12700">
            <a:miter lim="400000"/>
          </a:ln>
        </p:spPr>
      </p:pic>
      <p:sp>
        <p:nvSpPr>
          <p:cNvPr id="1371" name="The Case of the Disappearing Lake…"/>
          <p:cNvSpPr txBox="1"/>
          <p:nvPr>
            <p:ph type="title"/>
          </p:nvPr>
        </p:nvSpPr>
        <p:spPr>
          <a:xfrm>
            <a:off x="7348" y="-45654"/>
            <a:ext cx="9129305" cy="1825693"/>
          </a:xfrm>
          <a:prstGeom prst="rect">
            <a:avLst/>
          </a:prstGeom>
        </p:spPr>
        <p:txBody>
          <a:bodyPr/>
          <a:lstStyle/>
          <a:p>
            <a:pPr algn="ctr" defTabSz="452627">
              <a:defRPr sz="3500">
                <a:latin typeface="Arial"/>
                <a:ea typeface="Arial"/>
                <a:cs typeface="Arial"/>
                <a:sym typeface="Arial"/>
              </a:defRPr>
            </a:pPr>
            <a:r>
              <a:t>The Case of the Disappearing Lake</a:t>
            </a:r>
          </a:p>
          <a:p>
            <a:pPr algn="ctr" defTabSz="452627">
              <a:defRPr sz="3500">
                <a:latin typeface="Arial"/>
                <a:ea typeface="Arial"/>
                <a:cs typeface="Arial"/>
                <a:sym typeface="Arial"/>
              </a:defRPr>
            </a:pPr>
            <a:r>
              <a:t>Part 2</a:t>
            </a:r>
          </a:p>
        </p:txBody>
      </p:sp>
      <p:sp>
        <p:nvSpPr>
          <p:cNvPr id="1372"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6" name="This lake is very close to an ocean bay. It must be protected from storms that might cause saltwater to enter the lake.…"/>
          <p:cNvSpPr txBox="1"/>
          <p:nvPr>
            <p:ph type="body" sz="quarter" idx="1"/>
          </p:nvPr>
        </p:nvSpPr>
        <p:spPr>
          <a:xfrm>
            <a:off x="121333" y="1817397"/>
            <a:ext cx="2598639" cy="3753814"/>
          </a:xfrm>
          <a:prstGeom prst="rect">
            <a:avLst/>
          </a:prstGeom>
        </p:spPr>
        <p:txBody>
          <a:bodyPr/>
          <a:lstStyle/>
          <a:p>
            <a:pPr>
              <a:defRPr sz="2000">
                <a:latin typeface="Arial"/>
                <a:ea typeface="Arial"/>
                <a:cs typeface="Arial"/>
                <a:sym typeface="Arial"/>
              </a:defRPr>
            </a:pPr>
            <a:r>
              <a:t>This lake is very close to an ocean bay. It must be protected from storms that might cause saltwater to enter the lake.</a:t>
            </a:r>
          </a:p>
          <a:p>
            <a:pPr>
              <a:defRPr sz="2000">
                <a:latin typeface="Arial"/>
                <a:ea typeface="Arial"/>
                <a:cs typeface="Arial"/>
                <a:sym typeface="Arial"/>
              </a:defRPr>
            </a:pPr>
            <a:r>
              <a:t>If saltwater </a:t>
            </a:r>
            <a:r>
              <a:t>enters the lake</a:t>
            </a:r>
            <a:r>
              <a:t>, many of the living things </a:t>
            </a:r>
            <a:r>
              <a:t>in it </a:t>
            </a:r>
            <a:r>
              <a:t>would die.</a:t>
            </a:r>
          </a:p>
        </p:txBody>
      </p:sp>
      <p:sp>
        <p:nvSpPr>
          <p:cNvPr id="1377" name="The Case of the Disappearing Lake…"/>
          <p:cNvSpPr txBox="1"/>
          <p:nvPr>
            <p:ph type="title"/>
          </p:nvPr>
        </p:nvSpPr>
        <p:spPr>
          <a:xfrm>
            <a:off x="7348" y="-64494"/>
            <a:ext cx="9129305" cy="1825693"/>
          </a:xfrm>
          <a:prstGeom prst="rect">
            <a:avLst/>
          </a:prstGeom>
        </p:spPr>
        <p:txBody>
          <a:bodyPr/>
          <a:lstStyle/>
          <a:p>
            <a:pPr algn="ctr" defTabSz="452627">
              <a:defRPr sz="3500">
                <a:latin typeface="Arial"/>
                <a:ea typeface="Arial"/>
                <a:cs typeface="Arial"/>
                <a:sym typeface="Arial"/>
              </a:defRPr>
            </a:pPr>
            <a:r>
              <a:t>The Case of the Disappearing Lake</a:t>
            </a:r>
          </a:p>
          <a:p>
            <a:pPr algn="ctr" defTabSz="452627">
              <a:defRPr sz="3500">
                <a:latin typeface="Arial"/>
                <a:ea typeface="Arial"/>
                <a:cs typeface="Arial"/>
                <a:sym typeface="Arial"/>
              </a:defRPr>
            </a:pPr>
            <a:r>
              <a:t>Part 2</a:t>
            </a:r>
          </a:p>
        </p:txBody>
      </p:sp>
      <p:sp>
        <p:nvSpPr>
          <p:cNvPr id="1378"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379" name="image85.jpeg" descr="image85.jpeg"/>
          <p:cNvPicPr>
            <a:picLocks noChangeAspect="1"/>
          </p:cNvPicPr>
          <p:nvPr/>
        </p:nvPicPr>
        <p:blipFill>
          <a:blip r:embed="rId3">
            <a:extLst/>
          </a:blip>
          <a:stretch>
            <a:fillRect/>
          </a:stretch>
        </p:blipFill>
        <p:spPr>
          <a:xfrm>
            <a:off x="3175655" y="1801624"/>
            <a:ext cx="5964730" cy="447354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Interactions of Living and Non-living Components"/>
          <p:cNvSpPr txBox="1"/>
          <p:nvPr/>
        </p:nvSpPr>
        <p:spPr>
          <a:xfrm>
            <a:off x="228600" y="76199"/>
            <a:ext cx="8915400" cy="11432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a:latin typeface="Arial"/>
                <a:ea typeface="Arial"/>
                <a:cs typeface="Arial"/>
                <a:sym typeface="Arial"/>
              </a:defRPr>
            </a:lvl1pPr>
          </a:lstStyle>
          <a:p>
            <a:pPr/>
            <a:r>
              <a:t>Interactions of Living and Non-living Components</a:t>
            </a:r>
          </a:p>
        </p:txBody>
      </p:sp>
      <p:sp>
        <p:nvSpPr>
          <p:cNvPr id="300" name="Cognitive Learning Systems, Inc. © 2016"/>
          <p:cNvSpPr txBox="1"/>
          <p:nvPr/>
        </p:nvSpPr>
        <p:spPr>
          <a:xfrm>
            <a:off x="3538999" y="6546864"/>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
        <p:nvSpPr>
          <p:cNvPr id="301" name="How does an organism interact with BOTH the living and non-living parts of the area where it lives?…"/>
          <p:cNvSpPr txBox="1"/>
          <p:nvPr/>
        </p:nvSpPr>
        <p:spPr>
          <a:xfrm>
            <a:off x="381000" y="1524000"/>
            <a:ext cx="8229600" cy="3880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p>
          <a:p>
            <a:pPr>
              <a:defRPr b="1">
                <a:latin typeface="Arial"/>
                <a:ea typeface="Arial"/>
                <a:cs typeface="Arial"/>
                <a:sym typeface="Arial"/>
              </a:defRPr>
            </a:pPr>
            <a:r>
              <a:t>How does an organism interact with BOTH the living and non-living </a:t>
            </a:r>
            <a:r>
              <a:t>parts of the area where it lives</a:t>
            </a:r>
            <a:r>
              <a:t>?</a:t>
            </a:r>
          </a:p>
          <a:p>
            <a:pPr>
              <a:defRPr b="1">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The term </a:t>
            </a:r>
            <a:r>
              <a:rPr b="1"/>
              <a:t>habitat </a:t>
            </a:r>
            <a:r>
              <a:t>describe</a:t>
            </a:r>
            <a:r>
              <a:t>s</a:t>
            </a:r>
            <a:r>
              <a:t> where an organism, population or a community lives.  The habitat must supply all of the ne</a:t>
            </a:r>
            <a:r>
              <a:t>eds of the organisms in it such as</a:t>
            </a:r>
            <a:r>
              <a:t> food, water, temperature, </a:t>
            </a:r>
            <a:r>
              <a:t>minerals, and gases</a:t>
            </a:r>
            <a:r>
              <a:t>. </a:t>
            </a: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If the habitat does NOT meet the needs of the population or community, the organisms must move to another habitat</a:t>
            </a:r>
            <a:r>
              <a:t> to survive</a:t>
            </a:r>
            <a:r>
              <a:t>.</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3" name="Flooding could cause the lake to “disappear”. It would become part of the tidal system in Wales.…"/>
          <p:cNvSpPr txBox="1"/>
          <p:nvPr>
            <p:ph type="body" sz="quarter" idx="1"/>
          </p:nvPr>
        </p:nvSpPr>
        <p:spPr>
          <a:xfrm>
            <a:off x="135687" y="2015788"/>
            <a:ext cx="3629116" cy="3088051"/>
          </a:xfrm>
          <a:prstGeom prst="rect">
            <a:avLst/>
          </a:prstGeom>
        </p:spPr>
        <p:txBody>
          <a:bodyPr/>
          <a:lstStyle/>
          <a:p>
            <a:pPr marL="205740" indent="-205740" defTabSz="457200">
              <a:lnSpc>
                <a:spcPct val="90000"/>
              </a:lnSpc>
              <a:spcBef>
                <a:spcPts val="0"/>
              </a:spcBef>
              <a:defRPr sz="2000">
                <a:latin typeface="Arial"/>
                <a:ea typeface="Arial"/>
                <a:cs typeface="Arial"/>
                <a:sym typeface="Arial"/>
              </a:defRPr>
            </a:pPr>
            <a:r>
              <a:t>Flooding could cause the lake to “disappear”</a:t>
            </a:r>
            <a:r>
              <a:t>. It would </a:t>
            </a:r>
            <a:r>
              <a:t>become part of the tidal system in Wales. </a:t>
            </a:r>
          </a:p>
          <a:p>
            <a:pPr marL="205740" indent="-205740" defTabSz="457200">
              <a:lnSpc>
                <a:spcPct val="90000"/>
              </a:lnSpc>
              <a:spcBef>
                <a:spcPts val="0"/>
              </a:spcBef>
              <a:defRPr sz="2000">
                <a:latin typeface="Arial"/>
                <a:ea typeface="Arial"/>
                <a:cs typeface="Arial"/>
                <a:sym typeface="Arial"/>
              </a:defRPr>
            </a:pPr>
          </a:p>
          <a:p>
            <a:pPr marL="205740" indent="-205740" defTabSz="457200">
              <a:lnSpc>
                <a:spcPct val="90000"/>
              </a:lnSpc>
              <a:spcBef>
                <a:spcPts val="0"/>
              </a:spcBef>
              <a:defRPr sz="2000">
                <a:latin typeface="Arial"/>
                <a:ea typeface="Arial"/>
                <a:cs typeface="Arial"/>
                <a:sym typeface="Arial"/>
              </a:defRPr>
            </a:pPr>
            <a:r>
              <a:t>The coastline would be changed.</a:t>
            </a:r>
          </a:p>
          <a:p>
            <a:pPr marL="205740" indent="-205740" defTabSz="457200">
              <a:lnSpc>
                <a:spcPct val="90000"/>
              </a:lnSpc>
              <a:spcBef>
                <a:spcPts val="0"/>
              </a:spcBef>
              <a:defRPr sz="2000">
                <a:latin typeface="Arial"/>
                <a:ea typeface="Arial"/>
                <a:cs typeface="Arial"/>
                <a:sym typeface="Arial"/>
              </a:defRPr>
            </a:pPr>
          </a:p>
          <a:p>
            <a:pPr marL="205740" indent="-205740" defTabSz="457200">
              <a:lnSpc>
                <a:spcPct val="90000"/>
              </a:lnSpc>
              <a:spcBef>
                <a:spcPts val="0"/>
              </a:spcBef>
              <a:defRPr sz="2000">
                <a:latin typeface="Arial"/>
                <a:ea typeface="Arial"/>
                <a:cs typeface="Arial"/>
                <a:sym typeface="Arial"/>
              </a:defRPr>
            </a:pPr>
            <a:r>
              <a:t>The lake’s fresh water species would </a:t>
            </a:r>
            <a:r>
              <a:t>die</a:t>
            </a:r>
            <a:r>
              <a:t>.</a:t>
            </a:r>
          </a:p>
        </p:txBody>
      </p:sp>
      <p:sp>
        <p:nvSpPr>
          <p:cNvPr id="1384" name="The Case of the Disappearing Lake…"/>
          <p:cNvSpPr txBox="1"/>
          <p:nvPr>
            <p:ph type="title"/>
          </p:nvPr>
        </p:nvSpPr>
        <p:spPr>
          <a:xfrm>
            <a:off x="-444828" y="-83335"/>
            <a:ext cx="9129305" cy="1825693"/>
          </a:xfrm>
          <a:prstGeom prst="rect">
            <a:avLst/>
          </a:prstGeom>
        </p:spPr>
        <p:txBody>
          <a:bodyPr/>
          <a:lstStyle/>
          <a:p>
            <a:pPr algn="ctr" defTabSz="452627">
              <a:defRPr sz="3500">
                <a:latin typeface="Arial"/>
                <a:ea typeface="Arial"/>
                <a:cs typeface="Arial"/>
                <a:sym typeface="Arial"/>
              </a:defRPr>
            </a:pPr>
            <a:r>
              <a:t>The Case of the Disappearing Lake</a:t>
            </a:r>
          </a:p>
          <a:p>
            <a:pPr algn="ctr" defTabSz="452627">
              <a:defRPr sz="3500">
                <a:latin typeface="Arial"/>
                <a:ea typeface="Arial"/>
                <a:cs typeface="Arial"/>
                <a:sym typeface="Arial"/>
              </a:defRPr>
            </a:pPr>
            <a:r>
              <a:t>Part 2</a:t>
            </a:r>
          </a:p>
        </p:txBody>
      </p:sp>
      <p:pic>
        <p:nvPicPr>
          <p:cNvPr id="1385" name="image87.jpg" descr="image87.jpg"/>
          <p:cNvPicPr>
            <a:picLocks noChangeAspect="1"/>
          </p:cNvPicPr>
          <p:nvPr/>
        </p:nvPicPr>
        <p:blipFill>
          <a:blip r:embed="rId3">
            <a:extLst/>
          </a:blip>
          <a:stretch>
            <a:fillRect/>
          </a:stretch>
        </p:blipFill>
        <p:spPr>
          <a:xfrm>
            <a:off x="3584461" y="1657815"/>
            <a:ext cx="6836062" cy="4543134"/>
          </a:xfrm>
          <a:prstGeom prst="rect">
            <a:avLst/>
          </a:prstGeom>
          <a:ln w="12700">
            <a:miter lim="400000"/>
          </a:ln>
        </p:spPr>
      </p:pic>
      <p:sp>
        <p:nvSpPr>
          <p:cNvPr id="1386"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0" name="We can’t prevent weather-related events, such as storms, storm surges, and flooding.…"/>
          <p:cNvSpPr txBox="1"/>
          <p:nvPr>
            <p:ph type="body" sz="half" idx="1"/>
          </p:nvPr>
        </p:nvSpPr>
        <p:spPr>
          <a:xfrm>
            <a:off x="953998" y="1300663"/>
            <a:ext cx="7357079" cy="2367789"/>
          </a:xfrm>
          <a:prstGeom prst="rect">
            <a:avLst/>
          </a:prstGeom>
        </p:spPr>
        <p:txBody>
          <a:bodyPr/>
          <a:lstStyle/>
          <a:p>
            <a:pPr>
              <a:defRPr sz="2000">
                <a:latin typeface="Arial"/>
                <a:ea typeface="Arial"/>
                <a:cs typeface="Arial"/>
                <a:sym typeface="Arial"/>
              </a:defRPr>
            </a:pPr>
            <a:r>
              <a:t>We can’t prevent weather-related events, such as storms, storm surges, and flooding.</a:t>
            </a:r>
          </a:p>
          <a:p>
            <a:pPr>
              <a:defRPr sz="2000">
                <a:latin typeface="Arial"/>
                <a:ea typeface="Arial"/>
                <a:cs typeface="Arial"/>
                <a:sym typeface="Arial"/>
              </a:defRPr>
            </a:pPr>
            <a:r>
              <a:t>This is a natural sand dune.</a:t>
            </a:r>
          </a:p>
          <a:p>
            <a:pPr>
              <a:defRPr sz="2000">
                <a:latin typeface="Arial"/>
                <a:ea typeface="Arial"/>
                <a:cs typeface="Arial"/>
                <a:sym typeface="Arial"/>
              </a:defRPr>
            </a:pPr>
            <a:r>
              <a:t>Is this an effective barrier to reduce flooding?</a:t>
            </a:r>
          </a:p>
          <a:p>
            <a:pPr>
              <a:defRPr sz="2000">
                <a:latin typeface="Arial"/>
                <a:ea typeface="Arial"/>
                <a:cs typeface="Arial"/>
                <a:sym typeface="Arial"/>
              </a:defRPr>
            </a:pPr>
            <a:r>
              <a:t>How could we improve upon this solution?</a:t>
            </a:r>
          </a:p>
        </p:txBody>
      </p:sp>
      <p:pic>
        <p:nvPicPr>
          <p:cNvPr id="1391" name="image88.jpeg" descr="image88.jpeg"/>
          <p:cNvPicPr>
            <a:picLocks noChangeAspect="1"/>
          </p:cNvPicPr>
          <p:nvPr/>
        </p:nvPicPr>
        <p:blipFill>
          <a:blip r:embed="rId3">
            <a:extLst/>
          </a:blip>
          <a:stretch>
            <a:fillRect/>
          </a:stretch>
        </p:blipFill>
        <p:spPr>
          <a:xfrm>
            <a:off x="15307293" y="-2075963"/>
            <a:ext cx="5130950" cy="3447357"/>
          </a:xfrm>
          <a:prstGeom prst="rect">
            <a:avLst/>
          </a:prstGeom>
          <a:ln w="12700">
            <a:miter lim="400000"/>
          </a:ln>
        </p:spPr>
      </p:pic>
      <p:sp>
        <p:nvSpPr>
          <p:cNvPr id="1392" name="The Case of the Disappearing Lake…"/>
          <p:cNvSpPr txBox="1"/>
          <p:nvPr>
            <p:ph type="title"/>
          </p:nvPr>
        </p:nvSpPr>
        <p:spPr>
          <a:xfrm>
            <a:off x="7348" y="-185354"/>
            <a:ext cx="9129304" cy="1825693"/>
          </a:xfrm>
          <a:prstGeom prst="rect">
            <a:avLst/>
          </a:prstGeom>
        </p:spPr>
        <p:txBody>
          <a:bodyPr/>
          <a:lstStyle/>
          <a:p>
            <a:pPr algn="ctr" defTabSz="452627">
              <a:defRPr sz="3500">
                <a:latin typeface="Arial"/>
                <a:ea typeface="Arial"/>
                <a:cs typeface="Arial"/>
                <a:sym typeface="Arial"/>
              </a:defRPr>
            </a:pPr>
            <a:r>
              <a:t>The Case of the Disappearing Lake</a:t>
            </a:r>
          </a:p>
          <a:p>
            <a:pPr algn="ctr" defTabSz="452627">
              <a:defRPr sz="3500">
                <a:latin typeface="Arial"/>
                <a:ea typeface="Arial"/>
                <a:cs typeface="Arial"/>
                <a:sym typeface="Arial"/>
              </a:defRPr>
            </a:pPr>
            <a:r>
              <a:t>Part 2</a:t>
            </a:r>
          </a:p>
        </p:txBody>
      </p:sp>
      <p:sp>
        <p:nvSpPr>
          <p:cNvPr id="1393"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pic>
        <p:nvPicPr>
          <p:cNvPr id="1394" name="Storm surge_A.pdf" descr="Storm surge_A.pdf"/>
          <p:cNvPicPr>
            <a:picLocks noChangeAspect="1"/>
          </p:cNvPicPr>
          <p:nvPr/>
        </p:nvPicPr>
        <p:blipFill>
          <a:blip r:embed="rId4">
            <a:extLst/>
          </a:blip>
          <a:stretch>
            <a:fillRect/>
          </a:stretch>
        </p:blipFill>
        <p:spPr>
          <a:xfrm>
            <a:off x="1922318" y="0"/>
            <a:ext cx="5299364" cy="6858000"/>
          </a:xfrm>
          <a:prstGeom prst="rect">
            <a:avLst/>
          </a:prstGeom>
          <a:ln w="12700">
            <a:miter lim="400000"/>
          </a:ln>
        </p:spPr>
      </p:pic>
      <p:pic>
        <p:nvPicPr>
          <p:cNvPr id="1395" name="Storm surge_A.pdf" descr="Storm surge_A.pdf"/>
          <p:cNvPicPr>
            <a:picLocks noChangeAspect="1"/>
          </p:cNvPicPr>
          <p:nvPr/>
        </p:nvPicPr>
        <p:blipFill>
          <a:blip r:embed="rId5">
            <a:extLst/>
          </a:blip>
          <a:stretch>
            <a:fillRect/>
          </a:stretch>
        </p:blipFill>
        <p:spPr>
          <a:xfrm>
            <a:off x="-1678268" y="2571836"/>
            <a:ext cx="12500536" cy="4464478"/>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9" name="This is a modern concrete sea wall.…"/>
          <p:cNvSpPr txBox="1"/>
          <p:nvPr>
            <p:ph type="body" sz="quarter" idx="1"/>
          </p:nvPr>
        </p:nvSpPr>
        <p:spPr>
          <a:xfrm>
            <a:off x="76177" y="2131425"/>
            <a:ext cx="3393033" cy="3509741"/>
          </a:xfrm>
          <a:prstGeom prst="rect">
            <a:avLst/>
          </a:prstGeom>
        </p:spPr>
        <p:txBody>
          <a:bodyPr/>
          <a:lstStyle/>
          <a:p>
            <a:pPr>
              <a:defRPr sz="2000">
                <a:latin typeface="Arial"/>
                <a:ea typeface="Arial"/>
                <a:cs typeface="Arial"/>
                <a:sym typeface="Arial"/>
              </a:defRPr>
            </a:pPr>
            <a:r>
              <a:t>This is a modern concrete </a:t>
            </a:r>
            <a:r>
              <a:t>sea </a:t>
            </a:r>
            <a:r>
              <a:t>wall.</a:t>
            </a:r>
          </a:p>
          <a:p>
            <a:pPr>
              <a:defRPr sz="2000">
                <a:latin typeface="Arial"/>
                <a:ea typeface="Arial"/>
                <a:cs typeface="Arial"/>
                <a:sym typeface="Arial"/>
              </a:defRPr>
            </a:pPr>
            <a:r>
              <a:t>It’s designed to hold back storm surges.</a:t>
            </a:r>
          </a:p>
          <a:p>
            <a:pPr>
              <a:defRPr sz="2000">
                <a:latin typeface="Arial"/>
                <a:ea typeface="Arial"/>
                <a:cs typeface="Arial"/>
                <a:sym typeface="Arial"/>
              </a:defRPr>
            </a:pPr>
            <a:r>
              <a:t>It </a:t>
            </a:r>
            <a:r>
              <a:t>would </a:t>
            </a:r>
            <a:r>
              <a:t>reduce or prevent  flooding in the area.   </a:t>
            </a:r>
          </a:p>
          <a:p>
            <a:pPr>
              <a:defRPr sz="2000">
                <a:latin typeface="Arial"/>
                <a:ea typeface="Arial"/>
                <a:cs typeface="Arial"/>
                <a:sym typeface="Arial"/>
              </a:defRPr>
            </a:pPr>
            <a:r>
              <a:t>It </a:t>
            </a:r>
            <a:r>
              <a:t>would </a:t>
            </a:r>
            <a:r>
              <a:t>prevent saltwater from entering the lake in Penrhos, Wales.</a:t>
            </a:r>
          </a:p>
        </p:txBody>
      </p:sp>
      <p:sp>
        <p:nvSpPr>
          <p:cNvPr id="1400" name="The Case of the Disappearing Lake…"/>
          <p:cNvSpPr txBox="1"/>
          <p:nvPr>
            <p:ph type="title"/>
          </p:nvPr>
        </p:nvSpPr>
        <p:spPr>
          <a:xfrm>
            <a:off x="7348" y="-64494"/>
            <a:ext cx="9129304" cy="1825693"/>
          </a:xfrm>
          <a:prstGeom prst="rect">
            <a:avLst/>
          </a:prstGeom>
        </p:spPr>
        <p:txBody>
          <a:bodyPr/>
          <a:lstStyle/>
          <a:p>
            <a:pPr algn="ctr" defTabSz="452627">
              <a:defRPr sz="3500">
                <a:latin typeface="Arial"/>
                <a:ea typeface="Arial"/>
                <a:cs typeface="Arial"/>
                <a:sym typeface="Arial"/>
              </a:defRPr>
            </a:pPr>
            <a:r>
              <a:t>The Case of the Disappearing Lake</a:t>
            </a:r>
          </a:p>
          <a:p>
            <a:pPr algn="ctr" defTabSz="452627">
              <a:defRPr sz="3500">
                <a:latin typeface="Arial"/>
                <a:ea typeface="Arial"/>
                <a:cs typeface="Arial"/>
                <a:sym typeface="Arial"/>
              </a:defRPr>
            </a:pPr>
            <a:r>
              <a:t>Part 2</a:t>
            </a:r>
          </a:p>
        </p:txBody>
      </p:sp>
      <p:pic>
        <p:nvPicPr>
          <p:cNvPr id="1401" name="image90.jpg" descr="image90.jpg"/>
          <p:cNvPicPr>
            <a:picLocks noChangeAspect="1"/>
          </p:cNvPicPr>
          <p:nvPr/>
        </p:nvPicPr>
        <p:blipFill>
          <a:blip r:embed="rId3">
            <a:extLst/>
          </a:blip>
          <a:srcRect l="0" t="0" r="8135" b="0"/>
          <a:stretch>
            <a:fillRect/>
          </a:stretch>
        </p:blipFill>
        <p:spPr>
          <a:xfrm>
            <a:off x="3660327" y="1620536"/>
            <a:ext cx="5550384" cy="4531435"/>
          </a:xfrm>
          <a:prstGeom prst="rect">
            <a:avLst/>
          </a:prstGeom>
          <a:ln w="12700">
            <a:miter lim="400000"/>
          </a:ln>
        </p:spPr>
      </p:pic>
      <p:sp>
        <p:nvSpPr>
          <p:cNvPr id="1402"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6" name="Slow, natural processes and fast, dramatic weather-related events can change the environment.…"/>
          <p:cNvSpPr txBox="1"/>
          <p:nvPr>
            <p:ph type="body" idx="1"/>
          </p:nvPr>
        </p:nvSpPr>
        <p:spPr>
          <a:xfrm>
            <a:off x="341727" y="2842230"/>
            <a:ext cx="8608591" cy="3293586"/>
          </a:xfrm>
          <a:prstGeom prst="rect">
            <a:avLst/>
          </a:prstGeom>
        </p:spPr>
        <p:txBody>
          <a:bodyPr/>
          <a:lstStyle/>
          <a:p>
            <a:pPr>
              <a:spcBef>
                <a:spcPts val="400"/>
              </a:spcBef>
              <a:defRPr sz="3600">
                <a:latin typeface="Arial"/>
                <a:ea typeface="Arial"/>
                <a:cs typeface="Arial"/>
                <a:sym typeface="Arial"/>
              </a:defRPr>
            </a:pPr>
            <a:r>
              <a:t>Slow, natural processes and fast, dramatic weather-related events can change the environment.</a:t>
            </a:r>
          </a:p>
          <a:p>
            <a:pPr>
              <a:spcBef>
                <a:spcPts val="400"/>
              </a:spcBef>
              <a:defRPr sz="3600">
                <a:latin typeface="Arial"/>
                <a:ea typeface="Arial"/>
                <a:cs typeface="Arial"/>
                <a:sym typeface="Arial"/>
              </a:defRPr>
            </a:pPr>
            <a:r>
              <a:t>We have seen </a:t>
            </a:r>
            <a:r>
              <a:t>two</a:t>
            </a:r>
            <a:r>
              <a:t> cases where change is occurring or could </a:t>
            </a:r>
            <a:r>
              <a:t>happen </a:t>
            </a:r>
            <a:r>
              <a:t>quickly.</a:t>
            </a:r>
          </a:p>
        </p:txBody>
      </p:sp>
      <p:sp>
        <p:nvSpPr>
          <p:cNvPr id="1407" name="Check Understanding…"/>
          <p:cNvSpPr txBox="1"/>
          <p:nvPr>
            <p:ph type="title"/>
          </p:nvPr>
        </p:nvSpPr>
        <p:spPr>
          <a:xfrm>
            <a:off x="7348" y="274637"/>
            <a:ext cx="9129304" cy="2560751"/>
          </a:xfrm>
          <a:prstGeom prst="rect">
            <a:avLst/>
          </a:prstGeom>
        </p:spPr>
        <p:txBody>
          <a:bodyPr/>
          <a:lstStyle/>
          <a:p>
            <a:pPr algn="ctr" defTabSz="457200">
              <a:defRPr sz="3600">
                <a:latin typeface="Arial"/>
                <a:ea typeface="Arial"/>
                <a:cs typeface="Arial"/>
                <a:sym typeface="Arial"/>
              </a:defRPr>
            </a:pPr>
            <a:r>
              <a:t>Check Understanding</a:t>
            </a:r>
          </a:p>
          <a:p>
            <a:pPr algn="ctr" defTabSz="457200">
              <a:defRPr sz="2000">
                <a:latin typeface="Arial"/>
                <a:ea typeface="Arial"/>
                <a:cs typeface="Arial"/>
                <a:sym typeface="Arial"/>
              </a:defRPr>
            </a:pPr>
          </a:p>
          <a:p>
            <a:pPr algn="ctr" defTabSz="457200">
              <a:defRPr sz="2600">
                <a:latin typeface="Arial"/>
                <a:ea typeface="Arial"/>
                <a:cs typeface="Arial"/>
                <a:sym typeface="Arial"/>
              </a:defRPr>
            </a:pPr>
            <a:r>
              <a:t>The Case of the Disappearing Lake, Part 1 &amp; 2</a:t>
            </a:r>
          </a:p>
        </p:txBody>
      </p:sp>
      <p:sp>
        <p:nvSpPr>
          <p:cNvPr id="1408"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2" name="Making and Applying Connections"/>
          <p:cNvSpPr txBox="1"/>
          <p:nvPr>
            <p:ph type="title"/>
          </p:nvPr>
        </p:nvSpPr>
        <p:spPr>
          <a:xfrm>
            <a:off x="-40002" y="274638"/>
            <a:ext cx="9224004" cy="1143002"/>
          </a:xfrm>
          <a:prstGeom prst="rect">
            <a:avLst/>
          </a:prstGeom>
        </p:spPr>
        <p:txBody>
          <a:bodyPr/>
          <a:lstStyle>
            <a:lvl1pPr algn="ctr">
              <a:defRPr sz="3600">
                <a:latin typeface="Arial"/>
                <a:ea typeface="Arial"/>
                <a:cs typeface="Arial"/>
                <a:sym typeface="Arial"/>
              </a:defRPr>
            </a:lvl1pPr>
          </a:lstStyle>
          <a:p>
            <a:pPr/>
            <a:r>
              <a:t>Making and Applying Connections</a:t>
            </a:r>
          </a:p>
        </p:txBody>
      </p:sp>
      <p:sp>
        <p:nvSpPr>
          <p:cNvPr id="1413" name="When should we intervene to prevent changes to our natural and man-made environments?…"/>
          <p:cNvSpPr txBox="1"/>
          <p:nvPr>
            <p:ph type="body" sz="half" idx="1"/>
          </p:nvPr>
        </p:nvSpPr>
        <p:spPr>
          <a:xfrm>
            <a:off x="923723" y="1564013"/>
            <a:ext cx="7296554" cy="3272214"/>
          </a:xfrm>
          <a:prstGeom prst="rect">
            <a:avLst/>
          </a:prstGeom>
        </p:spPr>
        <p:txBody>
          <a:bodyPr/>
          <a:lstStyle/>
          <a:p>
            <a:pPr lvl="3" marL="457200" indent="-457200">
              <a:spcBef>
                <a:spcPts val="1200"/>
              </a:spcBef>
              <a:buSzPct val="100000"/>
              <a:buAutoNum type="arabicPeriod" startAt="1"/>
              <a:defRPr sz="2000">
                <a:latin typeface="Arial"/>
                <a:ea typeface="Arial"/>
                <a:cs typeface="Arial"/>
                <a:sym typeface="Arial"/>
              </a:defRPr>
            </a:pPr>
            <a:r>
              <a:t>When should we intervene to prevent changes to our natural and man-made environments?</a:t>
            </a:r>
          </a:p>
          <a:p>
            <a:pPr lvl="2" marL="914400" indent="-457200">
              <a:spcBef>
                <a:spcPts val="1200"/>
              </a:spcBef>
              <a:buSzPct val="100000"/>
              <a:buAutoNum type="alphaUcPeriod" startAt="1"/>
              <a:defRPr b="0" sz="2000">
                <a:latin typeface="Arial"/>
                <a:ea typeface="Arial"/>
                <a:cs typeface="Arial"/>
                <a:sym typeface="Arial"/>
              </a:defRPr>
            </a:pPr>
            <a:r>
              <a:t>We should always prevent any changes so that our environment stays exactly the same.</a:t>
            </a:r>
          </a:p>
          <a:p>
            <a:pPr lvl="2" marL="914400" indent="-457200">
              <a:spcBef>
                <a:spcPts val="1200"/>
              </a:spcBef>
              <a:buSzPct val="100000"/>
              <a:buAutoNum type="alphaUcPeriod" startAt="1"/>
              <a:defRPr b="0" sz="2000">
                <a:latin typeface="Arial"/>
                <a:ea typeface="Arial"/>
                <a:cs typeface="Arial"/>
                <a:sym typeface="Arial"/>
              </a:defRPr>
            </a:pPr>
            <a:r>
              <a:t>We should let nature take its course unless it is going to cost a lot of money</a:t>
            </a:r>
            <a:r>
              <a:t>.</a:t>
            </a:r>
          </a:p>
          <a:p>
            <a:pPr lvl="2" marL="914400" indent="-457200">
              <a:spcBef>
                <a:spcPts val="1200"/>
              </a:spcBef>
              <a:buSzPct val="100000"/>
              <a:buAutoNum type="alphaUcPeriod" startAt="1"/>
              <a:defRPr b="0" sz="2000">
                <a:latin typeface="Arial"/>
                <a:ea typeface="Arial"/>
                <a:cs typeface="Arial"/>
                <a:sym typeface="Arial"/>
              </a:defRPr>
            </a:pPr>
            <a:r>
              <a:t>We should identify the benefits and the drawbacks for us and other living organisms before we decide.</a:t>
            </a:r>
          </a:p>
        </p:txBody>
      </p:sp>
      <p:sp>
        <p:nvSpPr>
          <p:cNvPr id="1414" name="Making and Applying Connections"/>
          <p:cNvSpPr txBox="1"/>
          <p:nvPr/>
        </p:nvSpPr>
        <p:spPr>
          <a:xfrm>
            <a:off x="6199344" y="-13156884"/>
            <a:ext cx="4500777" cy="9403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0300">
                <a:latin typeface="+mj-lt"/>
                <a:ea typeface="+mj-ea"/>
                <a:cs typeface="+mj-cs"/>
                <a:sym typeface="Calibri"/>
              </a:defRPr>
            </a:lvl1pPr>
          </a:lstStyle>
          <a:p>
            <a:pPr/>
            <a:r>
              <a:t>Making and Applying Connections</a:t>
            </a:r>
          </a:p>
        </p:txBody>
      </p:sp>
      <p:sp>
        <p:nvSpPr>
          <p:cNvPr id="1415"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9" name="Making and Applying Connections"/>
          <p:cNvSpPr txBox="1"/>
          <p:nvPr>
            <p:ph type="title"/>
          </p:nvPr>
        </p:nvSpPr>
        <p:spPr>
          <a:xfrm>
            <a:off x="-40002" y="274638"/>
            <a:ext cx="9224004" cy="1143002"/>
          </a:xfrm>
          <a:prstGeom prst="rect">
            <a:avLst/>
          </a:prstGeom>
        </p:spPr>
        <p:txBody>
          <a:bodyPr/>
          <a:lstStyle>
            <a:lvl1pPr algn="ctr">
              <a:defRPr sz="3600">
                <a:latin typeface="Arial"/>
                <a:ea typeface="Arial"/>
                <a:cs typeface="Arial"/>
                <a:sym typeface="Arial"/>
              </a:defRPr>
            </a:lvl1pPr>
          </a:lstStyle>
          <a:p>
            <a:pPr/>
            <a:r>
              <a:t>Making and Applying Connections</a:t>
            </a:r>
          </a:p>
        </p:txBody>
      </p:sp>
      <p:sp>
        <p:nvSpPr>
          <p:cNvPr id="1420" name="Terrestrial biomes are like aquatic biomes because…"/>
          <p:cNvSpPr txBox="1"/>
          <p:nvPr>
            <p:ph type="body" idx="1"/>
          </p:nvPr>
        </p:nvSpPr>
        <p:spPr>
          <a:xfrm>
            <a:off x="923723" y="1039837"/>
            <a:ext cx="7296554" cy="5072660"/>
          </a:xfrm>
          <a:prstGeom prst="rect">
            <a:avLst/>
          </a:prstGeom>
        </p:spPr>
        <p:txBody>
          <a:bodyPr/>
          <a:lstStyle/>
          <a:p>
            <a:pPr lvl="2" marL="457200" indent="-457200">
              <a:buSzPct val="100000"/>
              <a:buAutoNum type="arabicPeriod" startAt="2"/>
              <a:defRPr sz="2000">
                <a:latin typeface="Arial"/>
                <a:ea typeface="Arial"/>
                <a:cs typeface="Arial"/>
                <a:sym typeface="Arial"/>
              </a:defRPr>
            </a:pPr>
            <a:r>
              <a:t>Terrestrial biomes are like aquatic biomes because</a:t>
            </a:r>
          </a:p>
          <a:p>
            <a:pPr lvl="2" marL="457200">
              <a:buSzPct val="100000"/>
              <a:buAutoNum type="alphaUcPeriod" startAt="1"/>
              <a:defRPr b="0" sz="2000">
                <a:latin typeface="Arial"/>
                <a:ea typeface="Arial"/>
                <a:cs typeface="Arial"/>
                <a:sym typeface="Arial"/>
              </a:defRPr>
            </a:pPr>
            <a:r>
              <a:t>	they both require water.</a:t>
            </a:r>
          </a:p>
          <a:p>
            <a:pPr lvl="2" marL="914400" indent="-457200">
              <a:buSzPct val="100000"/>
              <a:buAutoNum type="alphaUcPeriod" startAt="1"/>
              <a:defRPr b="0" sz="2000">
                <a:latin typeface="Arial"/>
                <a:ea typeface="Arial"/>
                <a:cs typeface="Arial"/>
                <a:sym typeface="Arial"/>
              </a:defRPr>
            </a:pPr>
            <a:r>
              <a:t>they each have unique types of living organisms in them.</a:t>
            </a:r>
          </a:p>
          <a:p>
            <a:pPr lvl="2" marL="914400" indent="-457200">
              <a:buSzPct val="100000"/>
              <a:buAutoNum type="alphaUcPeriod" startAt="1"/>
              <a:defRPr b="0" sz="2000">
                <a:latin typeface="Arial"/>
                <a:ea typeface="Arial"/>
                <a:cs typeface="Arial"/>
                <a:sym typeface="Arial"/>
              </a:defRPr>
            </a:pPr>
            <a:r>
              <a:t>everything is the same except their temperatures.</a:t>
            </a:r>
          </a:p>
          <a:p>
            <a:pPr lvl="2">
              <a:defRPr b="0" sz="2000">
                <a:latin typeface="Arial"/>
                <a:ea typeface="Arial"/>
                <a:cs typeface="Arial"/>
                <a:sym typeface="Arial"/>
              </a:defRPr>
            </a:pPr>
          </a:p>
          <a:p>
            <a:pPr lvl="2" marL="457200" indent="-457200">
              <a:buSzPct val="100000"/>
              <a:buAutoNum type="arabicPeriod" startAt="3"/>
              <a:defRPr sz="2000">
                <a:latin typeface="Arial"/>
                <a:ea typeface="Arial"/>
                <a:cs typeface="Arial"/>
                <a:sym typeface="Arial"/>
              </a:defRPr>
            </a:pPr>
            <a:r>
              <a:t>Organisms in all biomes share </a:t>
            </a:r>
          </a:p>
          <a:p>
            <a:pPr lvl="2" marL="914400" indent="-457200">
              <a:buSzPct val="100000"/>
              <a:buAutoNum type="alphaUcPeriod" startAt="1"/>
              <a:defRPr b="0" sz="2000">
                <a:latin typeface="Arial"/>
                <a:ea typeface="Arial"/>
                <a:cs typeface="Arial"/>
                <a:sym typeface="Arial"/>
              </a:defRPr>
            </a:pPr>
            <a:r>
              <a:t>the ability to make their own food.</a:t>
            </a:r>
          </a:p>
          <a:p>
            <a:pPr lvl="2" marL="914400" indent="-457200">
              <a:buSzPct val="100000"/>
              <a:buAutoNum type="alphaUcPeriod" startAt="1"/>
              <a:defRPr b="0" sz="2000">
                <a:latin typeface="Arial"/>
                <a:ea typeface="Arial"/>
                <a:cs typeface="Arial"/>
                <a:sym typeface="Arial"/>
              </a:defRPr>
            </a:pPr>
            <a:r>
              <a:t>the need to stay with their parents for several years.</a:t>
            </a:r>
          </a:p>
          <a:p>
            <a:pPr lvl="2" marL="914400" indent="-457200">
              <a:buSzPct val="100000"/>
              <a:buAutoNum type="alphaUcPeriod" startAt="1"/>
              <a:defRPr b="0" sz="2000">
                <a:latin typeface="Arial"/>
                <a:ea typeface="Arial"/>
                <a:cs typeface="Arial"/>
                <a:sym typeface="Arial"/>
              </a:defRPr>
            </a:pPr>
            <a:r>
              <a:t>the cycle of birth, growth, reproduction and death.</a:t>
            </a:r>
          </a:p>
          <a:p>
            <a:pPr lvl="2" indent="914400">
              <a:defRPr b="0" sz="2000">
                <a:latin typeface="Arial"/>
                <a:ea typeface="Arial"/>
                <a:cs typeface="Arial"/>
                <a:sym typeface="Arial"/>
              </a:defRPr>
            </a:pPr>
            <a:br/>
          </a:p>
        </p:txBody>
      </p:sp>
      <p:sp>
        <p:nvSpPr>
          <p:cNvPr id="1421" name="Making and Applying Connections"/>
          <p:cNvSpPr txBox="1"/>
          <p:nvPr/>
        </p:nvSpPr>
        <p:spPr>
          <a:xfrm>
            <a:off x="6199344" y="-13156884"/>
            <a:ext cx="4500777" cy="9403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0300">
                <a:latin typeface="+mj-lt"/>
                <a:ea typeface="+mj-ea"/>
                <a:cs typeface="+mj-cs"/>
                <a:sym typeface="Calibri"/>
              </a:defRPr>
            </a:lvl1pPr>
          </a:lstStyle>
          <a:p>
            <a:pPr/>
            <a:r>
              <a:t>Making and Applying Connections</a:t>
            </a:r>
          </a:p>
        </p:txBody>
      </p:sp>
      <p:sp>
        <p:nvSpPr>
          <p:cNvPr id="1422" name="Cognitive Learning Systems, Inc. © 2016"/>
          <p:cNvSpPr txBox="1"/>
          <p:nvPr/>
        </p:nvSpPr>
        <p:spPr>
          <a:xfrm>
            <a:off x="3442365"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a:latin typeface="Arial"/>
                <a:ea typeface="Arial"/>
                <a:cs typeface="Arial"/>
                <a:sym typeface="Arial"/>
              </a:defRPr>
            </a:pPr>
            <a:r>
              <a:t>Cognitive Learning Systems, </a:t>
            </a:r>
            <a:r>
              <a:t>Inc. </a:t>
            </a:r>
            <a:r>
              <a:t>© 2016</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